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0" r:id="rId1"/>
  </p:sldMasterIdLst>
  <p:notesMasterIdLst>
    <p:notesMasterId r:id="rId37"/>
  </p:notesMasterIdLst>
  <p:sldIdLst>
    <p:sldId id="256" r:id="rId2"/>
    <p:sldId id="265" r:id="rId3"/>
    <p:sldId id="266" r:id="rId4"/>
    <p:sldId id="294" r:id="rId5"/>
    <p:sldId id="261" r:id="rId6"/>
    <p:sldId id="262" r:id="rId7"/>
    <p:sldId id="287" r:id="rId8"/>
    <p:sldId id="282" r:id="rId9"/>
    <p:sldId id="283" r:id="rId10"/>
    <p:sldId id="284" r:id="rId11"/>
    <p:sldId id="293" r:id="rId12"/>
    <p:sldId id="295" r:id="rId13"/>
    <p:sldId id="288" r:id="rId14"/>
    <p:sldId id="289" r:id="rId15"/>
    <p:sldId id="290" r:id="rId16"/>
    <p:sldId id="291" r:id="rId17"/>
    <p:sldId id="292" r:id="rId18"/>
    <p:sldId id="296" r:id="rId19"/>
    <p:sldId id="317" r:id="rId20"/>
    <p:sldId id="316" r:id="rId21"/>
    <p:sldId id="304" r:id="rId22"/>
    <p:sldId id="305" r:id="rId23"/>
    <p:sldId id="306" r:id="rId24"/>
    <p:sldId id="307" r:id="rId25"/>
    <p:sldId id="308" r:id="rId26"/>
    <p:sldId id="309" r:id="rId27"/>
    <p:sldId id="312" r:id="rId28"/>
    <p:sldId id="303" r:id="rId29"/>
    <p:sldId id="297" r:id="rId30"/>
    <p:sldId id="298" r:id="rId31"/>
    <p:sldId id="299" r:id="rId32"/>
    <p:sldId id="301" r:id="rId33"/>
    <p:sldId id="302" r:id="rId34"/>
    <p:sldId id="267" r:id="rId35"/>
    <p:sldId id="276" r:id="rId36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6D9"/>
    <a:srgbClr val="B74A43"/>
    <a:srgbClr val="B13B36"/>
    <a:srgbClr val="A315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2" autoAdjust="0"/>
    <p:restoredTop sz="94660" autoAdjust="0"/>
  </p:normalViewPr>
  <p:slideViewPr>
    <p:cSldViewPr>
      <p:cViewPr varScale="1">
        <p:scale>
          <a:sx n="129" d="100"/>
          <a:sy n="129" d="100"/>
        </p:scale>
        <p:origin x="942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0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  <p:extLst>
      <p:ext uri="{BB962C8B-B14F-4D97-AF65-F5344CB8AC3E}">
        <p14:creationId xmlns:p14="http://schemas.microsoft.com/office/powerpoint/2010/main" val="4272640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C97E963A-2A83-41F9-AAD2-89FEDADEA62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5" y="620689"/>
            <a:ext cx="7632849" cy="925683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3889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C97E963A-2A83-41F9-AAD2-89FEDADEA62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5" y="620689"/>
            <a:ext cx="7632849" cy="925683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755576" y="1628800"/>
            <a:ext cx="3672408" cy="3972099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16016" y="1654690"/>
            <a:ext cx="3672408" cy="3972099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709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55576" y="908721"/>
            <a:ext cx="7632848" cy="4680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46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842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51" y="-42144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87898"/>
            <a:ext cx="953263" cy="9361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6421615"/>
            <a:ext cx="1274959" cy="19637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3567113" y="633723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GB" dirty="0" smtClean="0"/>
              <a:t>Slide </a:t>
            </a:r>
            <a:fld id="{4D6A1F21-6DDA-4D75-917B-3675E7404BB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6" r:id="rId2"/>
    <p:sldLayoutId id="2147483664" r:id="rId3"/>
    <p:sldLayoutId id="2147483667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baseline="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276872"/>
            <a:ext cx="3248354" cy="3888336"/>
          </a:xfrm>
          <a:prstGeom prst="rect">
            <a:avLst/>
          </a:prstGeom>
        </p:spPr>
      </p:pic>
      <p:sp>
        <p:nvSpPr>
          <p:cNvPr id="5" name="Title Placeholder 4"/>
          <p:cNvSpPr txBox="1">
            <a:spLocks/>
          </p:cNvSpPr>
          <p:nvPr/>
        </p:nvSpPr>
        <p:spPr>
          <a:xfrm>
            <a:off x="685800" y="1412776"/>
            <a:ext cx="77724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US" sz="3200" kern="0" dirty="0" smtClean="0"/>
              <a:t>John Daintree</a:t>
            </a:r>
            <a:endParaRPr lang="en-GB" sz="3200" kern="0" dirty="0"/>
          </a:p>
        </p:txBody>
      </p:sp>
      <p:sp>
        <p:nvSpPr>
          <p:cNvPr id="6" name="Title Placeholder 4"/>
          <p:cNvSpPr txBox="1">
            <a:spLocks/>
          </p:cNvSpPr>
          <p:nvPr/>
        </p:nvSpPr>
        <p:spPr>
          <a:xfrm>
            <a:off x="652463" y="620689"/>
            <a:ext cx="7886700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US" kern="0" dirty="0" smtClean="0"/>
              <a:t>Data Binding Reloaded</a:t>
            </a:r>
            <a:endParaRPr lang="en-GB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-12097" y="1412776"/>
            <a:ext cx="7772400" cy="3577952"/>
          </a:xfrm>
        </p:spPr>
        <p:txBody>
          <a:bodyPr>
            <a:normAutofit lnSpcReduction="10000"/>
          </a:bodyPr>
          <a:lstStyle/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&lt;</a:t>
            </a:r>
            <a:r>
              <a:rPr lang="en-GB" sz="1400" b="1" dirty="0">
                <a:solidFill>
                  <a:srgbClr val="A31515"/>
                </a:solidFill>
                <a:highlight>
                  <a:srgbClr val="F6F6D9"/>
                </a:highlight>
                <a:latin typeface="Consolas"/>
              </a:rPr>
              <a:t>Window</a:t>
            </a:r>
            <a:endParaRPr lang="en-GB" sz="1400" b="1" dirty="0">
              <a:solidFill>
                <a:srgbClr val="000000"/>
              </a:solidFill>
              <a:highlight>
                <a:srgbClr val="F6F6D9"/>
              </a:highlight>
              <a:latin typeface="Consolas"/>
            </a:endParaRP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 </a:t>
            </a:r>
            <a:r>
              <a:rPr lang="en-GB" sz="1400" b="1" dirty="0" err="1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xmlns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http://schemas.microsoft.com/</a:t>
            </a:r>
            <a:r>
              <a:rPr lang="en-GB" sz="1400" b="1" dirty="0" err="1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winfx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/2006/</a:t>
            </a:r>
            <a:r>
              <a:rPr lang="en-GB" sz="1400" b="1" dirty="0" err="1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xaml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/presentation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 </a:t>
            </a:r>
            <a:r>
              <a:rPr lang="en-GB" sz="1400" b="1" dirty="0" err="1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xmlns:x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http://schemas.microsoft.com/</a:t>
            </a:r>
            <a:r>
              <a:rPr lang="en-GB" sz="1400" b="1" dirty="0" err="1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winfx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/2006/</a:t>
            </a:r>
            <a:r>
              <a:rPr lang="en-GB" sz="1400" b="1" dirty="0" err="1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xaml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 </a:t>
            </a:r>
            <a:r>
              <a:rPr lang="en-GB" sz="1400" b="1" dirty="0" err="1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SizeToContent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 err="1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WidthAndHeight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&gt;</a:t>
            </a:r>
            <a:endParaRPr lang="en-GB" sz="1400" b="1" dirty="0">
              <a:solidFill>
                <a:srgbClr val="000000"/>
              </a:solidFill>
              <a:highlight>
                <a:srgbClr val="F6F6D9"/>
              </a:highlight>
              <a:latin typeface="Consolas"/>
            </a:endParaRP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&lt;</a:t>
            </a:r>
            <a:r>
              <a:rPr lang="en-GB" sz="1400" b="1" dirty="0" err="1">
                <a:solidFill>
                  <a:srgbClr val="A31515"/>
                </a:solidFill>
                <a:highlight>
                  <a:srgbClr val="F6F6D9"/>
                </a:highlight>
                <a:latin typeface="Consolas"/>
              </a:rPr>
              <a:t>StackPanel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&gt;</a:t>
            </a:r>
            <a:endParaRPr lang="en-GB" sz="1400" b="1" dirty="0">
              <a:solidFill>
                <a:srgbClr val="000000"/>
              </a:solidFill>
              <a:highlight>
                <a:srgbClr val="F6F6D9"/>
              </a:highlight>
              <a:latin typeface="Consolas"/>
            </a:endParaRP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  &lt;</a:t>
            </a:r>
            <a:r>
              <a:rPr lang="en-GB" sz="1400" b="1" dirty="0" err="1">
                <a:solidFill>
                  <a:srgbClr val="A31515"/>
                </a:solidFill>
                <a:highlight>
                  <a:srgbClr val="F6F6D9"/>
                </a:highlight>
                <a:latin typeface="Consolas"/>
              </a:rPr>
              <a:t>TextBox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14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Name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filter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14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Margin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5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/&gt;</a:t>
            </a:r>
            <a:endParaRPr lang="en-GB" sz="1400" b="1" dirty="0">
              <a:solidFill>
                <a:srgbClr val="000000"/>
              </a:solidFill>
              <a:highlight>
                <a:srgbClr val="F6F6D9"/>
              </a:highlight>
              <a:latin typeface="Consolas"/>
            </a:endParaRP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  &lt;</a:t>
            </a:r>
            <a:r>
              <a:rPr lang="en-GB" sz="1400" b="1" dirty="0" err="1">
                <a:solidFill>
                  <a:srgbClr val="A31515"/>
                </a:solidFill>
                <a:highlight>
                  <a:srgbClr val="F6F6D9"/>
                </a:highlight>
                <a:latin typeface="Consolas"/>
              </a:rPr>
              <a:t>WrapPanel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&gt;</a:t>
            </a:r>
            <a:endParaRPr lang="en-GB" sz="1400" b="1" dirty="0">
              <a:solidFill>
                <a:srgbClr val="000000"/>
              </a:solidFill>
              <a:highlight>
                <a:srgbClr val="F6F6D9"/>
              </a:highlight>
              <a:latin typeface="Consolas"/>
            </a:endParaRP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    &lt;</a:t>
            </a:r>
            <a:r>
              <a:rPr lang="en-GB" sz="1400" b="1" dirty="0" err="1">
                <a:solidFill>
                  <a:srgbClr val="A31515"/>
                </a:solidFill>
                <a:highlight>
                  <a:srgbClr val="F6F6D9"/>
                </a:highlight>
                <a:latin typeface="Consolas"/>
              </a:rPr>
              <a:t>ListBox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14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Name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all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14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Width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135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                  </a:t>
            </a:r>
            <a:r>
              <a:rPr lang="en-GB" sz="14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Height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340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14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Margin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5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/&gt;</a:t>
            </a:r>
            <a:endParaRPr lang="en-GB" sz="1400" b="1" dirty="0">
              <a:solidFill>
                <a:srgbClr val="000000"/>
              </a:solidFill>
              <a:highlight>
                <a:srgbClr val="F6F6D9"/>
              </a:highlight>
              <a:latin typeface="Consolas"/>
            </a:endParaRP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    &lt;</a:t>
            </a:r>
            <a:r>
              <a:rPr lang="en-GB" sz="1400" b="1" dirty="0" err="1">
                <a:solidFill>
                  <a:srgbClr val="A31515"/>
                </a:solidFill>
                <a:highlight>
                  <a:srgbClr val="F6F6D9"/>
                </a:highlight>
                <a:latin typeface="Consolas"/>
              </a:rPr>
              <a:t>ListBox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14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Name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filtered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14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Width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135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                  </a:t>
            </a:r>
            <a:r>
              <a:rPr lang="en-GB" sz="14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Height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340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14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Margin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5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/&gt;</a:t>
            </a:r>
            <a:endParaRPr lang="en-GB" sz="1400" b="1" dirty="0">
              <a:solidFill>
                <a:srgbClr val="000000"/>
              </a:solidFill>
              <a:highlight>
                <a:srgbClr val="F6F6D9"/>
              </a:highlight>
              <a:latin typeface="Consolas"/>
            </a:endParaRP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  &lt;/</a:t>
            </a:r>
            <a:r>
              <a:rPr lang="en-GB" sz="1400" b="1" dirty="0" err="1">
                <a:solidFill>
                  <a:srgbClr val="A31515"/>
                </a:solidFill>
                <a:highlight>
                  <a:srgbClr val="F6F6D9"/>
                </a:highlight>
                <a:latin typeface="Consolas"/>
              </a:rPr>
              <a:t>WrapPanel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&gt;</a:t>
            </a:r>
            <a:endParaRPr lang="en-GB" sz="1400" b="1" dirty="0">
              <a:solidFill>
                <a:srgbClr val="000000"/>
              </a:solidFill>
              <a:highlight>
                <a:srgbClr val="F6F6D9"/>
              </a:highlight>
              <a:latin typeface="Consolas"/>
            </a:endParaRP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&lt;/</a:t>
            </a:r>
            <a:r>
              <a:rPr lang="en-GB" sz="1400" b="1" dirty="0" err="1">
                <a:solidFill>
                  <a:srgbClr val="A31515"/>
                </a:solidFill>
                <a:highlight>
                  <a:srgbClr val="F6F6D9"/>
                </a:highlight>
                <a:latin typeface="Consolas"/>
              </a:rPr>
              <a:t>StackPanel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&gt;</a:t>
            </a:r>
            <a:endParaRPr lang="en-GB" sz="1400" b="1" dirty="0">
              <a:solidFill>
                <a:srgbClr val="000000"/>
              </a:solidFill>
              <a:highlight>
                <a:srgbClr val="F6F6D9"/>
              </a:highlight>
              <a:latin typeface="Consolas"/>
            </a:endParaRP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&lt;/</a:t>
            </a:r>
            <a:r>
              <a:rPr lang="en-GB" sz="1400" b="1" dirty="0">
                <a:solidFill>
                  <a:srgbClr val="A31515"/>
                </a:solidFill>
                <a:highlight>
                  <a:srgbClr val="F6F6D9"/>
                </a:highlight>
                <a:latin typeface="Consolas"/>
              </a:rPr>
              <a:t>Window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&gt;</a:t>
            </a:r>
            <a:endParaRPr lang="en-US" sz="1400" b="1" dirty="0">
              <a:latin typeface="APL385 Unicode" panose="020B0709000202000203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WPF in XAML</a:t>
            </a:r>
            <a:endParaRPr lang="en-GB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75" y="2079357"/>
            <a:ext cx="2857500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940152" y="2623523"/>
            <a:ext cx="3096344" cy="3370609"/>
          </a:xfrm>
          <a:prstGeom prst="rect">
            <a:avLst/>
          </a:prstGeom>
          <a:ln w="50800">
            <a:solidFill>
              <a:srgbClr val="FFC0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 anchor="ctr">
            <a:noAutofit/>
          </a:bodyPr>
          <a:lstStyle/>
          <a:p>
            <a:pPr algn="ctr"/>
            <a:endParaRPr lang="en-GB">
              <a:solidFill>
                <a:srgbClr val="0000FF"/>
              </a:solidFill>
              <a:highlight>
                <a:srgbClr val="FFFFFF"/>
              </a:highlight>
              <a:latin typeface="Consola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796136" y="1988840"/>
            <a:ext cx="3347864" cy="0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632929" y="2276872"/>
            <a:ext cx="19191" cy="3717260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079213" y="2276873"/>
            <a:ext cx="2826661" cy="3717260"/>
          </a:xfrm>
          <a:prstGeom prst="rect">
            <a:avLst/>
          </a:prstGeom>
          <a:ln w="50800">
            <a:solidFill>
              <a:srgbClr val="FFC0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 anchor="ctr">
            <a:noAutofit/>
          </a:bodyPr>
          <a:lstStyle/>
          <a:p>
            <a:pPr algn="ctr"/>
            <a:endParaRPr lang="en-GB">
              <a:solidFill>
                <a:srgbClr val="0000FF"/>
              </a:solidFill>
              <a:highlight>
                <a:srgbClr val="FFFFFF"/>
              </a:highlight>
              <a:latin typeface="Consolas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79512" y="2375756"/>
            <a:ext cx="1502782" cy="360040"/>
          </a:xfrm>
          <a:prstGeom prst="rect">
            <a:avLst/>
          </a:prstGeom>
          <a:solidFill>
            <a:srgbClr val="F6F6D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&lt;</a:t>
            </a:r>
            <a:r>
              <a:rPr lang="en-GB" sz="1400" b="1" dirty="0" err="1">
                <a:solidFill>
                  <a:srgbClr val="A31515"/>
                </a:solidFill>
                <a:highlight>
                  <a:srgbClr val="F6F6D9"/>
                </a:highlight>
                <a:latin typeface="Consolas"/>
              </a:rPr>
              <a:t>StackPanel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&gt;</a:t>
            </a:r>
            <a:endParaRPr lang="en-GB" sz="1400" b="1" dirty="0">
              <a:solidFill>
                <a:srgbClr val="000000"/>
              </a:solidFill>
              <a:highlight>
                <a:srgbClr val="F6F6D9"/>
              </a:highlight>
              <a:latin typeface="Consolas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287735" y="2735796"/>
            <a:ext cx="1502782" cy="360040"/>
          </a:xfrm>
          <a:prstGeom prst="rect">
            <a:avLst/>
          </a:prstGeom>
          <a:solidFill>
            <a:srgbClr val="F6F6D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&lt;</a:t>
            </a:r>
            <a:r>
              <a:rPr lang="en-GB" sz="1400" b="1" dirty="0" err="1" smtClean="0">
                <a:solidFill>
                  <a:srgbClr val="A31515"/>
                </a:solidFill>
                <a:highlight>
                  <a:srgbClr val="F6F6D9"/>
                </a:highlight>
                <a:latin typeface="Consolas"/>
              </a:rPr>
              <a:t>WrapPanel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&gt;</a:t>
            </a:r>
            <a:endParaRPr lang="en-GB" sz="1400" b="1" dirty="0">
              <a:solidFill>
                <a:srgbClr val="000000"/>
              </a:solidFill>
              <a:highlight>
                <a:srgbClr val="F6F6D9"/>
              </a:highlight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310057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0" grpId="0" animBg="1"/>
      <p:bldP spid="15" grpId="0" animBg="1"/>
      <p:bldP spid="16" grpId="0" animBg="1"/>
      <p:bldP spid="1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0" y="1988840"/>
            <a:ext cx="8964488" cy="3577952"/>
          </a:xfrm>
        </p:spPr>
        <p:txBody>
          <a:bodyPr>
            <a:normAutofit/>
          </a:bodyPr>
          <a:lstStyle/>
          <a:p>
            <a:pPr algn="l"/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&lt;</a:t>
            </a:r>
            <a:r>
              <a:rPr lang="en-GB" sz="2200" b="1" dirty="0" smtClean="0">
                <a:solidFill>
                  <a:srgbClr val="B74A43"/>
                </a:solidFill>
                <a:highlight>
                  <a:srgbClr val="F6F6D9"/>
                </a:highlight>
                <a:latin typeface="Consolas"/>
              </a:rPr>
              <a:t>Torso</a:t>
            </a:r>
            <a:r>
              <a:rPr lang="en-GB" sz="22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2200" b="1" dirty="0" smtClean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x:Name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="myBody"&gt;</a:t>
            </a:r>
          </a:p>
          <a:p>
            <a:pPr algn="l"/>
            <a:r>
              <a:rPr lang="en-GB" sz="22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	&lt;</a:t>
            </a:r>
            <a:r>
              <a:rPr lang="en-GB" sz="2200" b="1" dirty="0">
                <a:solidFill>
                  <a:srgbClr val="B74A43"/>
                </a:solidFill>
                <a:highlight>
                  <a:srgbClr val="F6F6D9"/>
                </a:highlight>
                <a:latin typeface="Consolas"/>
              </a:rPr>
              <a:t>Lung</a:t>
            </a:r>
            <a:r>
              <a:rPr lang="en-GB" sz="22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22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Alignment</a:t>
            </a:r>
            <a:r>
              <a:rPr lang="en-GB" sz="22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="Left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"/&gt;</a:t>
            </a:r>
          </a:p>
          <a:p>
            <a:pPr algn="l"/>
            <a:r>
              <a:rPr lang="en-GB" sz="22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	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&lt;</a:t>
            </a:r>
            <a:r>
              <a:rPr lang="en-GB" sz="2200" b="1" dirty="0">
                <a:solidFill>
                  <a:srgbClr val="B13B36"/>
                </a:solidFill>
                <a:highlight>
                  <a:srgbClr val="F6F6D9"/>
                </a:highlight>
                <a:latin typeface="Consolas"/>
              </a:rPr>
              <a:t>Lung</a:t>
            </a:r>
            <a:r>
              <a:rPr lang="en-GB" sz="22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22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Alignment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="Right"/&gt;</a:t>
            </a:r>
          </a:p>
          <a:p>
            <a:pPr algn="l"/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	&lt;</a:t>
            </a:r>
            <a:r>
              <a:rPr lang="en-GB" sz="2200" b="1" dirty="0" smtClean="0">
                <a:solidFill>
                  <a:srgbClr val="B74A43"/>
                </a:solidFill>
                <a:highlight>
                  <a:srgbClr val="F6F6D9"/>
                </a:highlight>
                <a:latin typeface="Consolas"/>
              </a:rPr>
              <a:t>Heart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2200" b="1" dirty="0" smtClean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Blood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="{</a:t>
            </a:r>
            <a:r>
              <a:rPr lang="en-GB" sz="2200" b="1" dirty="0" smtClean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Binding </a:t>
            </a:r>
            <a:r>
              <a:rPr lang="en-GB" sz="2200" b="1" dirty="0" err="1" smtClean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myBlood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, </a:t>
            </a:r>
            <a:r>
              <a:rPr lang="en-GB" sz="2200" b="1" dirty="0" smtClean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Mode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2200" b="1" dirty="0" err="1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TwoWay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}"/&gt;</a:t>
            </a:r>
          </a:p>
          <a:p>
            <a:pPr algn="l"/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	&lt;</a:t>
            </a:r>
            <a:r>
              <a:rPr lang="en-GB" sz="2200" b="1" dirty="0" smtClean="0">
                <a:solidFill>
                  <a:srgbClr val="B74A43"/>
                </a:solidFill>
                <a:highlight>
                  <a:srgbClr val="F6F6D9"/>
                </a:highlight>
                <a:latin typeface="Consolas"/>
              </a:rPr>
              <a:t>Stomach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2200" b="1" dirty="0" smtClean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Full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="True"/&gt;</a:t>
            </a:r>
          </a:p>
          <a:p>
            <a:pPr algn="l"/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	&lt;</a:t>
            </a:r>
            <a:r>
              <a:rPr lang="en-GB" sz="2200" b="1" dirty="0" smtClean="0">
                <a:solidFill>
                  <a:srgbClr val="B74A43"/>
                </a:solidFill>
                <a:highlight>
                  <a:srgbClr val="F6F6D9"/>
                </a:highlight>
                <a:latin typeface="Consolas"/>
              </a:rPr>
              <a:t>Abs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2200" b="1" dirty="0" err="1" smtClean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SixPack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="False"/&gt;</a:t>
            </a:r>
            <a:r>
              <a:rPr lang="en-GB" sz="40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endParaRPr lang="en-GB" sz="2200" b="1" dirty="0" smtClean="0">
              <a:solidFill>
                <a:srgbClr val="0000FF"/>
              </a:solidFill>
              <a:highlight>
                <a:srgbClr val="F6F6D9"/>
              </a:highlight>
              <a:latin typeface="Consolas"/>
            </a:endParaRPr>
          </a:p>
          <a:p>
            <a:pPr algn="l"/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&lt;/</a:t>
            </a:r>
            <a:r>
              <a:rPr lang="en-GB" sz="2200" b="1" dirty="0" smtClean="0">
                <a:solidFill>
                  <a:srgbClr val="B74A43"/>
                </a:solidFill>
                <a:highlight>
                  <a:srgbClr val="F6F6D9"/>
                </a:highlight>
                <a:latin typeface="Consolas"/>
              </a:rPr>
              <a:t>Torso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&gt;</a:t>
            </a:r>
            <a:endParaRPr lang="en-US" sz="2200" b="1" dirty="0">
              <a:latin typeface="APL385 Unicode" panose="020B0709000202000203" pitchFamily="49" charset="0"/>
            </a:endParaRPr>
          </a:p>
          <a:p>
            <a:pPr algn="l"/>
            <a:endParaRPr lang="en-US" sz="2200" b="1" dirty="0">
              <a:latin typeface="APL385 Unicode" panose="020B0709000202000203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More WPF / XAML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6775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0" y="1988840"/>
            <a:ext cx="9036496" cy="3577952"/>
          </a:xfrm>
        </p:spPr>
        <p:txBody>
          <a:bodyPr>
            <a:normAutofit/>
          </a:bodyPr>
          <a:lstStyle/>
          <a:p>
            <a:pPr algn="l"/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&lt;</a:t>
            </a:r>
            <a:r>
              <a:rPr lang="en-GB" sz="2200" b="1" dirty="0" smtClean="0">
                <a:solidFill>
                  <a:srgbClr val="B74A43"/>
                </a:solidFill>
                <a:highlight>
                  <a:srgbClr val="F6F6D9"/>
                </a:highlight>
                <a:latin typeface="Consolas"/>
              </a:rPr>
              <a:t>Torso</a:t>
            </a:r>
            <a:r>
              <a:rPr lang="en-GB" sz="22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2200" b="1" dirty="0" smtClean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x:Name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="myBody"&gt;</a:t>
            </a:r>
          </a:p>
          <a:p>
            <a:pPr algn="l"/>
            <a:r>
              <a:rPr lang="en-GB" sz="22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	&lt;</a:t>
            </a:r>
            <a:r>
              <a:rPr lang="en-GB" sz="2200" b="1" dirty="0">
                <a:solidFill>
                  <a:srgbClr val="B74A43"/>
                </a:solidFill>
                <a:highlight>
                  <a:srgbClr val="F6F6D9"/>
                </a:highlight>
                <a:latin typeface="Consolas"/>
              </a:rPr>
              <a:t>Lung</a:t>
            </a:r>
            <a:r>
              <a:rPr lang="en-GB" sz="22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22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Alignment</a:t>
            </a:r>
            <a:r>
              <a:rPr lang="en-GB" sz="22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="Left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"/&gt;</a:t>
            </a:r>
          </a:p>
          <a:p>
            <a:pPr algn="l"/>
            <a:r>
              <a:rPr lang="en-GB" sz="22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	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&lt;</a:t>
            </a:r>
            <a:r>
              <a:rPr lang="en-GB" sz="2200" b="1" dirty="0">
                <a:solidFill>
                  <a:srgbClr val="B13B36"/>
                </a:solidFill>
                <a:highlight>
                  <a:srgbClr val="F6F6D9"/>
                </a:highlight>
                <a:latin typeface="Consolas"/>
              </a:rPr>
              <a:t>Lung</a:t>
            </a:r>
            <a:r>
              <a:rPr lang="en-GB" sz="22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22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Alignment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="Right"/&gt;</a:t>
            </a:r>
          </a:p>
          <a:p>
            <a:pPr algn="l"/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	&lt;</a:t>
            </a:r>
            <a:r>
              <a:rPr lang="en-GB" sz="2200" b="1" dirty="0" smtClean="0">
                <a:solidFill>
                  <a:srgbClr val="B74A43"/>
                </a:solidFill>
                <a:highlight>
                  <a:srgbClr val="F6F6D9"/>
                </a:highlight>
                <a:latin typeface="Consolas"/>
              </a:rPr>
              <a:t>Heart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2200" b="1" dirty="0" smtClean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Blood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="{</a:t>
            </a:r>
            <a:r>
              <a:rPr lang="en-GB" sz="2200" b="1" dirty="0" smtClean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Binding </a:t>
            </a:r>
            <a:r>
              <a:rPr lang="en-GB" sz="2200" b="1" dirty="0" err="1" smtClean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myBlood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, </a:t>
            </a:r>
            <a:r>
              <a:rPr lang="en-GB" sz="2200" b="1" dirty="0" smtClean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Mode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2200" b="1" dirty="0" err="1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TwoWay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}"/&gt;</a:t>
            </a:r>
          </a:p>
          <a:p>
            <a:pPr algn="l"/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	&lt;</a:t>
            </a:r>
            <a:r>
              <a:rPr lang="en-GB" sz="2200" b="1" dirty="0" smtClean="0">
                <a:solidFill>
                  <a:srgbClr val="B74A43"/>
                </a:solidFill>
                <a:highlight>
                  <a:srgbClr val="F6F6D9"/>
                </a:highlight>
                <a:latin typeface="Consolas"/>
              </a:rPr>
              <a:t>Stomach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2200" b="1" dirty="0" smtClean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Full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="True"/&gt;</a:t>
            </a:r>
          </a:p>
          <a:p>
            <a:pPr algn="l"/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	&lt;</a:t>
            </a:r>
            <a:r>
              <a:rPr lang="en-GB" sz="2200" b="1" dirty="0" smtClean="0">
                <a:solidFill>
                  <a:srgbClr val="B74A43"/>
                </a:solidFill>
                <a:highlight>
                  <a:srgbClr val="F6F6D9"/>
                </a:highlight>
                <a:latin typeface="Consolas"/>
              </a:rPr>
              <a:t>Abs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2200" b="1" dirty="0" err="1" smtClean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SixPack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4000" b="1" dirty="0" smtClean="0">
                <a:solidFill>
                  <a:srgbClr val="00B050"/>
                </a:solidFill>
                <a:highlight>
                  <a:srgbClr val="F6F6D9"/>
                </a:highlight>
                <a:latin typeface="Consolas"/>
              </a:rPr>
              <a:t>"True"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/&gt;</a:t>
            </a:r>
          </a:p>
          <a:p>
            <a:pPr algn="l"/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&lt;/</a:t>
            </a:r>
            <a:r>
              <a:rPr lang="en-GB" sz="2200" b="1" dirty="0" smtClean="0">
                <a:solidFill>
                  <a:srgbClr val="B74A43"/>
                </a:solidFill>
                <a:highlight>
                  <a:srgbClr val="F6F6D9"/>
                </a:highlight>
                <a:latin typeface="Consolas"/>
              </a:rPr>
              <a:t>Torso</a:t>
            </a:r>
            <a:r>
              <a:rPr lang="en-GB" sz="2200" b="1" dirty="0" smtClean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&gt;</a:t>
            </a:r>
            <a:endParaRPr lang="en-US" sz="2200" b="1" dirty="0">
              <a:latin typeface="APL385 Unicode" panose="020B0709000202000203" pitchFamily="49" charset="0"/>
            </a:endParaRPr>
          </a:p>
          <a:p>
            <a:pPr algn="l"/>
            <a:endParaRPr lang="en-US" sz="1400" b="1" dirty="0">
              <a:latin typeface="APL385 Unicode" panose="020B0709000202000203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More WPF / XAML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9585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Anatomy of a bind</a:t>
            </a:r>
            <a:endParaRPr lang="en-US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00" y="1331476"/>
            <a:ext cx="2857500" cy="486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1187624" y="2006756"/>
            <a:ext cx="2016224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"Text" Property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516216" y="1336824"/>
            <a:ext cx="2085999" cy="4867274"/>
            <a:chOff x="6516216" y="1336824"/>
            <a:chExt cx="2085999" cy="4867274"/>
          </a:xfrm>
        </p:grpSpPr>
        <p:sp>
          <p:nvSpPr>
            <p:cNvPr id="6" name="TextBox 5"/>
            <p:cNvSpPr txBox="1"/>
            <p:nvPr/>
          </p:nvSpPr>
          <p:spPr>
            <a:xfrm>
              <a:off x="6516216" y="1336824"/>
              <a:ext cx="2085999" cy="48672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516216" y="1336824"/>
              <a:ext cx="2085999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 workspace</a:t>
              </a:r>
            </a:p>
          </p:txBody>
        </p:sp>
      </p:grpSp>
      <p:sp>
        <p:nvSpPr>
          <p:cNvPr id="8" name="Rectangle 7"/>
          <p:cNvSpPr/>
          <p:nvPr/>
        </p:nvSpPr>
        <p:spPr bwMode="auto">
          <a:xfrm>
            <a:off x="6660232" y="2006756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char array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660232" y="3427611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nested array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23528" y="3437929"/>
            <a:ext cx="2880320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"ItemsSource" Property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974635" y="2006756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Source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974635" y="3437929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Source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347864" y="2006756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Binding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6660232" y="4916534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namespace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4997630" y="4915703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Source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373812" y="4422489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Binding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3373812" y="4905489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Binding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3344013" y="5429311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Binding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23528" y="5688398"/>
            <a:ext cx="2880320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"ItemsSource" Property</a:t>
            </a:r>
            <a:endParaRPr lang="en-GB" sz="1400" b="1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776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8" grpId="1" animBg="1"/>
      <p:bldP spid="9" grpId="0" animBg="1"/>
      <p:bldP spid="9" grpId="1" animBg="1"/>
      <p:bldP spid="10" grpId="0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Anatomy of a bind</a:t>
            </a:r>
            <a:endParaRPr lang="en-US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00" y="1331476"/>
            <a:ext cx="2857500" cy="486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1187624" y="2006756"/>
            <a:ext cx="2016224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"Text" Property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516216" y="1336824"/>
            <a:ext cx="2085999" cy="4867274"/>
            <a:chOff x="6516216" y="1336824"/>
            <a:chExt cx="2085999" cy="4867274"/>
          </a:xfrm>
        </p:grpSpPr>
        <p:sp>
          <p:nvSpPr>
            <p:cNvPr id="6" name="TextBox 5"/>
            <p:cNvSpPr txBox="1"/>
            <p:nvPr/>
          </p:nvSpPr>
          <p:spPr>
            <a:xfrm>
              <a:off x="6516216" y="1336824"/>
              <a:ext cx="2085999" cy="48672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516216" y="1336824"/>
              <a:ext cx="2085999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 workspace</a:t>
              </a:r>
            </a:p>
          </p:txBody>
        </p:sp>
      </p:grpSp>
      <p:sp>
        <p:nvSpPr>
          <p:cNvPr id="8" name="Rectangle 7"/>
          <p:cNvSpPr/>
          <p:nvPr/>
        </p:nvSpPr>
        <p:spPr bwMode="auto">
          <a:xfrm>
            <a:off x="6660232" y="2006756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char array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660232" y="3427611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nested array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23528" y="3437929"/>
            <a:ext cx="2880320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"ItemsSource" Property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974635" y="2006756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Source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974635" y="3437929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Source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347864" y="2006756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Binding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6660232" y="4916534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namespace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4997630" y="4915703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Source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373812" y="4422489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Binding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3373812" y="4905489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Binding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3344013" y="5429311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Binding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23528" y="5688398"/>
            <a:ext cx="2880320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"ItemsSource" Property</a:t>
            </a:r>
            <a:endParaRPr lang="en-GB" sz="1400" b="1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803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00" y="1331476"/>
            <a:ext cx="2857500" cy="486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1187624" y="2006756"/>
            <a:ext cx="2016224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"Text" Property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16216" y="1336824"/>
            <a:ext cx="2085999" cy="486727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txBody>
          <a:bodyPr wrap="square" rtlCol="0">
            <a:noAutofit/>
          </a:bodyPr>
          <a:lstStyle/>
          <a:p>
            <a:endParaRPr lang="en-GB">
              <a:noFill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16216" y="1336824"/>
            <a:ext cx="2085999" cy="461665"/>
          </a:xfrm>
          <a:prstGeom prst="rect">
            <a:avLst/>
          </a:prstGeom>
          <a:solidFill>
            <a:schemeClr val="bg1">
              <a:lumMod val="95000"/>
              <a:alpha val="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3">
                    <a:lumMod val="85000"/>
                  </a:schemeClr>
                </a:solidFill>
              </a:rPr>
              <a:t>A workspace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660232" y="2006756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char array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660232" y="3427611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nested array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23528" y="3437929"/>
            <a:ext cx="2880320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"ItemsSource" Property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974635" y="2006756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Source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974635" y="3437929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Source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347864" y="2006756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Binding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6660232" y="4916534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namespace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4997630" y="4915703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Source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373812" y="4422489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Binding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3373812" y="4905489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Binding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3344013" y="5429311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Binding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23528" y="5688398"/>
            <a:ext cx="2880320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"ItemsSource" Property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2" name="Left Brace 11"/>
          <p:cNvSpPr/>
          <p:nvPr/>
        </p:nvSpPr>
        <p:spPr bwMode="auto">
          <a:xfrm rot="5400000">
            <a:off x="3859286" y="629771"/>
            <a:ext cx="417611" cy="1458162"/>
          </a:xfrm>
          <a:prstGeom prst="leftBrace">
            <a:avLst/>
          </a:prstGeom>
          <a:noFill/>
          <a:ln w="412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24" name="Left Brace 23"/>
          <p:cNvSpPr/>
          <p:nvPr/>
        </p:nvSpPr>
        <p:spPr bwMode="auto">
          <a:xfrm rot="5400000">
            <a:off x="5491132" y="629770"/>
            <a:ext cx="417611" cy="1458162"/>
          </a:xfrm>
          <a:prstGeom prst="leftBrace">
            <a:avLst/>
          </a:prstGeom>
          <a:noFill/>
          <a:ln w="412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70856" y="625608"/>
            <a:ext cx="379618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2015⌶ </a:t>
            </a:r>
            <a:r>
              <a:rPr lang="en-GB" dirty="0" smtClean="0"/>
              <a:t>(or APL, or XAML)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1608409" y="629295"/>
            <a:ext cx="318876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APL (or XAML)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6574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4" grpId="0" animBg="1"/>
      <p:bldP spid="22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00" y="1331476"/>
            <a:ext cx="2857500" cy="486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1187624" y="2006756"/>
            <a:ext cx="2016224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"Text" Property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16216" y="1336824"/>
            <a:ext cx="2085999" cy="486727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txBody>
          <a:bodyPr wrap="square" rtlCol="0">
            <a:noAutofit/>
          </a:bodyPr>
          <a:lstStyle/>
          <a:p>
            <a:endParaRPr lang="en-GB">
              <a:noFill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660232" y="2006756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char array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660232" y="3427611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nested array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23528" y="3437929"/>
            <a:ext cx="2880320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"ItemsSource" Property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6660232" y="4916534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namespace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23528" y="5688398"/>
            <a:ext cx="2880320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"ItemsSource" Property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3347864" y="2132856"/>
            <a:ext cx="3024336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3347864" y="3573016"/>
            <a:ext cx="3024336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6516216" y="1336824"/>
            <a:ext cx="2085999" cy="461665"/>
          </a:xfrm>
          <a:prstGeom prst="rect">
            <a:avLst/>
          </a:prstGeom>
          <a:solidFill>
            <a:schemeClr val="bg1">
              <a:lumMod val="95000"/>
              <a:alpha val="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3">
                    <a:lumMod val="85000"/>
                  </a:schemeClr>
                </a:solidFill>
              </a:rPr>
              <a:t>A workspace</a:t>
            </a:r>
          </a:p>
        </p:txBody>
      </p:sp>
    </p:spTree>
    <p:extLst>
      <p:ext uri="{BB962C8B-B14F-4D97-AF65-F5344CB8AC3E}">
        <p14:creationId xmlns:p14="http://schemas.microsoft.com/office/powerpoint/2010/main" val="46130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00" y="1331476"/>
            <a:ext cx="2857500" cy="486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1187624" y="2006756"/>
            <a:ext cx="2016224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"Text" Property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16216" y="1336824"/>
            <a:ext cx="2085999" cy="486727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txBody>
          <a:bodyPr wrap="square" rtlCol="0">
            <a:noAutofit/>
          </a:bodyPr>
          <a:lstStyle/>
          <a:p>
            <a:endParaRPr lang="en-GB">
              <a:noFill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23528" y="3437929"/>
            <a:ext cx="2880320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"ItemsSource" Property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6660232" y="4916534"/>
            <a:ext cx="1458162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namespace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23528" y="5688398"/>
            <a:ext cx="2880320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C000">
                <a:alpha val="40000"/>
              </a:srgbClr>
            </a:glo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400" b="1" smtClean="0">
                <a:latin typeface="APL385 Unicode" panose="020B0709000202000203" pitchFamily="49" charset="0"/>
              </a:rPr>
              <a:t>"ItemsSource" Property</a:t>
            </a:r>
            <a:endParaRPr lang="en-GB" sz="1400" b="1">
              <a:latin typeface="APL385 Unicode" panose="020B0709000202000203" pitchFamily="49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3347864" y="2132856"/>
            <a:ext cx="3168352" cy="2927694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3386376" y="3571627"/>
            <a:ext cx="3129840" cy="1488923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V="1">
            <a:off x="3386376" y="5060550"/>
            <a:ext cx="3129840" cy="74866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6516216" y="1336824"/>
            <a:ext cx="2085999" cy="461665"/>
          </a:xfrm>
          <a:prstGeom prst="rect">
            <a:avLst/>
          </a:prstGeom>
          <a:solidFill>
            <a:schemeClr val="bg1">
              <a:lumMod val="95000"/>
              <a:alpha val="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3">
                    <a:lumMod val="85000"/>
                  </a:schemeClr>
                </a:solidFill>
              </a:rPr>
              <a:t>A workspace</a:t>
            </a:r>
          </a:p>
        </p:txBody>
      </p:sp>
    </p:spTree>
    <p:extLst>
      <p:ext uri="{BB962C8B-B14F-4D97-AF65-F5344CB8AC3E}">
        <p14:creationId xmlns:p14="http://schemas.microsoft.com/office/powerpoint/2010/main" val="247260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259632" y="908720"/>
            <a:ext cx="7632848" cy="4680520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 smtClean="0"/>
              <a:t> </a:t>
            </a:r>
            <a:r>
              <a:rPr lang="en-GB" sz="2000" dirty="0" err="1" smtClean="0"/>
              <a:t>DyalogNames</a:t>
            </a:r>
            <a:r>
              <a:rPr lang="en-GB" sz="2000" dirty="0" smtClean="0"/>
              <a:t>←'John Daintree' 'Morten </a:t>
            </a:r>
            <a:r>
              <a:rPr lang="en-GB" sz="2000" dirty="0" err="1" smtClean="0"/>
              <a:t>Kromberg</a:t>
            </a:r>
            <a:r>
              <a:rPr lang="en-GB" sz="2000" dirty="0" smtClean="0"/>
              <a:t>' 'et al'</a:t>
            </a:r>
          </a:p>
          <a:p>
            <a:pPr marL="0" indent="0">
              <a:buNone/>
            </a:pPr>
            <a:r>
              <a:rPr lang="en-GB" sz="2000" dirty="0" smtClean="0"/>
              <a:t> win</a:t>
            </a:r>
            <a:r>
              <a:rPr lang="en-GB" sz="2000" dirty="0"/>
              <a:t>←⎕NEW Window ⋄ win.Topmost←1</a:t>
            </a:r>
          </a:p>
          <a:p>
            <a:pPr marL="0" indent="0">
              <a:buNone/>
            </a:pPr>
            <a:r>
              <a:rPr lang="en-GB" sz="2000" dirty="0"/>
              <a:t> win.(Top Left Width)←50 500 500</a:t>
            </a:r>
          </a:p>
          <a:p>
            <a:pPr marL="0" indent="0">
              <a:buNone/>
            </a:pPr>
            <a:r>
              <a:rPr lang="en-GB" sz="2000" dirty="0"/>
              <a:t> win.lb←⎕NEW </a:t>
            </a:r>
            <a:r>
              <a:rPr lang="en-GB" sz="2000" dirty="0" err="1"/>
              <a:t>ListBox</a:t>
            </a:r>
            <a:endParaRPr lang="en-GB" sz="2000" dirty="0"/>
          </a:p>
          <a:p>
            <a:pPr marL="0" indent="0">
              <a:buNone/>
            </a:pPr>
            <a:r>
              <a:rPr lang="en-GB" sz="2000" dirty="0"/>
              <a:t> win.Content←win.lb</a:t>
            </a:r>
          </a:p>
          <a:p>
            <a:pPr marL="0" indent="0">
              <a:buNone/>
            </a:pPr>
            <a:r>
              <a:rPr lang="en-GB" sz="2000" dirty="0"/>
              <a:t> win.lb.ItemsSource←2015⌶'DyalogNames'</a:t>
            </a:r>
          </a:p>
          <a:p>
            <a:pPr marL="0" indent="0">
              <a:buNone/>
            </a:pPr>
            <a:r>
              <a:rPr lang="en-GB" sz="2000" dirty="0"/>
              <a:t> </a:t>
            </a:r>
            <a:r>
              <a:rPr lang="en-GB" sz="2000" dirty="0" err="1"/>
              <a:t>win.Show</a:t>
            </a:r>
            <a:endParaRPr lang="en-GB" sz="2000" dirty="0"/>
          </a:p>
          <a:p>
            <a:pPr marL="0" indent="0"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1398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259632" y="908720"/>
            <a:ext cx="7632848" cy="4680520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 smtClean="0"/>
              <a:t> </a:t>
            </a:r>
            <a:r>
              <a:rPr lang="en-GB" sz="2000" dirty="0" err="1" smtClean="0"/>
              <a:t>DyalogNames</a:t>
            </a:r>
            <a:r>
              <a:rPr lang="en-GB" sz="2000" dirty="0" smtClean="0"/>
              <a:t>←'John Daintree' 'Morten </a:t>
            </a:r>
            <a:r>
              <a:rPr lang="en-GB" sz="2000" dirty="0" err="1" smtClean="0"/>
              <a:t>Kromberg</a:t>
            </a:r>
            <a:r>
              <a:rPr lang="en-GB" sz="2000" dirty="0" smtClean="0"/>
              <a:t>' 'et al'</a:t>
            </a:r>
          </a:p>
          <a:p>
            <a:pPr marL="0" indent="0">
              <a:buNone/>
            </a:pPr>
            <a:r>
              <a:rPr lang="en-GB" sz="2000" dirty="0" smtClean="0"/>
              <a:t> win</a:t>
            </a:r>
            <a:r>
              <a:rPr lang="en-GB" sz="2000" dirty="0"/>
              <a:t>←⎕NEW Window ⋄ win.Topmost←1</a:t>
            </a:r>
          </a:p>
          <a:p>
            <a:pPr marL="0" indent="0">
              <a:buNone/>
            </a:pPr>
            <a:r>
              <a:rPr lang="en-GB" sz="2000" dirty="0"/>
              <a:t> win.(Top Left Width)←50 500 500</a:t>
            </a:r>
          </a:p>
          <a:p>
            <a:pPr marL="0" indent="0">
              <a:buNone/>
            </a:pPr>
            <a:r>
              <a:rPr lang="en-GB" sz="2000" dirty="0"/>
              <a:t> win.lb←⎕NEW </a:t>
            </a:r>
            <a:r>
              <a:rPr lang="en-GB" sz="2000" dirty="0" err="1"/>
              <a:t>ListBox</a:t>
            </a:r>
            <a:endParaRPr lang="en-GB" sz="2000" dirty="0"/>
          </a:p>
          <a:p>
            <a:pPr marL="0" indent="0">
              <a:buNone/>
            </a:pPr>
            <a:r>
              <a:rPr lang="en-GB" sz="2000" dirty="0"/>
              <a:t> win.Content←win.lb</a:t>
            </a:r>
          </a:p>
          <a:p>
            <a:pPr marL="0" indent="0">
              <a:buNone/>
            </a:pPr>
            <a:r>
              <a:rPr lang="en-GB" sz="2000" dirty="0"/>
              <a:t> </a:t>
            </a:r>
            <a:r>
              <a:rPr lang="en-GB" sz="2000" dirty="0">
                <a:solidFill>
                  <a:srgbClr val="00B050"/>
                </a:solidFill>
              </a:rPr>
              <a:t>win.lb.ItemsSource←2015⌶'DyalogNames'</a:t>
            </a:r>
          </a:p>
          <a:p>
            <a:pPr marL="0" indent="0">
              <a:buNone/>
            </a:pPr>
            <a:r>
              <a:rPr lang="en-GB" sz="2000" dirty="0"/>
              <a:t> </a:t>
            </a:r>
            <a:r>
              <a:rPr lang="en-GB" sz="2000" dirty="0" err="1"/>
              <a:t>win.Show</a:t>
            </a:r>
            <a:endParaRPr lang="en-GB" sz="2000" dirty="0"/>
          </a:p>
          <a:p>
            <a:pPr marL="0" indent="0"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2123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Data Binding (2013)</a:t>
            </a:r>
          </a:p>
          <a:p>
            <a:r>
              <a:rPr lang="en-GB" dirty="0" smtClean="0"/>
              <a:t>Data Binding Reloaded (2014)</a:t>
            </a:r>
          </a:p>
          <a:p>
            <a:r>
              <a:rPr lang="en-GB" dirty="0" smtClean="0"/>
              <a:t>Data Binding Revolutions (2015)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/>
              <a:t>Databinding</a:t>
            </a:r>
            <a:r>
              <a:rPr lang="en-GB" dirty="0" smtClean="0"/>
              <a:t> Trilogy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2370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259632" y="908720"/>
            <a:ext cx="7632848" cy="4680520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/>
              <a:t> </a:t>
            </a:r>
            <a:r>
              <a:rPr lang="en-GB" sz="1400" dirty="0" err="1" smtClean="0"/>
              <a:t>MySource</a:t>
            </a:r>
            <a:r>
              <a:rPr lang="en-GB" sz="1400" dirty="0"/>
              <a:t>←⎕NS</a:t>
            </a:r>
            <a:r>
              <a:rPr lang="en-GB" sz="1400" dirty="0" smtClean="0"/>
              <a:t>''</a:t>
            </a:r>
            <a:endParaRPr lang="en-GB" sz="1400" dirty="0"/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err="1"/>
              <a:t>MySource.Filter</a:t>
            </a:r>
            <a:r>
              <a:rPr lang="en-GB" sz="1400" dirty="0"/>
              <a:t>←''</a:t>
            </a:r>
          </a:p>
          <a:p>
            <a:pPr marL="0" indent="0">
              <a:buNone/>
            </a:pPr>
            <a:r>
              <a:rPr lang="en-GB" sz="1400" dirty="0"/>
              <a:t> MySource.FilteredList←0⍴⊂''</a:t>
            </a:r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err="1"/>
              <a:t>MySource.DyalogNames←DyalogNames</a:t>
            </a:r>
            <a:endParaRPr lang="en-GB" sz="1400" dirty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err="1"/>
              <a:t>win.DataContext</a:t>
            </a:r>
            <a:r>
              <a:rPr lang="en-GB" sz="1400" dirty="0" err="1" smtClean="0"/>
              <a:t>←src</a:t>
            </a:r>
            <a:r>
              <a:rPr lang="en-GB" sz="1400" dirty="0"/>
              <a:t> ← </a:t>
            </a:r>
            <a:r>
              <a:rPr lang="en-GB" sz="1400" dirty="0" smtClean="0"/>
              <a:t>2015</a:t>
            </a:r>
            <a:r>
              <a:rPr lang="en-GB" sz="1400" dirty="0"/>
              <a:t>⌶'MySource'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 binding←</a:t>
            </a:r>
            <a:r>
              <a:rPr lang="en-GB" sz="1400" dirty="0"/>
              <a:t>⎕NEW </a:t>
            </a:r>
            <a:r>
              <a:rPr lang="en-GB" sz="1400" dirty="0" err="1"/>
              <a:t>Data.Binding</a:t>
            </a:r>
            <a:r>
              <a:rPr lang="en-GB" sz="1400" dirty="0"/>
              <a:t>(⊂'</a:t>
            </a:r>
            <a:r>
              <a:rPr lang="en-GB" sz="1400" dirty="0" err="1"/>
              <a:t>FilteredList</a:t>
            </a:r>
            <a:r>
              <a:rPr lang="en-GB" sz="1400" dirty="0"/>
              <a:t>')</a:t>
            </a:r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err="1"/>
              <a:t>win.filtered.SetBinding</a:t>
            </a:r>
            <a:r>
              <a:rPr lang="en-GB" sz="1400" dirty="0"/>
              <a:t> </a:t>
            </a:r>
            <a:r>
              <a:rPr lang="en-GB" sz="1400" dirty="0" err="1" smtClean="0"/>
              <a:t>ListBox.ItemsSourceProperty</a:t>
            </a:r>
            <a:r>
              <a:rPr lang="en-GB" sz="1400" dirty="0"/>
              <a:t> </a:t>
            </a:r>
            <a:r>
              <a:rPr lang="en-GB" sz="1400" dirty="0" smtClean="0"/>
              <a:t>binding</a:t>
            </a:r>
          </a:p>
          <a:p>
            <a:pPr marL="0" indent="0">
              <a:buNone/>
            </a:pPr>
            <a:r>
              <a:rPr lang="en-GB" sz="1400" dirty="0" smtClean="0"/>
              <a:t> binding←⎕</a:t>
            </a:r>
            <a:r>
              <a:rPr lang="en-GB" sz="1400" dirty="0"/>
              <a:t>NEW </a:t>
            </a:r>
            <a:r>
              <a:rPr lang="en-GB" sz="1400" dirty="0" err="1"/>
              <a:t>Data.Binding</a:t>
            </a:r>
            <a:r>
              <a:rPr lang="en-GB" sz="1400" dirty="0"/>
              <a:t>(⊂'</a:t>
            </a:r>
            <a:r>
              <a:rPr lang="en-GB" sz="1400" dirty="0" err="1"/>
              <a:t>DyalogNames</a:t>
            </a:r>
            <a:r>
              <a:rPr lang="en-GB" sz="1400" dirty="0"/>
              <a:t>')</a:t>
            </a:r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err="1"/>
              <a:t>win.all.SetBinding</a:t>
            </a:r>
            <a:r>
              <a:rPr lang="en-GB" sz="1400" dirty="0"/>
              <a:t> </a:t>
            </a:r>
            <a:r>
              <a:rPr lang="en-GB" sz="1400" dirty="0" err="1" smtClean="0"/>
              <a:t>ListBox.ItemsSourceProperty</a:t>
            </a:r>
            <a:r>
              <a:rPr lang="en-GB" sz="1400" dirty="0"/>
              <a:t> </a:t>
            </a:r>
            <a:r>
              <a:rPr lang="en-GB" sz="1400" dirty="0" smtClean="0"/>
              <a:t>binding</a:t>
            </a:r>
            <a:endParaRPr lang="en-GB" sz="1400" dirty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 binding←⎕NEW </a:t>
            </a:r>
            <a:r>
              <a:rPr lang="en-GB" sz="1400" dirty="0" err="1"/>
              <a:t>Data.Binding</a:t>
            </a:r>
            <a:r>
              <a:rPr lang="en-GB" sz="1400" dirty="0"/>
              <a:t>(⊂'Filter')</a:t>
            </a:r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err="1"/>
              <a:t>binding.Mode←Data.BindingMode.TwoWay</a:t>
            </a:r>
            <a:endParaRPr lang="en-GB" sz="1400" dirty="0"/>
          </a:p>
          <a:p>
            <a:pPr marL="0" indent="0">
              <a:buNone/>
            </a:pPr>
            <a:r>
              <a:rPr lang="en-GB" sz="1400" dirty="0"/>
              <a:t> binding.UpdateSourceTrigger←Data.UpdateSourceTrigger.PropertyChanged</a:t>
            </a:r>
          </a:p>
          <a:p>
            <a:pPr marL="0" indent="0">
              <a:buNone/>
            </a:pPr>
            <a:r>
              <a:rPr lang="en-GB" sz="1400" dirty="0" smtClean="0"/>
              <a:t> </a:t>
            </a:r>
            <a:r>
              <a:rPr lang="en-GB" sz="1400" dirty="0" err="1" smtClean="0"/>
              <a:t>win.filter.SetBinding</a:t>
            </a:r>
            <a:r>
              <a:rPr lang="en-GB" sz="1400" dirty="0" smtClean="0"/>
              <a:t> </a:t>
            </a:r>
            <a:r>
              <a:rPr lang="en-GB" sz="1400" dirty="0" err="1"/>
              <a:t>TextBox.TextProperty</a:t>
            </a:r>
            <a:r>
              <a:rPr lang="en-GB" sz="1400" dirty="0"/>
              <a:t> binding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  src.</a:t>
            </a:r>
            <a:r>
              <a:rPr lang="en-GB" sz="1400" dirty="0" err="1"/>
              <a:t>onElementChanged</a:t>
            </a:r>
            <a:r>
              <a:rPr lang="en-GB" sz="1400" dirty="0"/>
              <a:t>←'</a:t>
            </a:r>
            <a:r>
              <a:rPr lang="en-GB" sz="1400" dirty="0" err="1"/>
              <a:t>element_changed</a:t>
            </a:r>
            <a:r>
              <a:rPr lang="en-GB" sz="1400" dirty="0"/>
              <a:t>'</a:t>
            </a:r>
          </a:p>
          <a:p>
            <a:pPr marL="0" indent="0">
              <a:buNone/>
            </a:pPr>
            <a:endParaRPr lang="en-GB" sz="1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75" y="2079357"/>
            <a:ext cx="2857500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0012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259632" y="908720"/>
            <a:ext cx="7632848" cy="4680520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/>
              <a:t> </a:t>
            </a:r>
            <a:r>
              <a:rPr lang="en-GB" sz="1400" dirty="0" err="1" smtClean="0">
                <a:solidFill>
                  <a:srgbClr val="00B050"/>
                </a:solidFill>
              </a:rPr>
              <a:t>MySource</a:t>
            </a:r>
            <a:r>
              <a:rPr lang="en-GB" sz="1400" dirty="0">
                <a:solidFill>
                  <a:srgbClr val="00B050"/>
                </a:solidFill>
              </a:rPr>
              <a:t>←⎕NS</a:t>
            </a:r>
            <a:r>
              <a:rPr lang="en-GB" sz="1400" dirty="0" smtClean="0">
                <a:solidFill>
                  <a:srgbClr val="00B050"/>
                </a:solidFill>
              </a:rPr>
              <a:t>''</a:t>
            </a:r>
            <a:endParaRPr lang="en-GB" sz="14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 err="1">
                <a:solidFill>
                  <a:srgbClr val="00B050"/>
                </a:solidFill>
              </a:rPr>
              <a:t>MySource.Filter</a:t>
            </a:r>
            <a:r>
              <a:rPr lang="en-GB" sz="1400" dirty="0">
                <a:solidFill>
                  <a:srgbClr val="00B050"/>
                </a:solidFill>
              </a:rPr>
              <a:t>←''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00B050"/>
                </a:solidFill>
              </a:rPr>
              <a:t> MySource.FilteredList←0⍴⊂''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 err="1">
                <a:solidFill>
                  <a:srgbClr val="00B050"/>
                </a:solidFill>
              </a:rPr>
              <a:t>MySource.DyalogNames←DyalogNames</a:t>
            </a:r>
            <a:endParaRPr lang="en-GB" sz="14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err="1"/>
              <a:t>win.DataContext</a:t>
            </a:r>
            <a:r>
              <a:rPr lang="en-GB" sz="1400" dirty="0" err="1" smtClean="0"/>
              <a:t>←src</a:t>
            </a:r>
            <a:r>
              <a:rPr lang="en-GB" sz="1400" dirty="0"/>
              <a:t> ← </a:t>
            </a:r>
            <a:r>
              <a:rPr lang="en-GB" sz="1400" dirty="0" smtClean="0"/>
              <a:t>2015</a:t>
            </a:r>
            <a:r>
              <a:rPr lang="en-GB" sz="1400" dirty="0"/>
              <a:t>⌶'MySource'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 binding←</a:t>
            </a:r>
            <a:r>
              <a:rPr lang="en-GB" sz="1400" dirty="0"/>
              <a:t>⎕NEW </a:t>
            </a:r>
            <a:r>
              <a:rPr lang="en-GB" sz="1400" dirty="0" err="1"/>
              <a:t>Data.Binding</a:t>
            </a:r>
            <a:r>
              <a:rPr lang="en-GB" sz="1400" dirty="0"/>
              <a:t>(⊂'</a:t>
            </a:r>
            <a:r>
              <a:rPr lang="en-GB" sz="1400" dirty="0" err="1"/>
              <a:t>FilteredList</a:t>
            </a:r>
            <a:r>
              <a:rPr lang="en-GB" sz="1400" dirty="0"/>
              <a:t>')</a:t>
            </a:r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err="1"/>
              <a:t>win.filtered.SetBinding</a:t>
            </a:r>
            <a:r>
              <a:rPr lang="en-GB" sz="1400" dirty="0"/>
              <a:t> </a:t>
            </a:r>
            <a:r>
              <a:rPr lang="en-GB" sz="1400" dirty="0" err="1" smtClean="0"/>
              <a:t>ListBox.ItemsSourceProperty</a:t>
            </a:r>
            <a:r>
              <a:rPr lang="en-GB" sz="1400" dirty="0"/>
              <a:t> </a:t>
            </a:r>
            <a:r>
              <a:rPr lang="en-GB" sz="1400" dirty="0" smtClean="0"/>
              <a:t>binding</a:t>
            </a:r>
          </a:p>
          <a:p>
            <a:pPr marL="0" indent="0">
              <a:buNone/>
            </a:pPr>
            <a:r>
              <a:rPr lang="en-GB" sz="1400" dirty="0" smtClean="0"/>
              <a:t> binding←⎕</a:t>
            </a:r>
            <a:r>
              <a:rPr lang="en-GB" sz="1400" dirty="0"/>
              <a:t>NEW </a:t>
            </a:r>
            <a:r>
              <a:rPr lang="en-GB" sz="1400" dirty="0" err="1"/>
              <a:t>Data.Binding</a:t>
            </a:r>
            <a:r>
              <a:rPr lang="en-GB" sz="1400" dirty="0"/>
              <a:t>(⊂'</a:t>
            </a:r>
            <a:r>
              <a:rPr lang="en-GB" sz="1400" dirty="0" err="1"/>
              <a:t>DyalogNames</a:t>
            </a:r>
            <a:r>
              <a:rPr lang="en-GB" sz="1400" dirty="0"/>
              <a:t>')</a:t>
            </a:r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err="1"/>
              <a:t>win.all.SetBinding</a:t>
            </a:r>
            <a:r>
              <a:rPr lang="en-GB" sz="1400" dirty="0"/>
              <a:t> </a:t>
            </a:r>
            <a:r>
              <a:rPr lang="en-GB" sz="1400" dirty="0" err="1" smtClean="0"/>
              <a:t>ListBox.ItemsSourceProperty</a:t>
            </a:r>
            <a:r>
              <a:rPr lang="en-GB" sz="1400" dirty="0"/>
              <a:t> </a:t>
            </a:r>
            <a:r>
              <a:rPr lang="en-GB" sz="1400" dirty="0" smtClean="0"/>
              <a:t>binding</a:t>
            </a:r>
            <a:endParaRPr lang="en-GB" sz="1400" dirty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 binding←⎕NEW </a:t>
            </a:r>
            <a:r>
              <a:rPr lang="en-GB" sz="1400" dirty="0" err="1"/>
              <a:t>Data.Binding</a:t>
            </a:r>
            <a:r>
              <a:rPr lang="en-GB" sz="1400" dirty="0"/>
              <a:t>(⊂'Filter')</a:t>
            </a:r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err="1"/>
              <a:t>binding.Mode←Data.BindingMode.TwoWay</a:t>
            </a:r>
            <a:endParaRPr lang="en-GB" sz="1400" dirty="0"/>
          </a:p>
          <a:p>
            <a:pPr marL="0" indent="0">
              <a:buNone/>
            </a:pPr>
            <a:r>
              <a:rPr lang="en-GB" sz="1400" dirty="0"/>
              <a:t> binding.UpdateSourceTrigger←Data.UpdateSourceTrigger.PropertyChanged</a:t>
            </a:r>
          </a:p>
          <a:p>
            <a:pPr marL="0" indent="0">
              <a:buNone/>
            </a:pPr>
            <a:r>
              <a:rPr lang="en-GB" sz="1400" dirty="0" smtClean="0"/>
              <a:t> </a:t>
            </a:r>
            <a:r>
              <a:rPr lang="en-GB" sz="1400" dirty="0" err="1" smtClean="0"/>
              <a:t>win.filter.SetBinding</a:t>
            </a:r>
            <a:r>
              <a:rPr lang="en-GB" sz="1400" dirty="0" smtClean="0"/>
              <a:t> </a:t>
            </a:r>
            <a:r>
              <a:rPr lang="en-GB" sz="1400" dirty="0" err="1"/>
              <a:t>TextBox.TextProperty</a:t>
            </a:r>
            <a:r>
              <a:rPr lang="en-GB" sz="1400" dirty="0"/>
              <a:t> binding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  src.</a:t>
            </a:r>
            <a:r>
              <a:rPr lang="en-GB" sz="1400" dirty="0" err="1"/>
              <a:t>onElementChanged</a:t>
            </a:r>
            <a:r>
              <a:rPr lang="en-GB" sz="1400" dirty="0"/>
              <a:t>←'</a:t>
            </a:r>
            <a:r>
              <a:rPr lang="en-GB" sz="1400" dirty="0" err="1"/>
              <a:t>element_changed</a:t>
            </a:r>
            <a:r>
              <a:rPr lang="en-GB" sz="1400" dirty="0"/>
              <a:t>'</a:t>
            </a:r>
          </a:p>
          <a:p>
            <a:pPr marL="0" indent="0"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5830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259632" y="908720"/>
            <a:ext cx="7632848" cy="4680520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>
                <a:solidFill>
                  <a:schemeClr val="tx1"/>
                </a:solidFill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MySource</a:t>
            </a:r>
            <a:r>
              <a:rPr lang="en-GB" sz="1400" dirty="0">
                <a:solidFill>
                  <a:schemeClr val="tx1"/>
                </a:solidFill>
              </a:rPr>
              <a:t>←⎕NS</a:t>
            </a:r>
            <a:r>
              <a:rPr lang="en-GB" sz="1400" dirty="0" smtClean="0">
                <a:solidFill>
                  <a:schemeClr val="tx1"/>
                </a:solidFill>
              </a:rPr>
              <a:t>''</a:t>
            </a:r>
            <a:endParaRPr lang="en-GB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MySource.Filter</a:t>
            </a:r>
            <a:r>
              <a:rPr lang="en-GB" sz="1400" dirty="0">
                <a:solidFill>
                  <a:schemeClr val="tx1"/>
                </a:solidFill>
              </a:rPr>
              <a:t>←''</a:t>
            </a: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MySource.FilteredList←0⍴⊂''</a:t>
            </a: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MySource.DyalogNames←DyalogNames</a:t>
            </a:r>
            <a:endParaRPr lang="en-GB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err="1">
                <a:solidFill>
                  <a:srgbClr val="00B050"/>
                </a:solidFill>
              </a:rPr>
              <a:t>win.DataContext</a:t>
            </a:r>
            <a:r>
              <a:rPr lang="en-GB" sz="1400" dirty="0" err="1" smtClean="0">
                <a:solidFill>
                  <a:srgbClr val="00B050"/>
                </a:solidFill>
              </a:rPr>
              <a:t>←src</a:t>
            </a:r>
            <a:r>
              <a:rPr lang="en-GB" sz="1400" dirty="0">
                <a:solidFill>
                  <a:srgbClr val="00B050"/>
                </a:solidFill>
              </a:rPr>
              <a:t> ← </a:t>
            </a:r>
            <a:r>
              <a:rPr lang="en-GB" sz="1400" dirty="0" smtClean="0">
                <a:solidFill>
                  <a:srgbClr val="00B050"/>
                </a:solidFill>
              </a:rPr>
              <a:t>2015</a:t>
            </a:r>
            <a:r>
              <a:rPr lang="en-GB" sz="1400" dirty="0">
                <a:solidFill>
                  <a:srgbClr val="00B050"/>
                </a:solidFill>
              </a:rPr>
              <a:t>⌶'MySource'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 binding←</a:t>
            </a:r>
            <a:r>
              <a:rPr lang="en-GB" sz="1400" dirty="0"/>
              <a:t>⎕NEW </a:t>
            </a:r>
            <a:r>
              <a:rPr lang="en-GB" sz="1400" dirty="0" err="1"/>
              <a:t>Data.Binding</a:t>
            </a:r>
            <a:r>
              <a:rPr lang="en-GB" sz="1400" dirty="0"/>
              <a:t>(⊂'</a:t>
            </a:r>
            <a:r>
              <a:rPr lang="en-GB" sz="1400" dirty="0" err="1"/>
              <a:t>FilteredList</a:t>
            </a:r>
            <a:r>
              <a:rPr lang="en-GB" sz="1400" dirty="0"/>
              <a:t>')</a:t>
            </a:r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err="1"/>
              <a:t>win.filtered.SetBinding</a:t>
            </a:r>
            <a:r>
              <a:rPr lang="en-GB" sz="1400" dirty="0"/>
              <a:t> </a:t>
            </a:r>
            <a:r>
              <a:rPr lang="en-GB" sz="1400" dirty="0" err="1" smtClean="0"/>
              <a:t>ListBox.ItemsSourceProperty</a:t>
            </a:r>
            <a:r>
              <a:rPr lang="en-GB" sz="1400" dirty="0"/>
              <a:t> </a:t>
            </a:r>
            <a:r>
              <a:rPr lang="en-GB" sz="1400" dirty="0" smtClean="0"/>
              <a:t>binding</a:t>
            </a:r>
          </a:p>
          <a:p>
            <a:pPr marL="0" indent="0">
              <a:buNone/>
            </a:pPr>
            <a:r>
              <a:rPr lang="en-GB" sz="1400" dirty="0" smtClean="0"/>
              <a:t> binding←⎕</a:t>
            </a:r>
            <a:r>
              <a:rPr lang="en-GB" sz="1400" dirty="0"/>
              <a:t>NEW </a:t>
            </a:r>
            <a:r>
              <a:rPr lang="en-GB" sz="1400" dirty="0" err="1"/>
              <a:t>Data.Binding</a:t>
            </a:r>
            <a:r>
              <a:rPr lang="en-GB" sz="1400" dirty="0"/>
              <a:t>(⊂'</a:t>
            </a:r>
            <a:r>
              <a:rPr lang="en-GB" sz="1400" dirty="0" err="1"/>
              <a:t>DyalogNames</a:t>
            </a:r>
            <a:r>
              <a:rPr lang="en-GB" sz="1400" dirty="0"/>
              <a:t>')</a:t>
            </a:r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err="1"/>
              <a:t>win.all.SetBinding</a:t>
            </a:r>
            <a:r>
              <a:rPr lang="en-GB" sz="1400" dirty="0"/>
              <a:t> </a:t>
            </a:r>
            <a:r>
              <a:rPr lang="en-GB" sz="1400" dirty="0" err="1" smtClean="0"/>
              <a:t>ListBox.ItemsSourceProperty</a:t>
            </a:r>
            <a:r>
              <a:rPr lang="en-GB" sz="1400" dirty="0"/>
              <a:t> </a:t>
            </a:r>
            <a:r>
              <a:rPr lang="en-GB" sz="1400" dirty="0" smtClean="0"/>
              <a:t>binding</a:t>
            </a:r>
            <a:endParaRPr lang="en-GB" sz="1400" dirty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 binding←⎕NEW </a:t>
            </a:r>
            <a:r>
              <a:rPr lang="en-GB" sz="1400" dirty="0" err="1"/>
              <a:t>Data.Binding</a:t>
            </a:r>
            <a:r>
              <a:rPr lang="en-GB" sz="1400" dirty="0"/>
              <a:t>(⊂'Filter')</a:t>
            </a:r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err="1"/>
              <a:t>binding.Mode←Data.BindingMode.TwoWay</a:t>
            </a:r>
            <a:endParaRPr lang="en-GB" sz="1400" dirty="0"/>
          </a:p>
          <a:p>
            <a:pPr marL="0" indent="0">
              <a:buNone/>
            </a:pPr>
            <a:r>
              <a:rPr lang="en-GB" sz="1400" dirty="0"/>
              <a:t> binding.UpdateSourceTrigger←Data.UpdateSourceTrigger.PropertyChanged</a:t>
            </a:r>
          </a:p>
          <a:p>
            <a:pPr marL="0" indent="0">
              <a:buNone/>
            </a:pPr>
            <a:r>
              <a:rPr lang="en-GB" sz="1400" dirty="0" smtClean="0"/>
              <a:t> </a:t>
            </a:r>
            <a:r>
              <a:rPr lang="en-GB" sz="1400" dirty="0" err="1" smtClean="0"/>
              <a:t>win.filter.SetBinding</a:t>
            </a:r>
            <a:r>
              <a:rPr lang="en-GB" sz="1400" dirty="0" smtClean="0"/>
              <a:t> </a:t>
            </a:r>
            <a:r>
              <a:rPr lang="en-GB" sz="1400" dirty="0" err="1"/>
              <a:t>TextBox.TextProperty</a:t>
            </a:r>
            <a:r>
              <a:rPr lang="en-GB" sz="1400" dirty="0"/>
              <a:t> binding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  src.</a:t>
            </a:r>
            <a:r>
              <a:rPr lang="en-GB" sz="1400" dirty="0" err="1"/>
              <a:t>onElementChanged</a:t>
            </a:r>
            <a:r>
              <a:rPr lang="en-GB" sz="1400" dirty="0"/>
              <a:t>←'</a:t>
            </a:r>
            <a:r>
              <a:rPr lang="en-GB" sz="1400" dirty="0" err="1"/>
              <a:t>element_changed</a:t>
            </a:r>
            <a:r>
              <a:rPr lang="en-GB" sz="1400" dirty="0"/>
              <a:t>'</a:t>
            </a:r>
          </a:p>
          <a:p>
            <a:pPr marL="0" indent="0"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3819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259632" y="908720"/>
            <a:ext cx="7632848" cy="4680520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/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MySource</a:t>
            </a:r>
            <a:r>
              <a:rPr lang="en-GB" sz="1400" dirty="0">
                <a:solidFill>
                  <a:schemeClr val="tx1"/>
                </a:solidFill>
              </a:rPr>
              <a:t>←⎕NS</a:t>
            </a:r>
            <a:r>
              <a:rPr lang="en-GB" sz="1400" dirty="0" smtClean="0">
                <a:solidFill>
                  <a:schemeClr val="tx1"/>
                </a:solidFill>
              </a:rPr>
              <a:t>''</a:t>
            </a:r>
            <a:endParaRPr lang="en-GB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MySource.Filter</a:t>
            </a:r>
            <a:r>
              <a:rPr lang="en-GB" sz="1400" dirty="0">
                <a:solidFill>
                  <a:schemeClr val="tx1"/>
                </a:solidFill>
              </a:rPr>
              <a:t>←''</a:t>
            </a: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MySource.FilteredList←0⍴⊂''</a:t>
            </a: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MySource.DyalogNames←DyalogNames</a:t>
            </a:r>
            <a:endParaRPr lang="en-GB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win.DataContext</a:t>
            </a:r>
            <a:r>
              <a:rPr lang="en-GB" sz="1400" dirty="0" err="1" smtClean="0">
                <a:solidFill>
                  <a:schemeClr val="tx1"/>
                </a:solidFill>
              </a:rPr>
              <a:t>←src</a:t>
            </a:r>
            <a:r>
              <a:rPr lang="en-GB" sz="1400" dirty="0">
                <a:solidFill>
                  <a:schemeClr val="tx1"/>
                </a:solidFill>
              </a:rPr>
              <a:t> ← </a:t>
            </a:r>
            <a:r>
              <a:rPr lang="en-GB" sz="1400" dirty="0" smtClean="0">
                <a:solidFill>
                  <a:schemeClr val="tx1"/>
                </a:solidFill>
              </a:rPr>
              <a:t>2015</a:t>
            </a:r>
            <a:r>
              <a:rPr lang="en-GB" sz="1400" dirty="0">
                <a:solidFill>
                  <a:schemeClr val="tx1"/>
                </a:solidFill>
              </a:rPr>
              <a:t>⌶'MySource'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 </a:t>
            </a:r>
            <a:r>
              <a:rPr lang="en-GB" sz="1400" dirty="0" smtClean="0">
                <a:solidFill>
                  <a:srgbClr val="00B050"/>
                </a:solidFill>
              </a:rPr>
              <a:t>binding←</a:t>
            </a:r>
            <a:r>
              <a:rPr lang="en-GB" sz="1400" dirty="0">
                <a:solidFill>
                  <a:srgbClr val="00B050"/>
                </a:solidFill>
              </a:rPr>
              <a:t>⎕NEW </a:t>
            </a:r>
            <a:r>
              <a:rPr lang="en-GB" sz="1400" dirty="0" err="1">
                <a:solidFill>
                  <a:srgbClr val="00B050"/>
                </a:solidFill>
              </a:rPr>
              <a:t>Data.Binding</a:t>
            </a:r>
            <a:r>
              <a:rPr lang="en-GB" sz="1400" dirty="0">
                <a:solidFill>
                  <a:srgbClr val="00B050"/>
                </a:solidFill>
              </a:rPr>
              <a:t>(⊂'</a:t>
            </a:r>
            <a:r>
              <a:rPr lang="en-GB" sz="1400" dirty="0" err="1">
                <a:solidFill>
                  <a:srgbClr val="00B050"/>
                </a:solidFill>
              </a:rPr>
              <a:t>FilteredList</a:t>
            </a:r>
            <a:r>
              <a:rPr lang="en-GB" sz="1400" dirty="0">
                <a:solidFill>
                  <a:srgbClr val="00B050"/>
                </a:solidFill>
              </a:rPr>
              <a:t>')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 err="1">
                <a:solidFill>
                  <a:srgbClr val="00B050"/>
                </a:solidFill>
              </a:rPr>
              <a:t>win.filtered.SetBinding</a:t>
            </a: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 err="1" smtClean="0">
                <a:solidFill>
                  <a:srgbClr val="00B050"/>
                </a:solidFill>
              </a:rPr>
              <a:t>ListBox.ItemsSourceProperty</a:t>
            </a: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 smtClean="0">
                <a:solidFill>
                  <a:srgbClr val="00B050"/>
                </a:solidFill>
              </a:rPr>
              <a:t>binding</a:t>
            </a:r>
          </a:p>
          <a:p>
            <a:pPr marL="0" indent="0">
              <a:buNone/>
            </a:pPr>
            <a:r>
              <a:rPr lang="en-GB" sz="1400" dirty="0" smtClean="0"/>
              <a:t> binding←⎕</a:t>
            </a:r>
            <a:r>
              <a:rPr lang="en-GB" sz="1400" dirty="0"/>
              <a:t>NEW </a:t>
            </a:r>
            <a:r>
              <a:rPr lang="en-GB" sz="1400" dirty="0" err="1"/>
              <a:t>Data.Binding</a:t>
            </a:r>
            <a:r>
              <a:rPr lang="en-GB" sz="1400" dirty="0"/>
              <a:t>(⊂'</a:t>
            </a:r>
            <a:r>
              <a:rPr lang="en-GB" sz="1400" dirty="0" err="1"/>
              <a:t>DyalogNames</a:t>
            </a:r>
            <a:r>
              <a:rPr lang="en-GB" sz="1400" dirty="0"/>
              <a:t>')</a:t>
            </a:r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err="1"/>
              <a:t>win.all.SetBinding</a:t>
            </a:r>
            <a:r>
              <a:rPr lang="en-GB" sz="1400" dirty="0"/>
              <a:t> </a:t>
            </a:r>
            <a:r>
              <a:rPr lang="en-GB" sz="1400" dirty="0" err="1" smtClean="0"/>
              <a:t>ListBox.ItemsSourceProperty</a:t>
            </a:r>
            <a:r>
              <a:rPr lang="en-GB" sz="1400" dirty="0"/>
              <a:t> </a:t>
            </a:r>
            <a:r>
              <a:rPr lang="en-GB" sz="1400" dirty="0" smtClean="0"/>
              <a:t>binding</a:t>
            </a:r>
            <a:endParaRPr lang="en-GB" sz="1400" dirty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 binding←⎕NEW </a:t>
            </a:r>
            <a:r>
              <a:rPr lang="en-GB" sz="1400" dirty="0" err="1"/>
              <a:t>Data.Binding</a:t>
            </a:r>
            <a:r>
              <a:rPr lang="en-GB" sz="1400" dirty="0"/>
              <a:t>(⊂'Filter')</a:t>
            </a:r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err="1"/>
              <a:t>binding.Mode←Data.BindingMode.TwoWay</a:t>
            </a:r>
            <a:endParaRPr lang="en-GB" sz="1400" dirty="0"/>
          </a:p>
          <a:p>
            <a:pPr marL="0" indent="0">
              <a:buNone/>
            </a:pPr>
            <a:r>
              <a:rPr lang="en-GB" sz="1400" dirty="0"/>
              <a:t> binding.UpdateSourceTrigger←Data.UpdateSourceTrigger.PropertyChanged</a:t>
            </a:r>
          </a:p>
          <a:p>
            <a:pPr marL="0" indent="0">
              <a:buNone/>
            </a:pPr>
            <a:r>
              <a:rPr lang="en-GB" sz="1400" dirty="0" smtClean="0"/>
              <a:t> </a:t>
            </a:r>
            <a:r>
              <a:rPr lang="en-GB" sz="1400" dirty="0" err="1" smtClean="0"/>
              <a:t>win.filter.SetBinding</a:t>
            </a:r>
            <a:r>
              <a:rPr lang="en-GB" sz="1400" dirty="0" smtClean="0"/>
              <a:t> </a:t>
            </a:r>
            <a:r>
              <a:rPr lang="en-GB" sz="1400" dirty="0" err="1"/>
              <a:t>TextBox.TextProperty</a:t>
            </a:r>
            <a:r>
              <a:rPr lang="en-GB" sz="1400" dirty="0"/>
              <a:t> binding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  src.</a:t>
            </a:r>
            <a:r>
              <a:rPr lang="en-GB" sz="1400" dirty="0" err="1"/>
              <a:t>onElementChanged</a:t>
            </a:r>
            <a:r>
              <a:rPr lang="en-GB" sz="1400" dirty="0"/>
              <a:t>←'</a:t>
            </a:r>
            <a:r>
              <a:rPr lang="en-GB" sz="1400" dirty="0" err="1"/>
              <a:t>element_changed</a:t>
            </a:r>
            <a:r>
              <a:rPr lang="en-GB" sz="1400" dirty="0"/>
              <a:t>'</a:t>
            </a:r>
          </a:p>
          <a:p>
            <a:pPr marL="0" indent="0"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1067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259632" y="908720"/>
            <a:ext cx="7632848" cy="4680520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/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MySource</a:t>
            </a:r>
            <a:r>
              <a:rPr lang="en-GB" sz="1400" dirty="0">
                <a:solidFill>
                  <a:schemeClr val="tx1"/>
                </a:solidFill>
              </a:rPr>
              <a:t>←⎕NS</a:t>
            </a:r>
            <a:r>
              <a:rPr lang="en-GB" sz="1400" dirty="0" smtClean="0">
                <a:solidFill>
                  <a:schemeClr val="tx1"/>
                </a:solidFill>
              </a:rPr>
              <a:t>''</a:t>
            </a:r>
            <a:endParaRPr lang="en-GB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MySource.Filter</a:t>
            </a:r>
            <a:r>
              <a:rPr lang="en-GB" sz="1400" dirty="0">
                <a:solidFill>
                  <a:schemeClr val="tx1"/>
                </a:solidFill>
              </a:rPr>
              <a:t>←''</a:t>
            </a: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MySource.FilteredList←0⍴⊂''</a:t>
            </a: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MySource.DyalogNames←DyalogNames</a:t>
            </a:r>
            <a:endParaRPr lang="en-GB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win.DataContext</a:t>
            </a:r>
            <a:r>
              <a:rPr lang="en-GB" sz="1400" dirty="0" err="1" smtClean="0">
                <a:solidFill>
                  <a:schemeClr val="tx1"/>
                </a:solidFill>
              </a:rPr>
              <a:t>←src</a:t>
            </a:r>
            <a:r>
              <a:rPr lang="en-GB" sz="1400" dirty="0">
                <a:solidFill>
                  <a:schemeClr val="tx1"/>
                </a:solidFill>
              </a:rPr>
              <a:t> ← </a:t>
            </a:r>
            <a:r>
              <a:rPr lang="en-GB" sz="1400" dirty="0" smtClean="0">
                <a:solidFill>
                  <a:schemeClr val="tx1"/>
                </a:solidFill>
              </a:rPr>
              <a:t>2015</a:t>
            </a:r>
            <a:r>
              <a:rPr lang="en-GB" sz="1400" dirty="0">
                <a:solidFill>
                  <a:schemeClr val="tx1"/>
                </a:solidFill>
              </a:rPr>
              <a:t>⌶'MySource'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 </a:t>
            </a:r>
            <a:r>
              <a:rPr lang="en-GB" sz="1400" dirty="0" smtClean="0">
                <a:solidFill>
                  <a:schemeClr val="tx1"/>
                </a:solidFill>
              </a:rPr>
              <a:t>binding←</a:t>
            </a:r>
            <a:r>
              <a:rPr lang="en-GB" sz="1400" dirty="0">
                <a:solidFill>
                  <a:schemeClr val="tx1"/>
                </a:solidFill>
              </a:rPr>
              <a:t>⎕NEW </a:t>
            </a:r>
            <a:r>
              <a:rPr lang="en-GB" sz="1400" dirty="0" err="1">
                <a:solidFill>
                  <a:schemeClr val="tx1"/>
                </a:solidFill>
              </a:rPr>
              <a:t>Data.Binding</a:t>
            </a:r>
            <a:r>
              <a:rPr lang="en-GB" sz="1400" dirty="0">
                <a:solidFill>
                  <a:schemeClr val="tx1"/>
                </a:solidFill>
              </a:rPr>
              <a:t>(⊂'</a:t>
            </a:r>
            <a:r>
              <a:rPr lang="en-GB" sz="1400" dirty="0" err="1">
                <a:solidFill>
                  <a:schemeClr val="tx1"/>
                </a:solidFill>
              </a:rPr>
              <a:t>FilteredList</a:t>
            </a:r>
            <a:r>
              <a:rPr lang="en-GB" sz="1400" dirty="0">
                <a:solidFill>
                  <a:schemeClr val="tx1"/>
                </a:solidFill>
              </a:rPr>
              <a:t>')</a:t>
            </a: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win.filtered.SetBinding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ListBox.ItemsSourceProperty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smtClean="0">
                <a:solidFill>
                  <a:schemeClr val="tx1"/>
                </a:solidFill>
              </a:rPr>
              <a:t>binding</a:t>
            </a:r>
          </a:p>
          <a:p>
            <a:pPr marL="0" indent="0">
              <a:buNone/>
            </a:pPr>
            <a:r>
              <a:rPr lang="en-GB" sz="1400" dirty="0" smtClean="0"/>
              <a:t> </a:t>
            </a:r>
            <a:r>
              <a:rPr lang="en-GB" sz="1400" dirty="0" smtClean="0">
                <a:solidFill>
                  <a:srgbClr val="00B050"/>
                </a:solidFill>
              </a:rPr>
              <a:t>binding←⎕</a:t>
            </a:r>
            <a:r>
              <a:rPr lang="en-GB" sz="1400" dirty="0">
                <a:solidFill>
                  <a:srgbClr val="00B050"/>
                </a:solidFill>
              </a:rPr>
              <a:t>NEW </a:t>
            </a:r>
            <a:r>
              <a:rPr lang="en-GB" sz="1400" dirty="0" err="1">
                <a:solidFill>
                  <a:srgbClr val="00B050"/>
                </a:solidFill>
              </a:rPr>
              <a:t>Data.Binding</a:t>
            </a:r>
            <a:r>
              <a:rPr lang="en-GB" sz="1400" dirty="0">
                <a:solidFill>
                  <a:srgbClr val="00B050"/>
                </a:solidFill>
              </a:rPr>
              <a:t>(⊂'</a:t>
            </a:r>
            <a:r>
              <a:rPr lang="en-GB" sz="1400" dirty="0" err="1">
                <a:solidFill>
                  <a:srgbClr val="00B050"/>
                </a:solidFill>
              </a:rPr>
              <a:t>DyalogNames</a:t>
            </a:r>
            <a:r>
              <a:rPr lang="en-GB" sz="1400" dirty="0">
                <a:solidFill>
                  <a:srgbClr val="00B050"/>
                </a:solidFill>
              </a:rPr>
              <a:t>')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 err="1">
                <a:solidFill>
                  <a:srgbClr val="00B050"/>
                </a:solidFill>
              </a:rPr>
              <a:t>win.all.SetBinding</a:t>
            </a: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 err="1" smtClean="0">
                <a:solidFill>
                  <a:srgbClr val="00B050"/>
                </a:solidFill>
              </a:rPr>
              <a:t>ListBox.ItemsSourceProperty</a:t>
            </a: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 smtClean="0">
                <a:solidFill>
                  <a:srgbClr val="00B050"/>
                </a:solidFill>
              </a:rPr>
              <a:t>binding</a:t>
            </a:r>
            <a:endParaRPr lang="en-GB" sz="14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 binding←⎕NEW </a:t>
            </a:r>
            <a:r>
              <a:rPr lang="en-GB" sz="1400" dirty="0" err="1"/>
              <a:t>Data.Binding</a:t>
            </a:r>
            <a:r>
              <a:rPr lang="en-GB" sz="1400" dirty="0"/>
              <a:t>(⊂'Filter')</a:t>
            </a:r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err="1"/>
              <a:t>binding.Mode←Data.BindingMode.TwoWay</a:t>
            </a:r>
            <a:endParaRPr lang="en-GB" sz="1400" dirty="0"/>
          </a:p>
          <a:p>
            <a:pPr marL="0" indent="0">
              <a:buNone/>
            </a:pPr>
            <a:r>
              <a:rPr lang="en-GB" sz="1400" dirty="0"/>
              <a:t> binding.UpdateSourceTrigger←Data.UpdateSourceTrigger.PropertyChanged</a:t>
            </a:r>
          </a:p>
          <a:p>
            <a:pPr marL="0" indent="0">
              <a:buNone/>
            </a:pPr>
            <a:r>
              <a:rPr lang="en-GB" sz="1400" dirty="0" smtClean="0"/>
              <a:t> </a:t>
            </a:r>
            <a:r>
              <a:rPr lang="en-GB" sz="1400" dirty="0" err="1" smtClean="0"/>
              <a:t>win.filter.SetBinding</a:t>
            </a:r>
            <a:r>
              <a:rPr lang="en-GB" sz="1400" dirty="0" smtClean="0"/>
              <a:t> </a:t>
            </a:r>
            <a:r>
              <a:rPr lang="en-GB" sz="1400" dirty="0" err="1"/>
              <a:t>TextBox.TextProperty</a:t>
            </a:r>
            <a:r>
              <a:rPr lang="en-GB" sz="1400" dirty="0"/>
              <a:t> binding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  src.</a:t>
            </a:r>
            <a:r>
              <a:rPr lang="en-GB" sz="1400" dirty="0" err="1"/>
              <a:t>onElementChanged</a:t>
            </a:r>
            <a:r>
              <a:rPr lang="en-GB" sz="1400" dirty="0"/>
              <a:t>←'</a:t>
            </a:r>
            <a:r>
              <a:rPr lang="en-GB" sz="1400" dirty="0" err="1"/>
              <a:t>element_changed</a:t>
            </a:r>
            <a:r>
              <a:rPr lang="en-GB" sz="1400" dirty="0"/>
              <a:t>'</a:t>
            </a:r>
          </a:p>
          <a:p>
            <a:pPr marL="0" indent="0"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8045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259632" y="908720"/>
            <a:ext cx="7632848" cy="4680520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/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MySource</a:t>
            </a:r>
            <a:r>
              <a:rPr lang="en-GB" sz="1400" dirty="0">
                <a:solidFill>
                  <a:schemeClr val="tx1"/>
                </a:solidFill>
              </a:rPr>
              <a:t>←⎕NS</a:t>
            </a:r>
            <a:r>
              <a:rPr lang="en-GB" sz="1400" dirty="0" smtClean="0">
                <a:solidFill>
                  <a:schemeClr val="tx1"/>
                </a:solidFill>
              </a:rPr>
              <a:t>''</a:t>
            </a:r>
            <a:endParaRPr lang="en-GB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MySource.Filter</a:t>
            </a:r>
            <a:r>
              <a:rPr lang="en-GB" sz="1400" dirty="0">
                <a:solidFill>
                  <a:schemeClr val="tx1"/>
                </a:solidFill>
              </a:rPr>
              <a:t>←''</a:t>
            </a: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MySource.FilteredList←0⍴⊂''</a:t>
            </a: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MySource.DyalogNames←DyalogNames</a:t>
            </a:r>
            <a:endParaRPr lang="en-GB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win.DataContext</a:t>
            </a:r>
            <a:r>
              <a:rPr lang="en-GB" sz="1400" dirty="0" err="1" smtClean="0">
                <a:solidFill>
                  <a:schemeClr val="tx1"/>
                </a:solidFill>
              </a:rPr>
              <a:t>←src</a:t>
            </a:r>
            <a:r>
              <a:rPr lang="en-GB" sz="1400" dirty="0">
                <a:solidFill>
                  <a:schemeClr val="tx1"/>
                </a:solidFill>
              </a:rPr>
              <a:t> ← </a:t>
            </a:r>
            <a:r>
              <a:rPr lang="en-GB" sz="1400" dirty="0" smtClean="0">
                <a:solidFill>
                  <a:schemeClr val="tx1"/>
                </a:solidFill>
              </a:rPr>
              <a:t>2015</a:t>
            </a:r>
            <a:r>
              <a:rPr lang="en-GB" sz="1400" dirty="0">
                <a:solidFill>
                  <a:schemeClr val="tx1"/>
                </a:solidFill>
              </a:rPr>
              <a:t>⌶'MySource'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 </a:t>
            </a:r>
            <a:r>
              <a:rPr lang="en-GB" sz="1400" dirty="0" smtClean="0">
                <a:solidFill>
                  <a:schemeClr val="tx1"/>
                </a:solidFill>
              </a:rPr>
              <a:t>binding←</a:t>
            </a:r>
            <a:r>
              <a:rPr lang="en-GB" sz="1400" dirty="0">
                <a:solidFill>
                  <a:schemeClr val="tx1"/>
                </a:solidFill>
              </a:rPr>
              <a:t>⎕NEW </a:t>
            </a:r>
            <a:r>
              <a:rPr lang="en-GB" sz="1400" dirty="0" err="1">
                <a:solidFill>
                  <a:schemeClr val="tx1"/>
                </a:solidFill>
              </a:rPr>
              <a:t>Data.Binding</a:t>
            </a:r>
            <a:r>
              <a:rPr lang="en-GB" sz="1400" dirty="0">
                <a:solidFill>
                  <a:schemeClr val="tx1"/>
                </a:solidFill>
              </a:rPr>
              <a:t>(⊂'</a:t>
            </a:r>
            <a:r>
              <a:rPr lang="en-GB" sz="1400" dirty="0" err="1">
                <a:solidFill>
                  <a:schemeClr val="tx1"/>
                </a:solidFill>
              </a:rPr>
              <a:t>FilteredList</a:t>
            </a:r>
            <a:r>
              <a:rPr lang="en-GB" sz="1400" dirty="0">
                <a:solidFill>
                  <a:schemeClr val="tx1"/>
                </a:solidFill>
              </a:rPr>
              <a:t>')</a:t>
            </a: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win.filtered.SetBinding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ListBox.ItemsSourceProperty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smtClean="0">
                <a:solidFill>
                  <a:schemeClr val="tx1"/>
                </a:solidFill>
              </a:rPr>
              <a:t>binding</a:t>
            </a:r>
          </a:p>
          <a:p>
            <a:pPr marL="0" indent="0">
              <a:buNone/>
            </a:pPr>
            <a:r>
              <a:rPr lang="en-GB" sz="1400" dirty="0" smtClean="0"/>
              <a:t> binding←⎕</a:t>
            </a:r>
            <a:r>
              <a:rPr lang="en-GB" sz="1400" dirty="0"/>
              <a:t>NEW </a:t>
            </a:r>
            <a:r>
              <a:rPr lang="en-GB" sz="1400" dirty="0" err="1"/>
              <a:t>Data.Binding</a:t>
            </a:r>
            <a:r>
              <a:rPr lang="en-GB" sz="1400" dirty="0"/>
              <a:t>(⊂'</a:t>
            </a:r>
            <a:r>
              <a:rPr lang="en-GB" sz="1400" dirty="0" err="1"/>
              <a:t>DyalogNames</a:t>
            </a:r>
            <a:r>
              <a:rPr lang="en-GB" sz="1400" dirty="0"/>
              <a:t>')</a:t>
            </a:r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err="1"/>
              <a:t>win.all.SetBinding</a:t>
            </a:r>
            <a:r>
              <a:rPr lang="en-GB" sz="1400" dirty="0"/>
              <a:t> </a:t>
            </a:r>
            <a:r>
              <a:rPr lang="en-GB" sz="1400" dirty="0" err="1" smtClean="0"/>
              <a:t>ListBox.ItemsSourceProperty</a:t>
            </a:r>
            <a:r>
              <a:rPr lang="en-GB" sz="1400" dirty="0"/>
              <a:t> </a:t>
            </a:r>
            <a:r>
              <a:rPr lang="en-GB" sz="1400" dirty="0" smtClean="0"/>
              <a:t>binding</a:t>
            </a:r>
            <a:endParaRPr lang="en-GB" sz="1400" dirty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>
                <a:solidFill>
                  <a:srgbClr val="00B050"/>
                </a:solidFill>
              </a:rPr>
              <a:t> binding←⎕NEW </a:t>
            </a:r>
            <a:r>
              <a:rPr lang="en-GB" sz="1400" dirty="0" err="1">
                <a:solidFill>
                  <a:srgbClr val="00B050"/>
                </a:solidFill>
              </a:rPr>
              <a:t>Data.Binding</a:t>
            </a:r>
            <a:r>
              <a:rPr lang="en-GB" sz="1400" dirty="0">
                <a:solidFill>
                  <a:srgbClr val="00B050"/>
                </a:solidFill>
              </a:rPr>
              <a:t>(⊂'Filter')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binding.Mode←Data.BindingMode.TwoWay</a:t>
            </a:r>
            <a:endParaRPr lang="en-GB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binding.UpdateSourceTrigger←Data.UpdateSourceTrigger.PropertyChanged</a:t>
            </a:r>
          </a:p>
          <a:p>
            <a:pPr marL="0" indent="0">
              <a:buNone/>
            </a:pPr>
            <a:r>
              <a:rPr lang="en-GB" sz="1400" dirty="0" smtClean="0">
                <a:solidFill>
                  <a:srgbClr val="00B050"/>
                </a:solidFill>
              </a:rPr>
              <a:t> </a:t>
            </a:r>
            <a:r>
              <a:rPr lang="en-GB" sz="1400" dirty="0" err="1" smtClean="0">
                <a:solidFill>
                  <a:srgbClr val="00B050"/>
                </a:solidFill>
              </a:rPr>
              <a:t>win.filter.SetBinding</a:t>
            </a:r>
            <a:r>
              <a:rPr lang="en-GB" sz="1400" dirty="0" smtClean="0">
                <a:solidFill>
                  <a:srgbClr val="00B050"/>
                </a:solidFill>
              </a:rPr>
              <a:t> </a:t>
            </a:r>
            <a:r>
              <a:rPr lang="en-GB" sz="1400" dirty="0" err="1">
                <a:solidFill>
                  <a:srgbClr val="00B050"/>
                </a:solidFill>
              </a:rPr>
              <a:t>TextBox.TextProperty</a:t>
            </a:r>
            <a:r>
              <a:rPr lang="en-GB" sz="1400" dirty="0">
                <a:solidFill>
                  <a:srgbClr val="00B050"/>
                </a:solidFill>
              </a:rPr>
              <a:t> binding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  src.</a:t>
            </a:r>
            <a:r>
              <a:rPr lang="en-GB" sz="1400" dirty="0" err="1"/>
              <a:t>onElementChanged</a:t>
            </a:r>
            <a:r>
              <a:rPr lang="en-GB" sz="1400" dirty="0"/>
              <a:t>←'</a:t>
            </a:r>
            <a:r>
              <a:rPr lang="en-GB" sz="1400" dirty="0" err="1"/>
              <a:t>element_changed</a:t>
            </a:r>
            <a:r>
              <a:rPr lang="en-GB" sz="1400" dirty="0"/>
              <a:t>'</a:t>
            </a:r>
          </a:p>
          <a:p>
            <a:pPr marL="0" indent="0"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50838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259632" y="908720"/>
            <a:ext cx="7632848" cy="4680520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/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MySource</a:t>
            </a:r>
            <a:r>
              <a:rPr lang="en-GB" sz="1400" dirty="0">
                <a:solidFill>
                  <a:schemeClr val="tx1"/>
                </a:solidFill>
              </a:rPr>
              <a:t>←⎕NS</a:t>
            </a:r>
            <a:r>
              <a:rPr lang="en-GB" sz="1400" dirty="0" smtClean="0">
                <a:solidFill>
                  <a:schemeClr val="tx1"/>
                </a:solidFill>
              </a:rPr>
              <a:t>''</a:t>
            </a:r>
            <a:endParaRPr lang="en-GB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MySource.Filter</a:t>
            </a:r>
            <a:r>
              <a:rPr lang="en-GB" sz="1400" dirty="0">
                <a:solidFill>
                  <a:schemeClr val="tx1"/>
                </a:solidFill>
              </a:rPr>
              <a:t>←''</a:t>
            </a: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MySource.FilteredList←0⍴⊂''</a:t>
            </a: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MySource.DyalogNames←DyalogNames</a:t>
            </a:r>
            <a:endParaRPr lang="en-GB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win.DataContext</a:t>
            </a:r>
            <a:r>
              <a:rPr lang="en-GB" sz="1400" dirty="0" err="1" smtClean="0">
                <a:solidFill>
                  <a:schemeClr val="tx1"/>
                </a:solidFill>
              </a:rPr>
              <a:t>←src</a:t>
            </a:r>
            <a:r>
              <a:rPr lang="en-GB" sz="1400" dirty="0">
                <a:solidFill>
                  <a:schemeClr val="tx1"/>
                </a:solidFill>
              </a:rPr>
              <a:t> ← </a:t>
            </a:r>
            <a:r>
              <a:rPr lang="en-GB" sz="1400" dirty="0" smtClean="0">
                <a:solidFill>
                  <a:schemeClr val="tx1"/>
                </a:solidFill>
              </a:rPr>
              <a:t>2015</a:t>
            </a:r>
            <a:r>
              <a:rPr lang="en-GB" sz="1400" dirty="0">
                <a:solidFill>
                  <a:schemeClr val="tx1"/>
                </a:solidFill>
              </a:rPr>
              <a:t>⌶'MySource'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 </a:t>
            </a:r>
            <a:r>
              <a:rPr lang="en-GB" sz="1400" dirty="0" smtClean="0">
                <a:solidFill>
                  <a:schemeClr val="tx1"/>
                </a:solidFill>
              </a:rPr>
              <a:t>binding←</a:t>
            </a:r>
            <a:r>
              <a:rPr lang="en-GB" sz="1400" dirty="0">
                <a:solidFill>
                  <a:schemeClr val="tx1"/>
                </a:solidFill>
              </a:rPr>
              <a:t>⎕NEW </a:t>
            </a:r>
            <a:r>
              <a:rPr lang="en-GB" sz="1400" dirty="0" err="1">
                <a:solidFill>
                  <a:schemeClr val="tx1"/>
                </a:solidFill>
              </a:rPr>
              <a:t>Data.Binding</a:t>
            </a:r>
            <a:r>
              <a:rPr lang="en-GB" sz="1400" dirty="0">
                <a:solidFill>
                  <a:schemeClr val="tx1"/>
                </a:solidFill>
              </a:rPr>
              <a:t>(⊂'</a:t>
            </a:r>
            <a:r>
              <a:rPr lang="en-GB" sz="1400" dirty="0" err="1">
                <a:solidFill>
                  <a:schemeClr val="tx1"/>
                </a:solidFill>
              </a:rPr>
              <a:t>FilteredList</a:t>
            </a:r>
            <a:r>
              <a:rPr lang="en-GB" sz="1400" dirty="0">
                <a:solidFill>
                  <a:schemeClr val="tx1"/>
                </a:solidFill>
              </a:rPr>
              <a:t>')</a:t>
            </a: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win.filtered.SetBinding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ListBox.ItemsSourceProperty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smtClean="0">
                <a:solidFill>
                  <a:schemeClr val="tx1"/>
                </a:solidFill>
              </a:rPr>
              <a:t>binding</a:t>
            </a:r>
          </a:p>
          <a:p>
            <a:pPr marL="0" indent="0">
              <a:buNone/>
            </a:pPr>
            <a:r>
              <a:rPr lang="en-GB" sz="1400" dirty="0" smtClean="0"/>
              <a:t> binding←⎕</a:t>
            </a:r>
            <a:r>
              <a:rPr lang="en-GB" sz="1400" dirty="0"/>
              <a:t>NEW </a:t>
            </a:r>
            <a:r>
              <a:rPr lang="en-GB" sz="1400" dirty="0" err="1"/>
              <a:t>Data.Binding</a:t>
            </a:r>
            <a:r>
              <a:rPr lang="en-GB" sz="1400" dirty="0"/>
              <a:t>(⊂'</a:t>
            </a:r>
            <a:r>
              <a:rPr lang="en-GB" sz="1400" dirty="0" err="1"/>
              <a:t>DyalogNames</a:t>
            </a:r>
            <a:r>
              <a:rPr lang="en-GB" sz="1400" dirty="0"/>
              <a:t>')</a:t>
            </a:r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err="1"/>
              <a:t>win.all.SetBinding</a:t>
            </a:r>
            <a:r>
              <a:rPr lang="en-GB" sz="1400" dirty="0"/>
              <a:t> </a:t>
            </a:r>
            <a:r>
              <a:rPr lang="en-GB" sz="1400" dirty="0" err="1" smtClean="0"/>
              <a:t>ListBox.ItemsSourceProperty</a:t>
            </a:r>
            <a:r>
              <a:rPr lang="en-GB" sz="1400" dirty="0"/>
              <a:t> </a:t>
            </a:r>
            <a:r>
              <a:rPr lang="en-GB" sz="1400" dirty="0" smtClean="0"/>
              <a:t>binding</a:t>
            </a:r>
            <a:endParaRPr lang="en-GB" sz="1400" dirty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>
                <a:solidFill>
                  <a:schemeClr val="tx1"/>
                </a:solidFill>
              </a:rPr>
              <a:t>binding←⎕NEW </a:t>
            </a:r>
            <a:r>
              <a:rPr lang="en-GB" sz="1400" dirty="0" err="1">
                <a:solidFill>
                  <a:schemeClr val="tx1"/>
                </a:solidFill>
              </a:rPr>
              <a:t>Data.Binding</a:t>
            </a:r>
            <a:r>
              <a:rPr lang="en-GB" sz="1400" dirty="0">
                <a:solidFill>
                  <a:schemeClr val="tx1"/>
                </a:solidFill>
              </a:rPr>
              <a:t>(⊂'Filter')</a:t>
            </a: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rgbClr val="00B050"/>
                </a:solidFill>
              </a:rPr>
              <a:t>binding.Mode←Data.BindingMode.TwoWay</a:t>
            </a:r>
            <a:endParaRPr lang="en-GB" sz="14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binding.UpdateSourceTrigger←Data.UpdateSourceTrigger.PropertyChanged</a:t>
            </a:r>
          </a:p>
          <a:p>
            <a:pPr marL="0" indent="0">
              <a:buNone/>
            </a:pPr>
            <a:r>
              <a:rPr lang="en-GB" sz="1400" dirty="0" smtClean="0">
                <a:solidFill>
                  <a:schemeClr val="tx1"/>
                </a:solidFill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win.filter.SetBinding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TextBox.TextProperty</a:t>
            </a:r>
            <a:r>
              <a:rPr lang="en-GB" sz="1400" dirty="0">
                <a:solidFill>
                  <a:schemeClr val="tx1"/>
                </a:solidFill>
              </a:rPr>
              <a:t> binding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  src.</a:t>
            </a:r>
            <a:r>
              <a:rPr lang="en-GB" sz="1400" dirty="0" err="1"/>
              <a:t>onElementChanged</a:t>
            </a:r>
            <a:r>
              <a:rPr lang="en-GB" sz="1400" dirty="0"/>
              <a:t>←'</a:t>
            </a:r>
            <a:r>
              <a:rPr lang="en-GB" sz="1400" dirty="0" err="1"/>
              <a:t>element_changed</a:t>
            </a:r>
            <a:r>
              <a:rPr lang="en-GB" sz="1400" dirty="0"/>
              <a:t>'</a:t>
            </a:r>
          </a:p>
          <a:p>
            <a:pPr marL="0" indent="0"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8496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259632" y="908720"/>
            <a:ext cx="7632848" cy="4680520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/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MySource</a:t>
            </a:r>
            <a:r>
              <a:rPr lang="en-GB" sz="1400" dirty="0">
                <a:solidFill>
                  <a:schemeClr val="tx1"/>
                </a:solidFill>
              </a:rPr>
              <a:t>←⎕NS</a:t>
            </a:r>
            <a:r>
              <a:rPr lang="en-GB" sz="1400" dirty="0" smtClean="0">
                <a:solidFill>
                  <a:schemeClr val="tx1"/>
                </a:solidFill>
              </a:rPr>
              <a:t>''</a:t>
            </a:r>
            <a:endParaRPr lang="en-GB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MySource.Filter</a:t>
            </a:r>
            <a:r>
              <a:rPr lang="en-GB" sz="1400" dirty="0">
                <a:solidFill>
                  <a:schemeClr val="tx1"/>
                </a:solidFill>
              </a:rPr>
              <a:t>←''</a:t>
            </a: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MySource.FilteredList←0⍴⊂''</a:t>
            </a: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MySource.DyalogNames←DyalogNames</a:t>
            </a:r>
            <a:endParaRPr lang="en-GB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win.DataContext</a:t>
            </a:r>
            <a:r>
              <a:rPr lang="en-GB" sz="1400" dirty="0" err="1" smtClean="0">
                <a:solidFill>
                  <a:schemeClr val="tx1"/>
                </a:solidFill>
              </a:rPr>
              <a:t>←src</a:t>
            </a:r>
            <a:r>
              <a:rPr lang="en-GB" sz="1400" dirty="0">
                <a:solidFill>
                  <a:schemeClr val="tx1"/>
                </a:solidFill>
              </a:rPr>
              <a:t> ← </a:t>
            </a:r>
            <a:r>
              <a:rPr lang="en-GB" sz="1400" dirty="0" smtClean="0">
                <a:solidFill>
                  <a:schemeClr val="tx1"/>
                </a:solidFill>
              </a:rPr>
              <a:t>2015</a:t>
            </a:r>
            <a:r>
              <a:rPr lang="en-GB" sz="1400" dirty="0">
                <a:solidFill>
                  <a:schemeClr val="tx1"/>
                </a:solidFill>
              </a:rPr>
              <a:t>⌶'MySource'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 </a:t>
            </a:r>
            <a:r>
              <a:rPr lang="en-GB" sz="1400" dirty="0" smtClean="0">
                <a:solidFill>
                  <a:schemeClr val="tx1"/>
                </a:solidFill>
              </a:rPr>
              <a:t>binding←</a:t>
            </a:r>
            <a:r>
              <a:rPr lang="en-GB" sz="1400" dirty="0">
                <a:solidFill>
                  <a:schemeClr val="tx1"/>
                </a:solidFill>
              </a:rPr>
              <a:t>⎕NEW </a:t>
            </a:r>
            <a:r>
              <a:rPr lang="en-GB" sz="1400" dirty="0" err="1">
                <a:solidFill>
                  <a:schemeClr val="tx1"/>
                </a:solidFill>
              </a:rPr>
              <a:t>Data.Binding</a:t>
            </a:r>
            <a:r>
              <a:rPr lang="en-GB" sz="1400" dirty="0">
                <a:solidFill>
                  <a:schemeClr val="tx1"/>
                </a:solidFill>
              </a:rPr>
              <a:t>(⊂'</a:t>
            </a:r>
            <a:r>
              <a:rPr lang="en-GB" sz="1400" dirty="0" err="1">
                <a:solidFill>
                  <a:schemeClr val="tx1"/>
                </a:solidFill>
              </a:rPr>
              <a:t>FilteredList</a:t>
            </a:r>
            <a:r>
              <a:rPr lang="en-GB" sz="1400" dirty="0">
                <a:solidFill>
                  <a:schemeClr val="tx1"/>
                </a:solidFill>
              </a:rPr>
              <a:t>')</a:t>
            </a: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win.filtered.SetBinding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ListBox.ItemsSourceProperty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smtClean="0">
                <a:solidFill>
                  <a:schemeClr val="tx1"/>
                </a:solidFill>
              </a:rPr>
              <a:t>binding</a:t>
            </a:r>
          </a:p>
          <a:p>
            <a:pPr marL="0" indent="0">
              <a:buNone/>
            </a:pPr>
            <a:r>
              <a:rPr lang="en-GB" sz="1400" dirty="0" smtClean="0"/>
              <a:t> binding←⎕</a:t>
            </a:r>
            <a:r>
              <a:rPr lang="en-GB" sz="1400" dirty="0"/>
              <a:t>NEW </a:t>
            </a:r>
            <a:r>
              <a:rPr lang="en-GB" sz="1400" dirty="0" err="1"/>
              <a:t>Data.Binding</a:t>
            </a:r>
            <a:r>
              <a:rPr lang="en-GB" sz="1400" dirty="0"/>
              <a:t>(⊂'</a:t>
            </a:r>
            <a:r>
              <a:rPr lang="en-GB" sz="1400" dirty="0" err="1"/>
              <a:t>DyalogNames</a:t>
            </a:r>
            <a:r>
              <a:rPr lang="en-GB" sz="1400" dirty="0"/>
              <a:t>')</a:t>
            </a:r>
          </a:p>
          <a:p>
            <a:pPr marL="0" indent="0">
              <a:buNone/>
            </a:pPr>
            <a:r>
              <a:rPr lang="en-GB" sz="1400" dirty="0"/>
              <a:t> </a:t>
            </a:r>
            <a:r>
              <a:rPr lang="en-GB" sz="1400" dirty="0" err="1"/>
              <a:t>win.all.SetBinding</a:t>
            </a:r>
            <a:r>
              <a:rPr lang="en-GB" sz="1400" dirty="0"/>
              <a:t> </a:t>
            </a:r>
            <a:r>
              <a:rPr lang="en-GB" sz="1400" dirty="0" err="1" smtClean="0"/>
              <a:t>ListBox.ItemsSourceProperty</a:t>
            </a:r>
            <a:r>
              <a:rPr lang="en-GB" sz="1400" dirty="0"/>
              <a:t> </a:t>
            </a:r>
            <a:r>
              <a:rPr lang="en-GB" sz="1400" dirty="0" smtClean="0"/>
              <a:t>binding</a:t>
            </a:r>
            <a:endParaRPr lang="en-GB" sz="1400" dirty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>
                <a:solidFill>
                  <a:schemeClr val="tx1"/>
                </a:solidFill>
              </a:rPr>
              <a:t>binding←⎕NEW </a:t>
            </a:r>
            <a:r>
              <a:rPr lang="en-GB" sz="1400" dirty="0" err="1">
                <a:solidFill>
                  <a:schemeClr val="tx1"/>
                </a:solidFill>
              </a:rPr>
              <a:t>Data.Binding</a:t>
            </a:r>
            <a:r>
              <a:rPr lang="en-GB" sz="1400" dirty="0">
                <a:solidFill>
                  <a:schemeClr val="tx1"/>
                </a:solidFill>
              </a:rPr>
              <a:t>(⊂'Filter')</a:t>
            </a: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binding.Mode←Data.BindingMode.TwoWay</a:t>
            </a:r>
            <a:endParaRPr lang="en-GB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1400" dirty="0">
                <a:solidFill>
                  <a:schemeClr val="tx1"/>
                </a:solidFill>
              </a:rPr>
              <a:t> binding.UpdateSourceTrigger←Data.UpdateSourceTrigger.PropertyChanged</a:t>
            </a:r>
          </a:p>
          <a:p>
            <a:pPr marL="0" indent="0">
              <a:buNone/>
            </a:pPr>
            <a:r>
              <a:rPr lang="en-GB" sz="1400" dirty="0" smtClean="0">
                <a:solidFill>
                  <a:schemeClr val="tx1"/>
                </a:solidFill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win.filter.SetBinding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r>
              <a:rPr lang="en-GB" sz="1400" dirty="0" err="1">
                <a:solidFill>
                  <a:schemeClr val="tx1"/>
                </a:solidFill>
              </a:rPr>
              <a:t>TextBox.TextProperty</a:t>
            </a:r>
            <a:r>
              <a:rPr lang="en-GB" sz="1400" dirty="0">
                <a:solidFill>
                  <a:schemeClr val="tx1"/>
                </a:solidFill>
              </a:rPr>
              <a:t> binding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  </a:t>
            </a:r>
            <a:r>
              <a:rPr lang="en-GB" sz="1400" dirty="0">
                <a:solidFill>
                  <a:srgbClr val="00B050"/>
                </a:solidFill>
              </a:rPr>
              <a:t>src.</a:t>
            </a:r>
            <a:r>
              <a:rPr lang="en-GB" sz="1400" dirty="0" err="1">
                <a:solidFill>
                  <a:srgbClr val="00B050"/>
                </a:solidFill>
              </a:rPr>
              <a:t>onElementChanged</a:t>
            </a:r>
            <a:r>
              <a:rPr lang="en-GB" sz="1400" dirty="0">
                <a:solidFill>
                  <a:srgbClr val="00B050"/>
                </a:solidFill>
              </a:rPr>
              <a:t>←'</a:t>
            </a:r>
            <a:r>
              <a:rPr lang="en-GB" sz="1400" dirty="0" err="1">
                <a:solidFill>
                  <a:srgbClr val="00B050"/>
                </a:solidFill>
              </a:rPr>
              <a:t>element_changed</a:t>
            </a:r>
            <a:r>
              <a:rPr lang="en-GB" sz="1400" dirty="0">
                <a:solidFill>
                  <a:srgbClr val="00B050"/>
                </a:solidFill>
              </a:rPr>
              <a:t>'</a:t>
            </a:r>
          </a:p>
          <a:p>
            <a:pPr marL="0" indent="0"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5115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800" dirty="0" smtClean="0"/>
              <a:t> </a:t>
            </a:r>
            <a:r>
              <a:rPr lang="en-GB" sz="1800" dirty="0" err="1" smtClean="0"/>
              <a:t>MySource</a:t>
            </a:r>
            <a:r>
              <a:rPr lang="en-GB" sz="1800" dirty="0"/>
              <a:t>←⎕NS''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 </a:t>
            </a:r>
            <a:r>
              <a:rPr lang="en-GB" sz="1800" dirty="0" err="1"/>
              <a:t>MySource.Filter</a:t>
            </a:r>
            <a:r>
              <a:rPr lang="en-GB" sz="1800" dirty="0"/>
              <a:t>←''</a:t>
            </a:r>
          </a:p>
          <a:p>
            <a:pPr marL="0" indent="0">
              <a:buNone/>
            </a:pPr>
            <a:r>
              <a:rPr lang="en-GB" sz="1800" dirty="0"/>
              <a:t> MySource.FilteredList←0⍴⊂''</a:t>
            </a:r>
          </a:p>
          <a:p>
            <a:pPr marL="0" indent="0">
              <a:buNone/>
            </a:pPr>
            <a:r>
              <a:rPr lang="en-GB" sz="1800" dirty="0"/>
              <a:t> </a:t>
            </a:r>
            <a:r>
              <a:rPr lang="en-GB" sz="1800" dirty="0" err="1"/>
              <a:t>MySource.DyalogNames←DyalogNames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 src←2015⌶'MySource'</a:t>
            </a:r>
          </a:p>
          <a:p>
            <a:pPr marL="0" indent="0">
              <a:buNone/>
            </a:pPr>
            <a:r>
              <a:rPr lang="en-GB" sz="1800" dirty="0"/>
              <a:t> src.</a:t>
            </a:r>
            <a:r>
              <a:rPr lang="en-GB" sz="1800" dirty="0" err="1"/>
              <a:t>onElementChanged</a:t>
            </a:r>
            <a:r>
              <a:rPr lang="en-GB" sz="1800" dirty="0"/>
              <a:t>←'</a:t>
            </a:r>
            <a:r>
              <a:rPr lang="en-GB" sz="1800" dirty="0" err="1"/>
              <a:t>element_changed</a:t>
            </a:r>
            <a:r>
              <a:rPr lang="en-GB" sz="1800" dirty="0"/>
              <a:t>'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 smtClean="0"/>
              <a:t> </a:t>
            </a:r>
            <a:r>
              <a:rPr lang="en-GB" sz="1800" dirty="0" err="1" smtClean="0"/>
              <a:t>win</a:t>
            </a:r>
            <a:r>
              <a:rPr lang="en-GB" sz="1800" dirty="0" err="1"/>
              <a:t>←ReadXaml</a:t>
            </a:r>
            <a:r>
              <a:rPr lang="en-GB" sz="1800" dirty="0"/>
              <a:t> </a:t>
            </a:r>
            <a:r>
              <a:rPr lang="en-GB" sz="1800" dirty="0" err="1"/>
              <a:t>InputWithBindingXaml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 </a:t>
            </a:r>
            <a:r>
              <a:rPr lang="en-GB" sz="1800" dirty="0" err="1" smtClean="0"/>
              <a:t>win.Show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 </a:t>
            </a:r>
            <a:r>
              <a:rPr lang="en-GB" sz="1800" dirty="0" err="1" smtClean="0"/>
              <a:t>win.DataContext</a:t>
            </a:r>
            <a:r>
              <a:rPr lang="en-GB" sz="1800" dirty="0" err="1"/>
              <a:t>←</a:t>
            </a:r>
            <a:r>
              <a:rPr lang="en-GB" sz="1800" dirty="0" err="1" smtClean="0"/>
              <a:t>src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38298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800" dirty="0" smtClean="0"/>
              <a:t> </a:t>
            </a:r>
            <a:r>
              <a:rPr lang="en-GB" sz="1800" dirty="0" err="1" smtClean="0"/>
              <a:t>MySource</a:t>
            </a:r>
            <a:r>
              <a:rPr lang="en-GB" sz="1800" dirty="0"/>
              <a:t>←⎕NS''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 </a:t>
            </a:r>
            <a:r>
              <a:rPr lang="en-GB" sz="1800" dirty="0" err="1"/>
              <a:t>MySource.Filter</a:t>
            </a:r>
            <a:r>
              <a:rPr lang="en-GB" sz="1800" dirty="0"/>
              <a:t>←''</a:t>
            </a:r>
          </a:p>
          <a:p>
            <a:pPr marL="0" indent="0">
              <a:buNone/>
            </a:pPr>
            <a:r>
              <a:rPr lang="en-GB" sz="1800" dirty="0"/>
              <a:t> MySource.FilteredList←0⍴⊂''</a:t>
            </a:r>
          </a:p>
          <a:p>
            <a:pPr marL="0" indent="0">
              <a:buNone/>
            </a:pPr>
            <a:r>
              <a:rPr lang="en-GB" sz="1800" dirty="0"/>
              <a:t> </a:t>
            </a:r>
            <a:r>
              <a:rPr lang="en-GB" sz="1800" dirty="0" err="1"/>
              <a:t>MySource.DyalogNames←DyalogNames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 </a:t>
            </a:r>
            <a:r>
              <a:rPr lang="en-GB" sz="1800" dirty="0">
                <a:solidFill>
                  <a:srgbClr val="00B050"/>
                </a:solidFill>
              </a:rPr>
              <a:t>src←2015⌶'MySource'</a:t>
            </a:r>
          </a:p>
          <a:p>
            <a:pPr marL="0" indent="0">
              <a:buNone/>
            </a:pPr>
            <a:r>
              <a:rPr lang="en-GB" sz="1800" dirty="0">
                <a:solidFill>
                  <a:srgbClr val="00B050"/>
                </a:solidFill>
              </a:rPr>
              <a:t> src.</a:t>
            </a:r>
            <a:r>
              <a:rPr lang="en-GB" sz="1800" dirty="0" err="1">
                <a:solidFill>
                  <a:srgbClr val="00B050"/>
                </a:solidFill>
              </a:rPr>
              <a:t>onElementChanged</a:t>
            </a:r>
            <a:r>
              <a:rPr lang="en-GB" sz="1800" dirty="0">
                <a:solidFill>
                  <a:srgbClr val="00B050"/>
                </a:solidFill>
              </a:rPr>
              <a:t>←'</a:t>
            </a:r>
            <a:r>
              <a:rPr lang="en-GB" sz="1800" dirty="0" err="1">
                <a:solidFill>
                  <a:srgbClr val="00B050"/>
                </a:solidFill>
              </a:rPr>
              <a:t>element_changed</a:t>
            </a:r>
            <a:r>
              <a:rPr lang="en-GB" sz="1800" dirty="0">
                <a:solidFill>
                  <a:srgbClr val="00B050"/>
                </a:solidFill>
              </a:rPr>
              <a:t>'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 smtClean="0"/>
              <a:t> </a:t>
            </a:r>
            <a:r>
              <a:rPr lang="en-GB" sz="1800" dirty="0" err="1" smtClean="0"/>
              <a:t>win</a:t>
            </a:r>
            <a:r>
              <a:rPr lang="en-GB" sz="1800" dirty="0" err="1"/>
              <a:t>←ReadXaml</a:t>
            </a:r>
            <a:r>
              <a:rPr lang="en-GB" sz="1800" dirty="0"/>
              <a:t> </a:t>
            </a:r>
            <a:r>
              <a:rPr lang="en-GB" sz="1800" dirty="0" err="1"/>
              <a:t>InputWithBindingXaml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 </a:t>
            </a:r>
            <a:r>
              <a:rPr lang="en-GB" sz="1800" dirty="0" err="1" smtClean="0"/>
              <a:t>win.Show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 </a:t>
            </a:r>
            <a:r>
              <a:rPr lang="en-GB" sz="1800" dirty="0" err="1" smtClean="0"/>
              <a:t>win.DataContext</a:t>
            </a:r>
            <a:r>
              <a:rPr lang="en-GB" sz="1800" dirty="0" err="1"/>
              <a:t>←</a:t>
            </a:r>
            <a:r>
              <a:rPr lang="en-GB" sz="1800" dirty="0" err="1" smtClean="0"/>
              <a:t>src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09123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968" y="1282452"/>
            <a:ext cx="2862064" cy="42930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82452"/>
            <a:ext cx="2956677" cy="42930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067" y="1282522"/>
            <a:ext cx="2915472" cy="42930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7524" y="1484784"/>
            <a:ext cx="8568952" cy="388843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GB" sz="8800" dirty="0" smtClean="0"/>
              <a:t>CENSORED</a:t>
            </a:r>
            <a:endParaRPr lang="en-GB" sz="8800" dirty="0"/>
          </a:p>
        </p:txBody>
      </p:sp>
    </p:spTree>
    <p:extLst>
      <p:ext uri="{BB962C8B-B14F-4D97-AF65-F5344CB8AC3E}">
        <p14:creationId xmlns:p14="http://schemas.microsoft.com/office/powerpoint/2010/main" val="387612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800" dirty="0" smtClean="0"/>
              <a:t> </a:t>
            </a:r>
            <a:r>
              <a:rPr lang="en-GB" sz="1800" dirty="0" err="1" smtClean="0"/>
              <a:t>MySource</a:t>
            </a:r>
            <a:r>
              <a:rPr lang="en-GB" sz="1800" dirty="0"/>
              <a:t>←⎕NS''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 </a:t>
            </a:r>
            <a:r>
              <a:rPr lang="en-GB" sz="1800" dirty="0" err="1"/>
              <a:t>MySource.Filter</a:t>
            </a:r>
            <a:r>
              <a:rPr lang="en-GB" sz="1800" dirty="0"/>
              <a:t>←''</a:t>
            </a:r>
          </a:p>
          <a:p>
            <a:pPr marL="0" indent="0">
              <a:buNone/>
            </a:pPr>
            <a:r>
              <a:rPr lang="en-GB" sz="1800" dirty="0"/>
              <a:t> MySource.FilteredList←0⍴⊂''</a:t>
            </a:r>
          </a:p>
          <a:p>
            <a:pPr marL="0" indent="0">
              <a:buNone/>
            </a:pPr>
            <a:r>
              <a:rPr lang="en-GB" sz="1800" dirty="0"/>
              <a:t> </a:t>
            </a:r>
            <a:r>
              <a:rPr lang="en-GB" sz="1800" dirty="0" err="1"/>
              <a:t>MySource.DyalogNames←DyalogNames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 </a:t>
            </a:r>
            <a:r>
              <a:rPr lang="en-GB" sz="1800" dirty="0">
                <a:solidFill>
                  <a:srgbClr val="00B050"/>
                </a:solidFill>
              </a:rPr>
              <a:t>src←2015⌶'MySource'</a:t>
            </a:r>
          </a:p>
          <a:p>
            <a:pPr marL="0" indent="0">
              <a:buNone/>
            </a:pPr>
            <a:r>
              <a:rPr lang="en-GB" sz="1800" dirty="0">
                <a:solidFill>
                  <a:srgbClr val="00B050"/>
                </a:solidFill>
              </a:rPr>
              <a:t> src.</a:t>
            </a:r>
            <a:r>
              <a:rPr lang="en-GB" sz="1800" dirty="0" err="1">
                <a:solidFill>
                  <a:srgbClr val="00B050"/>
                </a:solidFill>
              </a:rPr>
              <a:t>onElementChanged</a:t>
            </a:r>
            <a:r>
              <a:rPr lang="en-GB" sz="1800" dirty="0">
                <a:solidFill>
                  <a:srgbClr val="00B050"/>
                </a:solidFill>
              </a:rPr>
              <a:t>←'</a:t>
            </a:r>
            <a:r>
              <a:rPr lang="en-GB" sz="1800" dirty="0" err="1">
                <a:solidFill>
                  <a:srgbClr val="00B050"/>
                </a:solidFill>
              </a:rPr>
              <a:t>element_changed</a:t>
            </a:r>
            <a:r>
              <a:rPr lang="en-GB" sz="1800" dirty="0">
                <a:solidFill>
                  <a:srgbClr val="00B050"/>
                </a:solidFill>
              </a:rPr>
              <a:t>'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 smtClean="0"/>
              <a:t> </a:t>
            </a:r>
            <a:r>
              <a:rPr lang="en-GB" sz="1800" dirty="0" err="1" smtClean="0"/>
              <a:t>win</a:t>
            </a:r>
            <a:r>
              <a:rPr lang="en-GB" sz="1800" dirty="0" err="1"/>
              <a:t>←ReadXaml</a:t>
            </a:r>
            <a:r>
              <a:rPr lang="en-GB" sz="1800" dirty="0"/>
              <a:t> </a:t>
            </a:r>
            <a:r>
              <a:rPr lang="en-GB" sz="1800" dirty="0" err="1"/>
              <a:t>InputWithBindingXaml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 </a:t>
            </a:r>
            <a:r>
              <a:rPr lang="en-GB" sz="1800" dirty="0" err="1" smtClean="0"/>
              <a:t>win.Show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 </a:t>
            </a:r>
            <a:r>
              <a:rPr lang="en-GB" sz="1800" dirty="0" err="1" smtClean="0">
                <a:solidFill>
                  <a:srgbClr val="00B050"/>
                </a:solidFill>
              </a:rPr>
              <a:t>win.DataContext</a:t>
            </a:r>
            <a:r>
              <a:rPr lang="en-GB" sz="1800" dirty="0" err="1">
                <a:solidFill>
                  <a:srgbClr val="00B050"/>
                </a:solidFill>
              </a:rPr>
              <a:t>←</a:t>
            </a:r>
            <a:r>
              <a:rPr lang="en-GB" sz="1800" dirty="0" err="1" smtClean="0">
                <a:solidFill>
                  <a:srgbClr val="00B050"/>
                </a:solidFill>
              </a:rPr>
              <a:t>src</a:t>
            </a:r>
            <a:endParaRPr lang="en-GB" sz="1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90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259632" y="620688"/>
            <a:ext cx="7884368" cy="4680520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/>
              <a:t>&lt;Window </a:t>
            </a:r>
          </a:p>
          <a:p>
            <a:pPr marL="0" indent="0">
              <a:buNone/>
            </a:pPr>
            <a:r>
              <a:rPr lang="en-GB" sz="1800" dirty="0"/>
              <a:t>    </a:t>
            </a:r>
            <a:r>
              <a:rPr lang="en-GB" sz="1800" dirty="0" err="1"/>
              <a:t>xmlns</a:t>
            </a:r>
            <a:r>
              <a:rPr lang="en-GB" sz="1800" dirty="0"/>
              <a:t>="http://schemas.microsoft.com/</a:t>
            </a:r>
            <a:r>
              <a:rPr lang="en-GB" sz="1800" dirty="0" err="1"/>
              <a:t>winfx</a:t>
            </a:r>
            <a:r>
              <a:rPr lang="en-GB" sz="1800" dirty="0"/>
              <a:t>/2006/</a:t>
            </a:r>
            <a:r>
              <a:rPr lang="en-GB" sz="1800" dirty="0" err="1"/>
              <a:t>xaml</a:t>
            </a:r>
            <a:r>
              <a:rPr lang="en-GB" sz="1800" dirty="0"/>
              <a:t>/presentation"</a:t>
            </a:r>
          </a:p>
          <a:p>
            <a:pPr marL="0" indent="0">
              <a:buNone/>
            </a:pPr>
            <a:r>
              <a:rPr lang="en-GB" sz="1800" dirty="0"/>
              <a:t>    </a:t>
            </a:r>
            <a:r>
              <a:rPr lang="en-GB" sz="1800" dirty="0" err="1"/>
              <a:t>xmlns:x</a:t>
            </a:r>
            <a:r>
              <a:rPr lang="en-GB" sz="1800" dirty="0"/>
              <a:t>="http://schemas.microsoft.com/</a:t>
            </a:r>
            <a:r>
              <a:rPr lang="en-GB" sz="1800" dirty="0" err="1"/>
              <a:t>winfx</a:t>
            </a:r>
            <a:r>
              <a:rPr lang="en-GB" sz="1800" dirty="0"/>
              <a:t>/2006/</a:t>
            </a:r>
            <a:r>
              <a:rPr lang="en-GB" sz="1800" dirty="0" err="1"/>
              <a:t>xaml</a:t>
            </a:r>
            <a:r>
              <a:rPr lang="en-GB" sz="1800" dirty="0"/>
              <a:t>"</a:t>
            </a:r>
          </a:p>
          <a:p>
            <a:pPr marL="0" indent="0">
              <a:buNone/>
            </a:pPr>
            <a:r>
              <a:rPr lang="en-GB" sz="1800" dirty="0"/>
              <a:t>    </a:t>
            </a:r>
            <a:r>
              <a:rPr lang="en-GB" sz="1800" dirty="0" err="1"/>
              <a:t>SizeToContent</a:t>
            </a:r>
            <a:r>
              <a:rPr lang="en-GB" sz="1800" dirty="0"/>
              <a:t>="</a:t>
            </a:r>
            <a:r>
              <a:rPr lang="en-GB" sz="1800" dirty="0" err="1"/>
              <a:t>WidthAndHeight</a:t>
            </a:r>
            <a:r>
              <a:rPr lang="en-GB" sz="1800" dirty="0"/>
              <a:t>"</a:t>
            </a:r>
          </a:p>
          <a:p>
            <a:pPr marL="0" indent="0">
              <a:buNone/>
            </a:pPr>
            <a:r>
              <a:rPr lang="en-GB" sz="1800" dirty="0"/>
              <a:t>    Topmost="true"&gt;</a:t>
            </a:r>
          </a:p>
          <a:p>
            <a:pPr marL="0" indent="0">
              <a:buNone/>
            </a:pPr>
            <a:r>
              <a:rPr lang="en-GB" sz="1800" dirty="0"/>
              <a:t>    &lt;</a:t>
            </a:r>
            <a:r>
              <a:rPr lang="en-GB" sz="1800" dirty="0" err="1"/>
              <a:t>StackPanel</a:t>
            </a:r>
            <a:r>
              <a:rPr lang="en-GB" sz="1800" dirty="0"/>
              <a:t>&gt;</a:t>
            </a:r>
          </a:p>
          <a:p>
            <a:pPr marL="0" indent="0">
              <a:buNone/>
            </a:pPr>
            <a:r>
              <a:rPr lang="en-GB" sz="1800" dirty="0"/>
              <a:t>        &lt;</a:t>
            </a:r>
            <a:r>
              <a:rPr lang="en-GB" sz="1800" dirty="0" err="1"/>
              <a:t>TextBox</a:t>
            </a:r>
            <a:r>
              <a:rPr lang="en-GB" sz="1800" dirty="0"/>
              <a:t> Name="filter" Margin="5" Text="{Binding </a:t>
            </a:r>
            <a:r>
              <a:rPr lang="en-GB" sz="1800" dirty="0" err="1"/>
              <a:t>Filter,Mode</a:t>
            </a:r>
            <a:r>
              <a:rPr lang="en-GB" sz="1800" dirty="0"/>
              <a:t>=</a:t>
            </a:r>
            <a:r>
              <a:rPr lang="en-GB" sz="1800" dirty="0" err="1"/>
              <a:t>TwoWay,UpdateSourceTrigger</a:t>
            </a:r>
            <a:r>
              <a:rPr lang="en-GB" sz="1800" dirty="0"/>
              <a:t>=</a:t>
            </a:r>
            <a:r>
              <a:rPr lang="en-GB" sz="1800" dirty="0" err="1"/>
              <a:t>PropertyChanged</a:t>
            </a:r>
            <a:r>
              <a:rPr lang="en-GB" sz="1800" dirty="0"/>
              <a:t>}"/&gt;</a:t>
            </a:r>
          </a:p>
          <a:p>
            <a:pPr marL="0" indent="0">
              <a:buNone/>
            </a:pPr>
            <a:r>
              <a:rPr lang="en-GB" sz="1800" dirty="0"/>
              <a:t>        &lt;</a:t>
            </a:r>
            <a:r>
              <a:rPr lang="en-GB" sz="1800" dirty="0" err="1"/>
              <a:t>WrapPanel</a:t>
            </a:r>
            <a:r>
              <a:rPr lang="en-GB" sz="1800" dirty="0"/>
              <a:t>&gt;</a:t>
            </a:r>
          </a:p>
          <a:p>
            <a:pPr marL="0" indent="0">
              <a:buNone/>
            </a:pPr>
            <a:r>
              <a:rPr lang="en-GB" sz="1800" dirty="0"/>
              <a:t>            &lt;</a:t>
            </a:r>
            <a:r>
              <a:rPr lang="en-GB" sz="1800" dirty="0" err="1"/>
              <a:t>ListBox</a:t>
            </a:r>
            <a:r>
              <a:rPr lang="en-GB" sz="1800" dirty="0"/>
              <a:t> Name="all" Width="135" Height="440" Margin="5" </a:t>
            </a:r>
            <a:r>
              <a:rPr lang="en-GB" sz="1800" dirty="0" err="1"/>
              <a:t>ItemsSource</a:t>
            </a:r>
            <a:r>
              <a:rPr lang="en-GB" sz="1800" dirty="0"/>
              <a:t>="{Binding </a:t>
            </a:r>
            <a:r>
              <a:rPr lang="en-GB" sz="1800" dirty="0" err="1"/>
              <a:t>DyalogNames</a:t>
            </a:r>
            <a:r>
              <a:rPr lang="en-GB" sz="1800" dirty="0"/>
              <a:t>}"/&gt;</a:t>
            </a:r>
          </a:p>
          <a:p>
            <a:pPr marL="0" indent="0">
              <a:buNone/>
            </a:pPr>
            <a:r>
              <a:rPr lang="en-GB" sz="1800" dirty="0"/>
              <a:t>            &lt;</a:t>
            </a:r>
            <a:r>
              <a:rPr lang="en-GB" sz="1800" dirty="0" err="1"/>
              <a:t>ListBox</a:t>
            </a:r>
            <a:r>
              <a:rPr lang="en-GB" sz="1800" dirty="0"/>
              <a:t> Name="filtered" Width="135" Height="440" Margin="5" </a:t>
            </a:r>
            <a:r>
              <a:rPr lang="en-GB" sz="1800" dirty="0" err="1"/>
              <a:t>ItemsSource</a:t>
            </a:r>
            <a:r>
              <a:rPr lang="en-GB" sz="1800" dirty="0"/>
              <a:t>="{Binding </a:t>
            </a:r>
            <a:r>
              <a:rPr lang="en-GB" sz="1800" dirty="0" err="1"/>
              <a:t>FilteredList</a:t>
            </a:r>
            <a:r>
              <a:rPr lang="en-GB" sz="1800" dirty="0"/>
              <a:t>}"/&gt;</a:t>
            </a:r>
          </a:p>
          <a:p>
            <a:pPr marL="0" indent="0">
              <a:buNone/>
            </a:pPr>
            <a:r>
              <a:rPr lang="en-GB" sz="1800" dirty="0"/>
              <a:t>        &lt;/</a:t>
            </a:r>
            <a:r>
              <a:rPr lang="en-GB" sz="1800" dirty="0" err="1"/>
              <a:t>WrapPanel</a:t>
            </a:r>
            <a:r>
              <a:rPr lang="en-GB" sz="1800" dirty="0"/>
              <a:t>&gt;   </a:t>
            </a:r>
          </a:p>
          <a:p>
            <a:pPr marL="0" indent="0">
              <a:buNone/>
            </a:pPr>
            <a:r>
              <a:rPr lang="en-GB" sz="1800" dirty="0"/>
              <a:t>    &lt;</a:t>
            </a:r>
            <a:r>
              <a:rPr lang="en-GB" sz="1800" dirty="0" err="1"/>
              <a:t>TextBlock</a:t>
            </a:r>
            <a:r>
              <a:rPr lang="en-GB" sz="1800" dirty="0"/>
              <a:t> Text="Dyalog WPF Demo" Margin="5"/&gt;</a:t>
            </a:r>
          </a:p>
          <a:p>
            <a:pPr marL="0" indent="0">
              <a:buNone/>
            </a:pPr>
            <a:r>
              <a:rPr lang="en-GB" sz="1800" dirty="0"/>
              <a:t>    &lt;/</a:t>
            </a:r>
            <a:r>
              <a:rPr lang="en-GB" sz="1800" dirty="0" err="1"/>
              <a:t>StackPanel</a:t>
            </a:r>
            <a:r>
              <a:rPr lang="en-GB" sz="1800" dirty="0"/>
              <a:t>&gt;</a:t>
            </a:r>
          </a:p>
          <a:p>
            <a:pPr marL="0" indent="0">
              <a:buNone/>
            </a:pPr>
            <a:r>
              <a:rPr lang="en-GB" sz="1800" dirty="0" smtClean="0"/>
              <a:t> </a:t>
            </a:r>
            <a:r>
              <a:rPr lang="en-GB" sz="1800" dirty="0"/>
              <a:t>&lt;/Window&gt;</a:t>
            </a:r>
          </a:p>
        </p:txBody>
      </p:sp>
    </p:spTree>
    <p:extLst>
      <p:ext uri="{BB962C8B-B14F-4D97-AF65-F5344CB8AC3E}">
        <p14:creationId xmlns:p14="http://schemas.microsoft.com/office/powerpoint/2010/main" val="107508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83950" y="620688"/>
            <a:ext cx="7884368" cy="4680520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/>
              <a:t>&lt;Window </a:t>
            </a:r>
          </a:p>
          <a:p>
            <a:pPr marL="0" indent="0">
              <a:buNone/>
            </a:pPr>
            <a:r>
              <a:rPr lang="en-GB" sz="1800" dirty="0"/>
              <a:t>    </a:t>
            </a:r>
            <a:r>
              <a:rPr lang="en-GB" sz="1800" dirty="0" err="1"/>
              <a:t>xmlns</a:t>
            </a:r>
            <a:r>
              <a:rPr lang="en-GB" sz="1800" dirty="0"/>
              <a:t>="http://schemas.microsoft.com/</a:t>
            </a:r>
            <a:r>
              <a:rPr lang="en-GB" sz="1800" dirty="0" err="1"/>
              <a:t>winfx</a:t>
            </a:r>
            <a:r>
              <a:rPr lang="en-GB" sz="1800" dirty="0"/>
              <a:t>/2006/</a:t>
            </a:r>
            <a:r>
              <a:rPr lang="en-GB" sz="1800" dirty="0" err="1"/>
              <a:t>xaml</a:t>
            </a:r>
            <a:r>
              <a:rPr lang="en-GB" sz="1800" dirty="0"/>
              <a:t>/presentation"</a:t>
            </a:r>
          </a:p>
          <a:p>
            <a:pPr marL="0" indent="0">
              <a:buNone/>
            </a:pPr>
            <a:r>
              <a:rPr lang="en-GB" sz="1800" dirty="0"/>
              <a:t>    </a:t>
            </a:r>
            <a:r>
              <a:rPr lang="en-GB" sz="1800" dirty="0" err="1"/>
              <a:t>xmlns:x</a:t>
            </a:r>
            <a:r>
              <a:rPr lang="en-GB" sz="1800" dirty="0"/>
              <a:t>="http://schemas.microsoft.com/</a:t>
            </a:r>
            <a:r>
              <a:rPr lang="en-GB" sz="1800" dirty="0" err="1"/>
              <a:t>winfx</a:t>
            </a:r>
            <a:r>
              <a:rPr lang="en-GB" sz="1800" dirty="0"/>
              <a:t>/2006/</a:t>
            </a:r>
            <a:r>
              <a:rPr lang="en-GB" sz="1800" dirty="0" err="1"/>
              <a:t>xaml</a:t>
            </a:r>
            <a:r>
              <a:rPr lang="en-GB" sz="1800" dirty="0"/>
              <a:t>"</a:t>
            </a:r>
          </a:p>
          <a:p>
            <a:pPr marL="0" indent="0">
              <a:buNone/>
            </a:pPr>
            <a:r>
              <a:rPr lang="en-GB" sz="1800" dirty="0"/>
              <a:t>    </a:t>
            </a:r>
            <a:r>
              <a:rPr lang="en-GB" sz="1800" dirty="0" err="1"/>
              <a:t>SizeToContent</a:t>
            </a:r>
            <a:r>
              <a:rPr lang="en-GB" sz="1800" dirty="0"/>
              <a:t>="</a:t>
            </a:r>
            <a:r>
              <a:rPr lang="en-GB" sz="1800" dirty="0" err="1"/>
              <a:t>WidthAndHeight</a:t>
            </a:r>
            <a:r>
              <a:rPr lang="en-GB" sz="1800" dirty="0"/>
              <a:t>"</a:t>
            </a:r>
          </a:p>
          <a:p>
            <a:pPr marL="0" indent="0">
              <a:buNone/>
            </a:pPr>
            <a:r>
              <a:rPr lang="en-GB" sz="1800" dirty="0"/>
              <a:t>    Topmost="true"&gt;</a:t>
            </a:r>
          </a:p>
          <a:p>
            <a:pPr marL="0" indent="0">
              <a:buNone/>
            </a:pPr>
            <a:r>
              <a:rPr lang="en-GB" sz="1800" dirty="0"/>
              <a:t>    &lt;</a:t>
            </a:r>
            <a:r>
              <a:rPr lang="en-GB" sz="1800" dirty="0" err="1"/>
              <a:t>StackPanel</a:t>
            </a:r>
            <a:r>
              <a:rPr lang="en-GB" sz="1800" dirty="0"/>
              <a:t>&gt;</a:t>
            </a:r>
          </a:p>
          <a:p>
            <a:pPr marL="0" indent="0">
              <a:buNone/>
            </a:pPr>
            <a:r>
              <a:rPr lang="en-GB" sz="1800" dirty="0"/>
              <a:t>        &lt;</a:t>
            </a:r>
            <a:r>
              <a:rPr lang="en-GB" sz="1800" dirty="0" err="1"/>
              <a:t>TextBox</a:t>
            </a:r>
            <a:r>
              <a:rPr lang="en-GB" sz="1800" dirty="0"/>
              <a:t> Name=</a:t>
            </a:r>
            <a:r>
              <a:rPr lang="en-GB" sz="1800" dirty="0">
                <a:solidFill>
                  <a:srgbClr val="00B050"/>
                </a:solidFill>
              </a:rPr>
              <a:t>"filter"</a:t>
            </a:r>
            <a:r>
              <a:rPr lang="en-GB" sz="1800" dirty="0"/>
              <a:t> Margin="5" </a:t>
            </a:r>
            <a:r>
              <a:rPr lang="en-GB" sz="1800" dirty="0">
                <a:solidFill>
                  <a:srgbClr val="00B050"/>
                </a:solidFill>
              </a:rPr>
              <a:t>Text="{Binding </a:t>
            </a:r>
            <a:r>
              <a:rPr lang="en-GB" sz="1800" dirty="0" err="1">
                <a:solidFill>
                  <a:srgbClr val="00B050"/>
                </a:solidFill>
              </a:rPr>
              <a:t>Filter</a:t>
            </a:r>
            <a:r>
              <a:rPr lang="en-GB" sz="1800" dirty="0" err="1"/>
              <a:t>,Mode</a:t>
            </a:r>
            <a:r>
              <a:rPr lang="en-GB" sz="1800" dirty="0"/>
              <a:t>=</a:t>
            </a:r>
            <a:r>
              <a:rPr lang="en-GB" sz="1800" dirty="0" err="1"/>
              <a:t>TwoWay,UpdateSourceTrigger</a:t>
            </a:r>
            <a:r>
              <a:rPr lang="en-GB" sz="1800" dirty="0"/>
              <a:t>=</a:t>
            </a:r>
            <a:r>
              <a:rPr lang="en-GB" sz="1800" dirty="0" err="1"/>
              <a:t>PropertyChanged</a:t>
            </a:r>
            <a:r>
              <a:rPr lang="en-GB" sz="1800" dirty="0"/>
              <a:t>}"/&gt;</a:t>
            </a:r>
          </a:p>
          <a:p>
            <a:pPr marL="0" indent="0">
              <a:buNone/>
            </a:pPr>
            <a:r>
              <a:rPr lang="en-GB" sz="1800" dirty="0"/>
              <a:t>        &lt;</a:t>
            </a:r>
            <a:r>
              <a:rPr lang="en-GB" sz="1800" dirty="0" err="1"/>
              <a:t>WrapPanel</a:t>
            </a:r>
            <a:r>
              <a:rPr lang="en-GB" sz="1800" dirty="0"/>
              <a:t>&gt;</a:t>
            </a:r>
          </a:p>
          <a:p>
            <a:pPr marL="0" indent="0">
              <a:buNone/>
            </a:pPr>
            <a:r>
              <a:rPr lang="en-GB" sz="1800" dirty="0"/>
              <a:t>            &lt;</a:t>
            </a:r>
            <a:r>
              <a:rPr lang="en-GB" sz="1800" dirty="0" err="1"/>
              <a:t>ListBox</a:t>
            </a:r>
            <a:r>
              <a:rPr lang="en-GB" sz="1800" dirty="0"/>
              <a:t> Name=</a:t>
            </a:r>
            <a:r>
              <a:rPr lang="en-GB" sz="1800" dirty="0">
                <a:solidFill>
                  <a:srgbClr val="00B050"/>
                </a:solidFill>
              </a:rPr>
              <a:t>"all"</a:t>
            </a:r>
            <a:r>
              <a:rPr lang="en-GB" sz="1800" dirty="0"/>
              <a:t> Width="135" Height="440" Margin="5" </a:t>
            </a:r>
            <a:r>
              <a:rPr lang="en-GB" sz="1800" dirty="0" err="1">
                <a:solidFill>
                  <a:srgbClr val="00B050"/>
                </a:solidFill>
              </a:rPr>
              <a:t>ItemsSource</a:t>
            </a:r>
            <a:r>
              <a:rPr lang="en-GB" sz="1800" dirty="0">
                <a:solidFill>
                  <a:srgbClr val="00B050"/>
                </a:solidFill>
              </a:rPr>
              <a:t>="{Binding </a:t>
            </a:r>
            <a:r>
              <a:rPr lang="en-GB" sz="1800" dirty="0" err="1">
                <a:solidFill>
                  <a:srgbClr val="00B050"/>
                </a:solidFill>
              </a:rPr>
              <a:t>DyalogNames</a:t>
            </a:r>
            <a:r>
              <a:rPr lang="en-GB" sz="1800" dirty="0">
                <a:solidFill>
                  <a:srgbClr val="00B050"/>
                </a:solidFill>
              </a:rPr>
              <a:t>}"</a:t>
            </a:r>
            <a:r>
              <a:rPr lang="en-GB" sz="1800" dirty="0"/>
              <a:t>/&gt;</a:t>
            </a:r>
          </a:p>
          <a:p>
            <a:pPr marL="0" indent="0">
              <a:buNone/>
            </a:pPr>
            <a:r>
              <a:rPr lang="en-GB" sz="1800" dirty="0"/>
              <a:t>            &lt;</a:t>
            </a:r>
            <a:r>
              <a:rPr lang="en-GB" sz="1800" dirty="0" err="1"/>
              <a:t>ListBox</a:t>
            </a:r>
            <a:r>
              <a:rPr lang="en-GB" sz="1800" dirty="0"/>
              <a:t> Name=</a:t>
            </a:r>
            <a:r>
              <a:rPr lang="en-GB" sz="1800" dirty="0">
                <a:solidFill>
                  <a:srgbClr val="00B050"/>
                </a:solidFill>
              </a:rPr>
              <a:t>"filtered"</a:t>
            </a:r>
            <a:r>
              <a:rPr lang="en-GB" sz="1800" dirty="0"/>
              <a:t> Width="135" Height="440" Margin="5" </a:t>
            </a:r>
            <a:r>
              <a:rPr lang="en-GB" sz="1800" dirty="0" err="1">
                <a:solidFill>
                  <a:srgbClr val="00B050"/>
                </a:solidFill>
              </a:rPr>
              <a:t>ItemsSource</a:t>
            </a:r>
            <a:r>
              <a:rPr lang="en-GB" sz="1800" dirty="0">
                <a:solidFill>
                  <a:srgbClr val="00B050"/>
                </a:solidFill>
              </a:rPr>
              <a:t>="{Binding </a:t>
            </a:r>
            <a:r>
              <a:rPr lang="en-GB" sz="1800" dirty="0" err="1">
                <a:solidFill>
                  <a:srgbClr val="00B050"/>
                </a:solidFill>
              </a:rPr>
              <a:t>FilteredList</a:t>
            </a:r>
            <a:r>
              <a:rPr lang="en-GB" sz="1800" dirty="0">
                <a:solidFill>
                  <a:srgbClr val="00B050"/>
                </a:solidFill>
              </a:rPr>
              <a:t>}"</a:t>
            </a:r>
            <a:r>
              <a:rPr lang="en-GB" sz="1800" dirty="0"/>
              <a:t>/&gt;</a:t>
            </a:r>
          </a:p>
          <a:p>
            <a:pPr marL="0" indent="0">
              <a:buNone/>
            </a:pPr>
            <a:r>
              <a:rPr lang="en-GB" sz="1800" dirty="0"/>
              <a:t>        &lt;/</a:t>
            </a:r>
            <a:r>
              <a:rPr lang="en-GB" sz="1800" dirty="0" err="1"/>
              <a:t>WrapPanel</a:t>
            </a:r>
            <a:r>
              <a:rPr lang="en-GB" sz="1800" dirty="0"/>
              <a:t>&gt;   </a:t>
            </a:r>
          </a:p>
          <a:p>
            <a:pPr marL="0" indent="0">
              <a:buNone/>
            </a:pPr>
            <a:r>
              <a:rPr lang="en-GB" sz="1800" dirty="0"/>
              <a:t>    &lt;</a:t>
            </a:r>
            <a:r>
              <a:rPr lang="en-GB" sz="1800" dirty="0" err="1"/>
              <a:t>TextBlock</a:t>
            </a:r>
            <a:r>
              <a:rPr lang="en-GB" sz="1800" dirty="0"/>
              <a:t> Text="Dyalog WPF Demo" Margin="5"/&gt;</a:t>
            </a:r>
          </a:p>
          <a:p>
            <a:pPr marL="0" indent="0">
              <a:buNone/>
            </a:pPr>
            <a:r>
              <a:rPr lang="en-GB" sz="1800" dirty="0"/>
              <a:t>    &lt;/</a:t>
            </a:r>
            <a:r>
              <a:rPr lang="en-GB" sz="1800" dirty="0" err="1"/>
              <a:t>StackPanel</a:t>
            </a:r>
            <a:r>
              <a:rPr lang="en-GB" sz="1800" dirty="0"/>
              <a:t>&gt;</a:t>
            </a:r>
          </a:p>
          <a:p>
            <a:pPr marL="0" indent="0">
              <a:buNone/>
            </a:pPr>
            <a:r>
              <a:rPr lang="en-GB" sz="1800" dirty="0" smtClean="0"/>
              <a:t> </a:t>
            </a:r>
            <a:r>
              <a:rPr lang="en-GB" sz="1800" dirty="0"/>
              <a:t>&lt;/Window&gt;</a:t>
            </a:r>
          </a:p>
        </p:txBody>
      </p:sp>
    </p:spTree>
    <p:extLst>
      <p:ext uri="{BB962C8B-B14F-4D97-AF65-F5344CB8AC3E}">
        <p14:creationId xmlns:p14="http://schemas.microsoft.com/office/powerpoint/2010/main" val="245571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83950" y="620688"/>
            <a:ext cx="7884368" cy="4680520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/>
              <a:t>&lt;Window </a:t>
            </a:r>
          </a:p>
          <a:p>
            <a:pPr marL="0" indent="0">
              <a:buNone/>
            </a:pPr>
            <a:r>
              <a:rPr lang="en-GB" sz="1800" dirty="0"/>
              <a:t>    </a:t>
            </a:r>
            <a:r>
              <a:rPr lang="en-GB" sz="1800" dirty="0" err="1"/>
              <a:t>xmlns</a:t>
            </a:r>
            <a:r>
              <a:rPr lang="en-GB" sz="1800" dirty="0"/>
              <a:t>="http://schemas.microsoft.com/</a:t>
            </a:r>
            <a:r>
              <a:rPr lang="en-GB" sz="1800" dirty="0" err="1"/>
              <a:t>winfx</a:t>
            </a:r>
            <a:r>
              <a:rPr lang="en-GB" sz="1800" dirty="0"/>
              <a:t>/2006/</a:t>
            </a:r>
            <a:r>
              <a:rPr lang="en-GB" sz="1800" dirty="0" err="1"/>
              <a:t>xaml</a:t>
            </a:r>
            <a:r>
              <a:rPr lang="en-GB" sz="1800" dirty="0"/>
              <a:t>/presentation"</a:t>
            </a:r>
          </a:p>
          <a:p>
            <a:pPr marL="0" indent="0">
              <a:buNone/>
            </a:pPr>
            <a:r>
              <a:rPr lang="en-GB" sz="1800" dirty="0"/>
              <a:t>    </a:t>
            </a:r>
            <a:r>
              <a:rPr lang="en-GB" sz="1800" dirty="0" err="1"/>
              <a:t>xmlns:x</a:t>
            </a:r>
            <a:r>
              <a:rPr lang="en-GB" sz="1800" dirty="0"/>
              <a:t>="http://schemas.microsoft.com/</a:t>
            </a:r>
            <a:r>
              <a:rPr lang="en-GB" sz="1800" dirty="0" err="1"/>
              <a:t>winfx</a:t>
            </a:r>
            <a:r>
              <a:rPr lang="en-GB" sz="1800" dirty="0"/>
              <a:t>/2006/</a:t>
            </a:r>
            <a:r>
              <a:rPr lang="en-GB" sz="1800" dirty="0" err="1"/>
              <a:t>xaml</a:t>
            </a:r>
            <a:r>
              <a:rPr lang="en-GB" sz="1800" dirty="0"/>
              <a:t>"</a:t>
            </a:r>
          </a:p>
          <a:p>
            <a:pPr marL="0" indent="0">
              <a:buNone/>
            </a:pPr>
            <a:r>
              <a:rPr lang="en-GB" sz="1800" dirty="0"/>
              <a:t>    </a:t>
            </a:r>
            <a:r>
              <a:rPr lang="en-GB" sz="1800" dirty="0" err="1"/>
              <a:t>SizeToContent</a:t>
            </a:r>
            <a:r>
              <a:rPr lang="en-GB" sz="1800" dirty="0"/>
              <a:t>="</a:t>
            </a:r>
            <a:r>
              <a:rPr lang="en-GB" sz="1800" dirty="0" err="1"/>
              <a:t>WidthAndHeight</a:t>
            </a:r>
            <a:r>
              <a:rPr lang="en-GB" sz="1800" dirty="0"/>
              <a:t>"</a:t>
            </a:r>
          </a:p>
          <a:p>
            <a:pPr marL="0" indent="0">
              <a:buNone/>
            </a:pPr>
            <a:r>
              <a:rPr lang="en-GB" sz="1800" dirty="0"/>
              <a:t>    Topmost="true"&gt;</a:t>
            </a:r>
          </a:p>
          <a:p>
            <a:pPr marL="0" indent="0">
              <a:buNone/>
            </a:pPr>
            <a:r>
              <a:rPr lang="en-GB" sz="1800" dirty="0"/>
              <a:t>    &lt;</a:t>
            </a:r>
            <a:r>
              <a:rPr lang="en-GB" sz="1800" dirty="0" err="1"/>
              <a:t>StackPanel</a:t>
            </a:r>
            <a:r>
              <a:rPr lang="en-GB" sz="1800" dirty="0"/>
              <a:t>&gt;</a:t>
            </a:r>
          </a:p>
          <a:p>
            <a:pPr marL="0" indent="0">
              <a:buNone/>
            </a:pPr>
            <a:r>
              <a:rPr lang="en-GB" sz="1800" dirty="0"/>
              <a:t>        &lt;</a:t>
            </a:r>
            <a:r>
              <a:rPr lang="en-GB" sz="1800" dirty="0" err="1"/>
              <a:t>TextBox</a:t>
            </a:r>
            <a:r>
              <a:rPr lang="en-GB" sz="1800" dirty="0"/>
              <a:t> Name=</a:t>
            </a:r>
            <a:r>
              <a:rPr lang="en-GB" sz="1800" dirty="0">
                <a:solidFill>
                  <a:srgbClr val="00B050"/>
                </a:solidFill>
              </a:rPr>
              <a:t>"filter"</a:t>
            </a:r>
            <a:r>
              <a:rPr lang="en-GB" sz="1800" dirty="0"/>
              <a:t> Margin="5</a:t>
            </a:r>
            <a:r>
              <a:rPr lang="en-GB" sz="1800" dirty="0">
                <a:solidFill>
                  <a:schemeClr val="tx1"/>
                </a:solidFill>
              </a:rPr>
              <a:t>" Text="{Binding </a:t>
            </a:r>
            <a:r>
              <a:rPr lang="en-GB" sz="1800" dirty="0" err="1">
                <a:solidFill>
                  <a:schemeClr val="tx1"/>
                </a:solidFill>
              </a:rPr>
              <a:t>Filter,</a:t>
            </a:r>
            <a:r>
              <a:rPr lang="en-GB" sz="1800" dirty="0" err="1">
                <a:solidFill>
                  <a:srgbClr val="00B050"/>
                </a:solidFill>
              </a:rPr>
              <a:t>Mode</a:t>
            </a:r>
            <a:r>
              <a:rPr lang="en-GB" sz="1800" dirty="0">
                <a:solidFill>
                  <a:srgbClr val="00B050"/>
                </a:solidFill>
              </a:rPr>
              <a:t>=</a:t>
            </a:r>
            <a:r>
              <a:rPr lang="en-GB" sz="1800" dirty="0" err="1">
                <a:solidFill>
                  <a:srgbClr val="00B050"/>
                </a:solidFill>
              </a:rPr>
              <a:t>TwoWay</a:t>
            </a:r>
            <a:r>
              <a:rPr lang="en-GB" sz="1800" dirty="0" err="1">
                <a:solidFill>
                  <a:schemeClr val="tx1"/>
                </a:solidFill>
              </a:rPr>
              <a:t>,UpdateSourceTrigger</a:t>
            </a:r>
            <a:r>
              <a:rPr lang="en-GB" sz="1800" dirty="0">
                <a:solidFill>
                  <a:schemeClr val="tx1"/>
                </a:solidFill>
              </a:rPr>
              <a:t>=</a:t>
            </a:r>
            <a:r>
              <a:rPr lang="en-GB" sz="1800" dirty="0" err="1">
                <a:solidFill>
                  <a:schemeClr val="tx1"/>
                </a:solidFill>
              </a:rPr>
              <a:t>PropertyChanged</a:t>
            </a:r>
            <a:r>
              <a:rPr lang="en-GB" sz="1800" dirty="0">
                <a:solidFill>
                  <a:schemeClr val="tx1"/>
                </a:solidFill>
              </a:rPr>
              <a:t>}"/&gt;</a:t>
            </a:r>
          </a:p>
          <a:p>
            <a:pPr marL="0" indent="0">
              <a:buNone/>
            </a:pPr>
            <a:r>
              <a:rPr lang="en-GB" sz="1800" dirty="0">
                <a:solidFill>
                  <a:schemeClr val="tx1"/>
                </a:solidFill>
              </a:rPr>
              <a:t>        &lt;</a:t>
            </a:r>
            <a:r>
              <a:rPr lang="en-GB" sz="1800" dirty="0" err="1">
                <a:solidFill>
                  <a:schemeClr val="tx1"/>
                </a:solidFill>
              </a:rPr>
              <a:t>WrapPanel</a:t>
            </a:r>
            <a:r>
              <a:rPr lang="en-GB" sz="1800" dirty="0">
                <a:solidFill>
                  <a:schemeClr val="tx1"/>
                </a:solidFill>
              </a:rPr>
              <a:t>&gt;</a:t>
            </a:r>
          </a:p>
          <a:p>
            <a:pPr marL="0" indent="0">
              <a:buNone/>
            </a:pPr>
            <a:r>
              <a:rPr lang="en-GB" sz="1800" dirty="0">
                <a:solidFill>
                  <a:schemeClr val="tx1"/>
                </a:solidFill>
              </a:rPr>
              <a:t>            &lt;</a:t>
            </a:r>
            <a:r>
              <a:rPr lang="en-GB" sz="1800" dirty="0" err="1">
                <a:solidFill>
                  <a:schemeClr val="tx1"/>
                </a:solidFill>
              </a:rPr>
              <a:t>ListBox</a:t>
            </a:r>
            <a:r>
              <a:rPr lang="en-GB" sz="1800" dirty="0">
                <a:solidFill>
                  <a:schemeClr val="tx1"/>
                </a:solidFill>
              </a:rPr>
              <a:t> Name="all" Width="135" Height="440" Margin="5" </a:t>
            </a:r>
            <a:r>
              <a:rPr lang="en-GB" sz="1800" dirty="0" err="1">
                <a:solidFill>
                  <a:schemeClr val="tx1"/>
                </a:solidFill>
              </a:rPr>
              <a:t>ItemsSource</a:t>
            </a:r>
            <a:r>
              <a:rPr lang="en-GB" sz="1800" dirty="0">
                <a:solidFill>
                  <a:schemeClr val="tx1"/>
                </a:solidFill>
              </a:rPr>
              <a:t>="{Binding </a:t>
            </a:r>
            <a:r>
              <a:rPr lang="en-GB" sz="1800" dirty="0" err="1">
                <a:solidFill>
                  <a:schemeClr val="tx1"/>
                </a:solidFill>
              </a:rPr>
              <a:t>DyalogNames</a:t>
            </a:r>
            <a:r>
              <a:rPr lang="en-GB" sz="1800" dirty="0">
                <a:solidFill>
                  <a:schemeClr val="tx1"/>
                </a:solidFill>
              </a:rPr>
              <a:t>}"/&gt;</a:t>
            </a:r>
          </a:p>
          <a:p>
            <a:pPr marL="0" indent="0">
              <a:buNone/>
            </a:pPr>
            <a:r>
              <a:rPr lang="en-GB" sz="1800" dirty="0">
                <a:solidFill>
                  <a:schemeClr val="tx1"/>
                </a:solidFill>
              </a:rPr>
              <a:t>            &lt;</a:t>
            </a:r>
            <a:r>
              <a:rPr lang="en-GB" sz="1800" dirty="0" err="1">
                <a:solidFill>
                  <a:schemeClr val="tx1"/>
                </a:solidFill>
              </a:rPr>
              <a:t>ListBox</a:t>
            </a:r>
            <a:r>
              <a:rPr lang="en-GB" sz="1800" dirty="0">
                <a:solidFill>
                  <a:schemeClr val="tx1"/>
                </a:solidFill>
              </a:rPr>
              <a:t> Name="filtered" Width="135" Height="440" Margin="5" </a:t>
            </a:r>
            <a:r>
              <a:rPr lang="en-GB" sz="1800" dirty="0" err="1">
                <a:solidFill>
                  <a:schemeClr val="tx1"/>
                </a:solidFill>
              </a:rPr>
              <a:t>ItemsSource</a:t>
            </a:r>
            <a:r>
              <a:rPr lang="en-GB" sz="1800" dirty="0">
                <a:solidFill>
                  <a:schemeClr val="tx1"/>
                </a:solidFill>
              </a:rPr>
              <a:t>="{Binding </a:t>
            </a:r>
            <a:r>
              <a:rPr lang="en-GB" sz="1800" dirty="0" err="1">
                <a:solidFill>
                  <a:schemeClr val="tx1"/>
                </a:solidFill>
              </a:rPr>
              <a:t>FilteredList</a:t>
            </a:r>
            <a:r>
              <a:rPr lang="en-GB" sz="1800" dirty="0">
                <a:solidFill>
                  <a:schemeClr val="tx1"/>
                </a:solidFill>
              </a:rPr>
              <a:t>}"/&gt;</a:t>
            </a:r>
          </a:p>
          <a:p>
            <a:pPr marL="0" indent="0">
              <a:buNone/>
            </a:pPr>
            <a:r>
              <a:rPr lang="en-GB" sz="1800" dirty="0"/>
              <a:t>        &lt;/</a:t>
            </a:r>
            <a:r>
              <a:rPr lang="en-GB" sz="1800" dirty="0" err="1"/>
              <a:t>WrapPanel</a:t>
            </a:r>
            <a:r>
              <a:rPr lang="en-GB" sz="1800" dirty="0"/>
              <a:t>&gt;   </a:t>
            </a:r>
          </a:p>
          <a:p>
            <a:pPr marL="0" indent="0">
              <a:buNone/>
            </a:pPr>
            <a:r>
              <a:rPr lang="en-GB" sz="1800" dirty="0"/>
              <a:t>    &lt;</a:t>
            </a:r>
            <a:r>
              <a:rPr lang="en-GB" sz="1800" dirty="0" err="1"/>
              <a:t>TextBlock</a:t>
            </a:r>
            <a:r>
              <a:rPr lang="en-GB" sz="1800" dirty="0"/>
              <a:t> Text="Dyalog WPF Demo" Margin="5"/&gt;</a:t>
            </a:r>
          </a:p>
          <a:p>
            <a:pPr marL="0" indent="0">
              <a:buNone/>
            </a:pPr>
            <a:r>
              <a:rPr lang="en-GB" sz="1800" dirty="0"/>
              <a:t>    &lt;/</a:t>
            </a:r>
            <a:r>
              <a:rPr lang="en-GB" sz="1800" dirty="0" err="1"/>
              <a:t>StackPanel</a:t>
            </a:r>
            <a:r>
              <a:rPr lang="en-GB" sz="1800" dirty="0"/>
              <a:t>&gt;</a:t>
            </a:r>
          </a:p>
          <a:p>
            <a:pPr marL="0" indent="0">
              <a:buNone/>
            </a:pPr>
            <a:r>
              <a:rPr lang="en-GB" sz="1800" dirty="0" smtClean="0"/>
              <a:t> </a:t>
            </a:r>
            <a:r>
              <a:rPr lang="en-GB" sz="1800" dirty="0"/>
              <a:t>&lt;/Window&gt;</a:t>
            </a:r>
          </a:p>
        </p:txBody>
      </p:sp>
    </p:spTree>
    <p:extLst>
      <p:ext uri="{BB962C8B-B14F-4D97-AF65-F5344CB8AC3E}">
        <p14:creationId xmlns:p14="http://schemas.microsoft.com/office/powerpoint/2010/main" val="284708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2600907"/>
            <a:ext cx="7632848" cy="1656185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GB" dirty="0" smtClean="0"/>
              <a:t>Demo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906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79512" y="2060848"/>
            <a:ext cx="8784976" cy="3577952"/>
          </a:xfrm>
        </p:spPr>
        <p:txBody>
          <a:bodyPr/>
          <a:lstStyle/>
          <a:p>
            <a:r>
              <a:rPr lang="en-GB" dirty="0" smtClean="0"/>
              <a:t>Data Binding Revolutions (2015)</a:t>
            </a:r>
          </a:p>
          <a:p>
            <a:endParaRPr lang="en-GB" dirty="0" smtClean="0"/>
          </a:p>
          <a:p>
            <a:r>
              <a:rPr lang="en-GB" dirty="0" smtClean="0"/>
              <a:t>"Everything </a:t>
            </a:r>
            <a:r>
              <a:rPr lang="en-GB" dirty="0"/>
              <a:t>That Has a </a:t>
            </a:r>
            <a:r>
              <a:rPr lang="en-GB" dirty="0" smtClean="0"/>
              <a:t>Beginning </a:t>
            </a:r>
            <a:r>
              <a:rPr lang="en-GB" dirty="0"/>
              <a:t>Has an </a:t>
            </a:r>
            <a:r>
              <a:rPr lang="en-GB" dirty="0" smtClean="0"/>
              <a:t>End"</a:t>
            </a:r>
          </a:p>
          <a:p>
            <a:endParaRPr lang="en-GB" dirty="0"/>
          </a:p>
          <a:p>
            <a:r>
              <a:rPr lang="en-GB" dirty="0" smtClean="0"/>
              <a:t>Coming to a conference centre near you </a:t>
            </a:r>
          </a:p>
          <a:p>
            <a:r>
              <a:rPr lang="en-GB" dirty="0" smtClean="0"/>
              <a:t>in 2015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/>
              <a:t>Databinding</a:t>
            </a:r>
            <a:r>
              <a:rPr lang="en-GB" dirty="0" smtClean="0"/>
              <a:t> Trilogy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84168" y="5877272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©</a:t>
            </a:r>
            <a:r>
              <a:rPr lang="en-GB" dirty="0" err="1" smtClean="0"/>
              <a:t>warnerbros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131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968" y="1282452"/>
            <a:ext cx="2862064" cy="42930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82452"/>
            <a:ext cx="2956677" cy="42930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067" y="1282522"/>
            <a:ext cx="2915472" cy="42930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7524" y="1484784"/>
            <a:ext cx="8568952" cy="3888432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GB" sz="8800" dirty="0" smtClean="0"/>
              <a:t>COPYRIGHTED</a:t>
            </a:r>
            <a:endParaRPr lang="en-GB" sz="8800" dirty="0"/>
          </a:p>
        </p:txBody>
      </p:sp>
    </p:spTree>
    <p:extLst>
      <p:ext uri="{BB962C8B-B14F-4D97-AF65-F5344CB8AC3E}">
        <p14:creationId xmlns:p14="http://schemas.microsoft.com/office/powerpoint/2010/main" val="153422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988840"/>
            <a:ext cx="7632848" cy="1656185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Turns out I can't even do a "Matrix" gag at an APL User Meeting.</a:t>
            </a:r>
          </a:p>
          <a:p>
            <a:pPr marL="0" indent="0" algn="ctr">
              <a:buNone/>
            </a:pPr>
            <a:r>
              <a:rPr lang="en-GB" dirty="0" smtClean="0"/>
              <a:t>No, hold on, sorry, Conference.</a:t>
            </a:r>
          </a:p>
          <a:p>
            <a:pPr marL="0" indent="0" algn="ctr">
              <a:buNone/>
            </a:pPr>
            <a:r>
              <a:rPr lang="en-GB" dirty="0" smtClean="0"/>
              <a:t>Ah, no. As you were, I was right the first time. User Meeting. Yeah, that's it.</a:t>
            </a:r>
          </a:p>
        </p:txBody>
      </p:sp>
    </p:spTree>
    <p:extLst>
      <p:ext uri="{BB962C8B-B14F-4D97-AF65-F5344CB8AC3E}">
        <p14:creationId xmlns:p14="http://schemas.microsoft.com/office/powerpoint/2010/main" val="90560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Data Binding?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A software design pattern that allows the separation of Business Logic from User Interface</a:t>
            </a:r>
          </a:p>
          <a:p>
            <a:r>
              <a:rPr lang="en-GB" dirty="0"/>
              <a:t>"</a:t>
            </a:r>
            <a:r>
              <a:rPr lang="en-GB" dirty="0" smtClean="0"/>
              <a:t>Separate the Data from the UI"</a:t>
            </a:r>
          </a:p>
          <a:p>
            <a:r>
              <a:rPr lang="en-GB" dirty="0" smtClean="0"/>
              <a:t>Used throughout Windows Presentation Foundation (WPF)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047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0" y="1340768"/>
            <a:ext cx="7772400" cy="4298032"/>
          </a:xfrm>
        </p:spPr>
        <p:txBody>
          <a:bodyPr>
            <a:noAutofit/>
          </a:bodyPr>
          <a:lstStyle/>
          <a:p>
            <a:pPr algn="l"/>
            <a:r>
              <a:rPr lang="en-US" sz="1400" dirty="0" smtClean="0">
                <a:latin typeface="APL385 Unicode" panose="020B0709000202000203" pitchFamily="49" charset="0"/>
              </a:rPr>
              <a:t>⎕</a:t>
            </a:r>
            <a:r>
              <a:rPr lang="en-US" sz="1400" dirty="0">
                <a:latin typeface="APL385 Unicode" panose="020B0709000202000203" pitchFamily="49" charset="0"/>
              </a:rPr>
              <a:t>USING←,⊂'</a:t>
            </a:r>
            <a:r>
              <a:rPr lang="en-US" sz="1400" dirty="0" err="1">
                <a:latin typeface="APL385 Unicode" panose="020B0709000202000203" pitchFamily="49" charset="0"/>
              </a:rPr>
              <a:t>System.Windows.Controls,WPF</a:t>
            </a:r>
            <a:r>
              <a:rPr lang="en-US" sz="1400" dirty="0">
                <a:latin typeface="APL385 Unicode" panose="020B0709000202000203" pitchFamily="49" charset="0"/>
              </a:rPr>
              <a:t>/PresentationFramework.dll'</a:t>
            </a:r>
          </a:p>
          <a:p>
            <a:pPr algn="l"/>
            <a:r>
              <a:rPr lang="en-US" sz="1400" dirty="0" smtClean="0">
                <a:latin typeface="APL385 Unicode" panose="020B0709000202000203" pitchFamily="49" charset="0"/>
              </a:rPr>
              <a:t>⎕</a:t>
            </a:r>
            <a:r>
              <a:rPr lang="en-US" sz="1400" dirty="0">
                <a:latin typeface="APL385 Unicode" panose="020B0709000202000203" pitchFamily="49" charset="0"/>
              </a:rPr>
              <a:t>USING,←⊂'</a:t>
            </a:r>
            <a:r>
              <a:rPr lang="en-US" sz="1400" dirty="0" err="1">
                <a:latin typeface="APL385 Unicode" panose="020B0709000202000203" pitchFamily="49" charset="0"/>
              </a:rPr>
              <a:t>System.Windows,WPF</a:t>
            </a:r>
            <a:r>
              <a:rPr lang="en-US" sz="1400" dirty="0">
                <a:latin typeface="APL385 Unicode" panose="020B0709000202000203" pitchFamily="49" charset="0"/>
              </a:rPr>
              <a:t>/PresentationFramework.dll'</a:t>
            </a:r>
          </a:p>
          <a:p>
            <a:pPr algn="l"/>
            <a:r>
              <a:rPr lang="en-US" sz="1400" dirty="0" smtClean="0">
                <a:latin typeface="APL385 Unicode" panose="020B0709000202000203" pitchFamily="49" charset="0"/>
              </a:rPr>
              <a:t>f</a:t>
            </a:r>
            <a:r>
              <a:rPr lang="en-US" sz="1400" dirty="0">
                <a:latin typeface="APL385 Unicode" panose="020B0709000202000203" pitchFamily="49" charset="0"/>
              </a:rPr>
              <a:t>←⎕NEW Window ⋄ </a:t>
            </a:r>
            <a:r>
              <a:rPr lang="en-US" sz="1400" dirty="0" err="1">
                <a:latin typeface="APL385 Unicode" panose="020B0709000202000203" pitchFamily="49" charset="0"/>
              </a:rPr>
              <a:t>f.SizeToContent←f.SizeToContent.WidthAndHeight</a:t>
            </a:r>
            <a:endParaRPr lang="en-US" sz="1400" dirty="0">
              <a:latin typeface="APL385 Unicode" panose="020B0709000202000203" pitchFamily="49" charset="0"/>
            </a:endParaRPr>
          </a:p>
          <a:p>
            <a:pPr algn="l"/>
            <a:r>
              <a:rPr lang="en-US" sz="1400" dirty="0" err="1" smtClean="0">
                <a:latin typeface="APL385 Unicode" panose="020B0709000202000203" pitchFamily="49" charset="0"/>
              </a:rPr>
              <a:t>sp</a:t>
            </a:r>
            <a:r>
              <a:rPr lang="en-US" sz="1400" dirty="0">
                <a:latin typeface="APL385 Unicode" panose="020B0709000202000203" pitchFamily="49" charset="0"/>
              </a:rPr>
              <a:t>←⎕NEW </a:t>
            </a:r>
            <a:r>
              <a:rPr lang="en-US" sz="1400" dirty="0" err="1">
                <a:latin typeface="APL385 Unicode" panose="020B0709000202000203" pitchFamily="49" charset="0"/>
              </a:rPr>
              <a:t>StackPanel</a:t>
            </a:r>
            <a:endParaRPr lang="en-US" sz="1400" dirty="0">
              <a:latin typeface="APL385 Unicode" panose="020B0709000202000203" pitchFamily="49" charset="0"/>
            </a:endParaRPr>
          </a:p>
          <a:p>
            <a:pPr algn="l"/>
            <a:r>
              <a:rPr lang="en-US" sz="1400" dirty="0" err="1" smtClean="0">
                <a:latin typeface="APL385 Unicode" panose="020B0709000202000203" pitchFamily="49" charset="0"/>
              </a:rPr>
              <a:t>wp</a:t>
            </a:r>
            <a:r>
              <a:rPr lang="en-US" sz="1400" dirty="0">
                <a:latin typeface="APL385 Unicode" panose="020B0709000202000203" pitchFamily="49" charset="0"/>
              </a:rPr>
              <a:t>←⎕NEW </a:t>
            </a:r>
            <a:r>
              <a:rPr lang="en-US" sz="1400" dirty="0" err="1">
                <a:latin typeface="APL385 Unicode" panose="020B0709000202000203" pitchFamily="49" charset="0"/>
              </a:rPr>
              <a:t>WrapPanel</a:t>
            </a:r>
            <a:endParaRPr lang="en-US" sz="1400" dirty="0">
              <a:latin typeface="APL385 Unicode" panose="020B0709000202000203" pitchFamily="49" charset="0"/>
            </a:endParaRPr>
          </a:p>
          <a:p>
            <a:pPr algn="l"/>
            <a:r>
              <a:rPr lang="en-US" sz="1400" dirty="0" smtClean="0">
                <a:latin typeface="APL385 Unicode" panose="020B0709000202000203" pitchFamily="49" charset="0"/>
              </a:rPr>
              <a:t>filter</a:t>
            </a:r>
            <a:r>
              <a:rPr lang="en-US" sz="1400" dirty="0">
                <a:latin typeface="APL385 Unicode" panose="020B0709000202000203" pitchFamily="49" charset="0"/>
              </a:rPr>
              <a:t>←⎕NEW </a:t>
            </a:r>
            <a:r>
              <a:rPr lang="en-US" sz="1400" dirty="0" err="1">
                <a:latin typeface="APL385 Unicode" panose="020B0709000202000203" pitchFamily="49" charset="0"/>
              </a:rPr>
              <a:t>TextBox</a:t>
            </a:r>
            <a:r>
              <a:rPr lang="en-US" sz="1400" dirty="0">
                <a:latin typeface="APL385 Unicode" panose="020B0709000202000203" pitchFamily="49" charset="0"/>
              </a:rPr>
              <a:t> ⋄ </a:t>
            </a:r>
            <a:r>
              <a:rPr lang="en-US" sz="1400" dirty="0" err="1">
                <a:latin typeface="APL385 Unicode" panose="020B0709000202000203" pitchFamily="49" charset="0"/>
              </a:rPr>
              <a:t>filter.Margin</a:t>
            </a:r>
            <a:r>
              <a:rPr lang="en-US" sz="1400" dirty="0">
                <a:latin typeface="APL385 Unicode" panose="020B0709000202000203" pitchFamily="49" charset="0"/>
              </a:rPr>
              <a:t>←⎕NEW Thickness 5</a:t>
            </a:r>
          </a:p>
          <a:p>
            <a:pPr algn="l"/>
            <a:r>
              <a:rPr lang="en-US" sz="1400" dirty="0" smtClean="0">
                <a:latin typeface="APL385 Unicode" panose="020B0709000202000203" pitchFamily="49" charset="0"/>
              </a:rPr>
              <a:t>all</a:t>
            </a:r>
            <a:r>
              <a:rPr lang="en-US" sz="1400" dirty="0">
                <a:latin typeface="APL385 Unicode" panose="020B0709000202000203" pitchFamily="49" charset="0"/>
              </a:rPr>
              <a:t>←⎕NEW </a:t>
            </a:r>
            <a:r>
              <a:rPr lang="en-US" sz="1400" dirty="0" err="1">
                <a:latin typeface="APL385 Unicode" panose="020B0709000202000203" pitchFamily="49" charset="0"/>
              </a:rPr>
              <a:t>ListBox</a:t>
            </a:r>
            <a:r>
              <a:rPr lang="en-US" sz="1400" dirty="0">
                <a:latin typeface="APL385 Unicode" panose="020B0709000202000203" pitchFamily="49" charset="0"/>
              </a:rPr>
              <a:t> ⋄ </a:t>
            </a:r>
            <a:r>
              <a:rPr lang="en-US" sz="1400" dirty="0" err="1">
                <a:latin typeface="APL385 Unicode" panose="020B0709000202000203" pitchFamily="49" charset="0"/>
              </a:rPr>
              <a:t>all.Margin</a:t>
            </a:r>
            <a:r>
              <a:rPr lang="en-US" sz="1400" dirty="0">
                <a:latin typeface="APL385 Unicode" panose="020B0709000202000203" pitchFamily="49" charset="0"/>
              </a:rPr>
              <a:t>←⎕NEW Thickness 5</a:t>
            </a:r>
          </a:p>
          <a:p>
            <a:pPr algn="l"/>
            <a:r>
              <a:rPr lang="en-US" sz="1400" dirty="0" smtClean="0">
                <a:latin typeface="APL385 Unicode" panose="020B0709000202000203" pitchFamily="49" charset="0"/>
              </a:rPr>
              <a:t>filtered</a:t>
            </a:r>
            <a:r>
              <a:rPr lang="en-US" sz="1400" dirty="0">
                <a:latin typeface="APL385 Unicode" panose="020B0709000202000203" pitchFamily="49" charset="0"/>
              </a:rPr>
              <a:t>←⎕NEW </a:t>
            </a:r>
            <a:r>
              <a:rPr lang="en-US" sz="1400" dirty="0" err="1">
                <a:latin typeface="APL385 Unicode" panose="020B0709000202000203" pitchFamily="49" charset="0"/>
              </a:rPr>
              <a:t>ListBox</a:t>
            </a:r>
            <a:r>
              <a:rPr lang="en-US" sz="1400" dirty="0">
                <a:latin typeface="APL385 Unicode" panose="020B0709000202000203" pitchFamily="49" charset="0"/>
              </a:rPr>
              <a:t> ⋄ </a:t>
            </a:r>
            <a:r>
              <a:rPr lang="en-US" sz="1400" dirty="0" err="1">
                <a:latin typeface="APL385 Unicode" panose="020B0709000202000203" pitchFamily="49" charset="0"/>
              </a:rPr>
              <a:t>filtered.Margin</a:t>
            </a:r>
            <a:r>
              <a:rPr lang="en-US" sz="1400" dirty="0">
                <a:latin typeface="APL385 Unicode" panose="020B0709000202000203" pitchFamily="49" charset="0"/>
              </a:rPr>
              <a:t>←⎕NEW Thickness 5</a:t>
            </a:r>
          </a:p>
          <a:p>
            <a:pPr algn="l"/>
            <a:r>
              <a:rPr lang="en-US" sz="1400" dirty="0">
                <a:latin typeface="APL385 Unicode" panose="020B0709000202000203" pitchFamily="49" charset="0"/>
              </a:rPr>
              <a:t>filter.Width←280 ⋄ all.Width←135 ⋄ filtered.Width←135</a:t>
            </a:r>
          </a:p>
          <a:p>
            <a:pPr algn="l"/>
            <a:r>
              <a:rPr lang="en-US" sz="1400" dirty="0">
                <a:latin typeface="APL385 Unicode" panose="020B0709000202000203" pitchFamily="49" charset="0"/>
              </a:rPr>
              <a:t>(all filtered).Height←340</a:t>
            </a:r>
          </a:p>
          <a:p>
            <a:pPr algn="l"/>
            <a:r>
              <a:rPr lang="en-US" sz="1400" dirty="0">
                <a:latin typeface="APL385 Unicode" panose="020B0709000202000203" pitchFamily="49" charset="0"/>
              </a:rPr>
              <a:t>{}</a:t>
            </a:r>
            <a:r>
              <a:rPr lang="en-US" sz="1400" dirty="0" err="1">
                <a:latin typeface="APL385 Unicode" panose="020B0709000202000203" pitchFamily="49" charset="0"/>
              </a:rPr>
              <a:t>wp.Children.Add¨all</a:t>
            </a:r>
            <a:r>
              <a:rPr lang="en-US" sz="1400" dirty="0">
                <a:latin typeface="APL385 Unicode" panose="020B0709000202000203" pitchFamily="49" charset="0"/>
              </a:rPr>
              <a:t> filtered</a:t>
            </a:r>
          </a:p>
          <a:p>
            <a:pPr algn="l"/>
            <a:r>
              <a:rPr lang="en-US" sz="1400" dirty="0">
                <a:latin typeface="APL385 Unicode" panose="020B0709000202000203" pitchFamily="49" charset="0"/>
              </a:rPr>
              <a:t>{}</a:t>
            </a:r>
            <a:r>
              <a:rPr lang="en-US" sz="1400" dirty="0" err="1">
                <a:latin typeface="APL385 Unicode" panose="020B0709000202000203" pitchFamily="49" charset="0"/>
              </a:rPr>
              <a:t>sp.Children.Add¨filter</a:t>
            </a:r>
            <a:r>
              <a:rPr lang="en-US" sz="1400" dirty="0">
                <a:latin typeface="APL385 Unicode" panose="020B0709000202000203" pitchFamily="49" charset="0"/>
              </a:rPr>
              <a:t> </a:t>
            </a:r>
            <a:r>
              <a:rPr lang="en-US" sz="1400" dirty="0" err="1">
                <a:latin typeface="APL385 Unicode" panose="020B0709000202000203" pitchFamily="49" charset="0"/>
              </a:rPr>
              <a:t>wp</a:t>
            </a:r>
            <a:endParaRPr lang="en-US" sz="1400" dirty="0">
              <a:latin typeface="APL385 Unicode" panose="020B0709000202000203" pitchFamily="49" charset="0"/>
            </a:endParaRPr>
          </a:p>
          <a:p>
            <a:pPr algn="l"/>
            <a:r>
              <a:rPr lang="en-US" sz="1400" dirty="0" err="1" smtClean="0">
                <a:latin typeface="APL385 Unicode" panose="020B0709000202000203" pitchFamily="49" charset="0"/>
              </a:rPr>
              <a:t>f.Content</a:t>
            </a:r>
            <a:r>
              <a:rPr lang="en-US" sz="1400" dirty="0" err="1">
                <a:latin typeface="APL385 Unicode" panose="020B0709000202000203" pitchFamily="49" charset="0"/>
              </a:rPr>
              <a:t>←sp</a:t>
            </a:r>
            <a:r>
              <a:rPr lang="en-US" sz="1400" dirty="0">
                <a:latin typeface="APL385 Unicode" panose="020B0709000202000203" pitchFamily="49" charset="0"/>
              </a:rPr>
              <a:t> ⋄ </a:t>
            </a:r>
            <a:r>
              <a:rPr lang="en-US" sz="1400" dirty="0" err="1">
                <a:latin typeface="APL385 Unicode" panose="020B0709000202000203" pitchFamily="49" charset="0"/>
              </a:rPr>
              <a:t>f.Show</a:t>
            </a:r>
            <a:endParaRPr lang="en-US" sz="1400" dirty="0">
              <a:latin typeface="APL385 Unicode" panose="020B0709000202000203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WPF in code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75" y="2079357"/>
            <a:ext cx="2857500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776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XAML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Extensible Application </a:t>
            </a:r>
            <a:r>
              <a:rPr lang="en-GB" dirty="0" err="1"/>
              <a:t>Markup</a:t>
            </a:r>
            <a:r>
              <a:rPr lang="en-GB" dirty="0"/>
              <a:t> Language</a:t>
            </a:r>
          </a:p>
        </p:txBody>
      </p:sp>
    </p:spTree>
    <p:extLst>
      <p:ext uri="{BB962C8B-B14F-4D97-AF65-F5344CB8AC3E}">
        <p14:creationId xmlns:p14="http://schemas.microsoft.com/office/powerpoint/2010/main" val="271933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-12097" y="1412776"/>
            <a:ext cx="7772400" cy="3577952"/>
          </a:xfrm>
        </p:spPr>
        <p:txBody>
          <a:bodyPr>
            <a:normAutofit lnSpcReduction="10000"/>
          </a:bodyPr>
          <a:lstStyle/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&lt;</a:t>
            </a:r>
            <a:r>
              <a:rPr lang="en-GB" sz="1400" b="1" dirty="0">
                <a:solidFill>
                  <a:srgbClr val="A31515"/>
                </a:solidFill>
                <a:highlight>
                  <a:srgbClr val="F6F6D9"/>
                </a:highlight>
                <a:latin typeface="Consolas"/>
              </a:rPr>
              <a:t>Window</a:t>
            </a:r>
            <a:endParaRPr lang="en-GB" sz="1400" b="1" dirty="0">
              <a:solidFill>
                <a:srgbClr val="000000"/>
              </a:solidFill>
              <a:highlight>
                <a:srgbClr val="F6F6D9"/>
              </a:highlight>
              <a:latin typeface="Consolas"/>
            </a:endParaRP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 </a:t>
            </a:r>
            <a:r>
              <a:rPr lang="en-GB" sz="1400" b="1" dirty="0" err="1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xmlns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http://schemas.microsoft.com/</a:t>
            </a:r>
            <a:r>
              <a:rPr lang="en-GB" sz="1400" b="1" dirty="0" err="1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winfx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/2006/</a:t>
            </a:r>
            <a:r>
              <a:rPr lang="en-GB" sz="1400" b="1" dirty="0" err="1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xaml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/presentation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 </a:t>
            </a:r>
            <a:r>
              <a:rPr lang="en-GB" sz="1400" b="1" dirty="0" err="1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xmlns:x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http://schemas.microsoft.com/</a:t>
            </a:r>
            <a:r>
              <a:rPr lang="en-GB" sz="1400" b="1" dirty="0" err="1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winfx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/2006/</a:t>
            </a:r>
            <a:r>
              <a:rPr lang="en-GB" sz="1400" b="1" dirty="0" err="1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xaml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 </a:t>
            </a:r>
            <a:r>
              <a:rPr lang="en-GB" sz="1400" b="1" dirty="0" err="1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SizeToContent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 err="1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WidthAndHeight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&gt;</a:t>
            </a:r>
            <a:endParaRPr lang="en-GB" sz="1400" b="1" dirty="0">
              <a:solidFill>
                <a:srgbClr val="000000"/>
              </a:solidFill>
              <a:highlight>
                <a:srgbClr val="F6F6D9"/>
              </a:highlight>
              <a:latin typeface="Consolas"/>
            </a:endParaRP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&lt;</a:t>
            </a:r>
            <a:r>
              <a:rPr lang="en-GB" sz="1400" b="1" dirty="0" err="1">
                <a:solidFill>
                  <a:srgbClr val="A31515"/>
                </a:solidFill>
                <a:highlight>
                  <a:srgbClr val="F6F6D9"/>
                </a:highlight>
                <a:latin typeface="Consolas"/>
              </a:rPr>
              <a:t>StackPanel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&gt;</a:t>
            </a:r>
            <a:endParaRPr lang="en-GB" sz="1400" b="1" dirty="0">
              <a:solidFill>
                <a:srgbClr val="000000"/>
              </a:solidFill>
              <a:highlight>
                <a:srgbClr val="F6F6D9"/>
              </a:highlight>
              <a:latin typeface="Consolas"/>
            </a:endParaRP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  &lt;</a:t>
            </a:r>
            <a:r>
              <a:rPr lang="en-GB" sz="1400" b="1" dirty="0" err="1">
                <a:solidFill>
                  <a:srgbClr val="A31515"/>
                </a:solidFill>
                <a:highlight>
                  <a:srgbClr val="F6F6D9"/>
                </a:highlight>
                <a:latin typeface="Consolas"/>
              </a:rPr>
              <a:t>TextBox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14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Name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filter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14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Margin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5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/&gt;</a:t>
            </a:r>
            <a:endParaRPr lang="en-GB" sz="1400" b="1" dirty="0">
              <a:solidFill>
                <a:srgbClr val="000000"/>
              </a:solidFill>
              <a:highlight>
                <a:srgbClr val="F6F6D9"/>
              </a:highlight>
              <a:latin typeface="Consolas"/>
            </a:endParaRP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  &lt;</a:t>
            </a:r>
            <a:r>
              <a:rPr lang="en-GB" sz="1400" b="1" dirty="0" err="1">
                <a:solidFill>
                  <a:srgbClr val="A31515"/>
                </a:solidFill>
                <a:highlight>
                  <a:srgbClr val="F6F6D9"/>
                </a:highlight>
                <a:latin typeface="Consolas"/>
              </a:rPr>
              <a:t>WrapPanel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&gt;</a:t>
            </a:r>
            <a:endParaRPr lang="en-GB" sz="1400" b="1" dirty="0">
              <a:solidFill>
                <a:srgbClr val="000000"/>
              </a:solidFill>
              <a:highlight>
                <a:srgbClr val="F6F6D9"/>
              </a:highlight>
              <a:latin typeface="Consolas"/>
            </a:endParaRP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    &lt;</a:t>
            </a:r>
            <a:r>
              <a:rPr lang="en-GB" sz="1400" b="1" dirty="0" err="1">
                <a:solidFill>
                  <a:srgbClr val="A31515"/>
                </a:solidFill>
                <a:highlight>
                  <a:srgbClr val="F6F6D9"/>
                </a:highlight>
                <a:latin typeface="Consolas"/>
              </a:rPr>
              <a:t>ListBox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14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Name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all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14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Width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135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                  </a:t>
            </a:r>
            <a:r>
              <a:rPr lang="en-GB" sz="14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Height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340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14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Margin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5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/&gt;</a:t>
            </a:r>
            <a:endParaRPr lang="en-GB" sz="1400" b="1" dirty="0">
              <a:solidFill>
                <a:srgbClr val="000000"/>
              </a:solidFill>
              <a:highlight>
                <a:srgbClr val="F6F6D9"/>
              </a:highlight>
              <a:latin typeface="Consolas"/>
            </a:endParaRP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    &lt;</a:t>
            </a:r>
            <a:r>
              <a:rPr lang="en-GB" sz="1400" b="1" dirty="0" err="1">
                <a:solidFill>
                  <a:srgbClr val="A31515"/>
                </a:solidFill>
                <a:highlight>
                  <a:srgbClr val="F6F6D9"/>
                </a:highlight>
                <a:latin typeface="Consolas"/>
              </a:rPr>
              <a:t>ListBox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14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Name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filtered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14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Width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135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                  </a:t>
            </a:r>
            <a:r>
              <a:rPr lang="en-GB" sz="14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Height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340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</a:t>
            </a:r>
            <a:r>
              <a:rPr lang="en-GB" sz="1400" b="1" dirty="0">
                <a:solidFill>
                  <a:srgbClr val="FF0000"/>
                </a:solidFill>
                <a:highlight>
                  <a:srgbClr val="F6F6D9"/>
                </a:highlight>
                <a:latin typeface="Consolas"/>
              </a:rPr>
              <a:t>Margin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=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5</a:t>
            </a:r>
            <a:r>
              <a:rPr lang="en-GB" sz="1400" b="1" dirty="0">
                <a:solidFill>
                  <a:srgbClr val="000000"/>
                </a:solidFill>
                <a:highlight>
                  <a:srgbClr val="F6F6D9"/>
                </a:highlight>
                <a:latin typeface="Consolas"/>
              </a:rPr>
              <a:t>"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/&gt;</a:t>
            </a:r>
            <a:endParaRPr lang="en-GB" sz="1400" b="1" dirty="0">
              <a:solidFill>
                <a:srgbClr val="000000"/>
              </a:solidFill>
              <a:highlight>
                <a:srgbClr val="F6F6D9"/>
              </a:highlight>
              <a:latin typeface="Consolas"/>
            </a:endParaRP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  &lt;/</a:t>
            </a:r>
            <a:r>
              <a:rPr lang="en-GB" sz="1400" b="1" dirty="0" err="1">
                <a:solidFill>
                  <a:srgbClr val="A31515"/>
                </a:solidFill>
                <a:highlight>
                  <a:srgbClr val="F6F6D9"/>
                </a:highlight>
                <a:latin typeface="Consolas"/>
              </a:rPr>
              <a:t>WrapPanel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&gt;</a:t>
            </a:r>
            <a:endParaRPr lang="en-GB" sz="1400" b="1" dirty="0">
              <a:solidFill>
                <a:srgbClr val="000000"/>
              </a:solidFill>
              <a:highlight>
                <a:srgbClr val="F6F6D9"/>
              </a:highlight>
              <a:latin typeface="Consolas"/>
            </a:endParaRP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  &lt;/</a:t>
            </a:r>
            <a:r>
              <a:rPr lang="en-GB" sz="1400" b="1" dirty="0" err="1">
                <a:solidFill>
                  <a:srgbClr val="A31515"/>
                </a:solidFill>
                <a:highlight>
                  <a:srgbClr val="F6F6D9"/>
                </a:highlight>
                <a:latin typeface="Consolas"/>
              </a:rPr>
              <a:t>StackPanel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&gt;</a:t>
            </a:r>
            <a:endParaRPr lang="en-GB" sz="1400" b="1" dirty="0">
              <a:solidFill>
                <a:srgbClr val="000000"/>
              </a:solidFill>
              <a:highlight>
                <a:srgbClr val="F6F6D9"/>
              </a:highlight>
              <a:latin typeface="Consolas"/>
            </a:endParaRPr>
          </a:p>
          <a:p>
            <a:pPr algn="l"/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&lt;/</a:t>
            </a:r>
            <a:r>
              <a:rPr lang="en-GB" sz="1400" b="1" dirty="0">
                <a:solidFill>
                  <a:srgbClr val="A31515"/>
                </a:solidFill>
                <a:highlight>
                  <a:srgbClr val="F6F6D9"/>
                </a:highlight>
                <a:latin typeface="Consolas"/>
              </a:rPr>
              <a:t>Window</a:t>
            </a:r>
            <a:r>
              <a:rPr lang="en-GB" sz="1400" b="1" dirty="0">
                <a:solidFill>
                  <a:srgbClr val="0000FF"/>
                </a:solidFill>
                <a:highlight>
                  <a:srgbClr val="F6F6D9"/>
                </a:highlight>
                <a:latin typeface="Consolas"/>
              </a:rPr>
              <a:t>&gt;</a:t>
            </a:r>
            <a:endParaRPr lang="en-US" sz="1400" b="1" dirty="0">
              <a:latin typeface="APL385 Unicode" panose="020B0709000202000203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WPF in XAML</a:t>
            </a:r>
            <a:endParaRPr lang="en-GB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75" y="2079357"/>
            <a:ext cx="2857500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7504" y="5157192"/>
            <a:ext cx="7776716" cy="40011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000" dirty="0" smtClean="0"/>
              <a:t>{</a:t>
            </a:r>
            <a:r>
              <a:rPr lang="en-GB" sz="2000" dirty="0" err="1" smtClean="0"/>
              <a:t>XamlReader.Load</a:t>
            </a:r>
            <a:r>
              <a:rPr lang="en-GB" sz="2000" dirty="0" smtClean="0"/>
              <a:t> </a:t>
            </a:r>
            <a:r>
              <a:rPr lang="en-GB" sz="2000" dirty="0"/>
              <a:t>⎕NEW </a:t>
            </a:r>
            <a:r>
              <a:rPr lang="en-GB" sz="2000" dirty="0" err="1"/>
              <a:t>XmlTextReader</a:t>
            </a:r>
            <a:r>
              <a:rPr lang="en-GB" sz="2000" dirty="0"/>
              <a:t>(⎕NEW </a:t>
            </a:r>
            <a:r>
              <a:rPr lang="en-GB" sz="2000" dirty="0" err="1"/>
              <a:t>StringReader</a:t>
            </a:r>
            <a:r>
              <a:rPr lang="en-GB" sz="2000" dirty="0"/>
              <a:t>(</a:t>
            </a:r>
            <a:r>
              <a:rPr lang="en-GB" sz="2000" dirty="0" smtClean="0"/>
              <a:t>⊂⍵)}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7923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1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theme/theme1.xml><?xml version="1.0" encoding="utf-8"?>
<a:theme xmlns:a="http://schemas.openxmlformats.org/drawingml/2006/main" name="Powerpoint template 11 aug 2014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ter Powerpoint template 19 aug 2014.potx" id="{0049EF10-ADAC-4A86-823C-08B6527A6A7B}" vid="{CA850941-80F2-41C4-9D9B-50111ED1566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2228</TotalTime>
  <Words>1871</Words>
  <Application>Microsoft Office PowerPoint</Application>
  <PresentationFormat>On-screen Show (4:3)</PresentationFormat>
  <Paragraphs>400</Paragraphs>
  <Slides>35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APL385 Unicode</vt:lpstr>
      <vt:lpstr>Arial</vt:lpstr>
      <vt:lpstr>Consolas</vt:lpstr>
      <vt:lpstr>Geneva</vt:lpstr>
      <vt:lpstr>Times</vt:lpstr>
      <vt:lpstr>Powerpoint template 11 aug 2014</vt:lpstr>
      <vt:lpstr>PowerPoint Presentation</vt:lpstr>
      <vt:lpstr>The Databinding Trilogy</vt:lpstr>
      <vt:lpstr>PowerPoint Presentation</vt:lpstr>
      <vt:lpstr>PowerPoint Presentation</vt:lpstr>
      <vt:lpstr>PowerPoint Presentation</vt:lpstr>
      <vt:lpstr>What is Data Binding?</vt:lpstr>
      <vt:lpstr>WPF in code </vt:lpstr>
      <vt:lpstr>XAML   Extensible Application Markup Language</vt:lpstr>
      <vt:lpstr>WPF in XAML</vt:lpstr>
      <vt:lpstr>WPF in XAML</vt:lpstr>
      <vt:lpstr>More WPF / XAML</vt:lpstr>
      <vt:lpstr>More WPF / XAML</vt:lpstr>
      <vt:lpstr>Anatomy of a bind</vt:lpstr>
      <vt:lpstr>Anatomy of a bind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Databinding Trilogy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Shaw</dc:creator>
  <cp:lastModifiedBy>johnd</cp:lastModifiedBy>
  <cp:revision>48</cp:revision>
  <cp:lastPrinted>2014-08-15T09:52:37Z</cp:lastPrinted>
  <dcterms:created xsi:type="dcterms:W3CDTF">2014-08-14T15:29:40Z</dcterms:created>
  <dcterms:modified xsi:type="dcterms:W3CDTF">2014-09-29T09:04:01Z</dcterms:modified>
</cp:coreProperties>
</file>