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sldIdLst>
    <p:sldId id="256" r:id="rId2"/>
    <p:sldId id="362" r:id="rId3"/>
    <p:sldId id="363" r:id="rId4"/>
    <p:sldId id="364" r:id="rId5"/>
    <p:sldId id="365" r:id="rId6"/>
    <p:sldId id="36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8980" autoAdjust="0"/>
  </p:normalViewPr>
  <p:slideViewPr>
    <p:cSldViewPr>
      <p:cViewPr>
        <p:scale>
          <a:sx n="90" d="100"/>
          <a:sy n="90" d="100"/>
        </p:scale>
        <p:origin x="-1338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dirty="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First reaction – it's not APL</a:t>
            </a:r>
          </a:p>
          <a:p>
            <a:pPr marL="228600" indent="-228600">
              <a:buAutoNum type="arabicParenR"/>
            </a:pPr>
            <a:r>
              <a:rPr lang="en-US" dirty="0" smtClean="0"/>
              <a:t>Have</a:t>
            </a:r>
            <a:r>
              <a:rPr lang="en-US" baseline="0" dirty="0" smtClean="0"/>
              <a:t> to respect the effort – learning enough APL in 10 days to solve real problems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APL has come a long way – it's not so big a step from what the rest of the world knows anymore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  <a:r>
              <a:rPr lang="en-US" baseline="0" dirty="0" smtClean="0"/>
              <a:t> now it's my pleasure to turn the microphone over to Walt </a:t>
            </a:r>
            <a:r>
              <a:rPr lang="en-US" baseline="0" dirty="0" err="1" smtClean="0"/>
              <a:t>Syzonenko</a:t>
            </a:r>
            <a:r>
              <a:rPr lang="en-US" baseline="0" dirty="0" smtClean="0"/>
              <a:t> from Fiserv for the prize presentation...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4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648" y="1655064"/>
            <a:ext cx="7991856" cy="43924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19200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70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22" y="980728"/>
            <a:ext cx="3544378" cy="42426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12648" y="5301208"/>
            <a:ext cx="7991856" cy="1008112"/>
          </a:xfrm>
        </p:spPr>
        <p:txBody>
          <a:bodyPr/>
          <a:lstStyle/>
          <a:p>
            <a:r>
              <a:rPr lang="en-US" b="1" dirty="0" smtClean="0"/>
              <a:t>2014 APL Problem Solving Competition</a:t>
            </a:r>
            <a:endParaRPr lang="en-US" b="1" dirty="0"/>
          </a:p>
          <a:p>
            <a:r>
              <a:rPr lang="en-US" sz="1400" b="1" dirty="0" smtClean="0"/>
              <a:t>Walt </a:t>
            </a:r>
            <a:r>
              <a:rPr lang="en-US" sz="1400" b="1" dirty="0" err="1" smtClean="0"/>
              <a:t>Syzonenko</a:t>
            </a:r>
            <a:r>
              <a:rPr lang="en-US" sz="1400" b="1" dirty="0" smtClean="0"/>
              <a:t>, Fiserv</a:t>
            </a:r>
            <a:br>
              <a:rPr lang="en-US" sz="1400" b="1" dirty="0" smtClean="0"/>
            </a:br>
            <a:r>
              <a:rPr lang="en-US" sz="1400" b="1" dirty="0" smtClean="0"/>
              <a:t>Brian Becker, </a:t>
            </a:r>
            <a:r>
              <a:rPr lang="en-US" sz="1400" b="1" dirty="0" smtClean="0"/>
              <a:t>Dyalog LTD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Our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Year 2009-2014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Our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Year working with StudentCompetitions.com</a:t>
            </a:r>
            <a:endParaRPr lang="en-US" sz="2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Thank you sponsors!</a:t>
            </a: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r>
              <a:rPr lang="en-US" sz="2000" dirty="0"/>
              <a:t>	</a:t>
            </a:r>
            <a:r>
              <a:rPr lang="en-US" sz="2000" dirty="0" smtClean="0"/>
              <a:t>And our anonymous sponsors (you know who you are </a:t>
            </a:r>
            <a:r>
              <a:rPr lang="en-US" sz="2000" dirty="0" smtClean="0">
                <a:sym typeface="Wingdings" panose="05000000000000000000" pitchFamily="2" charset="2"/>
              </a:rPr>
              <a:t>)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Competition Format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Phase I – 10 "short" problems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Phase II – 9 problems (23 tasks) spread across 3 disciplines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1200" dirty="0" err="1" smtClean="0">
                <a:sym typeface="Wingdings" panose="05000000000000000000" pitchFamily="2" charset="2"/>
              </a:rPr>
              <a:t>BioInformation</a:t>
            </a:r>
            <a:r>
              <a:rPr lang="en-US" sz="1200" dirty="0" smtClean="0">
                <a:sym typeface="Wingdings" panose="05000000000000000000" pitchFamily="2" charset="2"/>
              </a:rPr>
              <a:t>, Cryptography, and Recreation and Games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Student  and Non-student prizes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Welcome!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96952"/>
            <a:ext cx="1390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96952"/>
            <a:ext cx="1400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96952"/>
            <a:ext cx="3390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33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Our most successful effort to date!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4,443 unique website visitors, of whom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1,234 registered for the competition, of whom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60 submitted Phase I entries, of which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37 were considered valid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25 Phase II entries were submitted, of which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17 were considered valid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Phase I – 24 male, 4 female, 9 n/a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Phase I submissions from 17 Countries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By the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667268"/>
            <a:ext cx="3312368" cy="53860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PL385 Unicode" panose="020B0709000202000203" pitchFamily="49" charset="0"/>
              </a:rPr>
              <a:t>United </a:t>
            </a:r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States   9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n/a             </a:t>
            </a:r>
            <a:r>
              <a:rPr lang="en-US" sz="2000" dirty="0" smtClean="0">
                <a:solidFill>
                  <a:schemeClr val="bg1"/>
                </a:solidFill>
                <a:latin typeface="APL385 Unicode" panose="020B0709000202000203" pitchFamily="49" charset="0"/>
              </a:rPr>
              <a:t>8</a:t>
            </a:r>
            <a:endParaRPr lang="en-US" sz="2000" dirty="0">
              <a:solidFill>
                <a:schemeClr val="bg1"/>
              </a:solidFill>
              <a:latin typeface="APL385 Unicode" panose="020B0709000202000203" pitchFamily="49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Ukraine         3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India           3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United Kingdom  2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Belgium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Serbia 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Sweden 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Germany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Czech Republic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Denmark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Brazil 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Australia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Ireland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Iran   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Canada          1</a:t>
            </a:r>
          </a:p>
          <a:p>
            <a:r>
              <a:rPr lang="en-US" sz="2000" dirty="0">
                <a:solidFill>
                  <a:schemeClr val="bg1"/>
                </a:solidFill>
                <a:latin typeface="APL385 Unicode" panose="020B0709000202000203" pitchFamily="49" charset="0"/>
              </a:rPr>
              <a:t> Argentina       </a:t>
            </a:r>
            <a:r>
              <a:rPr lang="en-US" sz="2000" dirty="0" smtClean="0">
                <a:solidFill>
                  <a:schemeClr val="bg1"/>
                </a:solidFill>
                <a:latin typeface="APL385 Unicode" panose="020B0709000202000203" pitchFamily="49" charset="0"/>
              </a:rPr>
              <a:t>1</a:t>
            </a:r>
            <a:endParaRPr lang="en-US" sz="2000" dirty="0">
              <a:solidFill>
                <a:schemeClr val="bg1"/>
              </a:solidFill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45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Each year we ask for feedback from the competitors.</a:t>
            </a:r>
            <a:br>
              <a:rPr lang="en-US" sz="2400" dirty="0" smtClean="0"/>
            </a:br>
            <a:r>
              <a:rPr lang="en-US" sz="2400" dirty="0" smtClean="0"/>
              <a:t>Here's a sampling of what we received...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Contestants Reactions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094"/>
              </p:ext>
            </p:extLst>
          </p:nvPr>
        </p:nvGraphicFramePr>
        <p:xfrm>
          <a:off x="2123728" y="3068960"/>
          <a:ext cx="4389338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9338"/>
              </a:tblGrid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This competition was a fun opportunity to learn a unique programming language.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Some </a:t>
                      </a:r>
                      <a:r>
                        <a:rPr lang="en-US" sz="1800" u="none" strike="noStrike" dirty="0">
                          <a:effectLst/>
                        </a:rPr>
                        <a:t>of the problems were quite challenging to write elegant solutions </a:t>
                      </a:r>
                      <a:r>
                        <a:rPr lang="en-US" sz="1800" u="none" strike="noStrike" dirty="0" smtClean="0">
                          <a:effectLst/>
                        </a:rPr>
                        <a:t>to...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812868"/>
              </p:ext>
            </p:extLst>
          </p:nvPr>
        </p:nvGraphicFramePr>
        <p:xfrm>
          <a:off x="1475656" y="2780928"/>
          <a:ext cx="6264696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4696"/>
              </a:tblGrid>
              <a:tr h="144016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The Dyalog APL competition is a strong incentive for people to invest time and energy to learn and practice this powerful computational language.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For </a:t>
                      </a:r>
                      <a:r>
                        <a:rPr lang="en-US" sz="1800" u="none" strike="noStrike" dirty="0">
                          <a:effectLst/>
                        </a:rPr>
                        <a:t>me, it was an opportunity to challenge myself to get back to practice and dive deep in the new features brought by Dyalog APL. I was pleased to find an incredible and complete APL platform.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23545"/>
              </p:ext>
            </p:extLst>
          </p:nvPr>
        </p:nvGraphicFramePr>
        <p:xfrm>
          <a:off x="1907704" y="3486522"/>
          <a:ext cx="5544616" cy="59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616"/>
              </a:tblGrid>
              <a:tr h="590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It was very interesting, informative and fun.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Thanks </a:t>
                      </a:r>
                      <a:r>
                        <a:rPr lang="en-US" sz="1800" u="none" strike="noStrike" dirty="0">
                          <a:effectLst/>
                        </a:rPr>
                        <a:t>for the help and quick responses to emails.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225373"/>
              </p:ext>
            </p:extLst>
          </p:nvPr>
        </p:nvGraphicFramePr>
        <p:xfrm>
          <a:off x="2706092" y="3586728"/>
          <a:ext cx="3594100" cy="274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100"/>
              </a:tblGrid>
              <a:tr h="7200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 picked up a few more APL tricks!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764304"/>
              </p:ext>
            </p:extLst>
          </p:nvPr>
        </p:nvGraphicFramePr>
        <p:xfrm>
          <a:off x="2267744" y="3429000"/>
          <a:ext cx="4968552" cy="645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8552"/>
              </a:tblGrid>
              <a:tr h="64598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 enjoyed the competition a lot, and I intend to participate again once I start my PhD</a:t>
                      </a:r>
                      <a:r>
                        <a:rPr lang="en-US" sz="1800" u="none" strike="noStrike" dirty="0" smtClean="0">
                          <a:effectLst/>
                        </a:rPr>
                        <a:t>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51215"/>
              </p:ext>
            </p:extLst>
          </p:nvPr>
        </p:nvGraphicFramePr>
        <p:xfrm>
          <a:off x="2274044" y="3326120"/>
          <a:ext cx="4602212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2212"/>
              </a:tblGrid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It was a fun competition, a little more time investment than I though it was going to be at first, but that was largely my own fault.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897266"/>
              </p:ext>
            </p:extLst>
          </p:nvPr>
        </p:nvGraphicFramePr>
        <p:xfrm>
          <a:off x="2483768" y="3267824"/>
          <a:ext cx="4245322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5322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 really like APL. It makes me think dynamically. </a:t>
                      </a:r>
                      <a:r>
                        <a:rPr lang="en-US" sz="1800" u="none" strike="noStrike" dirty="0" smtClean="0">
                          <a:effectLst/>
                        </a:rPr>
                        <a:t>... </a:t>
                      </a:r>
                      <a:r>
                        <a:rPr lang="en-US" sz="1800" u="none" strike="noStrike" dirty="0">
                          <a:effectLst/>
                        </a:rPr>
                        <a:t>I am looking forward to attending next competition about APL. Thank you so much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190003"/>
              </p:ext>
            </p:extLst>
          </p:nvPr>
        </p:nvGraphicFramePr>
        <p:xfrm>
          <a:off x="1187624" y="3319301"/>
          <a:ext cx="6917533" cy="901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7533"/>
              </a:tblGrid>
              <a:tr h="90178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 have really enjoyed this competition. It has surprised me that it has been so easy to get a basic understanding of APL, and at the same time it has been a huge challenge to begin thinking in arrays</a:t>
                      </a:r>
                      <a:r>
                        <a:rPr lang="en-US" sz="1800" u="none" strike="noStrike" dirty="0" smtClean="0">
                          <a:effectLst/>
                        </a:rPr>
                        <a:t>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402812"/>
              </p:ext>
            </p:extLst>
          </p:nvPr>
        </p:nvGraphicFramePr>
        <p:xfrm>
          <a:off x="2483768" y="3356992"/>
          <a:ext cx="4032448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2448"/>
              </a:tblGrid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The competition is great. You've done a great job collecting those tasks. Thanks guys, I've had a lot of fun!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15264"/>
              </p:ext>
            </p:extLst>
          </p:nvPr>
        </p:nvGraphicFramePr>
        <p:xfrm>
          <a:off x="2627784" y="3326120"/>
          <a:ext cx="4032448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2448"/>
              </a:tblGrid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 enjoyed this contest.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I </a:t>
                      </a:r>
                      <a:r>
                        <a:rPr lang="en-US" sz="1800" u="none" strike="noStrike" dirty="0">
                          <a:effectLst/>
                        </a:rPr>
                        <a:t>attempted all the problems except for Recreation and Games Problem 2</a:t>
                      </a:r>
                      <a:r>
                        <a:rPr lang="en-US" sz="1800" u="none" strike="noStrike" dirty="0" smtClean="0">
                          <a:effectLst/>
                        </a:rPr>
                        <a:t>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571582"/>
              </p:ext>
            </p:extLst>
          </p:nvPr>
        </p:nvGraphicFramePr>
        <p:xfrm>
          <a:off x="2389981" y="3267824"/>
          <a:ext cx="4342259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2259"/>
              </a:tblGrid>
              <a:tr h="590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 really enjoyed the competition, especially the variety of the problems.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I </a:t>
                      </a:r>
                      <a:r>
                        <a:rPr lang="en-US" sz="1800" u="none" strike="noStrike" dirty="0">
                          <a:effectLst/>
                        </a:rPr>
                        <a:t>didn't find anything that needs improving for this competition.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710109"/>
              </p:ext>
            </p:extLst>
          </p:nvPr>
        </p:nvGraphicFramePr>
        <p:xfrm>
          <a:off x="2411760" y="3501008"/>
          <a:ext cx="4320480" cy="274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/>
              </a:tblGrid>
              <a:tr h="2743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Great ! And this time not only for </a:t>
                      </a:r>
                      <a:r>
                        <a:rPr lang="en-US" sz="1800" u="none" strike="noStrike" dirty="0" smtClean="0">
                          <a:effectLst/>
                        </a:rPr>
                        <a:t>students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386390"/>
              </p:ext>
            </p:extLst>
          </p:nvPr>
        </p:nvGraphicFramePr>
        <p:xfrm>
          <a:off x="2123728" y="3140968"/>
          <a:ext cx="504056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0"/>
              </a:tblGrid>
              <a:tr h="590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APL has been very different from everything I've known (except maybe for Lisp</a:t>
                      </a:r>
                      <a:r>
                        <a:rPr lang="en-US" sz="1800" u="none" strike="noStrike" dirty="0" smtClean="0">
                          <a:effectLst/>
                        </a:rPr>
                        <a:t>).</a:t>
                      </a: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It </a:t>
                      </a:r>
                      <a:r>
                        <a:rPr lang="en-US" sz="1800" u="none" strike="noStrike" dirty="0">
                          <a:effectLst/>
                        </a:rPr>
                        <a:t>has been an excursion into history for me - finding out </a:t>
                      </a:r>
                      <a:r>
                        <a:rPr lang="en-US" sz="1800" u="none" strike="noStrike" dirty="0" err="1">
                          <a:effectLst/>
                        </a:rPr>
                        <a:t>eg</a:t>
                      </a:r>
                      <a:r>
                        <a:rPr lang="en-US" sz="1800" u="none" strike="noStrike" dirty="0">
                          <a:effectLst/>
                        </a:rPr>
                        <a:t>. about the IBM 360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342773"/>
              </p:ext>
            </p:extLst>
          </p:nvPr>
        </p:nvGraphicFramePr>
        <p:xfrm>
          <a:off x="3131840" y="3501008"/>
          <a:ext cx="2467001" cy="274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001"/>
              </a:tblGrid>
              <a:tr h="457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 really liked the contest</a:t>
                      </a:r>
                      <a:r>
                        <a:rPr lang="en-US" sz="1800" u="none" strike="noStrike" dirty="0" smtClean="0">
                          <a:effectLst/>
                        </a:rPr>
                        <a:t>!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324821"/>
              </p:ext>
            </p:extLst>
          </p:nvPr>
        </p:nvGraphicFramePr>
        <p:xfrm>
          <a:off x="2051720" y="3284984"/>
          <a:ext cx="5184576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4576"/>
              </a:tblGrid>
              <a:tr h="69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The problems appeared very interesting to me, and I really enjoyed the way APL works with operators which seems a bit like quantum mechanics</a:t>
                      </a:r>
                      <a:r>
                        <a:rPr lang="en-US" sz="1800" u="none" strike="noStrike" dirty="0" smtClean="0">
                          <a:effectLst/>
                        </a:rPr>
                        <a:t>!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793946"/>
              </p:ext>
            </p:extLst>
          </p:nvPr>
        </p:nvGraphicFramePr>
        <p:xfrm>
          <a:off x="1766838" y="2702024"/>
          <a:ext cx="5901506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1506"/>
              </a:tblGrid>
              <a:tr h="268337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Thank you, Dyalog, for this experience. This is my second year in the contest and after taking an elementary course in data structures and algorithms and a dedicated upper-level course, I think I've come a long way in understanding that there is a choice in making things work, rather than "just getting the job done". I thoroughly enjoyed the competition this time around because it was algorithmically challenging and required thinking outside of the box. It also made learning more and more of the symbols </a:t>
                      </a:r>
                      <a:r>
                        <a:rPr lang="en-US" sz="1800" u="none" strike="noStrike" dirty="0" smtClean="0">
                          <a:effectLst/>
                        </a:rPr>
                        <a:t>fun.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22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 Personal Reaction...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60529"/>
              </p:ext>
            </p:extLst>
          </p:nvPr>
        </p:nvGraphicFramePr>
        <p:xfrm>
          <a:off x="1701062" y="1678837"/>
          <a:ext cx="5613474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3474"/>
              </a:tblGrid>
              <a:tr h="1352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Hi, It's a pleasure that I have the chance to be in part of this contest. </a:t>
                      </a:r>
                      <a:r>
                        <a:rPr lang="en-US" sz="1800" u="none" strike="noStrike" dirty="0" smtClean="0">
                          <a:effectLst/>
                        </a:rPr>
                        <a:t>... I </a:t>
                      </a:r>
                      <a:r>
                        <a:rPr lang="en-US" sz="1800" u="none" strike="noStrike" dirty="0">
                          <a:effectLst/>
                        </a:rPr>
                        <a:t>am from China and </a:t>
                      </a:r>
                      <a:r>
                        <a:rPr lang="en-US" sz="1800" u="none" strike="noStrike" dirty="0" smtClean="0">
                          <a:effectLst/>
                        </a:rPr>
                        <a:t>majoring </a:t>
                      </a:r>
                      <a:r>
                        <a:rPr lang="en-US" sz="1800" u="none" strike="noStrike" dirty="0">
                          <a:effectLst/>
                        </a:rPr>
                        <a:t>in Computer Science. I can handle python, java and </a:t>
                      </a:r>
                      <a:r>
                        <a:rPr lang="en-US" sz="1800" u="none" strike="noStrike" dirty="0" err="1">
                          <a:effectLst/>
                        </a:rPr>
                        <a:t>c++</a:t>
                      </a:r>
                      <a:r>
                        <a:rPr lang="en-US" sz="1800" u="none" strike="noStrike" dirty="0">
                          <a:effectLst/>
                        </a:rPr>
                        <a:t> and APL.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en-US" sz="18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800" u="none" strike="noStrike" dirty="0" smtClean="0">
                          <a:effectLst/>
                        </a:rPr>
                        <a:t>By </a:t>
                      </a:r>
                      <a:r>
                        <a:rPr lang="en-US" sz="1800" u="none" strike="noStrike" dirty="0">
                          <a:effectLst/>
                        </a:rPr>
                        <a:t>the way, I learnt APL 10 days ago by myself when I got the email about the competition.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1268760"/>
            <a:ext cx="8424936" cy="5293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APL385 Unicode" panose="020B0709000202000203" pitchFamily="49" charset="0"/>
              </a:rPr>
              <a:t>∇ </a:t>
            </a:r>
            <a:r>
              <a:rPr lang="en-US" sz="1300" dirty="0" err="1">
                <a:latin typeface="APL385 Unicode" panose="020B0709000202000203" pitchFamily="49" charset="0"/>
              </a:rPr>
              <a:t>result←X</a:t>
            </a:r>
            <a:r>
              <a:rPr lang="en-US" sz="1300" dirty="0">
                <a:latin typeface="APL385 Unicode" panose="020B0709000202000203" pitchFamily="49" charset="0"/>
              </a:rPr>
              <a:t>(n </a:t>
            </a:r>
            <a:r>
              <a:rPr lang="en-US" sz="1300" dirty="0" err="1">
                <a:latin typeface="APL385 Unicode" panose="020B0709000202000203" pitchFamily="49" charset="0"/>
              </a:rPr>
              <a:t>SharedKmers</a:t>
            </a:r>
            <a:r>
              <a:rPr lang="en-US" sz="1300" dirty="0">
                <a:latin typeface="APL385 Unicode" panose="020B0709000202000203" pitchFamily="49" charset="0"/>
              </a:rPr>
              <a:t>)</a:t>
            </a:r>
            <a:r>
              <a:rPr lang="en-US" sz="1300" dirty="0" err="1">
                <a:latin typeface="APL385 Unicode" panose="020B0709000202000203" pitchFamily="49" charset="0"/>
              </a:rPr>
              <a:t>Y;pair;takeXFront;dropXBack;takeYFront;dropYBack;subX;subY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result←⍬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pair←''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</a:t>
            </a:r>
            <a:r>
              <a:rPr lang="en-US" sz="1300" dirty="0" err="1">
                <a:latin typeface="APL385 Unicode" panose="020B0709000202000203" pitchFamily="49" charset="0"/>
              </a:rPr>
              <a:t>takeXFront←n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</a:t>
            </a:r>
            <a:r>
              <a:rPr lang="en-US" sz="1300" dirty="0" err="1">
                <a:latin typeface="APL385 Unicode" panose="020B0709000202000203" pitchFamily="49" charset="0"/>
              </a:rPr>
              <a:t>takeYFront←n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dropYBack←0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dropXBack←0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</a:t>
            </a:r>
            <a:r>
              <a:rPr lang="en-US" sz="1300" dirty="0" err="1">
                <a:latin typeface="APL385 Unicode" panose="020B0709000202000203" pitchFamily="49" charset="0"/>
              </a:rPr>
              <a:t>subX</a:t>
            </a:r>
            <a:r>
              <a:rPr lang="en-US" sz="1300" dirty="0">
                <a:latin typeface="APL385 Unicode" panose="020B0709000202000203" pitchFamily="49" charset="0"/>
              </a:rPr>
              <a:t>←''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</a:t>
            </a:r>
            <a:r>
              <a:rPr lang="en-US" sz="1300" dirty="0" err="1">
                <a:latin typeface="APL385 Unicode" panose="020B0709000202000203" pitchFamily="49" charset="0"/>
              </a:rPr>
              <a:t>subY</a:t>
            </a:r>
            <a:r>
              <a:rPr lang="en-US" sz="1300" dirty="0">
                <a:latin typeface="APL385 Unicode" panose="020B0709000202000203" pitchFamily="49" charset="0"/>
              </a:rPr>
              <a:t>←''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:While </a:t>
            </a:r>
            <a:r>
              <a:rPr lang="en-US" sz="1300" dirty="0" err="1">
                <a:latin typeface="APL385 Unicode" panose="020B0709000202000203" pitchFamily="49" charset="0"/>
              </a:rPr>
              <a:t>takeXFront</a:t>
            </a:r>
            <a:r>
              <a:rPr lang="en-US" sz="1300" dirty="0">
                <a:latin typeface="APL385 Unicode" panose="020B0709000202000203" pitchFamily="49" charset="0"/>
              </a:rPr>
              <a:t>≠((⍴X)+1)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</a:t>
            </a:r>
            <a:r>
              <a:rPr lang="en-US" sz="1300" dirty="0" err="1">
                <a:latin typeface="APL385 Unicode" panose="020B0709000202000203" pitchFamily="49" charset="0"/>
              </a:rPr>
              <a:t>subX←dropXBack</a:t>
            </a:r>
            <a:r>
              <a:rPr lang="en-US" sz="1300" dirty="0">
                <a:latin typeface="APL385 Unicode" panose="020B0709000202000203" pitchFamily="49" charset="0"/>
              </a:rPr>
              <a:t>↓(</a:t>
            </a:r>
            <a:r>
              <a:rPr lang="en-US" sz="1300" dirty="0" err="1">
                <a:latin typeface="APL385 Unicode" panose="020B0709000202000203" pitchFamily="49" charset="0"/>
              </a:rPr>
              <a:t>takeXFront↑X</a:t>
            </a:r>
            <a:r>
              <a:rPr lang="en-US" sz="1300" dirty="0">
                <a:latin typeface="APL385 Unicode" panose="020B0709000202000203" pitchFamily="49" charset="0"/>
              </a:rPr>
              <a:t>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:While </a:t>
            </a:r>
            <a:r>
              <a:rPr lang="en-US" sz="1300" dirty="0" err="1">
                <a:latin typeface="APL385 Unicode" panose="020B0709000202000203" pitchFamily="49" charset="0"/>
              </a:rPr>
              <a:t>takeYFront</a:t>
            </a:r>
            <a:r>
              <a:rPr lang="en-US" sz="1300" dirty="0">
                <a:latin typeface="APL385 Unicode" panose="020B0709000202000203" pitchFamily="49" charset="0"/>
              </a:rPr>
              <a:t>≠((⍴Y)+1)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    </a:t>
            </a:r>
            <a:r>
              <a:rPr lang="en-US" sz="1300" dirty="0" err="1">
                <a:latin typeface="APL385 Unicode" panose="020B0709000202000203" pitchFamily="49" charset="0"/>
              </a:rPr>
              <a:t>subY←dropYBack</a:t>
            </a:r>
            <a:r>
              <a:rPr lang="en-US" sz="1300" dirty="0">
                <a:latin typeface="APL385 Unicode" panose="020B0709000202000203" pitchFamily="49" charset="0"/>
              </a:rPr>
              <a:t>↓(</a:t>
            </a:r>
            <a:r>
              <a:rPr lang="en-US" sz="1300" dirty="0" err="1">
                <a:latin typeface="APL385 Unicode" panose="020B0709000202000203" pitchFamily="49" charset="0"/>
              </a:rPr>
              <a:t>takeYFront↑Y</a:t>
            </a:r>
            <a:r>
              <a:rPr lang="en-US" sz="1300" dirty="0">
                <a:latin typeface="APL385 Unicode" panose="020B0709000202000203" pitchFamily="49" charset="0"/>
              </a:rPr>
              <a:t>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    :If (+/(</a:t>
            </a:r>
            <a:r>
              <a:rPr lang="en-US" sz="1300" dirty="0" err="1">
                <a:latin typeface="APL385 Unicode" panose="020B0709000202000203" pitchFamily="49" charset="0"/>
              </a:rPr>
              <a:t>subX</a:t>
            </a:r>
            <a:r>
              <a:rPr lang="en-US" sz="1300" dirty="0">
                <a:latin typeface="APL385 Unicode" panose="020B0709000202000203" pitchFamily="49" charset="0"/>
              </a:rPr>
              <a:t>=</a:t>
            </a:r>
            <a:r>
              <a:rPr lang="en-US" sz="1300" dirty="0" err="1">
                <a:latin typeface="APL385 Unicode" panose="020B0709000202000203" pitchFamily="49" charset="0"/>
              </a:rPr>
              <a:t>subY</a:t>
            </a:r>
            <a:r>
              <a:rPr lang="en-US" sz="1300" dirty="0">
                <a:latin typeface="APL385 Unicode" panose="020B0709000202000203" pitchFamily="49" charset="0"/>
              </a:rPr>
              <a:t>))=n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        </a:t>
            </a:r>
            <a:r>
              <a:rPr lang="en-US" sz="1300" dirty="0" err="1">
                <a:latin typeface="APL385 Unicode" panose="020B0709000202000203" pitchFamily="49" charset="0"/>
              </a:rPr>
              <a:t>pair←dropXBack,dropYBack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            </a:t>
            </a:r>
            <a:r>
              <a:rPr lang="en-US" sz="1300" dirty="0" err="1">
                <a:latin typeface="APL385 Unicode" panose="020B0709000202000203" pitchFamily="49" charset="0"/>
              </a:rPr>
              <a:t>result←result,pair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        :</a:t>
            </a:r>
            <a:r>
              <a:rPr lang="en-US" sz="1300" dirty="0" err="1">
                <a:latin typeface="APL385 Unicode" panose="020B0709000202000203" pitchFamily="49" charset="0"/>
              </a:rPr>
              <a:t>EndIf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        </a:t>
            </a:r>
            <a:r>
              <a:rPr lang="en-US" sz="1300" dirty="0" err="1">
                <a:latin typeface="APL385 Unicode" panose="020B0709000202000203" pitchFamily="49" charset="0"/>
              </a:rPr>
              <a:t>takeYFront</a:t>
            </a:r>
            <a:r>
              <a:rPr lang="en-US" sz="1300" dirty="0">
                <a:latin typeface="APL385 Unicode" panose="020B0709000202000203" pitchFamily="49" charset="0"/>
              </a:rPr>
              <a:t>←(takeYFront+1)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    </a:t>
            </a:r>
            <a:r>
              <a:rPr lang="en-US" sz="1300" dirty="0" err="1">
                <a:latin typeface="APL385 Unicode" panose="020B0709000202000203" pitchFamily="49" charset="0"/>
              </a:rPr>
              <a:t>dropYBack</a:t>
            </a:r>
            <a:r>
              <a:rPr lang="en-US" sz="1300" dirty="0">
                <a:latin typeface="APL385 Unicode" panose="020B0709000202000203" pitchFamily="49" charset="0"/>
              </a:rPr>
              <a:t>←(dropYBack+1)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:</a:t>
            </a:r>
            <a:r>
              <a:rPr lang="en-US" sz="1300" dirty="0" err="1">
                <a:latin typeface="APL385 Unicode" panose="020B0709000202000203" pitchFamily="49" charset="0"/>
              </a:rPr>
              <a:t>EndWhile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    </a:t>
            </a:r>
            <a:r>
              <a:rPr lang="en-US" sz="1300" dirty="0" err="1">
                <a:latin typeface="APL385 Unicode" panose="020B0709000202000203" pitchFamily="49" charset="0"/>
              </a:rPr>
              <a:t>takeYFront←n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>
                <a:latin typeface="APL385 Unicode" panose="020B0709000202000203" pitchFamily="49" charset="0"/>
              </a:rPr>
              <a:t>     dropYBack←0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</a:t>
            </a:r>
            <a:r>
              <a:rPr lang="en-US" sz="1300" dirty="0" err="1">
                <a:latin typeface="APL385 Unicode" panose="020B0709000202000203" pitchFamily="49" charset="0"/>
              </a:rPr>
              <a:t>takeXFront</a:t>
            </a:r>
            <a:r>
              <a:rPr lang="en-US" sz="1300" dirty="0">
                <a:latin typeface="APL385 Unicode" panose="020B0709000202000203" pitchFamily="49" charset="0"/>
              </a:rPr>
              <a:t>←(takeXFront+1)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    </a:t>
            </a:r>
            <a:r>
              <a:rPr lang="en-US" sz="1300" dirty="0" err="1">
                <a:latin typeface="APL385 Unicode" panose="020B0709000202000203" pitchFamily="49" charset="0"/>
              </a:rPr>
              <a:t>dropXBack</a:t>
            </a:r>
            <a:r>
              <a:rPr lang="en-US" sz="1300" dirty="0">
                <a:latin typeface="APL385 Unicode" panose="020B0709000202000203" pitchFamily="49" charset="0"/>
              </a:rPr>
              <a:t>←(dropXBack+1)</a:t>
            </a:r>
          </a:p>
          <a:p>
            <a:r>
              <a:rPr lang="en-US" sz="1300" dirty="0">
                <a:latin typeface="APL385 Unicode" panose="020B0709000202000203" pitchFamily="49" charset="0"/>
              </a:rPr>
              <a:t> :</a:t>
            </a:r>
            <a:r>
              <a:rPr lang="en-US" sz="1300" dirty="0" err="1">
                <a:latin typeface="APL385 Unicode" panose="020B0709000202000203" pitchFamily="49" charset="0"/>
              </a:rPr>
              <a:t>EndWhile</a:t>
            </a:r>
            <a:endParaRPr lang="en-US" sz="1300" dirty="0">
              <a:latin typeface="APL385 Unicode" panose="020B0709000202000203" pitchFamily="49" charset="0"/>
            </a:endParaRPr>
          </a:p>
          <a:p>
            <a:r>
              <a:rPr lang="en-US" sz="1300" dirty="0" smtClean="0">
                <a:latin typeface="APL385 Unicode" panose="020B0709000202000203" pitchFamily="49" charset="0"/>
              </a:rPr>
              <a:t>∇</a:t>
            </a:r>
            <a:endParaRPr lang="en-US" sz="13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8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err="1" smtClean="0"/>
              <a:t>Iryna</a:t>
            </a:r>
            <a:r>
              <a:rPr lang="en-US" sz="2800" dirty="0" smtClean="0"/>
              <a:t> </a:t>
            </a:r>
            <a:r>
              <a:rPr lang="en-US" sz="2800" dirty="0" err="1" smtClean="0"/>
              <a:t>Pashenkovska</a:t>
            </a:r>
            <a:r>
              <a:rPr lang="en-US" sz="2800" dirty="0" smtClean="0"/>
              <a:t> – non-student winner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Solutions were well thought out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Code was clean, straightforward and well commented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Helped make the competition better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Emil Bremer </a:t>
            </a:r>
            <a:r>
              <a:rPr lang="en-US" sz="2800" dirty="0" err="1" smtClean="0"/>
              <a:t>Orloff</a:t>
            </a:r>
            <a:r>
              <a:rPr lang="en-US" sz="2800" dirty="0" smtClean="0"/>
              <a:t> – student winner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Innovative solutions using </a:t>
            </a:r>
            <a:r>
              <a:rPr lang="en-US" sz="2400" dirty="0" err="1" smtClean="0"/>
              <a:t>dfns</a:t>
            </a:r>
            <a:r>
              <a:rPr lang="en-US" sz="2400" dirty="0" smtClean="0"/>
              <a:t> and </a:t>
            </a:r>
            <a:r>
              <a:rPr lang="en-US" sz="2400" dirty="0" err="1" smtClean="0"/>
              <a:t>tradfns</a:t>
            </a:r>
            <a:endParaRPr lang="en-US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Well documented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Fun to judge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About Our Winners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6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Powerpoint template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owerpoint template text black 2014.potx" id="{08640B15-17EA-4B23-9F5F-072F8CCFEDE4}" vid="{97F55418-7418-4581-AED3-645F0BA4AE1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2014</Template>
  <TotalTime>25460</TotalTime>
  <Words>942</Words>
  <Application>Microsoft Office PowerPoint</Application>
  <PresentationFormat>On-screen Show (4:3)</PresentationFormat>
  <Paragraphs>114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1_Powerpoint template 2014</vt:lpstr>
      <vt:lpstr>PowerPoint Presentation</vt:lpstr>
      <vt:lpstr>Welcome!</vt:lpstr>
      <vt:lpstr>By the numbers</vt:lpstr>
      <vt:lpstr>Contestants Reactions</vt:lpstr>
      <vt:lpstr>A Personal Reaction...</vt:lpstr>
      <vt:lpstr>About Our Winners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DanB2</dc:creator>
  <cp:lastModifiedBy>Brian P Becker</cp:lastModifiedBy>
  <cp:revision>307</cp:revision>
  <dcterms:created xsi:type="dcterms:W3CDTF">2014-08-05T20:39:55Z</dcterms:created>
  <dcterms:modified xsi:type="dcterms:W3CDTF">2014-09-24T14:19:52Z</dcterms:modified>
</cp:coreProperties>
</file>