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71" r:id="rId2"/>
    <p:sldId id="344" r:id="rId3"/>
    <p:sldId id="338" r:id="rId4"/>
    <p:sldId id="343" r:id="rId5"/>
    <p:sldId id="341" r:id="rId6"/>
    <p:sldId id="345" r:id="rId7"/>
    <p:sldId id="346" r:id="rId8"/>
    <p:sldId id="355" r:id="rId9"/>
    <p:sldId id="347" r:id="rId10"/>
    <p:sldId id="356" r:id="rId11"/>
    <p:sldId id="351" r:id="rId12"/>
    <p:sldId id="348" r:id="rId13"/>
    <p:sldId id="352" r:id="rId14"/>
    <p:sldId id="353" r:id="rId15"/>
    <p:sldId id="349" r:id="rId16"/>
    <p:sldId id="35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e" initials="s" lastIdx="6" clrIdx="0"/>
  <p:cmAuthor id="1" name="Mette Trier" initials="MTI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25BFF"/>
    <a:srgbClr val="3D5374"/>
    <a:srgbClr val="00F562"/>
    <a:srgbClr val="00AF0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8882" autoAdjust="0"/>
    <p:restoredTop sz="99493" autoAdjust="0"/>
  </p:normalViewPr>
  <p:slideViewPr>
    <p:cSldViewPr showGuides="1">
      <p:cViewPr varScale="1">
        <p:scale>
          <a:sx n="136" d="100"/>
          <a:sy n="136" d="100"/>
        </p:scale>
        <p:origin x="-894" y="-78"/>
      </p:cViewPr>
      <p:guideLst>
        <p:guide orient="horz" pos="3614"/>
        <p:guide orient="horz" pos="4065"/>
        <p:guide orient="horz" pos="436"/>
        <p:guide orient="horz" pos="1117"/>
        <p:guide orient="horz" pos="663"/>
        <p:guide orient="horz" pos="3429"/>
        <p:guide orient="horz" pos="1476"/>
        <p:guide orient="horz" pos="3874"/>
        <p:guide pos="386"/>
        <p:guide pos="4367"/>
        <p:guide pos="5376"/>
        <p:guide pos="1189"/>
        <p:guide pos="5053"/>
        <p:guide pos="1425"/>
        <p:guide pos="4594"/>
        <p:guide pos="2827"/>
        <p:guide pos="29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3DACC-3CDC-43B8-9709-19EE341F30F0}" type="datetimeFigureOut">
              <a:rPr lang="en-GB" smtClean="0"/>
              <a:pPr/>
              <a:t>08/09/2014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32DC0-55E3-4CD0-9031-91D1703D7D8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325543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32DC0-55E3-4CD0-9031-91D1703D7D88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591233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32DC0-55E3-4CD0-9031-91D1703D7D88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913028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32DC0-55E3-4CD0-9031-91D1703D7D88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913028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32DC0-55E3-4CD0-9031-91D1703D7D88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913028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32DC0-55E3-4CD0-9031-91D1703D7D88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913028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 50p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ront page_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1884363" y="732384"/>
            <a:ext cx="5400000" cy="54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/>
            <a:endParaRPr lang="en-US" sz="1400" noProof="0" smtClean="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247900" y="947956"/>
            <a:ext cx="4676775" cy="1819058"/>
          </a:xfrm>
        </p:spPr>
        <p:txBody>
          <a:bodyPr/>
          <a:lstStyle>
            <a:lvl1pPr>
              <a:lnSpc>
                <a:spcPct val="100000"/>
              </a:lnSpc>
              <a:defRPr sz="5000">
                <a:solidFill>
                  <a:srgbClr val="3D5374"/>
                </a:solidFill>
              </a:defRPr>
            </a:lvl1pPr>
          </a:lstStyle>
          <a:p>
            <a:r>
              <a:rPr lang="en-US" noProof="0" smtClean="0"/>
              <a:t>Front page</a:t>
            </a:r>
            <a:br>
              <a:rPr lang="en-US" noProof="0" smtClean="0"/>
            </a:br>
            <a:r>
              <a:rPr lang="en-US" noProof="0" smtClean="0"/>
              <a:t>1 of 2</a:t>
            </a:r>
            <a:endParaRPr lang="en-US" noProof="0"/>
          </a:p>
        </p:txBody>
      </p:sp>
      <p:sp>
        <p:nvSpPr>
          <p:cNvPr id="13" name="Pladsholder til tekst 12"/>
          <p:cNvSpPr>
            <a:spLocks noGrp="1"/>
          </p:cNvSpPr>
          <p:nvPr>
            <p:ph type="body" sz="quarter" idx="10"/>
          </p:nvPr>
        </p:nvSpPr>
        <p:spPr>
          <a:xfrm>
            <a:off x="2247900" y="2780910"/>
            <a:ext cx="4676775" cy="1767278"/>
          </a:xfrm>
        </p:spPr>
        <p:txBody>
          <a:bodyPr lIns="0" rIns="0" numCol="1" spcCol="0"/>
          <a:lstStyle>
            <a:lvl1pPr marL="0" indent="0">
              <a:lnSpc>
                <a:spcPts val="4200"/>
              </a:lnSpc>
              <a:spcAft>
                <a:spcPts val="0"/>
              </a:spcAft>
              <a:buNone/>
              <a:defRPr kumimoji="0" lang="da-DK" sz="3500" b="0" i="1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eorgia" pitchFamily="18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xt Box 28"/>
          <p:cNvSpPr txBox="1">
            <a:spLocks noChangeArrowheads="1"/>
          </p:cNvSpPr>
          <p:nvPr userDrawn="1"/>
        </p:nvSpPr>
        <p:spPr bwMode="auto">
          <a:xfrm>
            <a:off x="-1980910" y="1814513"/>
            <a:ext cx="18872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n-US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Version 1:</a:t>
            </a:r>
          </a:p>
          <a:p>
            <a:pPr algn="r"/>
            <a:r>
              <a:rPr lang="en-US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Front</a:t>
            </a:r>
            <a:r>
              <a:rPr lang="en-US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page</a:t>
            </a:r>
            <a:r>
              <a:rPr lang="en-US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</a:t>
            </a:r>
          </a:p>
          <a:p>
            <a:pPr algn="r"/>
            <a:r>
              <a:rPr lang="en-US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headline size 50 pt</a:t>
            </a:r>
            <a:r>
              <a:rPr lang="en-US" sz="1000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000" i="1" kern="1200" noProof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9" name="Undertitel 2"/>
          <p:cNvSpPr>
            <a:spLocks noGrp="1"/>
          </p:cNvSpPr>
          <p:nvPr>
            <p:ph type="subTitle" idx="1" hasCustomPrompt="1"/>
          </p:nvPr>
        </p:nvSpPr>
        <p:spPr>
          <a:xfrm>
            <a:off x="2247900" y="5085184"/>
            <a:ext cx="4676776" cy="864096"/>
          </a:xfrm>
        </p:spPr>
        <p:txBody>
          <a:bodyPr numCol="1" spcCol="0"/>
          <a:lstStyle>
            <a:lvl1pPr marL="0" indent="0" algn="l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Speaker: Name Surname, Title</a:t>
            </a:r>
          </a:p>
          <a:p>
            <a:r>
              <a:rPr lang="en-US" noProof="0" smtClean="0"/>
              <a:t>Date month year</a:t>
            </a:r>
            <a:br>
              <a:rPr lang="en-US" noProof="0" smtClean="0"/>
            </a:br>
            <a:r>
              <a:rPr lang="en-US" noProof="0" smtClean="0"/>
              <a:t>Time</a:t>
            </a:r>
            <a:endParaRPr lang="en-US" noProof="0"/>
          </a:p>
        </p:txBody>
      </p:sp>
      <p:pic>
        <p:nvPicPr>
          <p:cNvPr id="14" name="Picture 13" descr="valprop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00010" y="6403844"/>
            <a:ext cx="2453540" cy="36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headers with 2 lines, 2 columns_Anima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 userDrawn="1"/>
        </p:nvSpPr>
        <p:spPr>
          <a:xfrm>
            <a:off x="612775" y="462981"/>
            <a:ext cx="8093075" cy="5680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cxnSp>
        <p:nvCxnSpPr>
          <p:cNvPr id="12" name="Lige forbindelse 7"/>
          <p:cNvCxnSpPr/>
          <p:nvPr userDrawn="1"/>
        </p:nvCxnSpPr>
        <p:spPr>
          <a:xfrm>
            <a:off x="612775" y="1705817"/>
            <a:ext cx="3870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8"/>
          <p:cNvCxnSpPr/>
          <p:nvPr userDrawn="1"/>
        </p:nvCxnSpPr>
        <p:spPr>
          <a:xfrm>
            <a:off x="612775" y="2077054"/>
            <a:ext cx="3870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31"/>
          <p:cNvSpPr>
            <a:spLocks noGrp="1"/>
          </p:cNvSpPr>
          <p:nvPr>
            <p:ph type="body" sz="quarter" idx="10" hasCustomPrompt="1"/>
          </p:nvPr>
        </p:nvSpPr>
        <p:spPr>
          <a:xfrm>
            <a:off x="612776" y="1705817"/>
            <a:ext cx="3875088" cy="370633"/>
          </a:xfrm>
        </p:spPr>
        <p:txBody>
          <a:bodyPr numCol="1"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latin typeface="+mj-lt"/>
              </a:defRPr>
            </a:lvl1pPr>
          </a:lstStyle>
          <a:p>
            <a:pPr lvl="0"/>
            <a:r>
              <a:rPr lang="en-GB" noProof="0" dirty="0" smtClean="0"/>
              <a:t>Header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728663"/>
            <a:ext cx="7920000" cy="7683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9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20" name="Lige forbindelse 7"/>
          <p:cNvCxnSpPr/>
          <p:nvPr userDrawn="1"/>
        </p:nvCxnSpPr>
        <p:spPr>
          <a:xfrm>
            <a:off x="4661697" y="1705817"/>
            <a:ext cx="3870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Lige forbindelse 8"/>
          <p:cNvCxnSpPr/>
          <p:nvPr userDrawn="1"/>
        </p:nvCxnSpPr>
        <p:spPr>
          <a:xfrm>
            <a:off x="4661697" y="2077054"/>
            <a:ext cx="3870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Placeholder 31"/>
          <p:cNvSpPr>
            <a:spLocks noGrp="1"/>
          </p:cNvSpPr>
          <p:nvPr>
            <p:ph type="body" sz="quarter" idx="12" hasCustomPrompt="1"/>
          </p:nvPr>
        </p:nvSpPr>
        <p:spPr>
          <a:xfrm>
            <a:off x="4664075" y="1706400"/>
            <a:ext cx="3870325" cy="370633"/>
          </a:xfrm>
        </p:spPr>
        <p:txBody>
          <a:bodyPr numCol="1"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latin typeface="+mj-lt"/>
              </a:defRPr>
            </a:lvl1pPr>
          </a:lstStyle>
          <a:p>
            <a:pPr lvl="0"/>
            <a:r>
              <a:rPr lang="en-GB" noProof="0" dirty="0" smtClean="0"/>
              <a:t>Header</a:t>
            </a:r>
            <a:endParaRPr lang="en-GB" noProof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-1694063" y="1808163"/>
            <a:ext cx="1619738" cy="2338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remove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backspace.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baseline="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reinsert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Choose Home/Paragraph/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Filled Round Bullets. 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For next bullet level,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 the tab button.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 case you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need to reset the slide, right-click on the slide and choose ‘Reset Slide’. 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r">
              <a:lnSpc>
                <a:spcPct val="100000"/>
              </a:lnSpc>
            </a:pPr>
            <a:endParaRPr lang="en-GB" sz="1000" b="1" i="1" noProof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612776" y="2343150"/>
            <a:ext cx="3870324" cy="3806825"/>
          </a:xfrm>
        </p:spPr>
        <p:txBody>
          <a:bodyPr numCol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17" name="Text Placeholder 24"/>
          <p:cNvSpPr>
            <a:spLocks noGrp="1"/>
          </p:cNvSpPr>
          <p:nvPr>
            <p:ph type="body" sz="quarter" idx="14"/>
          </p:nvPr>
        </p:nvSpPr>
        <p:spPr>
          <a:xfrm>
            <a:off x="4664076" y="2343150"/>
            <a:ext cx="3870324" cy="3806825"/>
          </a:xfrm>
        </p:spPr>
        <p:txBody>
          <a:bodyPr numCol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150218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header with 2 lines, 2 columns_No 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 userDrawn="1"/>
        </p:nvSpPr>
        <p:spPr>
          <a:xfrm>
            <a:off x="612775" y="462981"/>
            <a:ext cx="8093075" cy="5680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sp>
        <p:nvSpPr>
          <p:cNvPr id="2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12775" y="728663"/>
            <a:ext cx="7920000" cy="7683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12775" y="2341252"/>
            <a:ext cx="7920000" cy="3808723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cxnSp>
        <p:nvCxnSpPr>
          <p:cNvPr id="15" name="Lige forbindelse 7"/>
          <p:cNvCxnSpPr/>
          <p:nvPr userDrawn="1"/>
        </p:nvCxnSpPr>
        <p:spPr>
          <a:xfrm>
            <a:off x="612775" y="1705817"/>
            <a:ext cx="3870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Lige forbindelse 8"/>
          <p:cNvCxnSpPr/>
          <p:nvPr userDrawn="1"/>
        </p:nvCxnSpPr>
        <p:spPr>
          <a:xfrm>
            <a:off x="612775" y="2077054"/>
            <a:ext cx="3870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31"/>
          <p:cNvSpPr>
            <a:spLocks noGrp="1"/>
          </p:cNvSpPr>
          <p:nvPr>
            <p:ph type="body" sz="quarter" idx="10" hasCustomPrompt="1"/>
          </p:nvPr>
        </p:nvSpPr>
        <p:spPr>
          <a:xfrm>
            <a:off x="612776" y="1705817"/>
            <a:ext cx="3875088" cy="370633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latin typeface="+mj-lt"/>
              </a:defRPr>
            </a:lvl1pPr>
          </a:lstStyle>
          <a:p>
            <a:pPr lvl="0"/>
            <a:r>
              <a:rPr lang="en-GB" noProof="0" smtClean="0"/>
              <a:t>Header</a:t>
            </a:r>
            <a:endParaRPr lang="en-GB" noProof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-1694063" y="1808163"/>
            <a:ext cx="1619738" cy="2338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remove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backspace.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baseline="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reinsert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Choose Home/Paragraph/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Filled Round Bullets. 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For next bullet level,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 the tab button.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 case you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need to reset the slide, right-click on the slide and choose ‘Reset Slide’. 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r">
              <a:lnSpc>
                <a:spcPct val="100000"/>
              </a:lnSpc>
            </a:pPr>
            <a:endParaRPr lang="en-GB" sz="1000" b="1" i="1" noProof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1109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header with 2 lines, 2 columns_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 userDrawn="1"/>
        </p:nvSpPr>
        <p:spPr>
          <a:xfrm>
            <a:off x="612775" y="462981"/>
            <a:ext cx="8093075" cy="5680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sp>
        <p:nvSpPr>
          <p:cNvPr id="2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12775" y="728663"/>
            <a:ext cx="7920000" cy="7683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12775" y="2341252"/>
            <a:ext cx="7920000" cy="3808723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cxnSp>
        <p:nvCxnSpPr>
          <p:cNvPr id="15" name="Lige forbindelse 7"/>
          <p:cNvCxnSpPr/>
          <p:nvPr userDrawn="1"/>
        </p:nvCxnSpPr>
        <p:spPr>
          <a:xfrm>
            <a:off x="612775" y="1705817"/>
            <a:ext cx="3870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Lige forbindelse 8"/>
          <p:cNvCxnSpPr/>
          <p:nvPr userDrawn="1"/>
        </p:nvCxnSpPr>
        <p:spPr>
          <a:xfrm>
            <a:off x="612775" y="2077054"/>
            <a:ext cx="3870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31"/>
          <p:cNvSpPr>
            <a:spLocks noGrp="1"/>
          </p:cNvSpPr>
          <p:nvPr>
            <p:ph type="body" sz="quarter" idx="10" hasCustomPrompt="1"/>
          </p:nvPr>
        </p:nvSpPr>
        <p:spPr>
          <a:xfrm>
            <a:off x="612776" y="1705817"/>
            <a:ext cx="3875088" cy="370633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latin typeface="+mj-lt"/>
              </a:defRPr>
            </a:lvl1pPr>
          </a:lstStyle>
          <a:p>
            <a:pPr lvl="0"/>
            <a:r>
              <a:rPr lang="en-GB" noProof="0" dirty="0" smtClean="0"/>
              <a:t>Header</a:t>
            </a:r>
            <a:endParaRPr lang="en-GB" noProof="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-1694063" y="1808163"/>
            <a:ext cx="1619738" cy="2338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remove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backspace.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baseline="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reinsert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Choose Home/Paragraph/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Filled Round Bullets. 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For next bullet level,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 the tab button.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 case you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need to reset the slide, right-click on the slide and choose ‘Reset Slide’. 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r">
              <a:lnSpc>
                <a:spcPct val="100000"/>
              </a:lnSpc>
            </a:pPr>
            <a:endParaRPr lang="en-GB" sz="1000" b="1" i="1" noProof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075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_No 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612775" y="462981"/>
            <a:ext cx="8093075" cy="5680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>
          <a:xfrm>
            <a:off x="614400" y="1773238"/>
            <a:ext cx="7920000" cy="3960000"/>
          </a:xfrm>
        </p:spPr>
        <p:txBody>
          <a:bodyPr numCol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94063" y="1808163"/>
            <a:ext cx="1619738" cy="2338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remove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backspace.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baseline="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reinsert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Choose Home/Paragraph/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Filled Round Bullets. 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For next bullet level,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 the tab button.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 case you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need to reset the slide, right-click on the slide and choose ‘Reset Slide’. 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r">
              <a:lnSpc>
                <a:spcPct val="100000"/>
              </a:lnSpc>
            </a:pPr>
            <a:endParaRPr lang="en-GB" sz="1000" b="1" i="1" noProof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276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_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612775" y="462981"/>
            <a:ext cx="8093075" cy="5680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>
          <a:xfrm>
            <a:off x="614400" y="1773238"/>
            <a:ext cx="7920000" cy="3960000"/>
          </a:xfrm>
        </p:spPr>
        <p:txBody>
          <a:bodyPr numCol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94063" y="1808163"/>
            <a:ext cx="1619738" cy="2338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remove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backspace.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baseline="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reinsert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Choose Home/Paragraph/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Filled Round Bullets. 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For next bullet level,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 the tab button.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 case you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need to reset the slide, right-click on the slide and choose ‘Reset Slide’. 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r">
              <a:lnSpc>
                <a:spcPct val="100000"/>
              </a:lnSpc>
            </a:pPr>
            <a:endParaRPr lang="en-GB" sz="1000" b="1" i="1" noProof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876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uced width_No 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612775" y="462981"/>
            <a:ext cx="8093075" cy="5680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>
          <a:xfrm>
            <a:off x="612775" y="1773238"/>
            <a:ext cx="5976000" cy="3960000"/>
          </a:xfrm>
        </p:spPr>
        <p:txBody>
          <a:bodyPr numCol="1"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94063" y="1808163"/>
            <a:ext cx="1619738" cy="2338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remove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backspace.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baseline="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reinsert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Choose Home/Paragraph/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Filled Round Bullets. 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For next bullet level,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 the tab button.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 case you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need to reset the slide, right-click on the slide and choose ‘Reset Slide’. 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r">
              <a:lnSpc>
                <a:spcPct val="100000"/>
              </a:lnSpc>
            </a:pPr>
            <a:endParaRPr lang="en-GB" sz="1000" b="1" i="1" noProof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2639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uced width_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612775" y="462981"/>
            <a:ext cx="8093075" cy="5680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>
          <a:xfrm>
            <a:off x="612775" y="1773238"/>
            <a:ext cx="5976000" cy="3960000"/>
          </a:xfrm>
        </p:spPr>
        <p:txBody>
          <a:bodyPr numCol="1"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94063" y="1808163"/>
            <a:ext cx="1619738" cy="2338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remove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backspace.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baseline="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reinsert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Choose Home/Paragraph/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Filled Round Bullets. 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For next bullet level,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 the tab button.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 case you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need to reset the slide, right-click on the slide and choose ‘Reset Slide’. 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r">
              <a:lnSpc>
                <a:spcPct val="100000"/>
              </a:lnSpc>
            </a:pPr>
            <a:endParaRPr lang="en-GB" sz="1000" b="1" i="1" noProof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605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ype, full width_No 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612775" y="462981"/>
            <a:ext cx="8093075" cy="5680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>
          <a:xfrm>
            <a:off x="612000" y="1778400"/>
            <a:ext cx="7920000" cy="3960000"/>
          </a:xfrm>
        </p:spPr>
        <p:txBody>
          <a:bodyPr numCol="1"/>
          <a:lstStyle>
            <a:lvl1pPr>
              <a:lnSpc>
                <a:spcPct val="100000"/>
              </a:lnSpc>
              <a:spcAft>
                <a:spcPts val="600"/>
              </a:spcAft>
              <a:defRPr sz="2000"/>
            </a:lvl1pPr>
            <a:lvl2pPr>
              <a:lnSpc>
                <a:spcPct val="100000"/>
              </a:lnSpc>
              <a:spcAft>
                <a:spcPts val="600"/>
              </a:spcAft>
              <a:defRPr sz="2000"/>
            </a:lvl2pPr>
            <a:lvl3pPr>
              <a:lnSpc>
                <a:spcPct val="100000"/>
              </a:lnSpc>
              <a:spcAft>
                <a:spcPts val="600"/>
              </a:spcAft>
              <a:defRPr sz="2000"/>
            </a:lvl3pPr>
            <a:lvl4pPr>
              <a:lnSpc>
                <a:spcPct val="100000"/>
              </a:lnSpc>
              <a:spcAft>
                <a:spcPts val="600"/>
              </a:spcAft>
              <a:defRPr sz="2000"/>
            </a:lvl4pPr>
            <a:lvl5pPr>
              <a:lnSpc>
                <a:spcPct val="100000"/>
              </a:lnSpc>
              <a:spcAft>
                <a:spcPts val="600"/>
              </a:spcAft>
              <a:defRPr sz="2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94063" y="1808163"/>
            <a:ext cx="1619738" cy="2338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remove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backspace.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baseline="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reinsert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Choose Home/Paragraph/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Filled Round Bullets. 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For next bullet level,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 the tab button.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 case you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need to reset the slide, right-click on the slide and choose ‘Reset Slide’. 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r">
              <a:lnSpc>
                <a:spcPct val="100000"/>
              </a:lnSpc>
            </a:pPr>
            <a:endParaRPr lang="en-GB" sz="1000" b="1" i="1" noProof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0010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ype, full width_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612775" y="462981"/>
            <a:ext cx="8093075" cy="5680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>
          <a:xfrm>
            <a:off x="612000" y="1778400"/>
            <a:ext cx="7920000" cy="3960000"/>
          </a:xfrm>
        </p:spPr>
        <p:txBody>
          <a:bodyPr numCol="1"/>
          <a:lstStyle>
            <a:lvl1pPr>
              <a:lnSpc>
                <a:spcPct val="100000"/>
              </a:lnSpc>
              <a:spcAft>
                <a:spcPts val="600"/>
              </a:spcAft>
              <a:defRPr sz="2000"/>
            </a:lvl1pPr>
            <a:lvl2pPr>
              <a:lnSpc>
                <a:spcPct val="100000"/>
              </a:lnSpc>
              <a:spcAft>
                <a:spcPts val="600"/>
              </a:spcAft>
              <a:defRPr sz="2000"/>
            </a:lvl2pPr>
            <a:lvl3pPr>
              <a:lnSpc>
                <a:spcPct val="100000"/>
              </a:lnSpc>
              <a:spcAft>
                <a:spcPts val="600"/>
              </a:spcAft>
              <a:defRPr sz="2000"/>
            </a:lvl3pPr>
            <a:lvl4pPr>
              <a:lnSpc>
                <a:spcPct val="100000"/>
              </a:lnSpc>
              <a:spcAft>
                <a:spcPts val="600"/>
              </a:spcAft>
              <a:defRPr sz="2000"/>
            </a:lvl4pPr>
            <a:lvl5pPr>
              <a:lnSpc>
                <a:spcPct val="100000"/>
              </a:lnSpc>
              <a:spcAft>
                <a:spcPts val="600"/>
              </a:spcAft>
              <a:defRPr sz="2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94063" y="1808163"/>
            <a:ext cx="1619738" cy="2338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remove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backspace.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baseline="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reinsert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Choose Home/Paragraph/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Filled Round Bullets. 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For next bullet level,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 the tab button.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 case you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need to reset the slide, right-click on the slide and choose ‘Reset Slide’. 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r">
              <a:lnSpc>
                <a:spcPct val="100000"/>
              </a:lnSpc>
            </a:pPr>
            <a:endParaRPr lang="en-GB" sz="1000" b="1" i="1" noProof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14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ype, reduced width_No 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612775" y="462981"/>
            <a:ext cx="8093075" cy="5680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10"/>
          </p:nvPr>
        </p:nvSpPr>
        <p:spPr>
          <a:xfrm>
            <a:off x="612775" y="1773238"/>
            <a:ext cx="5976000" cy="3960000"/>
          </a:xfrm>
        </p:spPr>
        <p:txBody>
          <a:bodyPr numCol="1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5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94063" y="1808163"/>
            <a:ext cx="1619738" cy="2338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remove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backspace.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baseline="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reinsert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Choose Home/Paragraph/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Filled Round Bullets. 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For next bullet level,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 the tab button.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 case you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need to reset the slide, right-click on the slide and choose ‘Reset Slide’. 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r">
              <a:lnSpc>
                <a:spcPct val="100000"/>
              </a:lnSpc>
            </a:pPr>
            <a:endParaRPr lang="en-GB" sz="1000" b="1" i="1" noProof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4675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 35p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ront page_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1884363" y="732384"/>
            <a:ext cx="5400000" cy="54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/>
            <a:endParaRPr lang="en-US" sz="1400" noProof="0" smtClean="0">
              <a:solidFill>
                <a:schemeClr val="bg1"/>
              </a:solidFill>
            </a:endParaRPr>
          </a:p>
        </p:txBody>
      </p:sp>
      <p:sp>
        <p:nvSpPr>
          <p:cNvPr id="8" name="Titel 1"/>
          <p:cNvSpPr>
            <a:spLocks noGrp="1"/>
          </p:cNvSpPr>
          <p:nvPr>
            <p:ph type="ctrTitle" hasCustomPrompt="1"/>
          </p:nvPr>
        </p:nvSpPr>
        <p:spPr>
          <a:xfrm>
            <a:off x="2247900" y="998290"/>
            <a:ext cx="4676776" cy="1444873"/>
          </a:xfrm>
        </p:spPr>
        <p:txBody>
          <a:bodyPr/>
          <a:lstStyle>
            <a:lvl1pPr>
              <a:lnSpc>
                <a:spcPct val="100000"/>
              </a:lnSpc>
              <a:defRPr sz="3500">
                <a:solidFill>
                  <a:schemeClr val="accent1"/>
                </a:solidFill>
              </a:defRPr>
            </a:lvl1pPr>
          </a:lstStyle>
          <a:p>
            <a:r>
              <a:rPr lang="en-US" noProof="0" smtClean="0"/>
              <a:t>Front page</a:t>
            </a:r>
            <a:br>
              <a:rPr lang="en-US" noProof="0" smtClean="0"/>
            </a:br>
            <a:r>
              <a:rPr lang="en-US" noProof="0" smtClean="0"/>
              <a:t>2 of 2 (35pt) </a:t>
            </a:r>
            <a:br>
              <a:rPr lang="en-US" noProof="0" smtClean="0"/>
            </a:br>
            <a:endParaRPr lang="en-US" noProof="0"/>
          </a:p>
        </p:txBody>
      </p:sp>
      <p:sp>
        <p:nvSpPr>
          <p:cNvPr id="9" name="Pladsholder til tekst 12"/>
          <p:cNvSpPr>
            <a:spLocks noGrp="1"/>
          </p:cNvSpPr>
          <p:nvPr>
            <p:ph type="body" sz="quarter" idx="10"/>
          </p:nvPr>
        </p:nvSpPr>
        <p:spPr>
          <a:xfrm>
            <a:off x="2247900" y="2782800"/>
            <a:ext cx="4676775" cy="1834320"/>
          </a:xfrm>
        </p:spPr>
        <p:txBody>
          <a:bodyPr lIns="0" rIns="0" numCol="1" spcCol="0"/>
          <a:lstStyle>
            <a:lvl1pPr marL="0" indent="0">
              <a:lnSpc>
                <a:spcPts val="2200"/>
              </a:lnSpc>
              <a:spcAft>
                <a:spcPts val="0"/>
              </a:spcAft>
              <a:buNone/>
              <a:defRPr kumimoji="0" lang="da-DK" sz="2000" b="0" i="1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Georgia" pitchFamily="18" charset="0"/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6" name="Undertitel 2"/>
          <p:cNvSpPr>
            <a:spLocks noGrp="1"/>
          </p:cNvSpPr>
          <p:nvPr>
            <p:ph type="subTitle" idx="1" hasCustomPrompt="1"/>
          </p:nvPr>
        </p:nvSpPr>
        <p:spPr>
          <a:xfrm>
            <a:off x="2247900" y="5085184"/>
            <a:ext cx="4676776" cy="864096"/>
          </a:xfrm>
        </p:spPr>
        <p:txBody>
          <a:bodyPr numCol="1" spcCol="0"/>
          <a:lstStyle>
            <a:lvl1pPr marL="0" indent="0" algn="l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Speaker: Name Surname, Title</a:t>
            </a:r>
          </a:p>
          <a:p>
            <a:r>
              <a:rPr lang="en-US" noProof="0" smtClean="0"/>
              <a:t>Date month year</a:t>
            </a:r>
            <a:br>
              <a:rPr lang="en-US" noProof="0" smtClean="0"/>
            </a:br>
            <a:r>
              <a:rPr lang="en-US" noProof="0" smtClean="0"/>
              <a:t>Time</a:t>
            </a:r>
            <a:endParaRPr lang="en-US" noProof="0"/>
          </a:p>
        </p:txBody>
      </p:sp>
      <p:sp>
        <p:nvSpPr>
          <p:cNvPr id="10" name="Text Box 28"/>
          <p:cNvSpPr txBox="1">
            <a:spLocks noChangeArrowheads="1"/>
          </p:cNvSpPr>
          <p:nvPr userDrawn="1"/>
        </p:nvSpPr>
        <p:spPr bwMode="auto">
          <a:xfrm>
            <a:off x="-1980910" y="1814513"/>
            <a:ext cx="18872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n-US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Version 2:</a:t>
            </a:r>
          </a:p>
          <a:p>
            <a:pPr algn="r"/>
            <a:r>
              <a:rPr lang="en-US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Front</a:t>
            </a:r>
            <a:r>
              <a:rPr lang="en-US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page</a:t>
            </a:r>
            <a:r>
              <a:rPr lang="en-US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,</a:t>
            </a:r>
          </a:p>
          <a:p>
            <a:pPr algn="r"/>
            <a:r>
              <a:rPr lang="en-US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headline size 35 pt</a:t>
            </a:r>
            <a:r>
              <a:rPr lang="en-US" sz="1000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000" i="1" kern="1200" noProof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14" name="Picture 13" descr="valprop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00010" y="6403844"/>
            <a:ext cx="2453540" cy="360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9654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type, reduced width_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612775" y="462981"/>
            <a:ext cx="8093075" cy="5680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10"/>
          </p:nvPr>
        </p:nvSpPr>
        <p:spPr>
          <a:xfrm>
            <a:off x="612775" y="1773238"/>
            <a:ext cx="5976000" cy="3960000"/>
          </a:xfrm>
        </p:spPr>
        <p:txBody>
          <a:bodyPr numCol="1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15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94063" y="1808163"/>
            <a:ext cx="1619738" cy="2338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remove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backspace.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baseline="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reinsert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Choose Home/Paragraph/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Filled Round Bullets. 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For next bullet level,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 the tab button.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 case you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need to reset the slide, right-click on the slide and choose ‘Reset Slide’. 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r">
              <a:lnSpc>
                <a:spcPct val="100000"/>
              </a:lnSpc>
            </a:pPr>
            <a:endParaRPr lang="en-GB" sz="1000" b="1" i="1" noProof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94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front p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ront page_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887537" y="729000"/>
            <a:ext cx="5405437" cy="54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887538" y="728663"/>
            <a:ext cx="5392737" cy="5414962"/>
          </a:xfrm>
          <a:solidFill>
            <a:schemeClr val="bg1"/>
          </a:solidFill>
        </p:spPr>
        <p:txBody>
          <a:bodyPr lIns="324000" tIns="360000" rIns="252000" bIns="378000" numCol="1"/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5000" b="1">
                <a:solidFill>
                  <a:schemeClr val="accent1"/>
                </a:solidFill>
                <a:latin typeface="+mj-lt"/>
              </a:defRPr>
            </a:lvl1pPr>
            <a:lvl2pPr>
              <a:defRPr b="1">
                <a:solidFill>
                  <a:schemeClr val="accent1"/>
                </a:solidFill>
              </a:defRPr>
            </a:lvl2pPr>
            <a:lvl3pPr>
              <a:defRPr b="1">
                <a:solidFill>
                  <a:schemeClr val="accent1"/>
                </a:solidFill>
              </a:defRPr>
            </a:lvl3pPr>
            <a:lvl4pPr>
              <a:defRPr b="1">
                <a:solidFill>
                  <a:schemeClr val="accent1"/>
                </a:solidFill>
              </a:defRPr>
            </a:lvl4pPr>
            <a:lvl5pPr>
              <a:defRPr b="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ircles_quote_muliipl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612775" y="728663"/>
            <a:ext cx="7921625" cy="54149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>
              <a:lnSpc>
                <a:spcPts val="1900"/>
              </a:lnSpc>
            </a:pPr>
            <a:endParaRPr lang="en-GB" sz="1600" dirty="0" smtClean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4712" y="3353944"/>
            <a:ext cx="47625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-2196752" y="1807252"/>
            <a:ext cx="2088290" cy="16562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0000"/>
              </a:lnSpc>
            </a:pPr>
            <a:r>
              <a:rPr lang="en-GB" sz="1000" b="1" i="1" kern="1200" noProof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Quotes must be written using the following typographic styles: </a:t>
            </a:r>
            <a:br>
              <a:rPr lang="en-GB" sz="1000" b="1" i="1" kern="1200" noProof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1000" b="1" i="1" kern="1200" noProof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Georgia 42 pt, </a:t>
            </a:r>
            <a:br>
              <a:rPr lang="en-GB" sz="1000" b="1" i="1" kern="1200" noProof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GB" sz="1000" b="1" i="1" kern="1200" noProof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Georgia Italic 42 pt, </a:t>
            </a:r>
          </a:p>
          <a:p>
            <a:pPr algn="r">
              <a:lnSpc>
                <a:spcPct val="100000"/>
              </a:lnSpc>
            </a:pPr>
            <a:r>
              <a:rPr lang="en-GB" sz="1000" b="1" i="1" kern="1200" noProof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Georgia 48 pt, </a:t>
            </a:r>
          </a:p>
          <a:p>
            <a:pPr algn="r">
              <a:lnSpc>
                <a:spcPct val="100000"/>
              </a:lnSpc>
            </a:pPr>
            <a:r>
              <a:rPr lang="en-GB" sz="1000" b="1" i="1" kern="1200" noProof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Georgia Italic 48 pt, </a:t>
            </a:r>
          </a:p>
          <a:p>
            <a:pPr algn="r">
              <a:lnSpc>
                <a:spcPct val="100000"/>
              </a:lnSpc>
            </a:pPr>
            <a:r>
              <a:rPr lang="en-GB" sz="1000" b="1" i="1" kern="1200" noProof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Please use the ‘Increase/Decrease Indent’ buttons, to toggle between the different options.</a:t>
            </a:r>
            <a:endParaRPr lang="en-GB" sz="1000" noProof="0" smtClean="0">
              <a:solidFill>
                <a:schemeClr val="tx1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612775" y="728663"/>
            <a:ext cx="7921625" cy="4591202"/>
          </a:xfrm>
          <a:solidFill>
            <a:schemeClr val="bg1"/>
          </a:solidFill>
        </p:spPr>
        <p:txBody>
          <a:bodyPr wrap="square" lIns="540000" tIns="180000" rIns="540000" bIns="180000" numCol="1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>
                <a:latin typeface="+mj-lt"/>
              </a:defRPr>
            </a:lvl1pPr>
            <a:lvl2pPr marL="3175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i="1">
                <a:latin typeface="+mj-lt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800">
                <a:latin typeface="+mj-lt"/>
              </a:defRPr>
            </a:lvl3pPr>
            <a:lvl4pPr marL="3175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800" i="1">
                <a:latin typeface="+mj-lt"/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800" i="1">
                <a:latin typeface="+mj-lt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play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ront page_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1887538" y="1773237"/>
            <a:ext cx="5392738" cy="34027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>
              <a:lnSpc>
                <a:spcPts val="1900"/>
              </a:lnSpc>
            </a:pPr>
            <a:endParaRPr lang="en-GB" sz="16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1980000" y="1846800"/>
            <a:ext cx="5194800" cy="32400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add an object</a:t>
            </a:r>
            <a:endParaRPr lang="en-GB" noProof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ront page_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887537" y="729000"/>
            <a:ext cx="5405437" cy="54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 descr="QANDR.jpg"/>
          <p:cNvPicPr>
            <a:picLocks noChangeAspect="1"/>
          </p:cNvPicPr>
          <p:nvPr userDrawn="1"/>
        </p:nvPicPr>
        <p:blipFill>
          <a:blip r:embed="rId3" cstate="print"/>
          <a:srcRect l="20639" t="20299" r="50920" b="46567"/>
          <a:stretch>
            <a:fillRect/>
          </a:stretch>
        </p:blipFill>
        <p:spPr>
          <a:xfrm>
            <a:off x="2856319" y="2429301"/>
            <a:ext cx="2764311" cy="2415655"/>
          </a:xfrm>
          <a:prstGeom prst="rect">
            <a:avLst/>
          </a:prstGeom>
        </p:spPr>
      </p:pic>
      <p:pic>
        <p:nvPicPr>
          <p:cNvPr id="7" name="Picture 6" descr="Untitled-1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262982" y="1120644"/>
            <a:ext cx="896114" cy="34747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30334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th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612775" y="462981"/>
            <a:ext cx="8093075" cy="5686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12774" y="1773237"/>
            <a:ext cx="7921626" cy="4376737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r>
              <a:rPr lang="en-GB" noProof="0" dirty="0" smtClean="0"/>
              <a:t>Click to add an object</a:t>
            </a:r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251047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612775" y="462980"/>
            <a:ext cx="8093075" cy="56869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12774" y="1773237"/>
            <a:ext cx="7921626" cy="4376737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add chart</a:t>
            </a:r>
            <a:endParaRPr lang="en-GB" noProof="0"/>
          </a:p>
        </p:txBody>
      </p:sp>
    </p:spTree>
    <p:extLst>
      <p:ext uri="{BB962C8B-B14F-4D97-AF65-F5344CB8AC3E}">
        <p14:creationId xmlns="" xmlns:p14="http://schemas.microsoft.com/office/powerpoint/2010/main" val="17348172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612775" y="462981"/>
            <a:ext cx="8093075" cy="5686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2"/>
          </p:nvPr>
        </p:nvSpPr>
        <p:spPr>
          <a:xfrm>
            <a:off x="612775" y="1773238"/>
            <a:ext cx="3870000" cy="3960000"/>
          </a:xfrm>
        </p:spPr>
        <p:txBody>
          <a:bodyPr numCol="1"/>
          <a:lstStyle>
            <a:lvl1pPr marL="179388" indent="-179388">
              <a:buFont typeface="Arial" pitchFamily="34" charset="0"/>
              <a:buChar char="•"/>
              <a:defRPr/>
            </a:lvl1pPr>
            <a:lvl2pPr marL="360363" indent="-180975">
              <a:buFont typeface="Arial" pitchFamily="34" charset="0"/>
              <a:buChar char="•"/>
              <a:defRPr/>
            </a:lvl2pPr>
            <a:lvl3pPr marL="539750" indent="-180975">
              <a:buFont typeface="Arial" pitchFamily="34" charset="0"/>
              <a:buChar char="•"/>
              <a:defRPr/>
            </a:lvl3pPr>
            <a:lvl4pPr marL="720725" indent="-180975">
              <a:buFont typeface="Arial" pitchFamily="34" charset="0"/>
              <a:buChar char="•"/>
              <a:defRPr/>
            </a:lvl4pPr>
            <a:lvl5pPr marL="893763" indent="-174625"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4659312" y="1769379"/>
            <a:ext cx="3870000" cy="39600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add an object</a:t>
            </a:r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694063" y="1808163"/>
            <a:ext cx="1619738" cy="2338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remove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backspace.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baseline="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reinsert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Choose Home/Paragraph/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Filled Round Bullets. 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For next bullet level,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 the tab button.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 case you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need to reset the slide, right-click on the slide and choose ‘Reset Slide’. 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r">
              <a:lnSpc>
                <a:spcPct val="100000"/>
              </a:lnSpc>
            </a:pPr>
            <a:endParaRPr lang="en-GB" sz="1000" b="1" i="1" noProof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612775" y="462981"/>
            <a:ext cx="8093075" cy="5686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="" xmlns:p14="http://schemas.microsoft.com/office/powerpoint/2010/main" val="2951888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ront page_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884363" y="732384"/>
            <a:ext cx="5400000" cy="54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/>
            <a:endParaRPr lang="en-US" sz="1400" noProof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47900" y="1048624"/>
            <a:ext cx="4676776" cy="724614"/>
          </a:xfrm>
        </p:spPr>
        <p:txBody>
          <a:bodyPr/>
          <a:lstStyle>
            <a:lvl1pPr>
              <a:defRPr sz="3000">
                <a:solidFill>
                  <a:srgbClr val="3D5374"/>
                </a:solidFill>
              </a:defRPr>
            </a:lvl1pPr>
          </a:lstStyle>
          <a:p>
            <a:r>
              <a:rPr lang="en-US" noProof="0" smtClean="0"/>
              <a:t>Agenda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884363" y="1783082"/>
            <a:ext cx="5395912" cy="1645918"/>
          </a:xfrm>
          <a:solidFill>
            <a:schemeClr val="bg1"/>
          </a:solidFill>
        </p:spPr>
        <p:txBody>
          <a:bodyPr wrap="square" lIns="360000" rIns="360000" bIns="360000" numCol="1">
            <a:spAutoFit/>
          </a:bodyPr>
          <a:lstStyle>
            <a:lvl1pPr marL="0" indent="0">
              <a:spcBef>
                <a:spcPts val="600"/>
              </a:spcBef>
              <a:spcAft>
                <a:spcPts val="0"/>
              </a:spcAft>
              <a:buNone/>
              <a:defRPr b="1"/>
            </a:lvl1pPr>
            <a:lvl2pPr marL="180975" indent="-180975">
              <a:spcAft>
                <a:spcPts val="0"/>
              </a:spcAft>
              <a:defRPr/>
            </a:lvl2pPr>
            <a:lvl3pPr marL="363538" indent="-179388">
              <a:spcAft>
                <a:spcPts val="0"/>
              </a:spcAft>
              <a:defRPr/>
            </a:lvl3pPr>
            <a:lvl4pPr marL="534988" indent="-179388">
              <a:spcAft>
                <a:spcPts val="0"/>
              </a:spcAft>
              <a:defRPr/>
            </a:lvl4pPr>
            <a:lvl5pPr marL="722313" indent="-180975" defTabSz="896938">
              <a:spcAft>
                <a:spcPts val="0"/>
              </a:spcAft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694063" y="1808163"/>
            <a:ext cx="1619738" cy="2338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remove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en-US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backspace.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1200" baseline="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reinsert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Choose Home/Paragraph/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Filled Round Bullets. 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For next bullet level,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 the tab button.</a:t>
            </a:r>
            <a:endParaRPr lang="en-US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 case you</a:t>
            </a:r>
            <a:r>
              <a:rPr lang="en-US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need to reset the slide, right-click on the slide and choose ‘Reset Slide’. </a:t>
            </a:r>
            <a:endParaRPr lang="en-US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r">
              <a:lnSpc>
                <a:spcPct val="100000"/>
              </a:lnSpc>
            </a:pPr>
            <a:endParaRPr lang="en-US" sz="1000" b="1" i="1" noProof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_No 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612775" y="462981"/>
            <a:ext cx="8093075" cy="5680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US" sz="1400" noProof="0" smtClean="0">
              <a:solidFill>
                <a:schemeClr val="bg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2775" y="728663"/>
            <a:ext cx="7921625" cy="7683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>
          <a:xfrm>
            <a:off x="612776" y="1773238"/>
            <a:ext cx="3870000" cy="3960000"/>
          </a:xfrm>
        </p:spPr>
        <p:txBody>
          <a:bodyPr numCol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94063" y="1808163"/>
            <a:ext cx="1619738" cy="2338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remove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en-US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backspace.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1200" baseline="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reinsert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Choose Home/Paragraph/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Filled Round Bullets. 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For next bullet level,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 the tab button.</a:t>
            </a:r>
            <a:endParaRPr lang="en-US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 case you</a:t>
            </a:r>
            <a:r>
              <a:rPr lang="en-US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need to reset the slide, right-click on the slide and choose ‘Reset Slide’. </a:t>
            </a:r>
            <a:endParaRPr lang="en-US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r">
              <a:lnSpc>
                <a:spcPct val="100000"/>
              </a:lnSpc>
            </a:pPr>
            <a:endParaRPr lang="en-US" sz="1000" b="1" i="1" noProof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3764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_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612775" y="462981"/>
            <a:ext cx="8093075" cy="5680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2775" y="728663"/>
            <a:ext cx="7921625" cy="7683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>
          <a:xfrm>
            <a:off x="612776" y="1773238"/>
            <a:ext cx="3870324" cy="3963987"/>
          </a:xfrm>
        </p:spPr>
        <p:txBody>
          <a:bodyPr numCol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94063" y="1808163"/>
            <a:ext cx="1619738" cy="2338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remove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backspace.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baseline="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reinsert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Choose Home/Paragraph/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Filled Round Bullets. 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For next bullet level,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 the tab button.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 case you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need to reset the slide, right-click on the slide and choose ‘Reset Slide’. 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r">
              <a:lnSpc>
                <a:spcPct val="100000"/>
              </a:lnSpc>
            </a:pPr>
            <a:endParaRPr lang="en-GB" sz="1000" b="1" i="1" noProof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860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_No 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 userDrawn="1"/>
        </p:nvSpPr>
        <p:spPr>
          <a:xfrm>
            <a:off x="612775" y="462981"/>
            <a:ext cx="8093075" cy="5680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>
          <a:xfrm>
            <a:off x="612775" y="1773238"/>
            <a:ext cx="7920000" cy="3960000"/>
          </a:xfrm>
        </p:spPr>
        <p:txBody>
          <a:bodyPr numCol="2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6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-1657134" y="4797004"/>
            <a:ext cx="1584176" cy="16561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0000"/>
              </a:lnSpc>
            </a:pPr>
            <a:r>
              <a:rPr lang="en-GB" sz="1000" b="1" i="1" noProof="0" smtClean="0">
                <a:solidFill>
                  <a:schemeClr val="bg1"/>
                </a:solidFill>
              </a:rPr>
              <a:t>To make the correct  </a:t>
            </a:r>
            <a:r>
              <a:rPr lang="en-GB" sz="1000" b="1" i="1" baseline="0" noProof="0" smtClean="0">
                <a:solidFill>
                  <a:schemeClr val="bg1"/>
                </a:solidFill>
              </a:rPr>
              <a:t>paragraph headlines: choose bold, in order to make it stand out. </a:t>
            </a:r>
            <a:endParaRPr lang="en-GB" sz="1000" b="1" i="1" noProof="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-1694063" y="1808163"/>
            <a:ext cx="1619738" cy="2338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remove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backspace.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baseline="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reinsert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Choose Home/Paragraph/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Filled Round Bullets. 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For next bullet level,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 the tab button.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 case you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need to reset the slide, right-click on the slide and choose ‘Reset Slide’. 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r">
              <a:lnSpc>
                <a:spcPct val="100000"/>
              </a:lnSpc>
            </a:pPr>
            <a:endParaRPr lang="en-GB" sz="1000" b="1" i="1" noProof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411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_Ani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612775" y="462981"/>
            <a:ext cx="8093075" cy="5680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>
          <a:xfrm>
            <a:off x="614400" y="1773238"/>
            <a:ext cx="7920000" cy="3960000"/>
          </a:xfrm>
        </p:spPr>
        <p:txBody>
          <a:bodyPr numCol="2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5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612775" y="462981"/>
            <a:ext cx="8093075" cy="5680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noProof="0" smtClean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12775" y="1773238"/>
            <a:ext cx="7920000" cy="39600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5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Pladsholder til tekst 12"/>
          <p:cNvSpPr>
            <a:spLocks noGrp="1"/>
          </p:cNvSpPr>
          <p:nvPr>
            <p:ph type="body" sz="quarter" idx="11" hasCustomPrompt="1"/>
          </p:nvPr>
        </p:nvSpPr>
        <p:spPr>
          <a:xfrm>
            <a:off x="612775" y="1191237"/>
            <a:ext cx="7916863" cy="305776"/>
          </a:xfrm>
        </p:spPr>
        <p:txBody>
          <a:bodyPr lIns="0" rIns="0" numCol="1" spcCol="0"/>
          <a:lstStyle>
            <a:lvl1pPr marL="0" indent="0">
              <a:lnSpc>
                <a:spcPts val="2200"/>
              </a:lnSpc>
              <a:spcAft>
                <a:spcPts val="0"/>
              </a:spcAft>
              <a:buNone/>
              <a:defRPr kumimoji="0" lang="da-DK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</a:defRPr>
            </a:lvl1pPr>
          </a:lstStyle>
          <a:p>
            <a:pPr lvl="0"/>
            <a:r>
              <a:rPr lang="en-GB" noProof="0" smtClean="0"/>
              <a:t>Sub-header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-1694063" y="1808163"/>
            <a:ext cx="1619738" cy="2338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remove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backspace.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baseline="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reinsert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Choose Home/Paragraph/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Filled Round Bullets. 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For next bullet level,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 the tab button.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 case you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need to reset the slide, right-click on the slide and choose ‘Reset Slide’. 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r">
              <a:lnSpc>
                <a:spcPct val="100000"/>
              </a:lnSpc>
            </a:pPr>
            <a:endParaRPr lang="en-GB" sz="1000" b="1" i="1" noProof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3496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headers with 2 lines, 2 columns_No Anima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778" y="44530"/>
            <a:ext cx="1288393" cy="898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 userDrawn="1"/>
        </p:nvSpPr>
        <p:spPr>
          <a:xfrm>
            <a:off x="612775" y="462981"/>
            <a:ext cx="8093075" cy="56806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108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endParaRPr lang="en-GB" sz="1400" dirty="0" smtClean="0">
              <a:solidFill>
                <a:schemeClr val="bg1"/>
              </a:solidFill>
            </a:endParaRPr>
          </a:p>
        </p:txBody>
      </p:sp>
      <p:cxnSp>
        <p:nvCxnSpPr>
          <p:cNvPr id="12" name="Lige forbindelse 7"/>
          <p:cNvCxnSpPr/>
          <p:nvPr userDrawn="1"/>
        </p:nvCxnSpPr>
        <p:spPr>
          <a:xfrm>
            <a:off x="612775" y="1705817"/>
            <a:ext cx="3870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8"/>
          <p:cNvCxnSpPr/>
          <p:nvPr userDrawn="1"/>
        </p:nvCxnSpPr>
        <p:spPr>
          <a:xfrm>
            <a:off x="612775" y="2077054"/>
            <a:ext cx="3870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31"/>
          <p:cNvSpPr>
            <a:spLocks noGrp="1"/>
          </p:cNvSpPr>
          <p:nvPr>
            <p:ph type="body" sz="quarter" idx="10" hasCustomPrompt="1"/>
          </p:nvPr>
        </p:nvSpPr>
        <p:spPr>
          <a:xfrm>
            <a:off x="612776" y="1705817"/>
            <a:ext cx="3875088" cy="370633"/>
          </a:xfrm>
        </p:spPr>
        <p:txBody>
          <a:bodyPr numCol="1"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latin typeface="+mj-lt"/>
              </a:defRPr>
            </a:lvl1pPr>
          </a:lstStyle>
          <a:p>
            <a:pPr lvl="0"/>
            <a:r>
              <a:rPr lang="en-GB" noProof="0" dirty="0" smtClean="0"/>
              <a:t>Header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728663"/>
            <a:ext cx="7920000" cy="7683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9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19125" y="6453420"/>
            <a:ext cx="744808" cy="178568"/>
          </a:xfrm>
        </p:spPr>
        <p:txBody>
          <a:bodyPr/>
          <a:lstStyle/>
          <a:p>
            <a:fld id="{E5125ACB-207D-4471-AF99-E3860601606F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20" name="Lige forbindelse 7"/>
          <p:cNvCxnSpPr/>
          <p:nvPr userDrawn="1"/>
        </p:nvCxnSpPr>
        <p:spPr>
          <a:xfrm>
            <a:off x="4661697" y="1705817"/>
            <a:ext cx="3870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Lige forbindelse 8"/>
          <p:cNvCxnSpPr/>
          <p:nvPr userDrawn="1"/>
        </p:nvCxnSpPr>
        <p:spPr>
          <a:xfrm>
            <a:off x="4661697" y="2077054"/>
            <a:ext cx="3870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Placeholder 31"/>
          <p:cNvSpPr>
            <a:spLocks noGrp="1"/>
          </p:cNvSpPr>
          <p:nvPr>
            <p:ph type="body" sz="quarter" idx="12" hasCustomPrompt="1"/>
          </p:nvPr>
        </p:nvSpPr>
        <p:spPr>
          <a:xfrm>
            <a:off x="4664075" y="1706400"/>
            <a:ext cx="3870325" cy="370633"/>
          </a:xfrm>
        </p:spPr>
        <p:txBody>
          <a:bodyPr numCol="1"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latin typeface="+mj-lt"/>
              </a:defRPr>
            </a:lvl1pPr>
          </a:lstStyle>
          <a:p>
            <a:pPr lvl="0"/>
            <a:r>
              <a:rPr lang="en-GB" noProof="0" dirty="0" smtClean="0"/>
              <a:t>Header</a:t>
            </a:r>
            <a:endParaRPr lang="en-GB" noProof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-1694063" y="1808163"/>
            <a:ext cx="1619738" cy="2338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remove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backspace.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baseline="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To reinsert bullets: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Choose Home/Paragraph/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Filled Round Bullets. 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For next bullet level,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use the tab button.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i="1" kern="120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 case you</a:t>
            </a:r>
            <a:r>
              <a:rPr lang="en-GB" sz="1000" b="1" i="1" kern="1200" baseline="0" noProof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need to reset the slide, right-click on the slide and choose ‘Reset Slide’. </a:t>
            </a:r>
            <a:endParaRPr lang="en-GB" sz="1000" b="1" i="1" kern="1200" noProof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r">
              <a:lnSpc>
                <a:spcPct val="100000"/>
              </a:lnSpc>
            </a:pPr>
            <a:endParaRPr lang="en-GB" sz="1000" b="1" i="1" noProof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612776" y="2343150"/>
            <a:ext cx="3870324" cy="3806825"/>
          </a:xfrm>
        </p:spPr>
        <p:txBody>
          <a:bodyPr numCol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17" name="Text Placeholder 24"/>
          <p:cNvSpPr>
            <a:spLocks noGrp="1"/>
          </p:cNvSpPr>
          <p:nvPr>
            <p:ph type="body" sz="quarter" idx="14"/>
          </p:nvPr>
        </p:nvSpPr>
        <p:spPr>
          <a:xfrm>
            <a:off x="4664076" y="2343150"/>
            <a:ext cx="3870324" cy="3806825"/>
          </a:xfrm>
        </p:spPr>
        <p:txBody>
          <a:bodyPr numCol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U:\SimCorp\Jobs\3854_PowerPoint projekt og CleanUp Brand\Received\Work\simcorp_logo.emf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381" y="6367096"/>
            <a:ext cx="939800" cy="2974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775" y="1773238"/>
            <a:ext cx="7920000" cy="3960000"/>
          </a:xfrm>
          <a:prstGeom prst="rect">
            <a:avLst/>
          </a:prstGeom>
        </p:spPr>
        <p:txBody>
          <a:bodyPr vert="horz" wrap="square" lIns="0" tIns="0" rIns="0" bIns="0" numCol="2" spcCol="18000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12775" y="728663"/>
            <a:ext cx="7920000" cy="7683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125" y="6453420"/>
            <a:ext cx="744808" cy="17856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200"/>
              </a:lnSpc>
              <a:defRPr sz="1000">
                <a:solidFill>
                  <a:srgbClr val="414141"/>
                </a:solidFill>
              </a:defRPr>
            </a:lvl1pPr>
          </a:lstStyle>
          <a:p>
            <a:fld id="{E5125ACB-207D-4471-AF99-E3860601606F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702" r:id="rId2"/>
    <p:sldLayoutId id="2147483685" r:id="rId3"/>
    <p:sldLayoutId id="2147483714" r:id="rId4"/>
    <p:sldLayoutId id="2147483720" r:id="rId5"/>
    <p:sldLayoutId id="2147483719" r:id="rId6"/>
    <p:sldLayoutId id="2147483657" r:id="rId7"/>
    <p:sldLayoutId id="2147483723" r:id="rId8"/>
    <p:sldLayoutId id="2147483699" r:id="rId9"/>
    <p:sldLayoutId id="2147483725" r:id="rId10"/>
    <p:sldLayoutId id="2147483724" r:id="rId11"/>
    <p:sldLayoutId id="2147483726" r:id="rId12"/>
    <p:sldLayoutId id="2147483711" r:id="rId13"/>
    <p:sldLayoutId id="2147483727" r:id="rId14"/>
    <p:sldLayoutId id="2147483721" r:id="rId15"/>
    <p:sldLayoutId id="2147483728" r:id="rId16"/>
    <p:sldLayoutId id="2147483712" r:id="rId17"/>
    <p:sldLayoutId id="2147483729" r:id="rId18"/>
    <p:sldLayoutId id="2147483713" r:id="rId19"/>
    <p:sldLayoutId id="2147483730" r:id="rId20"/>
    <p:sldLayoutId id="2147483691" r:id="rId21"/>
    <p:sldLayoutId id="2147483658" r:id="rId22"/>
    <p:sldLayoutId id="2147483655" r:id="rId23"/>
    <p:sldLayoutId id="2147483704" r:id="rId24"/>
    <p:sldLayoutId id="2147483715" r:id="rId25"/>
    <p:sldLayoutId id="2147483716" r:id="rId26"/>
    <p:sldLayoutId id="2147483659" r:id="rId27"/>
    <p:sldLayoutId id="2147483705" r:id="rId2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1" kern="1200">
          <a:solidFill>
            <a:schemeClr val="tx1"/>
          </a:solidFill>
          <a:latin typeface="Georgia" pitchFamily="18" charset="0"/>
          <a:ea typeface="+mj-ea"/>
          <a:cs typeface="+mj-cs"/>
        </a:defRPr>
      </a:lvl1pPr>
    </p:titleStyle>
    <p:bodyStyle>
      <a:lvl1pPr marL="179388" indent="-179388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79388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79388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900113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47900" y="947955"/>
            <a:ext cx="4676775" cy="2465339"/>
          </a:xfrm>
        </p:spPr>
        <p:txBody>
          <a:bodyPr/>
          <a:lstStyle/>
          <a:p>
            <a:r>
              <a:rPr lang="en-US" dirty="0" smtClean="0"/>
              <a:t>Parsing APL for Static Analysis</a:t>
            </a:r>
            <a:endParaRPr lang="en-US" dirty="0"/>
          </a:p>
        </p:txBody>
      </p:sp>
      <p:sp>
        <p:nvSpPr>
          <p:cNvPr id="10" name="Pladsholder til tekst 9"/>
          <p:cNvSpPr>
            <a:spLocks noGrp="1"/>
          </p:cNvSpPr>
          <p:nvPr>
            <p:ph type="body" sz="quarter" idx="10"/>
          </p:nvPr>
        </p:nvSpPr>
        <p:spPr>
          <a:xfrm>
            <a:off x="2247900" y="3650620"/>
            <a:ext cx="4676775" cy="89756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Speaker: Anders Schack-Nielsen, Ph.D.</a:t>
            </a:r>
          </a:p>
          <a:p>
            <a:r>
              <a:rPr lang="en-US" dirty="0" smtClean="0"/>
              <a:t>Sept. 23</a:t>
            </a:r>
            <a:r>
              <a:rPr lang="en-US" baseline="30000" dirty="0" smtClean="0"/>
              <a:t>rd</a:t>
            </a:r>
            <a:r>
              <a:rPr lang="en-US" dirty="0" smtClean="0"/>
              <a:t> 2014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APL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125ACB-207D-4471-AF99-E3860601606F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139940" y="1772770"/>
            <a:ext cx="1008140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latin typeface="APL385 Unicode" panose="020B0709000202000203" pitchFamily="49" charset="0"/>
              </a:rPr>
              <a:t> x/¨y</a:t>
            </a:r>
            <a:endParaRPr lang="en-US" dirty="0" smtClean="0">
              <a:latin typeface="APL385 Unicode" panose="020B0709000202000203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051650" y="2280902"/>
            <a:ext cx="1465831" cy="355988"/>
          </a:xfrm>
          <a:prstGeom prst="roundRect">
            <a:avLst>
              <a:gd name="adj" fmla="val 225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>
              <a:lnSpc>
                <a:spcPts val="1900"/>
              </a:lnSpc>
            </a:pPr>
            <a:r>
              <a:rPr lang="en-US" sz="1600" dirty="0" err="1" smtClean="0">
                <a:solidFill>
                  <a:schemeClr val="bg1"/>
                </a:solidFill>
              </a:rPr>
              <a:t>MonadicApply</a:t>
            </a:r>
            <a:endParaRPr lang="en-GB" sz="1600" dirty="0" smtClean="0">
              <a:solidFill>
                <a:schemeClr val="bg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915770" y="2856982"/>
            <a:ext cx="1656230" cy="355988"/>
          </a:xfrm>
          <a:prstGeom prst="roundRect">
            <a:avLst>
              <a:gd name="adj" fmla="val 225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>
              <a:lnSpc>
                <a:spcPts val="1900"/>
              </a:lnSpc>
            </a:pPr>
            <a:r>
              <a:rPr lang="en-US" sz="1600" dirty="0" err="1" smtClean="0">
                <a:solidFill>
                  <a:schemeClr val="bg1"/>
                </a:solidFill>
              </a:rPr>
              <a:t>ArrayVariable</a:t>
            </a:r>
            <a:r>
              <a:rPr lang="en-US" sz="1600" dirty="0" smtClean="0">
                <a:solidFill>
                  <a:schemeClr val="bg1"/>
                </a:solidFill>
              </a:rPr>
              <a:t>(y)</a:t>
            </a:r>
            <a:endParaRPr lang="en-GB" sz="1600" dirty="0" smtClean="0">
              <a:solidFill>
                <a:schemeClr val="bg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187530" y="2856982"/>
            <a:ext cx="1512210" cy="355988"/>
          </a:xfrm>
          <a:prstGeom prst="roundRect">
            <a:avLst>
              <a:gd name="adj" fmla="val 225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>
              <a:lnSpc>
                <a:spcPts val="1900"/>
              </a:lnSpc>
            </a:pPr>
            <a:r>
              <a:rPr lang="en-US" sz="1600" dirty="0" err="1" smtClean="0">
                <a:solidFill>
                  <a:schemeClr val="bg1"/>
                </a:solidFill>
              </a:rPr>
              <a:t>OperatorApply</a:t>
            </a:r>
            <a:endParaRPr lang="en-GB" sz="1600" dirty="0" smtClean="0">
              <a:solidFill>
                <a:schemeClr val="bg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771750" y="3433062"/>
            <a:ext cx="720100" cy="355988"/>
          </a:xfrm>
          <a:prstGeom prst="roundRect">
            <a:avLst>
              <a:gd name="adj" fmla="val 225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>
              <a:lnSpc>
                <a:spcPts val="1900"/>
              </a:lnSpc>
            </a:pPr>
            <a:r>
              <a:rPr lang="en-US" sz="1600" dirty="0" smtClean="0">
                <a:solidFill>
                  <a:schemeClr val="bg1"/>
                </a:solidFill>
              </a:rPr>
              <a:t>Each</a:t>
            </a:r>
            <a:endParaRPr lang="en-GB" sz="1600" dirty="0" smtClean="0">
              <a:solidFill>
                <a:schemeClr val="bg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39440" y="4009142"/>
            <a:ext cx="1872260" cy="355988"/>
          </a:xfrm>
          <a:prstGeom prst="roundRect">
            <a:avLst>
              <a:gd name="adj" fmla="val 225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>
              <a:lnSpc>
                <a:spcPts val="1900"/>
              </a:lnSpc>
            </a:pPr>
            <a:r>
              <a:rPr lang="en-US" sz="1600" dirty="0" err="1" smtClean="0">
                <a:solidFill>
                  <a:schemeClr val="bg1"/>
                </a:solidFill>
              </a:rPr>
              <a:t>FunctionVariable</a:t>
            </a:r>
            <a:r>
              <a:rPr lang="en-US" sz="1600" dirty="0" smtClean="0">
                <a:solidFill>
                  <a:schemeClr val="bg1"/>
                </a:solidFill>
              </a:rPr>
              <a:t>(x)</a:t>
            </a:r>
            <a:endParaRPr lang="en-GB" sz="1600" dirty="0" smtClean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043510" y="3433062"/>
            <a:ext cx="1512210" cy="355988"/>
          </a:xfrm>
          <a:prstGeom prst="roundRect">
            <a:avLst>
              <a:gd name="adj" fmla="val 225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>
              <a:lnSpc>
                <a:spcPts val="1900"/>
              </a:lnSpc>
            </a:pPr>
            <a:r>
              <a:rPr lang="en-US" sz="1600" dirty="0" err="1" smtClean="0">
                <a:solidFill>
                  <a:schemeClr val="bg1"/>
                </a:solidFill>
              </a:rPr>
              <a:t>OperatorApply</a:t>
            </a:r>
            <a:endParaRPr lang="en-GB" sz="1600" dirty="0" smtClean="0"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627730" y="4009142"/>
            <a:ext cx="927750" cy="355988"/>
          </a:xfrm>
          <a:prstGeom prst="roundRect">
            <a:avLst>
              <a:gd name="adj" fmla="val 225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>
              <a:lnSpc>
                <a:spcPts val="1900"/>
              </a:lnSpc>
            </a:pPr>
            <a:r>
              <a:rPr lang="en-US" sz="1600" dirty="0" smtClean="0">
                <a:solidFill>
                  <a:schemeClr val="bg1"/>
                </a:solidFill>
              </a:rPr>
              <a:t>Reduce</a:t>
            </a:r>
            <a:endParaRPr lang="en-GB" sz="1600" dirty="0" smtClean="0">
              <a:solidFill>
                <a:schemeClr val="bg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56221" y="2280902"/>
            <a:ext cx="1296179" cy="355988"/>
          </a:xfrm>
          <a:prstGeom prst="roundRect">
            <a:avLst>
              <a:gd name="adj" fmla="val 225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>
              <a:lnSpc>
                <a:spcPts val="1900"/>
              </a:lnSpc>
            </a:pPr>
            <a:r>
              <a:rPr lang="en-US" sz="1600" dirty="0" err="1" smtClean="0">
                <a:solidFill>
                  <a:schemeClr val="bg1"/>
                </a:solidFill>
              </a:rPr>
              <a:t>DyadicApply</a:t>
            </a:r>
            <a:endParaRPr lang="en-GB" sz="1600" dirty="0" smtClean="0">
              <a:solidFill>
                <a:schemeClr val="bg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7092350" y="2856982"/>
            <a:ext cx="1639250" cy="355988"/>
          </a:xfrm>
          <a:prstGeom prst="roundRect">
            <a:avLst>
              <a:gd name="adj" fmla="val 225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>
              <a:lnSpc>
                <a:spcPts val="1900"/>
              </a:lnSpc>
            </a:pPr>
            <a:r>
              <a:rPr lang="en-US" sz="1600" dirty="0" err="1" smtClean="0">
                <a:solidFill>
                  <a:schemeClr val="bg1"/>
                </a:solidFill>
              </a:rPr>
              <a:t>ArrayVariable</a:t>
            </a:r>
            <a:r>
              <a:rPr lang="en-US" sz="1600" dirty="0" smtClean="0">
                <a:solidFill>
                  <a:schemeClr val="bg1"/>
                </a:solidFill>
              </a:rPr>
              <a:t>(</a:t>
            </a:r>
            <a:r>
              <a:rPr lang="en-US" sz="1600" dirty="0" smtClean="0">
                <a:solidFill>
                  <a:schemeClr val="bg1"/>
                </a:solidFill>
              </a:rPr>
              <a:t>y)</a:t>
            </a:r>
            <a:endParaRPr lang="en-GB" sz="1600" dirty="0" smtClean="0">
              <a:solidFill>
                <a:schemeClr val="bg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932050" y="2856982"/>
            <a:ext cx="1639250" cy="355988"/>
          </a:xfrm>
          <a:prstGeom prst="roundRect">
            <a:avLst>
              <a:gd name="adj" fmla="val 225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>
              <a:lnSpc>
                <a:spcPts val="1900"/>
              </a:lnSpc>
            </a:pPr>
            <a:r>
              <a:rPr lang="en-US" sz="1600" dirty="0" err="1" smtClean="0">
                <a:solidFill>
                  <a:schemeClr val="bg1"/>
                </a:solidFill>
              </a:rPr>
              <a:t>ArrayVariable</a:t>
            </a:r>
            <a:r>
              <a:rPr lang="en-US" sz="1600" dirty="0" smtClean="0">
                <a:solidFill>
                  <a:schemeClr val="bg1"/>
                </a:solidFill>
              </a:rPr>
              <a:t>(x)</a:t>
            </a:r>
            <a:endParaRPr lang="en-GB" sz="1600" dirty="0" smtClean="0">
              <a:solidFill>
                <a:schemeClr val="bg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84210" y="3433062"/>
            <a:ext cx="1512210" cy="355988"/>
          </a:xfrm>
          <a:prstGeom prst="roundRect">
            <a:avLst>
              <a:gd name="adj" fmla="val 225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>
              <a:lnSpc>
                <a:spcPts val="1900"/>
              </a:lnSpc>
            </a:pPr>
            <a:r>
              <a:rPr lang="en-US" sz="1600" dirty="0" err="1" smtClean="0">
                <a:solidFill>
                  <a:schemeClr val="bg1"/>
                </a:solidFill>
              </a:rPr>
              <a:t>OperatorApply</a:t>
            </a:r>
            <a:endParaRPr lang="en-GB" sz="1600" dirty="0" smtClean="0">
              <a:solidFill>
                <a:schemeClr val="bg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7020340" y="4009142"/>
            <a:ext cx="720100" cy="355988"/>
          </a:xfrm>
          <a:prstGeom prst="roundRect">
            <a:avLst>
              <a:gd name="adj" fmla="val 225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>
              <a:lnSpc>
                <a:spcPts val="1900"/>
              </a:lnSpc>
            </a:pPr>
            <a:r>
              <a:rPr lang="en-US" sz="1600" dirty="0" smtClean="0">
                <a:solidFill>
                  <a:schemeClr val="bg1"/>
                </a:solidFill>
              </a:rPr>
              <a:t>Each</a:t>
            </a:r>
            <a:endParaRPr lang="en-GB" sz="1600" dirty="0" smtClean="0">
              <a:solidFill>
                <a:schemeClr val="bg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724160" y="4009142"/>
            <a:ext cx="1080150" cy="355988"/>
          </a:xfrm>
          <a:prstGeom prst="roundRect">
            <a:avLst>
              <a:gd name="adj" fmla="val 225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>
              <a:lnSpc>
                <a:spcPts val="1900"/>
              </a:lnSpc>
            </a:pPr>
            <a:r>
              <a:rPr lang="en-US" sz="1600" dirty="0" smtClean="0">
                <a:solidFill>
                  <a:schemeClr val="bg1"/>
                </a:solidFill>
              </a:rPr>
              <a:t>Replicate</a:t>
            </a:r>
            <a:endParaRPr lang="en-GB" sz="1600" dirty="0" smtClean="0">
              <a:solidFill>
                <a:schemeClr val="bg1"/>
              </a:solidFill>
            </a:endParaRPr>
          </a:p>
        </p:txBody>
      </p:sp>
      <p:cxnSp>
        <p:nvCxnSpPr>
          <p:cNvPr id="30" name="Straight Connector 29"/>
          <p:cNvCxnSpPr>
            <a:endCxn id="16" idx="0"/>
          </p:cNvCxnSpPr>
          <p:nvPr/>
        </p:nvCxnSpPr>
        <p:spPr>
          <a:xfrm flipH="1">
            <a:off x="1943635" y="2636890"/>
            <a:ext cx="468065" cy="220092"/>
          </a:xfrm>
          <a:prstGeom prst="line">
            <a:avLst/>
          </a:prstGeom>
          <a:ln w="1905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19" idx="0"/>
          </p:cNvCxnSpPr>
          <p:nvPr/>
        </p:nvCxnSpPr>
        <p:spPr>
          <a:xfrm flipH="1">
            <a:off x="1799615" y="3212970"/>
            <a:ext cx="36005" cy="220092"/>
          </a:xfrm>
          <a:prstGeom prst="line">
            <a:avLst/>
          </a:prstGeom>
          <a:ln w="1905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18" idx="0"/>
          </p:cNvCxnSpPr>
          <p:nvPr/>
        </p:nvCxnSpPr>
        <p:spPr>
          <a:xfrm flipH="1">
            <a:off x="1475570" y="3789050"/>
            <a:ext cx="216030" cy="220092"/>
          </a:xfrm>
          <a:prstGeom prst="line">
            <a:avLst/>
          </a:prstGeom>
          <a:ln w="1905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23" idx="0"/>
          </p:cNvCxnSpPr>
          <p:nvPr/>
        </p:nvCxnSpPr>
        <p:spPr>
          <a:xfrm flipH="1">
            <a:off x="5751675" y="2636890"/>
            <a:ext cx="692585" cy="220092"/>
          </a:xfrm>
          <a:prstGeom prst="line">
            <a:avLst/>
          </a:prstGeom>
          <a:ln w="1905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26" idx="0"/>
          </p:cNvCxnSpPr>
          <p:nvPr/>
        </p:nvCxnSpPr>
        <p:spPr>
          <a:xfrm flipH="1">
            <a:off x="6264235" y="3789050"/>
            <a:ext cx="252035" cy="220092"/>
          </a:xfrm>
          <a:prstGeom prst="line">
            <a:avLst/>
          </a:prstGeom>
          <a:ln w="1905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24" idx="0"/>
          </p:cNvCxnSpPr>
          <p:nvPr/>
        </p:nvCxnSpPr>
        <p:spPr>
          <a:xfrm>
            <a:off x="6804310" y="2636890"/>
            <a:ext cx="36005" cy="796172"/>
          </a:xfrm>
          <a:prstGeom prst="line">
            <a:avLst/>
          </a:prstGeom>
          <a:ln w="1905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15" idx="0"/>
          </p:cNvCxnSpPr>
          <p:nvPr/>
        </p:nvCxnSpPr>
        <p:spPr>
          <a:xfrm>
            <a:off x="3203810" y="2636890"/>
            <a:ext cx="540075" cy="220092"/>
          </a:xfrm>
          <a:prstGeom prst="line">
            <a:avLst/>
          </a:prstGeom>
          <a:ln w="1905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17" idx="0"/>
          </p:cNvCxnSpPr>
          <p:nvPr/>
        </p:nvCxnSpPr>
        <p:spPr>
          <a:xfrm>
            <a:off x="2483710" y="3212970"/>
            <a:ext cx="648090" cy="220092"/>
          </a:xfrm>
          <a:prstGeom prst="line">
            <a:avLst/>
          </a:prstGeom>
          <a:ln w="1905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20" idx="0"/>
          </p:cNvCxnSpPr>
          <p:nvPr/>
        </p:nvCxnSpPr>
        <p:spPr>
          <a:xfrm>
            <a:off x="2267680" y="3789050"/>
            <a:ext cx="823925" cy="220092"/>
          </a:xfrm>
          <a:prstGeom prst="line">
            <a:avLst/>
          </a:prstGeom>
          <a:ln w="1905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22" idx="0"/>
          </p:cNvCxnSpPr>
          <p:nvPr/>
        </p:nvCxnSpPr>
        <p:spPr>
          <a:xfrm>
            <a:off x="7236370" y="2636890"/>
            <a:ext cx="675605" cy="220092"/>
          </a:xfrm>
          <a:prstGeom prst="line">
            <a:avLst/>
          </a:prstGeom>
          <a:ln w="1905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25" idx="0"/>
          </p:cNvCxnSpPr>
          <p:nvPr/>
        </p:nvCxnSpPr>
        <p:spPr>
          <a:xfrm>
            <a:off x="7164360" y="3789050"/>
            <a:ext cx="216030" cy="220092"/>
          </a:xfrm>
          <a:prstGeom prst="line">
            <a:avLst/>
          </a:prstGeom>
          <a:ln w="1905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2000" y="1778399"/>
            <a:ext cx="7920000" cy="4196611"/>
          </a:xfrm>
        </p:spPr>
        <p:txBody>
          <a:bodyPr/>
          <a:lstStyle/>
          <a:p>
            <a:r>
              <a:rPr lang="en-US" dirty="0" smtClean="0"/>
              <a:t>Values come in 3 </a:t>
            </a:r>
            <a:r>
              <a:rPr lang="en-US" i="1" dirty="0" smtClean="0"/>
              <a:t>kinds</a:t>
            </a:r>
            <a:r>
              <a:rPr lang="en-US" dirty="0" smtClean="0"/>
              <a:t>: Arrays, Functions, and Operators.</a:t>
            </a:r>
          </a:p>
          <a:p>
            <a:pPr lvl="1"/>
            <a:r>
              <a:rPr lang="en-US" dirty="0" smtClean="0"/>
              <a:t>Sequences of Arrays form vectors.</a:t>
            </a:r>
          </a:p>
          <a:p>
            <a:pPr lvl="1"/>
            <a:r>
              <a:rPr lang="en-US" dirty="0" smtClean="0"/>
              <a:t>Functions associate to the right.</a:t>
            </a:r>
          </a:p>
          <a:p>
            <a:pPr lvl="1"/>
            <a:r>
              <a:rPr lang="en-US" dirty="0" smtClean="0"/>
              <a:t>Operators associate to the left.</a:t>
            </a:r>
            <a:endParaRPr lang="en-GB" dirty="0" smtClean="0"/>
          </a:p>
          <a:p>
            <a:r>
              <a:rPr lang="en-US" dirty="0" smtClean="0"/>
              <a:t>Parsing needs complete kind information.</a:t>
            </a:r>
          </a:p>
          <a:p>
            <a:r>
              <a:rPr lang="en-US" dirty="0" smtClean="0"/>
              <a:t>Solution: Separate parsing in two steps with a kind inference algorithm sandwiched in-between:</a:t>
            </a:r>
          </a:p>
          <a:p>
            <a:pPr marL="636588" lvl="1" indent="-457200">
              <a:buFont typeface="+mj-lt"/>
              <a:buAutoNum type="arabicPeriod"/>
            </a:pPr>
            <a:r>
              <a:rPr lang="en-US" dirty="0" smtClean="0"/>
              <a:t>Parse control-flow and matching parentheses, effectively representing expressions as mere token trees.</a:t>
            </a:r>
          </a:p>
          <a:p>
            <a:pPr marL="636588" lvl="1" indent="-457200">
              <a:buFont typeface="+mj-lt"/>
              <a:buAutoNum type="arabicPeriod"/>
            </a:pPr>
            <a:r>
              <a:rPr lang="en-US" dirty="0" smtClean="0"/>
              <a:t>Do kind inference on the token trees.</a:t>
            </a:r>
          </a:p>
          <a:p>
            <a:pPr marL="636588" lvl="1" indent="-457200">
              <a:buFont typeface="+mj-lt"/>
              <a:buAutoNum type="arabicPeriod"/>
            </a:pPr>
            <a:r>
              <a:rPr lang="en-US" dirty="0" smtClean="0"/>
              <a:t>Parse the token trees as full-fledged expressions.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APL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125ACB-207D-4471-AF99-E3860601606F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Kind inference naturally proceeds from left to right:</a:t>
            </a:r>
          </a:p>
          <a:p>
            <a:pPr lvl="1"/>
            <a:r>
              <a:rPr lang="en-US" dirty="0" smtClean="0"/>
              <a:t>Consider e.g.: “</a:t>
            </a:r>
            <a:r>
              <a:rPr lang="en-US" dirty="0" err="1" smtClean="0">
                <a:latin typeface="APL385 Unicode" pitchFamily="49" charset="0"/>
              </a:rPr>
              <a:t>x.y</a:t>
            </a:r>
            <a:r>
              <a:rPr lang="en-US" dirty="0" smtClean="0"/>
              <a:t>”, “</a:t>
            </a:r>
            <a:r>
              <a:rPr lang="en-US" dirty="0" smtClean="0">
                <a:latin typeface="APL385 Unicode" pitchFamily="49" charset="0"/>
              </a:rPr>
              <a:t>x/y</a:t>
            </a:r>
            <a:r>
              <a:rPr lang="en-US" dirty="0" smtClean="0"/>
              <a:t>”, “</a:t>
            </a:r>
            <a:r>
              <a:rPr lang="en-US" dirty="0" smtClean="0">
                <a:latin typeface="APL385 Unicode" pitchFamily="49" charset="0"/>
              </a:rPr>
              <a:t>x[y]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Left-to-right, depth-first scan:</a:t>
            </a:r>
          </a:p>
          <a:p>
            <a:pPr lvl="1"/>
            <a:r>
              <a:rPr lang="en-US" dirty="0" smtClean="0"/>
              <a:t>Individual tokens can be inferred based on the kinds of the tokens to the left of it.</a:t>
            </a:r>
          </a:p>
          <a:p>
            <a:pPr lvl="1"/>
            <a:r>
              <a:rPr lang="en-US" dirty="0" smtClean="0"/>
              <a:t>Parenthesized expressions can have their compound kind inferred based on the kinds of their subparts.</a:t>
            </a:r>
          </a:p>
          <a:p>
            <a:r>
              <a:rPr lang="en-US" dirty="0" smtClean="0"/>
              <a:t>Tag all tokens with their kind and all left-parentheses with the compound kind they enclose.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 Inference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125ACB-207D-4471-AF99-E3860601606F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2000" y="1778399"/>
            <a:ext cx="7920000" cy="922919"/>
          </a:xfrm>
        </p:spPr>
        <p:txBody>
          <a:bodyPr/>
          <a:lstStyle/>
          <a:p>
            <a:r>
              <a:rPr lang="en-US" dirty="0" smtClean="0"/>
              <a:t>Kind sequence rewrite algorithm:</a:t>
            </a:r>
          </a:p>
          <a:p>
            <a:pPr lvl="1"/>
            <a:r>
              <a:rPr lang="en-US" sz="1600" dirty="0" smtClean="0"/>
              <a:t>Uses an elaboration into 5 kinds: Array (A), Function (F), Namespace indexer (.), Monadic operator (M), and Dyadic operator (D).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Inferring compound kinds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125ACB-207D-4471-AF99-E3860601606F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286000" y="2826620"/>
            <a:ext cx="4572000" cy="280076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1">
              <a:buNone/>
            </a:pPr>
            <a:r>
              <a:rPr lang="en-US" sz="1600" dirty="0" smtClean="0"/>
              <a:t>K </a:t>
            </a:r>
            <a:r>
              <a:rPr lang="en-US" sz="1600" dirty="0" smtClean="0">
                <a:sym typeface="Wingdings" pitchFamily="2" charset="2"/>
              </a:rPr>
              <a:t> K (done)</a:t>
            </a:r>
          </a:p>
          <a:p>
            <a:pPr lvl="1">
              <a:buNone/>
            </a:pPr>
            <a:r>
              <a:rPr lang="en-US" sz="1600" dirty="0" smtClean="0">
                <a:sym typeface="Wingdings" pitchFamily="2" charset="2"/>
              </a:rPr>
              <a:t>A </a:t>
            </a:r>
            <a:r>
              <a:rPr lang="en-US" sz="1600" dirty="0" err="1" smtClean="0">
                <a:sym typeface="Wingdings" pitchFamily="2" charset="2"/>
              </a:rPr>
              <a:t>A</a:t>
            </a:r>
            <a:r>
              <a:rPr lang="en-US" sz="1600" dirty="0" smtClean="0">
                <a:sym typeface="Wingdings" pitchFamily="2" charset="2"/>
              </a:rPr>
              <a:t> Ks  A Ks</a:t>
            </a:r>
          </a:p>
          <a:p>
            <a:pPr lvl="1">
              <a:buNone/>
            </a:pPr>
            <a:r>
              <a:rPr lang="en-US" sz="1600" dirty="0" smtClean="0">
                <a:sym typeface="Wingdings" pitchFamily="2" charset="2"/>
              </a:rPr>
              <a:t>A . Ks  Ks</a:t>
            </a:r>
          </a:p>
          <a:p>
            <a:pPr lvl="1">
              <a:buNone/>
            </a:pPr>
            <a:r>
              <a:rPr lang="en-US" sz="1600" dirty="0" smtClean="0">
                <a:sym typeface="Wingdings" pitchFamily="2" charset="2"/>
              </a:rPr>
              <a:t>A F Ks  A (done)</a:t>
            </a:r>
          </a:p>
          <a:p>
            <a:pPr lvl="1">
              <a:buNone/>
            </a:pPr>
            <a:r>
              <a:rPr lang="en-US" sz="1600" dirty="0" smtClean="0">
                <a:sym typeface="Wingdings" pitchFamily="2" charset="2"/>
              </a:rPr>
              <a:t>K D </a:t>
            </a:r>
            <a:r>
              <a:rPr lang="en-US" sz="1600" dirty="0" err="1" smtClean="0">
                <a:sym typeface="Wingdings" pitchFamily="2" charset="2"/>
              </a:rPr>
              <a:t>D</a:t>
            </a:r>
            <a:r>
              <a:rPr lang="en-US" sz="1600" dirty="0" smtClean="0">
                <a:sym typeface="Wingdings" pitchFamily="2" charset="2"/>
              </a:rPr>
              <a:t> Ks  A (done)  </a:t>
            </a:r>
            <a:r>
              <a:rPr lang="en-US" sz="1600" i="1" dirty="0" smtClean="0">
                <a:sym typeface="Wingdings" pitchFamily="2" charset="2"/>
              </a:rPr>
              <a:t>// outer product</a:t>
            </a:r>
            <a:endParaRPr lang="en-US" sz="1600" dirty="0" smtClean="0">
              <a:sym typeface="Wingdings" pitchFamily="2" charset="2"/>
            </a:endParaRPr>
          </a:p>
          <a:p>
            <a:pPr lvl="1">
              <a:buNone/>
            </a:pPr>
            <a:r>
              <a:rPr lang="en-US" sz="1600" dirty="0" smtClean="0">
                <a:sym typeface="Wingdings" pitchFamily="2" charset="2"/>
              </a:rPr>
              <a:t>F </a:t>
            </a:r>
            <a:r>
              <a:rPr lang="en-US" sz="1600" dirty="0" err="1" smtClean="0">
                <a:sym typeface="Wingdings" pitchFamily="2" charset="2"/>
              </a:rPr>
              <a:t>F</a:t>
            </a:r>
            <a:r>
              <a:rPr lang="en-US" sz="1600" dirty="0" smtClean="0">
                <a:sym typeface="Wingdings" pitchFamily="2" charset="2"/>
              </a:rPr>
              <a:t> Ks  A (done)</a:t>
            </a:r>
          </a:p>
          <a:p>
            <a:pPr lvl="1">
              <a:buNone/>
            </a:pPr>
            <a:r>
              <a:rPr lang="en-US" sz="1600" dirty="0" smtClean="0">
                <a:sym typeface="Wingdings" pitchFamily="2" charset="2"/>
              </a:rPr>
              <a:t>F A Ks  A (done)</a:t>
            </a:r>
          </a:p>
          <a:p>
            <a:pPr lvl="1">
              <a:buNone/>
            </a:pPr>
            <a:r>
              <a:rPr lang="en-US" sz="1600" dirty="0" smtClean="0">
                <a:sym typeface="Wingdings" pitchFamily="2" charset="2"/>
              </a:rPr>
              <a:t>[AF] M Ks  F Ks</a:t>
            </a:r>
          </a:p>
          <a:p>
            <a:pPr lvl="1">
              <a:buNone/>
            </a:pPr>
            <a:r>
              <a:rPr lang="en-US" sz="1600" dirty="0" smtClean="0">
                <a:sym typeface="Wingdings" pitchFamily="2" charset="2"/>
              </a:rPr>
              <a:t>K D A </a:t>
            </a:r>
            <a:r>
              <a:rPr lang="en-US" sz="1600" dirty="0" err="1" smtClean="0">
                <a:sym typeface="Wingdings" pitchFamily="2" charset="2"/>
              </a:rPr>
              <a:t>A</a:t>
            </a:r>
            <a:r>
              <a:rPr lang="en-US" sz="1600" dirty="0" smtClean="0">
                <a:sym typeface="Wingdings" pitchFamily="2" charset="2"/>
              </a:rPr>
              <a:t> Ks  K D A Ks</a:t>
            </a:r>
          </a:p>
          <a:p>
            <a:pPr lvl="1">
              <a:buNone/>
            </a:pPr>
            <a:r>
              <a:rPr lang="en-US" sz="1600" dirty="0" smtClean="0">
                <a:sym typeface="Wingdings" pitchFamily="2" charset="2"/>
              </a:rPr>
              <a:t>K D A . Ks  K D Ks</a:t>
            </a:r>
          </a:p>
          <a:p>
            <a:pPr lvl="1">
              <a:buNone/>
            </a:pPr>
            <a:r>
              <a:rPr lang="en-US" sz="1600" dirty="0" smtClean="0">
                <a:sym typeface="Wingdings" pitchFamily="2" charset="2"/>
              </a:rPr>
              <a:t>[AF] D [AF] Ks  F Ks</a:t>
            </a:r>
          </a:p>
        </p:txBody>
      </p:sp>
      <p:sp>
        <p:nvSpPr>
          <p:cNvPr id="6" name="Rectangle 5"/>
          <p:cNvSpPr/>
          <p:nvPr/>
        </p:nvSpPr>
        <p:spPr>
          <a:xfrm>
            <a:off x="634617" y="5799070"/>
            <a:ext cx="63874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*Assumes a minor preprocessing step that wraps “A . F” with parentheses. Also slightly simplified assuming no “A . D” or “A . M”.</a:t>
            </a:r>
            <a:endParaRPr lang="en-GB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13236" y="5436375"/>
            <a:ext cx="2988669" cy="1686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</a:pPr>
            <a:endParaRPr lang="en-GB" sz="1600" dirty="0" smtClean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399" y="1926522"/>
            <a:ext cx="1361131" cy="1675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</a:pPr>
            <a:endParaRPr lang="en-GB" sz="1600" dirty="0" smtClean="0">
              <a:solidFill>
                <a:schemeClr val="tx1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2000" y="1778400"/>
            <a:ext cx="7920000" cy="425244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Expr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	| Vector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Func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Expr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 {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DyadicApply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(vector $1, $2, $3)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	|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FuncLeftmost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Expr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{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MonadicApply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($1, $2)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	| Vector            { vector $1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 smtClean="0">
              <a:latin typeface="Miriam Fixed" pitchFamily="49" charset="-79"/>
              <a:cs typeface="Miriam Fixed" pitchFamily="49" charset="-79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Vector: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	|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SimpleExprLeftmost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             { [$1]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	|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SimpleExprLeftmost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SimpleVector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{ $1 :: $2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 smtClean="0">
              <a:latin typeface="Miriam Fixed" pitchFamily="49" charset="-79"/>
              <a:cs typeface="Miriam Fixed" pitchFamily="49" charset="-79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SimpleExprLeftmost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	|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AtomicExpr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                      { $1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	| Vector LBRACKET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IdxList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RBRACKET { Index(vector $1, $3)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	|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NameSpaceExprLeftmost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AtomicExpr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{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NameSpace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($1, $2)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 smtClean="0">
              <a:latin typeface="Miriam Fixed" pitchFamily="49" charset="-79"/>
              <a:cs typeface="Miriam Fixed" pitchFamily="49" charset="-79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AtomicExpr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	| LPAREN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Expr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RPAREN { $2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	| IDARRAY            {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IdenArray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($1)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	| INT                { Value(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parseInt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($1))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	| FLOAT              { Value(Float(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parseDouble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($1)))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	| STRING             { Value(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parseStringValue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($1))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	| APLVALUE           { Value(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AplNil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parseNiladic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($1)))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 smtClean="0">
              <a:latin typeface="Miriam Fixed" pitchFamily="49" charset="-79"/>
              <a:cs typeface="Miriam Fixed" pitchFamily="49" charset="-79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Func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	|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Func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MonadicOperator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                  {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MonadicOpApply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($1, $2)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	|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Func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DyadicOperatorFuncFunc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SimpleFunc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{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DyadicOpApply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($2, FF($1, $3))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	| JOT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DyadicOperatorFuncFunc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SimpleFunc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 {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DyadicOpApply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($2, FF(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AplFunction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(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OuterProduct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), $3))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	| </a:t>
            </a:r>
            <a:r>
              <a:rPr lang="en-GB" sz="1000" dirty="0" err="1" smtClean="0">
                <a:latin typeface="Miriam Fixed" pitchFamily="49" charset="-79"/>
                <a:cs typeface="Miriam Fixed" pitchFamily="49" charset="-79"/>
              </a:rPr>
              <a:t>SimpleFunc</a:t>
            </a:r>
            <a:r>
              <a:rPr lang="en-GB" sz="1000" dirty="0" smtClean="0">
                <a:latin typeface="Miriam Fixed" pitchFamily="49" charset="-79"/>
                <a:cs typeface="Miriam Fixed" pitchFamily="49" charset="-79"/>
              </a:rPr>
              <a:t>                             { $1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GB" sz="1000" dirty="0">
              <a:latin typeface="Miriam Fixed" pitchFamily="49" charset="-79"/>
              <a:cs typeface="Miriam Fixed" pitchFamily="49" charset="-79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BNF Grammar (sample excerpt)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125ACB-207D-4471-AF99-E3860601606F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What were those restrictions to allow parsing?</a:t>
            </a:r>
          </a:p>
          <a:p>
            <a:pPr lvl="1"/>
            <a:r>
              <a:rPr lang="en-US" dirty="0" smtClean="0"/>
              <a:t>Defined operators need a static description of whether their operands are functions or arrays. This is not a problem in practice.</a:t>
            </a:r>
          </a:p>
          <a:p>
            <a:pPr lvl="1"/>
            <a:r>
              <a:rPr lang="en-US" dirty="0" smtClean="0"/>
              <a:t>We need an environment describing all global variables and functions. We need this anyway to </a:t>
            </a:r>
            <a:r>
              <a:rPr lang="en-US" dirty="0" err="1" smtClean="0"/>
              <a:t>typecheck</a:t>
            </a:r>
            <a:r>
              <a:rPr lang="en-US" dirty="0" smtClean="0"/>
              <a:t> function calls.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(Minor quirk related to the :Until-: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AndIf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construction.)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Restrictions – the fine print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125ACB-207D-4471-AF99-E3860601606F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125ACB-207D-4471-AF99-E3860601606F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Background and Motivation</a:t>
            </a:r>
          </a:p>
          <a:p>
            <a:r>
              <a:rPr lang="en-US" dirty="0" smtClean="0"/>
              <a:t>Variable Types</a:t>
            </a:r>
          </a:p>
          <a:p>
            <a:r>
              <a:rPr lang="en-US" dirty="0" smtClean="0"/>
              <a:t>Static Analysis Tool</a:t>
            </a:r>
          </a:p>
          <a:p>
            <a:r>
              <a:rPr lang="en-US" dirty="0" smtClean="0"/>
              <a:t>Parsing APL</a:t>
            </a:r>
          </a:p>
          <a:p>
            <a:r>
              <a:rPr lang="en-US" dirty="0" smtClean="0"/>
              <a:t>Kind Inference</a:t>
            </a:r>
          </a:p>
          <a:p>
            <a:r>
              <a:rPr lang="en-US" dirty="0" smtClean="0"/>
              <a:t>BNF Grammar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125ACB-207D-4471-AF99-E3860601606F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APL codebase in </a:t>
            </a:r>
            <a:r>
              <a:rPr lang="en-US" dirty="0" err="1" smtClean="0"/>
              <a:t>SimCorp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68000 functions</a:t>
            </a:r>
          </a:p>
          <a:p>
            <a:pPr lvl="1"/>
            <a:r>
              <a:rPr lang="en-US" dirty="0" smtClean="0"/>
              <a:t>1.7m lines of code</a:t>
            </a:r>
          </a:p>
          <a:p>
            <a:r>
              <a:rPr lang="en-US" dirty="0" smtClean="0"/>
              <a:t>215 APL developers actively developing and maintaining this codebase</a:t>
            </a:r>
          </a:p>
          <a:p>
            <a:r>
              <a:rPr lang="en-US" dirty="0" smtClean="0"/>
              <a:t>Additional functions and developers covering utilities, etc.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– example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000" dirty="0" smtClean="0"/>
              <a:t>Programmer A writes function </a:t>
            </a:r>
            <a:r>
              <a:rPr lang="en-US" sz="2000" b="1" dirty="0" err="1" smtClean="0"/>
              <a:t>foo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A makes certain assumptions about the input arguments.</a:t>
            </a:r>
          </a:p>
          <a:p>
            <a:r>
              <a:rPr lang="en-US" sz="2000" dirty="0" smtClean="0"/>
              <a:t>A documents his assumptions.</a:t>
            </a:r>
          </a:p>
          <a:p>
            <a:r>
              <a:rPr lang="en-US" sz="2000" dirty="0" smtClean="0"/>
              <a:t>Programmer K writes function </a:t>
            </a:r>
            <a:r>
              <a:rPr lang="en-US" sz="2000" b="1" dirty="0" smtClean="0"/>
              <a:t>bar</a:t>
            </a:r>
            <a:r>
              <a:rPr lang="en-US" sz="2000" dirty="0" smtClean="0"/>
              <a:t> and calls </a:t>
            </a:r>
            <a:r>
              <a:rPr lang="en-US" sz="2000" b="1" dirty="0" err="1" smtClean="0"/>
              <a:t>foo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K has read the header of </a:t>
            </a:r>
            <a:r>
              <a:rPr lang="en-US" sz="2000" b="1" dirty="0" err="1" smtClean="0"/>
              <a:t>foo</a:t>
            </a:r>
            <a:r>
              <a:rPr lang="en-US" sz="2000" dirty="0" smtClean="0"/>
              <a:t> so he knows what sort of arguments to supply.</a:t>
            </a:r>
          </a:p>
          <a:p>
            <a:r>
              <a:rPr lang="en-US" sz="2000" dirty="0" smtClean="0"/>
              <a:t>For good measure he also tests it</a:t>
            </a:r>
            <a:r>
              <a:rPr lang="en-US" sz="2000" dirty="0"/>
              <a:t>.</a:t>
            </a:r>
            <a:endParaRPr lang="en-US" sz="20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4704623" y="1781813"/>
            <a:ext cx="3828614" cy="20313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dirty="0" smtClean="0">
                <a:latin typeface="APL385 Unicode" panose="020B0709000202000203" pitchFamily="49" charset="0"/>
              </a:rPr>
              <a:t>∇ </a:t>
            </a:r>
            <a:r>
              <a:rPr lang="da-DK" dirty="0" err="1" smtClean="0">
                <a:latin typeface="APL385 Unicode" panose="020B0709000202000203" pitchFamily="49" charset="0"/>
              </a:rPr>
              <a:t>foo</a:t>
            </a:r>
            <a:r>
              <a:rPr lang="da-DK" dirty="0" smtClean="0">
                <a:latin typeface="APL385 Unicode" panose="020B0709000202000203" pitchFamily="49" charset="0"/>
              </a:rPr>
              <a:t> </a:t>
            </a:r>
            <a:r>
              <a:rPr lang="da-DK" dirty="0" err="1" smtClean="0">
                <a:latin typeface="APL385 Unicode" panose="020B0709000202000203" pitchFamily="49" charset="0"/>
              </a:rPr>
              <a:t>args</a:t>
            </a:r>
            <a:endParaRPr lang="da-DK" dirty="0" smtClean="0">
              <a:latin typeface="APL385 Unicode" panose="020B0709000202000203" pitchFamily="49" charset="0"/>
            </a:endParaRPr>
          </a:p>
          <a:p>
            <a:r>
              <a:rPr lang="da-DK" dirty="0" smtClean="0">
                <a:latin typeface="APL385 Unicode" panose="020B0709000202000203" pitchFamily="49" charset="0"/>
              </a:rPr>
              <a:t> ⍝: </a:t>
            </a:r>
            <a:r>
              <a:rPr lang="da-DK" dirty="0" err="1" smtClean="0">
                <a:latin typeface="APL385 Unicode" panose="020B0709000202000203" pitchFamily="49" charset="0"/>
              </a:rPr>
              <a:t>args</a:t>
            </a:r>
            <a:r>
              <a:rPr lang="da-DK" dirty="0" smtClean="0">
                <a:latin typeface="APL385 Unicode" panose="020B0709000202000203" pitchFamily="49" charset="0"/>
              </a:rPr>
              <a:t> </a:t>
            </a:r>
            <a:r>
              <a:rPr lang="da-DK" dirty="0" err="1" smtClean="0">
                <a:latin typeface="APL385 Unicode" panose="020B0709000202000203" pitchFamily="49" charset="0"/>
              </a:rPr>
              <a:t>should</a:t>
            </a:r>
            <a:r>
              <a:rPr lang="da-DK" dirty="0" smtClean="0">
                <a:latin typeface="APL385 Unicode" panose="020B0709000202000203" pitchFamily="49" charset="0"/>
              </a:rPr>
              <a:t> </a:t>
            </a:r>
            <a:r>
              <a:rPr lang="da-DK" dirty="0" err="1" smtClean="0">
                <a:latin typeface="APL385 Unicode" panose="020B0709000202000203" pitchFamily="49" charset="0"/>
              </a:rPr>
              <a:t>be</a:t>
            </a:r>
            <a:r>
              <a:rPr lang="da-DK" dirty="0" smtClean="0">
                <a:latin typeface="APL385 Unicode" panose="020B0709000202000203" pitchFamily="49" charset="0"/>
              </a:rPr>
              <a:t> ...</a:t>
            </a:r>
          </a:p>
          <a:p>
            <a:r>
              <a:rPr lang="da-DK" dirty="0" smtClean="0">
                <a:latin typeface="APL385 Unicode" panose="020B0709000202000203" pitchFamily="49" charset="0"/>
              </a:rPr>
              <a:t>  mat1 mat2 </a:t>
            </a:r>
            <a:r>
              <a:rPr lang="da-DK" dirty="0" err="1" smtClean="0">
                <a:latin typeface="APL385 Unicode" panose="020B0709000202000203" pitchFamily="49" charset="0"/>
              </a:rPr>
              <a:t>strings←args</a:t>
            </a:r>
            <a:endParaRPr lang="da-DK" dirty="0" smtClean="0">
              <a:latin typeface="APL385 Unicode" panose="020B0709000202000203" pitchFamily="49" charset="0"/>
            </a:endParaRPr>
          </a:p>
          <a:p>
            <a:endParaRPr lang="da-DK" dirty="0" smtClean="0">
              <a:latin typeface="APL385 Unicode" panose="020B0709000202000203" pitchFamily="49" charset="0"/>
            </a:endParaRPr>
          </a:p>
          <a:p>
            <a:r>
              <a:rPr lang="da-DK" dirty="0" smtClean="0">
                <a:latin typeface="APL385 Unicode" panose="020B0709000202000203" pitchFamily="49" charset="0"/>
              </a:rPr>
              <a:t>  ...</a:t>
            </a:r>
          </a:p>
          <a:p>
            <a:r>
              <a:rPr lang="da-DK" dirty="0" smtClean="0">
                <a:latin typeface="APL385 Unicode" panose="020B0709000202000203" pitchFamily="49" charset="0"/>
              </a:rPr>
              <a:t>  </a:t>
            </a:r>
            <a:r>
              <a:rPr lang="da-DK" i="1" dirty="0" smtClean="0">
                <a:solidFill>
                  <a:srgbClr val="FF0000"/>
                </a:solidFill>
              </a:rPr>
              <a:t>(implicit </a:t>
            </a:r>
            <a:r>
              <a:rPr lang="da-DK" i="1" dirty="0" err="1" smtClean="0">
                <a:solidFill>
                  <a:srgbClr val="FF0000"/>
                </a:solidFill>
              </a:rPr>
              <a:t>assumptions</a:t>
            </a:r>
            <a:r>
              <a:rPr lang="da-DK" i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da-DK" dirty="0" smtClean="0">
                <a:latin typeface="APL385 Unicode" panose="020B0709000202000203" pitchFamily="49" charset="0"/>
              </a:rPr>
              <a:t>∇ </a:t>
            </a:r>
            <a:endParaRPr lang="da-DK" dirty="0">
              <a:latin typeface="APL385 Unicode" panose="020B0709000202000203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96480" y="4021278"/>
            <a:ext cx="3828614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dirty="0" smtClean="0">
                <a:latin typeface="APL385 Unicode" panose="020B0709000202000203" pitchFamily="49" charset="0"/>
              </a:rPr>
              <a:t>∇ bar</a:t>
            </a:r>
          </a:p>
          <a:p>
            <a:r>
              <a:rPr lang="da-DK" dirty="0" smtClean="0">
                <a:latin typeface="APL385 Unicode" panose="020B0709000202000203" pitchFamily="49" charset="0"/>
              </a:rPr>
              <a:t>  ...</a:t>
            </a:r>
          </a:p>
          <a:p>
            <a:r>
              <a:rPr lang="da-DK" dirty="0" smtClean="0">
                <a:latin typeface="APL385 Unicode" panose="020B0709000202000203" pitchFamily="49" charset="0"/>
              </a:rPr>
              <a:t>  </a:t>
            </a:r>
            <a:r>
              <a:rPr lang="da-DK" dirty="0" err="1" smtClean="0">
                <a:latin typeface="APL385 Unicode" panose="020B0709000202000203" pitchFamily="49" charset="0"/>
              </a:rPr>
              <a:t>foo</a:t>
            </a:r>
            <a:r>
              <a:rPr lang="da-DK" dirty="0" smtClean="0">
                <a:latin typeface="APL385 Unicode" panose="020B0709000202000203" pitchFamily="49" charset="0"/>
              </a:rPr>
              <a:t> mat1 mat2 </a:t>
            </a:r>
            <a:r>
              <a:rPr lang="da-DK" dirty="0" err="1" smtClean="0">
                <a:latin typeface="APL385 Unicode" panose="020B0709000202000203" pitchFamily="49" charset="0"/>
              </a:rPr>
              <a:t>strings</a:t>
            </a:r>
            <a:endParaRPr lang="da-DK" dirty="0" smtClean="0">
              <a:latin typeface="APL385 Unicode" panose="020B0709000202000203" pitchFamily="49" charset="0"/>
            </a:endParaRPr>
          </a:p>
          <a:p>
            <a:r>
              <a:rPr lang="da-DK" dirty="0" smtClean="0">
                <a:latin typeface="APL385 Unicode" panose="020B0709000202000203" pitchFamily="49" charset="0"/>
              </a:rPr>
              <a:t>  ...</a:t>
            </a:r>
          </a:p>
          <a:p>
            <a:r>
              <a:rPr lang="da-DK" dirty="0" smtClean="0">
                <a:latin typeface="APL385 Unicode" panose="020B0709000202000203" pitchFamily="49" charset="0"/>
              </a:rPr>
              <a:t>∇ </a:t>
            </a:r>
            <a:endParaRPr lang="da-DK" dirty="0">
              <a:latin typeface="APL385 Unicode" panose="020B0709000202000203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Translating:</a:t>
            </a:r>
          </a:p>
          <a:p>
            <a:pPr lvl="1"/>
            <a:r>
              <a:rPr lang="en-US" dirty="0" smtClean="0"/>
              <a:t>A’s assumptions </a:t>
            </a:r>
            <a:r>
              <a:rPr lang="en-US" dirty="0" smtClean="0">
                <a:sym typeface="Wingdings" pitchFamily="2" charset="2"/>
              </a:rPr>
              <a:t> documentation of </a:t>
            </a:r>
            <a:r>
              <a:rPr lang="en-US" b="1" dirty="0" err="1" smtClean="0">
                <a:sym typeface="Wingdings" pitchFamily="2" charset="2"/>
              </a:rPr>
              <a:t>foo</a:t>
            </a:r>
            <a:r>
              <a:rPr lang="en-US" dirty="0" smtClean="0">
                <a:sym typeface="Wingdings" pitchFamily="2" charset="2"/>
              </a:rPr>
              <a:t>  K’s understanding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 lot can be missed, misinterpreted, or left out</a:t>
            </a:r>
          </a:p>
          <a:p>
            <a:r>
              <a:rPr lang="en-US" dirty="0" smtClean="0">
                <a:sym typeface="Wingdings" pitchFamily="2" charset="2"/>
              </a:rPr>
              <a:t>Test might not catch this</a:t>
            </a:r>
          </a:p>
          <a:p>
            <a:r>
              <a:rPr lang="en-US" dirty="0" smtClean="0">
                <a:sym typeface="Wingdings" pitchFamily="2" charset="2"/>
              </a:rPr>
              <a:t>Maintenance: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Updates to </a:t>
            </a:r>
            <a:r>
              <a:rPr lang="en-US" b="1" dirty="0" err="1" smtClean="0">
                <a:sym typeface="Wingdings" pitchFamily="2" charset="2"/>
              </a:rPr>
              <a:t>foo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Updates to </a:t>
            </a:r>
            <a:r>
              <a:rPr lang="en-US" b="1" dirty="0" smtClean="0">
                <a:sym typeface="Wingdings" pitchFamily="2" charset="2"/>
              </a:rPr>
              <a:t>bar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Assumptions change – requires a synchronous update in three places to be correct.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– what can go wrong?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Variable Types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12776" y="1773237"/>
            <a:ext cx="7512122" cy="1947183"/>
          </a:xfrm>
        </p:spPr>
        <p:txBody>
          <a:bodyPr/>
          <a:lstStyle/>
          <a:p>
            <a:r>
              <a:rPr lang="en-US" sz="2000" dirty="0" smtClean="0"/>
              <a:t>Formalize assumptions – make them checkable.</a:t>
            </a:r>
          </a:p>
          <a:p>
            <a:r>
              <a:rPr lang="en-US" sz="2000" dirty="0" smtClean="0"/>
              <a:t>Introduce </a:t>
            </a:r>
            <a:r>
              <a:rPr lang="en-US" sz="2000" i="1" dirty="0" smtClean="0"/>
              <a:t>variable types</a:t>
            </a:r>
            <a:r>
              <a:rPr lang="en-US" sz="2000" dirty="0" smtClean="0"/>
              <a:t> and </a:t>
            </a:r>
            <a:r>
              <a:rPr lang="en-US" sz="2000" i="1" dirty="0" smtClean="0"/>
              <a:t>static analysis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Check header specification.</a:t>
            </a:r>
          </a:p>
          <a:p>
            <a:pPr lvl="1"/>
            <a:r>
              <a:rPr lang="en-US" sz="2000" dirty="0" smtClean="0"/>
              <a:t>Check </a:t>
            </a:r>
            <a:r>
              <a:rPr lang="en-US" sz="2000" b="1" dirty="0" err="1" smtClean="0"/>
              <a:t>foo</a:t>
            </a:r>
            <a:r>
              <a:rPr lang="en-US" sz="2000" dirty="0" smtClean="0"/>
              <a:t> against its header.</a:t>
            </a:r>
          </a:p>
          <a:p>
            <a:pPr lvl="1"/>
            <a:r>
              <a:rPr lang="en-US" sz="2000" dirty="0" smtClean="0"/>
              <a:t>Check the call to </a:t>
            </a:r>
            <a:r>
              <a:rPr lang="en-US" sz="2000" b="1" dirty="0" err="1" smtClean="0"/>
              <a:t>foo</a:t>
            </a:r>
            <a:r>
              <a:rPr lang="en-US" sz="2000" dirty="0" smtClean="0"/>
              <a:t> from </a:t>
            </a:r>
            <a:r>
              <a:rPr lang="en-US" sz="2000" b="1" dirty="0" smtClean="0"/>
              <a:t>bar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600293" y="3813038"/>
            <a:ext cx="6599735" cy="20313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dirty="0" smtClean="0">
                <a:latin typeface="APL385 Unicode" panose="020B0709000202000203" pitchFamily="49" charset="0"/>
              </a:rPr>
              <a:t>∇ </a:t>
            </a:r>
            <a:r>
              <a:rPr lang="da-DK" dirty="0" err="1" smtClean="0">
                <a:latin typeface="APL385 Unicode" panose="020B0709000202000203" pitchFamily="49" charset="0"/>
              </a:rPr>
              <a:t>foo</a:t>
            </a:r>
            <a:r>
              <a:rPr lang="da-DK" dirty="0" smtClean="0">
                <a:latin typeface="APL385 Unicode" panose="020B0709000202000203" pitchFamily="49" charset="0"/>
              </a:rPr>
              <a:t> </a:t>
            </a:r>
            <a:r>
              <a:rPr lang="da-DK" dirty="0" err="1" smtClean="0">
                <a:latin typeface="APL385 Unicode" panose="020B0709000202000203" pitchFamily="49" charset="0"/>
              </a:rPr>
              <a:t>args</a:t>
            </a:r>
            <a:endParaRPr lang="da-DK" dirty="0" smtClean="0">
              <a:latin typeface="APL385 Unicode" panose="020B0709000202000203" pitchFamily="49" charset="0"/>
            </a:endParaRPr>
          </a:p>
          <a:p>
            <a:r>
              <a:rPr lang="da-DK" dirty="0" smtClean="0">
                <a:latin typeface="APL385 Unicode" panose="020B0709000202000203" pitchFamily="49" charset="0"/>
              </a:rPr>
              <a:t> ⍝: </a:t>
            </a:r>
            <a:r>
              <a:rPr lang="da-DK" dirty="0" err="1" smtClean="0">
                <a:latin typeface="APL385 Unicode" panose="020B0709000202000203" pitchFamily="49" charset="0"/>
              </a:rPr>
              <a:t>args</a:t>
            </a:r>
            <a:r>
              <a:rPr lang="da-DK" dirty="0" smtClean="0">
                <a:latin typeface="APL385 Unicode" panose="020B0709000202000203" pitchFamily="49" charset="0"/>
              </a:rPr>
              <a:t>[1] : mat1 As </a:t>
            </a:r>
            <a:r>
              <a:rPr lang="da-DK" dirty="0" err="1" smtClean="0">
                <a:latin typeface="APL385 Unicode" panose="020B0709000202000203" pitchFamily="49" charset="0"/>
              </a:rPr>
              <a:t>vtINT</a:t>
            </a:r>
            <a:r>
              <a:rPr lang="da-DK" dirty="0" smtClean="0">
                <a:latin typeface="APL385 Unicode" panose="020B0709000202000203" pitchFamily="49" charset="0"/>
              </a:rPr>
              <a:t>[;]</a:t>
            </a:r>
          </a:p>
          <a:p>
            <a:r>
              <a:rPr lang="da-DK" dirty="0" smtClean="0">
                <a:latin typeface="APL385 Unicode" panose="020B0709000202000203" pitchFamily="49" charset="0"/>
              </a:rPr>
              <a:t> ⍝:     [2] : mat2 As </a:t>
            </a:r>
            <a:r>
              <a:rPr lang="da-DK" dirty="0" err="1" smtClean="0">
                <a:latin typeface="APL385 Unicode" panose="020B0709000202000203" pitchFamily="49" charset="0"/>
              </a:rPr>
              <a:t>vtINT</a:t>
            </a:r>
            <a:r>
              <a:rPr lang="da-DK" dirty="0" smtClean="0">
                <a:latin typeface="APL385 Unicode" panose="020B0709000202000203" pitchFamily="49" charset="0"/>
              </a:rPr>
              <a:t>[mat1:1;mat1:2]</a:t>
            </a:r>
          </a:p>
          <a:p>
            <a:r>
              <a:rPr lang="da-DK" dirty="0" smtClean="0">
                <a:latin typeface="APL385 Unicode" panose="020B0709000202000203" pitchFamily="49" charset="0"/>
              </a:rPr>
              <a:t> ⍝:     [3] : </a:t>
            </a:r>
            <a:r>
              <a:rPr lang="da-DK" dirty="0" err="1" smtClean="0">
                <a:latin typeface="APL385 Unicode" panose="020B0709000202000203" pitchFamily="49" charset="0"/>
              </a:rPr>
              <a:t>strings</a:t>
            </a:r>
            <a:r>
              <a:rPr lang="da-DK" dirty="0" smtClean="0">
                <a:latin typeface="APL385 Unicode" panose="020B0709000202000203" pitchFamily="49" charset="0"/>
              </a:rPr>
              <a:t> As </a:t>
            </a:r>
            <a:r>
              <a:rPr lang="da-DK" dirty="0" err="1" smtClean="0">
                <a:latin typeface="APL385 Unicode" panose="020B0709000202000203" pitchFamily="49" charset="0"/>
              </a:rPr>
              <a:t>vtCHAR</a:t>
            </a:r>
            <a:r>
              <a:rPr lang="da-DK" dirty="0" smtClean="0">
                <a:latin typeface="APL385 Unicode" panose="020B0709000202000203" pitchFamily="49" charset="0"/>
              </a:rPr>
              <a:t>[][]</a:t>
            </a:r>
          </a:p>
          <a:p>
            <a:r>
              <a:rPr lang="da-DK" dirty="0" smtClean="0">
                <a:latin typeface="APL385 Unicode" panose="020B0709000202000203" pitchFamily="49" charset="0"/>
              </a:rPr>
              <a:t>  mat1 mat2 </a:t>
            </a:r>
            <a:r>
              <a:rPr lang="da-DK" dirty="0" err="1" smtClean="0">
                <a:latin typeface="APL385 Unicode" panose="020B0709000202000203" pitchFamily="49" charset="0"/>
              </a:rPr>
              <a:t>strings←args</a:t>
            </a:r>
            <a:endParaRPr lang="da-DK" dirty="0" smtClean="0">
              <a:latin typeface="APL385 Unicode" panose="020B0709000202000203" pitchFamily="49" charset="0"/>
            </a:endParaRPr>
          </a:p>
          <a:p>
            <a:r>
              <a:rPr lang="da-DK" dirty="0" smtClean="0">
                <a:latin typeface="APL385 Unicode" panose="020B0709000202000203" pitchFamily="49" charset="0"/>
              </a:rPr>
              <a:t>  ...</a:t>
            </a:r>
          </a:p>
          <a:p>
            <a:r>
              <a:rPr lang="da-DK" dirty="0" smtClean="0">
                <a:latin typeface="APL385 Unicode" panose="020B0709000202000203" pitchFamily="49" charset="0"/>
              </a:rPr>
              <a:t>∇ </a:t>
            </a:r>
            <a:endParaRPr lang="da-DK" dirty="0">
              <a:latin typeface="APL385 Unicode" panose="020B0709000202000203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2000" y="1778400"/>
            <a:ext cx="6396073" cy="3960000"/>
          </a:xfrm>
        </p:spPr>
        <p:txBody>
          <a:bodyPr/>
          <a:lstStyle/>
          <a:p>
            <a:r>
              <a:rPr lang="en-US" dirty="0" smtClean="0"/>
              <a:t>First type checker was introduced in </a:t>
            </a:r>
            <a:r>
              <a:rPr lang="en-US" dirty="0" err="1" smtClean="0"/>
              <a:t>SimCorp</a:t>
            </a:r>
            <a:r>
              <a:rPr lang="en-US" dirty="0" smtClean="0"/>
              <a:t> 10 years ago.</a:t>
            </a:r>
          </a:p>
          <a:p>
            <a:pPr lvl="1"/>
            <a:r>
              <a:rPr lang="en-US" dirty="0" smtClean="0"/>
              <a:t>Worked well, but had many flaws.</a:t>
            </a:r>
          </a:p>
          <a:p>
            <a:r>
              <a:rPr lang="en-US" dirty="0" smtClean="0"/>
              <a:t>Recently, the tool has been rewritten from scratch.</a:t>
            </a:r>
          </a:p>
          <a:p>
            <a:pPr lvl="1"/>
            <a:r>
              <a:rPr lang="en-US" dirty="0" smtClean="0"/>
              <a:t>Many interesting challenges, e.g. parsing APL.</a:t>
            </a:r>
          </a:p>
          <a:p>
            <a:pPr lvl="1"/>
            <a:r>
              <a:rPr lang="en-US" dirty="0" smtClean="0"/>
              <a:t>8k lines of F# including 500 lines of </a:t>
            </a:r>
            <a:r>
              <a:rPr lang="en-US" dirty="0" err="1" smtClean="0"/>
              <a:t>FsLex</a:t>
            </a:r>
            <a:r>
              <a:rPr lang="en-US" dirty="0" smtClean="0"/>
              <a:t>/</a:t>
            </a:r>
            <a:r>
              <a:rPr lang="en-US" dirty="0" err="1" smtClean="0"/>
              <a:t>FsYacc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Understands the semantics of all APL symbols and control-flow constructs.</a:t>
            </a:r>
          </a:p>
          <a:p>
            <a:pPr lvl="1"/>
            <a:r>
              <a:rPr lang="en-US" dirty="0" smtClean="0"/>
              <a:t>New type checker catches many things the old did not, e.g. potentially all rank errors.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Analysis Tool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125ACB-207D-4471-AF99-E3860601606F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life example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125ACB-207D-4471-AF99-E3860601606F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00294" y="1781858"/>
            <a:ext cx="8006234" cy="175432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a-DK" dirty="0" smtClean="0">
                <a:latin typeface="APL385 Unicode" panose="020B0709000202000203" pitchFamily="49" charset="0"/>
              </a:rPr>
              <a:t>∇ </a:t>
            </a:r>
            <a:r>
              <a:rPr lang="da-DK" dirty="0" err="1" smtClean="0">
                <a:latin typeface="APL385 Unicode" panose="020B0709000202000203" pitchFamily="49" charset="0"/>
              </a:rPr>
              <a:t>r←y</a:t>
            </a:r>
            <a:r>
              <a:rPr lang="da-DK" dirty="0" smtClean="0">
                <a:latin typeface="APL385 Unicode" panose="020B0709000202000203" pitchFamily="49" charset="0"/>
              </a:rPr>
              <a:t> </a:t>
            </a:r>
            <a:r>
              <a:rPr lang="da-DK" dirty="0" err="1" smtClean="0">
                <a:latin typeface="APL385 Unicode" panose="020B0709000202000203" pitchFamily="49" charset="0"/>
              </a:rPr>
              <a:t>textStringRemove</a:t>
            </a:r>
            <a:r>
              <a:rPr lang="da-DK" dirty="0" smtClean="0">
                <a:latin typeface="APL385 Unicode" panose="020B0709000202000203" pitchFamily="49" charset="0"/>
              </a:rPr>
              <a:t> </a:t>
            </a:r>
            <a:r>
              <a:rPr lang="da-DK" dirty="0" err="1" smtClean="0">
                <a:latin typeface="APL385 Unicode" panose="020B0709000202000203" pitchFamily="49" charset="0"/>
              </a:rPr>
              <a:t>x;h</a:t>
            </a:r>
            <a:endParaRPr lang="da-DK" dirty="0" smtClean="0">
              <a:latin typeface="APL385 Unicode" panose="020B0709000202000203" pitchFamily="49" charset="0"/>
            </a:endParaRPr>
          </a:p>
          <a:p>
            <a:r>
              <a:rPr lang="da-DK" dirty="0" smtClean="0">
                <a:latin typeface="APL385 Unicode" panose="020B0709000202000203" pitchFamily="49" charset="0"/>
              </a:rPr>
              <a:t>⍝2: y As </a:t>
            </a:r>
            <a:r>
              <a:rPr lang="da-DK" dirty="0" err="1" smtClean="0">
                <a:latin typeface="APL385 Unicode" panose="020B0709000202000203" pitchFamily="49" charset="0"/>
              </a:rPr>
              <a:t>vtSTRING|vtSTRING</a:t>
            </a:r>
            <a:r>
              <a:rPr lang="da-DK" dirty="0" smtClean="0">
                <a:latin typeface="APL385 Unicode" panose="020B0709000202000203" pitchFamily="49" charset="0"/>
              </a:rPr>
              <a:t>[] : (string1)(string2).....</a:t>
            </a:r>
          </a:p>
          <a:p>
            <a:r>
              <a:rPr lang="da-DK" dirty="0" smtClean="0">
                <a:latin typeface="APL385 Unicode" panose="020B0709000202000203" pitchFamily="49" charset="0"/>
              </a:rPr>
              <a:t>⍝3: x As </a:t>
            </a:r>
            <a:r>
              <a:rPr lang="da-DK" dirty="0" err="1" smtClean="0">
                <a:latin typeface="APL385 Unicode" panose="020B0709000202000203" pitchFamily="49" charset="0"/>
              </a:rPr>
              <a:t>vtSTRING|vtCHAR</a:t>
            </a:r>
            <a:r>
              <a:rPr lang="da-DK" dirty="0" smtClean="0">
                <a:latin typeface="APL385 Unicode" panose="020B0709000202000203" pitchFamily="49" charset="0"/>
              </a:rPr>
              <a:t>[;]  : </a:t>
            </a:r>
            <a:r>
              <a:rPr lang="da-DK" dirty="0" err="1" smtClean="0">
                <a:latin typeface="APL385 Unicode" panose="020B0709000202000203" pitchFamily="49" charset="0"/>
              </a:rPr>
              <a:t>text</a:t>
            </a:r>
            <a:r>
              <a:rPr lang="da-DK" dirty="0" smtClean="0">
                <a:latin typeface="APL385 Unicode" panose="020B0709000202000203" pitchFamily="49" charset="0"/>
              </a:rPr>
              <a:t> </a:t>
            </a:r>
            <a:r>
              <a:rPr lang="da-DK" dirty="0" err="1" smtClean="0">
                <a:latin typeface="APL385 Unicode" panose="020B0709000202000203" pitchFamily="49" charset="0"/>
              </a:rPr>
              <a:t>vector</a:t>
            </a:r>
            <a:r>
              <a:rPr lang="da-DK" dirty="0" smtClean="0">
                <a:latin typeface="APL385 Unicode" panose="020B0709000202000203" pitchFamily="49" charset="0"/>
              </a:rPr>
              <a:t> </a:t>
            </a:r>
            <a:r>
              <a:rPr lang="da-DK" dirty="0" err="1" smtClean="0">
                <a:latin typeface="APL385 Unicode" panose="020B0709000202000203" pitchFamily="49" charset="0"/>
              </a:rPr>
              <a:t>or</a:t>
            </a:r>
            <a:r>
              <a:rPr lang="da-DK" dirty="0" smtClean="0">
                <a:latin typeface="APL385 Unicode" panose="020B0709000202000203" pitchFamily="49" charset="0"/>
              </a:rPr>
              <a:t> matrix</a:t>
            </a:r>
          </a:p>
          <a:p>
            <a:r>
              <a:rPr lang="da-DK" dirty="0" smtClean="0">
                <a:latin typeface="APL385 Unicode" panose="020B0709000202000203" pitchFamily="49" charset="0"/>
              </a:rPr>
              <a:t>⍝4: r As </a:t>
            </a:r>
            <a:r>
              <a:rPr lang="da-DK" dirty="0" err="1" smtClean="0">
                <a:latin typeface="APL385 Unicode" panose="020B0709000202000203" pitchFamily="49" charset="0"/>
              </a:rPr>
              <a:t>vtSTRING|vtCHAR</a:t>
            </a:r>
            <a:r>
              <a:rPr lang="da-DK" dirty="0" smtClean="0">
                <a:latin typeface="APL385 Unicode" panose="020B0709000202000203" pitchFamily="49" charset="0"/>
              </a:rPr>
              <a:t>[;]  : </a:t>
            </a:r>
            <a:r>
              <a:rPr lang="da-DK" dirty="0" err="1" smtClean="0">
                <a:latin typeface="APL385 Unicode" panose="020B0709000202000203" pitchFamily="49" charset="0"/>
              </a:rPr>
              <a:t>resulting</a:t>
            </a:r>
            <a:r>
              <a:rPr lang="da-DK" dirty="0" smtClean="0">
                <a:latin typeface="APL385 Unicode" panose="020B0709000202000203" pitchFamily="49" charset="0"/>
              </a:rPr>
              <a:t> </a:t>
            </a:r>
            <a:r>
              <a:rPr lang="da-DK" dirty="0" err="1" smtClean="0">
                <a:latin typeface="APL385 Unicode" panose="020B0709000202000203" pitchFamily="49" charset="0"/>
              </a:rPr>
              <a:t>text</a:t>
            </a:r>
            <a:r>
              <a:rPr lang="da-DK" dirty="0" smtClean="0">
                <a:latin typeface="APL385 Unicode" panose="020B0709000202000203" pitchFamily="49" charset="0"/>
              </a:rPr>
              <a:t> </a:t>
            </a:r>
            <a:r>
              <a:rPr lang="da-DK" dirty="0" err="1" smtClean="0">
                <a:latin typeface="APL385 Unicode" panose="020B0709000202000203" pitchFamily="49" charset="0"/>
              </a:rPr>
              <a:t>vector</a:t>
            </a:r>
            <a:r>
              <a:rPr lang="da-DK" dirty="0" smtClean="0">
                <a:latin typeface="APL385 Unicode" panose="020B0709000202000203" pitchFamily="49" charset="0"/>
              </a:rPr>
              <a:t> </a:t>
            </a:r>
            <a:r>
              <a:rPr lang="da-DK" dirty="0" err="1" smtClean="0">
                <a:latin typeface="APL385 Unicode" panose="020B0709000202000203" pitchFamily="49" charset="0"/>
              </a:rPr>
              <a:t>or</a:t>
            </a:r>
            <a:r>
              <a:rPr lang="da-DK" dirty="0" smtClean="0">
                <a:latin typeface="APL385 Unicode" panose="020B0709000202000203" pitchFamily="49" charset="0"/>
              </a:rPr>
              <a:t> m</a:t>
            </a:r>
          </a:p>
          <a:p>
            <a:r>
              <a:rPr lang="da-DK" dirty="0" smtClean="0">
                <a:latin typeface="APL385 Unicode" panose="020B0709000202000203" pitchFamily="49" charset="0"/>
              </a:rPr>
              <a:t>  ...</a:t>
            </a:r>
          </a:p>
          <a:p>
            <a:r>
              <a:rPr lang="da-DK" dirty="0" smtClean="0">
                <a:latin typeface="APL385 Unicode" panose="020B0709000202000203" pitchFamily="49" charset="0"/>
              </a:rPr>
              <a:t>∇ </a:t>
            </a:r>
            <a:endParaRPr lang="da-DK" dirty="0">
              <a:latin typeface="APL385 Unicode" panose="020B0709000202000203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293" y="3924718"/>
            <a:ext cx="8006235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latin typeface="APL385 Unicode" panose="020B0709000202000203" pitchFamily="49" charset="0"/>
              </a:rPr>
              <a:t>...</a:t>
            </a:r>
          </a:p>
          <a:p>
            <a:r>
              <a:rPr lang="en-US" dirty="0" err="1" smtClean="0">
                <a:latin typeface="APL385 Unicode" panose="020B0709000202000203" pitchFamily="49" charset="0"/>
              </a:rPr>
              <a:t>dbsource</a:t>
            </a:r>
            <a:r>
              <a:rPr lang="en-GB" dirty="0" smtClean="0">
                <a:latin typeface="APL385 Unicode" panose="020B0709000202000203" pitchFamily="49" charset="0"/>
              </a:rPr>
              <a:t>←' '</a:t>
            </a:r>
            <a:r>
              <a:rPr lang="en-GB" dirty="0" err="1" smtClean="0">
                <a:latin typeface="APL385 Unicode" panose="020B0709000202000203" pitchFamily="49" charset="0"/>
              </a:rPr>
              <a:t>textStringRemove</a:t>
            </a:r>
            <a:r>
              <a:rPr lang="en-GB" dirty="0" smtClean="0">
                <a:latin typeface="APL385 Unicode" panose="020B0709000202000203" pitchFamily="49" charset="0"/>
              </a:rPr>
              <a:t> </a:t>
            </a:r>
            <a:r>
              <a:rPr lang="en-GB" dirty="0" err="1" smtClean="0">
                <a:latin typeface="APL385 Unicode" panose="020B0709000202000203" pitchFamily="49" charset="0"/>
              </a:rPr>
              <a:t>dbsource</a:t>
            </a:r>
            <a:endParaRPr lang="en-GB" dirty="0" smtClean="0">
              <a:latin typeface="APL385 Unicode" panose="020B0709000202000203" pitchFamily="49" charset="0"/>
            </a:endParaRPr>
          </a:p>
          <a:p>
            <a:r>
              <a:rPr lang="en-GB" dirty="0" smtClean="0">
                <a:latin typeface="APL385 Unicode" panose="020B0709000202000203" pitchFamily="49" charset="0"/>
              </a:rPr>
              <a:t>tokens←'('</a:t>
            </a:r>
            <a:r>
              <a:rPr lang="en-GB" dirty="0" err="1" smtClean="0">
                <a:latin typeface="APL385 Unicode" panose="020B0709000202000203" pitchFamily="49" charset="0"/>
              </a:rPr>
              <a:t>textSplitAt</a:t>
            </a:r>
            <a:r>
              <a:rPr lang="en-GB" dirty="0" smtClean="0">
                <a:latin typeface="APL385 Unicode" panose="020B0709000202000203" pitchFamily="49" charset="0"/>
              </a:rPr>
              <a:t>')'</a:t>
            </a:r>
            <a:r>
              <a:rPr lang="en-GB" dirty="0" err="1" smtClean="0">
                <a:latin typeface="APL385 Unicode" panose="020B0709000202000203" pitchFamily="49" charset="0"/>
              </a:rPr>
              <a:t>textStringRemove</a:t>
            </a:r>
            <a:r>
              <a:rPr lang="en-GB" dirty="0" smtClean="0">
                <a:latin typeface="APL385 Unicode" panose="020B0709000202000203" pitchFamily="49" charset="0"/>
              </a:rPr>
              <a:t> </a:t>
            </a:r>
            <a:r>
              <a:rPr lang="en-GB" dirty="0" err="1" smtClean="0">
                <a:latin typeface="APL385 Unicode" panose="020B0709000202000203" pitchFamily="49" charset="0"/>
              </a:rPr>
              <a:t>dbsource</a:t>
            </a:r>
            <a:endParaRPr lang="da-DK" dirty="0" smtClean="0">
              <a:latin typeface="APL385 Unicode" panose="020B0709000202000203" pitchFamily="49" charset="0"/>
            </a:endParaRPr>
          </a:p>
          <a:p>
            <a:r>
              <a:rPr lang="en-US" dirty="0" smtClean="0">
                <a:latin typeface="APL385 Unicode" panose="020B0709000202000203" pitchFamily="49" charset="0"/>
              </a:rPr>
              <a:t>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1976" y="5702768"/>
            <a:ext cx="4111310" cy="411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APL385 Unicode" pitchFamily="49" charset="0"/>
              </a:rPr>
              <a:t>vtSTRING</a:t>
            </a:r>
            <a:r>
              <a:rPr lang="en-US" dirty="0" smtClean="0">
                <a:solidFill>
                  <a:schemeClr val="tx1"/>
                </a:solidFill>
              </a:rPr>
              <a:t> is a short-hand for </a:t>
            </a:r>
            <a:r>
              <a:rPr lang="en-US" dirty="0" err="1" smtClean="0">
                <a:solidFill>
                  <a:schemeClr val="tx1"/>
                </a:solidFill>
                <a:latin typeface="APL385 Unicode" pitchFamily="49" charset="0"/>
              </a:rPr>
              <a:t>vtCHAR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[]</a:t>
            </a:r>
            <a:endParaRPr lang="en-GB" dirty="0" smtClean="0">
              <a:solidFill>
                <a:schemeClr val="tx1"/>
              </a:solidFill>
              <a:latin typeface="APL385 Unicode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12000" y="1778400"/>
            <a:ext cx="7920000" cy="1174205"/>
          </a:xfrm>
        </p:spPr>
        <p:txBody>
          <a:bodyPr/>
          <a:lstStyle/>
          <a:p>
            <a:r>
              <a:rPr lang="en-US" dirty="0" smtClean="0"/>
              <a:t>APL is statically un-</a:t>
            </a:r>
            <a:r>
              <a:rPr lang="en-US" dirty="0" err="1" smtClean="0"/>
              <a:t>parsable</a:t>
            </a:r>
            <a:r>
              <a:rPr lang="en-US" dirty="0" smtClean="0"/>
              <a:t>!</a:t>
            </a:r>
          </a:p>
          <a:p>
            <a:r>
              <a:rPr lang="en-US" dirty="0" smtClean="0"/>
              <a:t>However, it becomes </a:t>
            </a:r>
            <a:r>
              <a:rPr lang="en-US" dirty="0" err="1" smtClean="0"/>
              <a:t>parsable</a:t>
            </a:r>
            <a:r>
              <a:rPr lang="en-US" dirty="0" smtClean="0"/>
              <a:t> with only a few very minor restrictions.</a:t>
            </a:r>
          </a:p>
          <a:p>
            <a:r>
              <a:rPr lang="en-US" dirty="0" smtClean="0"/>
              <a:t>In fact, we can make an LALR(1) parser: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APL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125ACB-207D-4471-AF99-E3860601606F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914400" y="3311570"/>
            <a:ext cx="7322179" cy="193899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i="1" dirty="0" smtClean="0">
                <a:latin typeface="+mj-lt"/>
              </a:rPr>
              <a:t>It is possible to define a completely disambiguated BNF grammar, allowing us to code-generate the parser using </a:t>
            </a:r>
            <a:r>
              <a:rPr lang="en-US" sz="2400" i="1" dirty="0" err="1" smtClean="0">
                <a:latin typeface="+mj-lt"/>
              </a:rPr>
              <a:t>Yacc</a:t>
            </a:r>
            <a:r>
              <a:rPr lang="en-US" sz="2400" i="1" dirty="0" smtClean="0">
                <a:latin typeface="+mj-lt"/>
              </a:rPr>
              <a:t>. I.e. we can parse APL from left to right with only a single token </a:t>
            </a:r>
            <a:r>
              <a:rPr lang="en-US" sz="2400" i="1" dirty="0" err="1" smtClean="0">
                <a:latin typeface="+mj-lt"/>
              </a:rPr>
              <a:t>lookahead</a:t>
            </a:r>
            <a:r>
              <a:rPr lang="en-US" sz="2400" i="1" dirty="0" smtClean="0">
                <a:latin typeface="+mj-lt"/>
              </a:rPr>
              <a:t> and no backtracking.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SimCorp Office Theme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3D5374"/>
      </a:accent1>
      <a:accent2>
        <a:srgbClr val="F20403"/>
      </a:accent2>
      <a:accent3>
        <a:srgbClr val="001550"/>
      </a:accent3>
      <a:accent4>
        <a:srgbClr val="02B5FF"/>
      </a:accent4>
      <a:accent5>
        <a:srgbClr val="025BFF"/>
      </a:accent5>
      <a:accent6>
        <a:srgbClr val="00AF0A"/>
      </a:accent6>
      <a:hlink>
        <a:srgbClr val="0000FF"/>
      </a:hlink>
      <a:folHlink>
        <a:srgbClr val="800080"/>
      </a:folHlink>
    </a:clrScheme>
    <a:fontScheme name="SimCorp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108000" tIns="108000" rIns="108000" bIns="108000" rtlCol="0" anchor="ctr"/>
      <a:lstStyle>
        <a:defPPr algn="ctr">
          <a:lnSpc>
            <a:spcPts val="1900"/>
          </a:lnSpc>
          <a:defRPr sz="1600"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rot="0" spcFirstLastPara="0" vertOverflow="overflow" horzOverflow="overflow" vert="horz" wrap="square" lIns="0" tIns="0" rIns="0" bIns="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00000"/>
          </a:lnSpc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950</Words>
  <Application>Microsoft Office PowerPoint</Application>
  <PresentationFormat>On-screen Show (4:3)</PresentationFormat>
  <Paragraphs>178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blank</vt:lpstr>
      <vt:lpstr>Parsing APL for Static Analysis</vt:lpstr>
      <vt:lpstr>Outline</vt:lpstr>
      <vt:lpstr>Background</vt:lpstr>
      <vt:lpstr>Motivation – example</vt:lpstr>
      <vt:lpstr>Motivation – what can go wrong?</vt:lpstr>
      <vt:lpstr>Solution: Variable Types</vt:lpstr>
      <vt:lpstr>Static Analysis Tool</vt:lpstr>
      <vt:lpstr>Real life example</vt:lpstr>
      <vt:lpstr>Parsing APL</vt:lpstr>
      <vt:lpstr>Parsing APL</vt:lpstr>
      <vt:lpstr>Parsing APL</vt:lpstr>
      <vt:lpstr>Kind Inference</vt:lpstr>
      <vt:lpstr>Inferring compound kinds</vt:lpstr>
      <vt:lpstr>BNF Grammar (sample excerpt)</vt:lpstr>
      <vt:lpstr>Restrictions – the fine print</vt:lpstr>
      <vt:lpstr>Slide 16</vt:lpstr>
    </vt:vector>
  </TitlesOfParts>
  <Company>SimCorp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SimCorp’s new corporate PowerPoint template</dc:title>
  <dc:creator>Anders Schack-Nielsen</dc:creator>
  <cp:lastModifiedBy>Anders Schack-Nielsen</cp:lastModifiedBy>
  <cp:revision>49</cp:revision>
  <dcterms:created xsi:type="dcterms:W3CDTF">2014-09-02T10:17:40Z</dcterms:created>
  <dcterms:modified xsi:type="dcterms:W3CDTF">2014-09-08T14:01:37Z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urrentLanguage">
    <vt:lpwstr>English UK</vt:lpwstr>
  </property>
</Properties>
</file>