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handoutMasterIdLst>
    <p:handoutMasterId r:id="rId24"/>
  </p:handoutMasterIdLst>
  <p:sldIdLst>
    <p:sldId id="256" r:id="rId2"/>
    <p:sldId id="267" r:id="rId3"/>
    <p:sldId id="278" r:id="rId4"/>
    <p:sldId id="277" r:id="rId5"/>
    <p:sldId id="274" r:id="rId6"/>
    <p:sldId id="275" r:id="rId7"/>
    <p:sldId id="257" r:id="rId8"/>
    <p:sldId id="265" r:id="rId9"/>
    <p:sldId id="268" r:id="rId10"/>
    <p:sldId id="264" r:id="rId11"/>
    <p:sldId id="261" r:id="rId12"/>
    <p:sldId id="262" r:id="rId13"/>
    <p:sldId id="266" r:id="rId14"/>
    <p:sldId id="258" r:id="rId15"/>
    <p:sldId id="259" r:id="rId16"/>
    <p:sldId id="270" r:id="rId17"/>
    <p:sldId id="263" r:id="rId18"/>
    <p:sldId id="271" r:id="rId19"/>
    <p:sldId id="272" r:id="rId20"/>
    <p:sldId id="276" r:id="rId21"/>
    <p:sldId id="273" r:id="rId22"/>
  </p:sldIdLst>
  <p:sldSz cx="9144000" cy="6858000" type="screen4x3"/>
  <p:notesSz cx="7102475" cy="93694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00" y="-38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3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/>
          <a:lstStyle>
            <a:lvl1pPr algn="r">
              <a:defRPr sz="1200"/>
            </a:lvl1pPr>
          </a:lstStyle>
          <a:p>
            <a:fld id="{4631FD28-1B3A-443D-A613-FE161C2449BD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899328"/>
            <a:ext cx="3077739" cy="468471"/>
          </a:xfrm>
          <a:prstGeom prst="rect">
            <a:avLst/>
          </a:prstGeom>
        </p:spPr>
        <p:txBody>
          <a:bodyPr vert="horz" lIns="94119" tIns="47060" rIns="94119" bIns="47060" rtlCol="0" anchor="b"/>
          <a:lstStyle>
            <a:lvl1pPr algn="r">
              <a:defRPr sz="1200"/>
            </a:lvl1pPr>
          </a:lstStyle>
          <a:p>
            <a:fld id="{725659A1-0ACE-4027-AC9C-75BBF6995AD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50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2725" y="0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2E02D40-CC92-4395-89DE-2AF5D036B813}" type="datetimeFigureOut">
              <a:rPr lang="en-US" smtClean="0"/>
              <a:t>9/22/2014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96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613" y="4449763"/>
            <a:ext cx="5683250" cy="42164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2725" y="8899525"/>
            <a:ext cx="3078163" cy="4683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16691-13C7-47BC-BC83-C70CEEC56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2902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9/22/2014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Taming Statistics with Limited Domain Operators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400" dirty="0"/>
              <a:t>Stephen Mansour, </a:t>
            </a:r>
            <a:r>
              <a:rPr lang="en-US" sz="2400" dirty="0" smtClean="0"/>
              <a:t>PhD</a:t>
            </a:r>
          </a:p>
          <a:p>
            <a:r>
              <a:rPr lang="en-US" sz="2400" dirty="0" smtClean="0"/>
              <a:t>University of Scranton and The Carlisle Group</a:t>
            </a:r>
            <a:endParaRPr lang="en-US" sz="2400" dirty="0"/>
          </a:p>
          <a:p>
            <a:r>
              <a:rPr lang="en-US" sz="2400" dirty="0" err="1" smtClean="0"/>
              <a:t>Dyalog</a:t>
            </a:r>
            <a:r>
              <a:rPr lang="en-US" sz="2400" dirty="0" smtClean="0"/>
              <a:t> ’14 </a:t>
            </a:r>
            <a:r>
              <a:rPr lang="en-US" sz="2400" dirty="0" smtClean="0"/>
              <a:t>Conference, </a:t>
            </a:r>
            <a:r>
              <a:rPr lang="en-US" sz="2400" dirty="0" err="1" smtClean="0"/>
              <a:t>Eastbourne</a:t>
            </a:r>
            <a:r>
              <a:rPr lang="en-US" sz="2400" dirty="0" smtClean="0"/>
              <a:t>, UK</a:t>
            </a:r>
          </a:p>
        </p:txBody>
      </p:sp>
      <p:pic>
        <p:nvPicPr>
          <p:cNvPr id="1026" name="Picture 2" descr="C:\Users\Steve\AppData\Local\Microsoft\Windows\Temporary Internet Files\Content.IE5\B73S0YXH\MM900336704[1]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609600"/>
            <a:ext cx="2209800" cy="19459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4470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Probability Distributions are functions defined in a natural way when they are called without an operator:</a:t>
            </a:r>
          </a:p>
          <a:p>
            <a:pPr lvl="1"/>
            <a:r>
              <a:rPr lang="en-US" dirty="0" smtClean="0"/>
              <a:t>Discrete:  probability mass function</a:t>
            </a:r>
          </a:p>
          <a:p>
            <a:pPr lvl="1"/>
            <a:r>
              <a:rPr lang="en-US" dirty="0" smtClean="0"/>
              <a:t>Continuous:  density function</a:t>
            </a:r>
          </a:p>
          <a:p>
            <a:r>
              <a:rPr lang="en-US" dirty="0" smtClean="0"/>
              <a:t>Left argument is parameter list</a:t>
            </a:r>
          </a:p>
          <a:p>
            <a:r>
              <a:rPr lang="en-US" dirty="0" smtClean="0"/>
              <a:t>Right argument can be any value taken on by the distribution.</a:t>
            </a:r>
          </a:p>
          <a:p>
            <a:r>
              <a:rPr lang="en-US" dirty="0" smtClean="0"/>
              <a:t>Probability Distributions are scalar with respect to the right argument.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Probability Distributions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4354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9690119"/>
              </p:ext>
            </p:extLst>
          </p:nvPr>
        </p:nvGraphicFramePr>
        <p:xfrm>
          <a:off x="457200" y="1481138"/>
          <a:ext cx="8229601" cy="4572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5943601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Discrete Distributions 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Parameter List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uniform 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- lower bound (default 1), b - upper bound.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binomial 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 - Sample size, p - probability of success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poisson 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λ - average number of arrivals per time period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negativeBinomial 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 - number of success, p - probability of success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hyperGeometric 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 - number of successes , n - sample size , </a:t>
                      </a:r>
                      <a:endParaRPr lang="en-US" sz="2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Population size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multinomial </a:t>
                      </a:r>
                      <a:endParaRPr lang="en-US" sz="20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V - List of Values (default 1 thru n), </a:t>
                      </a:r>
                      <a:endParaRPr lang="en-US" sz="20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 </a:t>
                      </a:r>
                      <a:r>
                        <a:rPr lang="en-US" sz="2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List of probabilities totaling 1</a:t>
                      </a:r>
                      <a:endParaRPr lang="en-US" sz="20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Probability Distributions (Discrete)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19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2403262"/>
              </p:ext>
            </p:extLst>
          </p:nvPr>
        </p:nvGraphicFramePr>
        <p:xfrm>
          <a:off x="457200" y="1481138"/>
          <a:ext cx="8229599" cy="4969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6999"/>
                <a:gridCol w="5562600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Continuous Distributions </a:t>
                      </a:r>
                      <a:endParaRPr lang="en-US" sz="16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Parameter List</a:t>
                      </a:r>
                      <a:endParaRPr lang="en-US" sz="16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normal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μ - theoretical mean (default 0); σ - standard deviation (default 1)</a:t>
                      </a:r>
                      <a:endParaRPr lang="en-US" sz="1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exponential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λ - mean time to fail</a:t>
                      </a:r>
                      <a:endParaRPr lang="en-US" sz="1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rectangular (continuous uniform)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- lower bound (default 0), b - upper bound (default 1)</a:t>
                      </a:r>
                      <a:endParaRPr lang="en-US" sz="1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triangular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a - lower bound, m - most common value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b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upper bound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chiSquare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df - degrees of freedom</a:t>
                      </a:r>
                      <a:endParaRPr lang="en-US" sz="180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(Student)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df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- degrees of freedom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fDist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df1 - degrees of freedom for numerator, </a:t>
                      </a:r>
                      <a:endParaRPr lang="en-US" sz="18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df2 </a:t>
                      </a: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 degrees of freedom for denominator</a:t>
                      </a:r>
                      <a:endParaRPr lang="en-US" sz="1800" dirty="0">
                        <a:effectLst/>
                        <a:latin typeface="Calibri"/>
                        <a:ea typeface="MS Mincho"/>
                        <a:cs typeface="Times New Roman"/>
                      </a:endParaRPr>
                    </a:p>
                  </a:txBody>
                  <a:tcPr marL="152399" marR="152399" marT="76200" marB="7620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Probability Distributions (Continuous)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7850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Relational functions are dyadic functions whose range is {0,1}</a:t>
            </a:r>
          </a:p>
          <a:p>
            <a:r>
              <a:rPr lang="en-US" dirty="0" smtClean="0"/>
              <a:t>1=relation is satisfied, 0 otherwise.</a:t>
            </a:r>
          </a:p>
          <a:p>
            <a:r>
              <a:rPr lang="en-US" dirty="0" smtClean="0"/>
              <a:t>Examples</a:t>
            </a:r>
            <a:r>
              <a:rPr lang="en-US" dirty="0"/>
              <a:t>:  </a:t>
            </a:r>
            <a:r>
              <a:rPr lang="en-US" dirty="0" smtClean="0"/>
              <a:t>   </a:t>
            </a:r>
            <a:endParaRPr lang="en-US" dirty="0" smtClean="0"/>
          </a:p>
          <a:p>
            <a:pPr marL="393192" lvl="1" indent="0">
              <a:buNone/>
            </a:pPr>
            <a:r>
              <a:rPr lang="en-US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         </a:t>
            </a:r>
            <a:r>
              <a:rPr lang="en-US" sz="32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&lt; </a:t>
            </a:r>
            <a:r>
              <a:rPr lang="en-US" sz="32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≤ = ≥ &gt; ≠ ∊ </a:t>
            </a:r>
          </a:p>
          <a:p>
            <a:pPr marL="457200" lvl="1" indent="0">
              <a:buNone/>
            </a:pPr>
            <a:r>
              <a:rPr lang="en-US" sz="3200" dirty="0">
                <a:solidFill>
                  <a:srgbClr val="0070C0"/>
                </a:solidFill>
                <a:latin typeface="APL385 Unicode" panose="020B0709000202000203" pitchFamily="49" charset="0"/>
              </a:rPr>
              <a:t>    </a:t>
            </a:r>
            <a:r>
              <a:rPr lang="en-US" sz="32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between</a:t>
            </a:r>
            <a:r>
              <a:rPr lang="en-US" sz="3200" dirty="0">
                <a:solidFill>
                  <a:srgbClr val="0070C0"/>
                </a:solidFill>
                <a:latin typeface="APL385 Unicode" panose="020B0709000202000203" pitchFamily="49" charset="0"/>
              </a:rPr>
              <a:t>←{¯1=×/×⍺∘.-⍵}</a:t>
            </a:r>
            <a:endParaRPr lang="en-US" sz="3200" dirty="0" smtClean="0">
              <a:solidFill>
                <a:srgbClr val="0070C0"/>
              </a:solidFill>
              <a:latin typeface="APL385 Unicode" panose="020B0709000202000203" pitchFamily="49" charset="0"/>
            </a:endParaRP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Relational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7504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By limiting the domain of an operator to one of the </a:t>
            </a:r>
            <a:r>
              <a:rPr lang="en-US" dirty="0" smtClean="0"/>
              <a:t>previously-defined functional </a:t>
            </a:r>
            <a:r>
              <a:rPr lang="en-US" dirty="0" smtClean="0"/>
              <a:t>classifications, we can create an operator to perform statistical analysis. </a:t>
            </a:r>
          </a:p>
          <a:p>
            <a:r>
              <a:rPr lang="en-US" dirty="0" smtClean="0"/>
              <a:t>For a dyadic operator, each operand can be limited to a particular (but not necessarily the same) functional classification.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Limited-Domain Operators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20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6227907"/>
              </p:ext>
            </p:extLst>
          </p:nvPr>
        </p:nvGraphicFramePr>
        <p:xfrm>
          <a:off x="457200" y="1481138"/>
          <a:ext cx="8229600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24200"/>
                <a:gridCol w="2362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Operator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Left Operand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Right Operand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probability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Distribution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criticalValue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Distribution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confidenceInterval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Summary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hypothesis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Summary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Relation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goodnessOfFit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Distribution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randomVariable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Distribution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theoretical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Summary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Distribution</a:t>
                      </a:r>
                      <a:endParaRPr lang="en-US" sz="2400" dirty="0"/>
                    </a:p>
                  </a:txBody>
                  <a:tcPr marL="91439" marR="91439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running</a:t>
                      </a:r>
                      <a:endParaRPr lang="en-US" sz="2400" b="1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Summary</a:t>
                      </a:r>
                      <a:endParaRPr lang="en-US" sz="2400" dirty="0"/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N/A</a:t>
                      </a:r>
                      <a:endParaRPr lang="en-US" sz="2400" dirty="0"/>
                    </a:p>
                  </a:txBody>
                  <a:tcPr marL="91439" marR="91439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 dirty="0" smtClean="0"/>
              <a:t>Limited </a:t>
            </a:r>
            <a:r>
              <a:rPr lang="en-US" sz="4800" dirty="0"/>
              <a:t>Domain </a:t>
            </a:r>
            <a:r>
              <a:rPr lang="en-US" sz="4800" dirty="0" smtClean="0"/>
              <a:t>Operators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07003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Most functions and operators can easily be written in APL.</a:t>
            </a:r>
          </a:p>
          <a:p>
            <a:r>
              <a:rPr lang="en-US" dirty="0" smtClean="0"/>
              <a:t>Internals not important to user</a:t>
            </a:r>
          </a:p>
          <a:p>
            <a:r>
              <a:rPr lang="en-US" dirty="0" smtClean="0"/>
              <a:t>R interface can be used if necessary for statistical distributions.  </a:t>
            </a:r>
            <a:endParaRPr lang="en-US" dirty="0" smtClean="0"/>
          </a:p>
          <a:p>
            <a:r>
              <a:rPr lang="en-US" dirty="0" smtClean="0"/>
              <a:t>Correct nomenclature and ease of use is critical.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is about design and syntax, not implementation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4526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6020346"/>
              </p:ext>
            </p:extLst>
          </p:nvPr>
        </p:nvGraphicFramePr>
        <p:xfrm>
          <a:off x="457200" y="1481138"/>
          <a:ext cx="8229600" cy="48427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2209800"/>
                <a:gridCol w="2438400"/>
                <a:gridCol w="2438400"/>
              </a:tblGrid>
              <a:tr h="37084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 err="1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Desc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Excel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R</a:t>
                      </a:r>
                      <a:endParaRPr lang="en-US" sz="16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APL Operator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Density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T.DIST(DF,X,0)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APL385 Unicode" panose="020B0709000202000203" pitchFamily="49" charset="0"/>
                        </a:rPr>
                        <a:t>dt</a:t>
                      </a:r>
                      <a:r>
                        <a:rPr lang="en-US" b="0" dirty="0" smtClean="0">
                          <a:latin typeface="APL385 Unicode" panose="020B0709000202000203" pitchFamily="49" charset="0"/>
                        </a:rPr>
                        <a:t>(X, </a:t>
                      </a:r>
                      <a:r>
                        <a:rPr lang="en-US" b="0" dirty="0" err="1" smtClean="0">
                          <a:latin typeface="APL385 Unicode" panose="020B0709000202000203" pitchFamily="49" charset="0"/>
                        </a:rPr>
                        <a:t>df</a:t>
                      </a:r>
                      <a:r>
                        <a:rPr lang="en-US" b="0" dirty="0" smtClean="0">
                          <a:latin typeface="APL385 Unicode" panose="020B0709000202000203" pitchFamily="49" charset="0"/>
                        </a:rPr>
                        <a:t>=DF)</a:t>
                      </a:r>
                      <a:endParaRPr lang="en-US" b="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X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Cumul</a:t>
                      </a: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Prob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T.DIST(DF,X,1)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b="0" dirty="0" err="1" smtClean="0">
                          <a:latin typeface="APL385 Unicode" panose="020B0709000202000203" pitchFamily="49" charset="0"/>
                        </a:rPr>
                        <a:t>pt</a:t>
                      </a:r>
                      <a:r>
                        <a:rPr lang="en-US" b="0" dirty="0" smtClean="0">
                          <a:latin typeface="APL385 Unicode" panose="020B0709000202000203" pitchFamily="49" charset="0"/>
                        </a:rPr>
                        <a:t>(X, </a:t>
                      </a:r>
                      <a:r>
                        <a:rPr lang="en-US" b="0" dirty="0" err="1" smtClean="0">
                          <a:latin typeface="APL385 Unicode" panose="020B0709000202000203" pitchFamily="49" charset="0"/>
                        </a:rPr>
                        <a:t>df</a:t>
                      </a:r>
                      <a:r>
                        <a:rPr lang="en-US" b="0" dirty="0" smtClean="0">
                          <a:latin typeface="APL385 Unicode" panose="020B0709000202000203" pitchFamily="49" charset="0"/>
                        </a:rPr>
                        <a:t>=DF)</a:t>
                      </a:r>
                      <a:endParaRPr lang="en-US" b="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probability 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≤ X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2-Tail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Prob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T.DIST.2T(DF,X)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latin typeface="APL385 Unicode" panose="020B0709000202000203" pitchFamily="49" charset="0"/>
                        </a:rPr>
                        <a:t>2*</a:t>
                      </a:r>
                      <a:r>
                        <a:rPr lang="en-US" sz="1800" dirty="0" err="1" smtClean="0">
                          <a:latin typeface="APL385 Unicode" panose="020B0709000202000203" pitchFamily="49" charset="0"/>
                        </a:rPr>
                        <a:t>pt</a:t>
                      </a:r>
                      <a:r>
                        <a:rPr lang="en-US" sz="1800" dirty="0" smtClean="0">
                          <a:latin typeface="APL385 Unicode" panose="020B0709000202000203" pitchFamily="49" charset="0"/>
                        </a:rPr>
                        <a:t>(</a:t>
                      </a:r>
                      <a:r>
                        <a:rPr lang="en-US" sz="1800" dirty="0" err="1" smtClean="0">
                          <a:latin typeface="APL385 Unicode" panose="020B0709000202000203" pitchFamily="49" charset="0"/>
                        </a:rPr>
                        <a:t>X,df</a:t>
                      </a:r>
                      <a:r>
                        <a:rPr lang="en-US" sz="1800" dirty="0" smtClean="0">
                          <a:latin typeface="APL385 Unicode" panose="020B0709000202000203" pitchFamily="49" charset="0"/>
                        </a:rPr>
                        <a:t>=DF)</a:t>
                      </a:r>
                      <a:endParaRPr lang="en-US" sz="18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</a:t>
                      </a:r>
                      <a:r>
                        <a:rPr lang="en-US" sz="1800" baseline="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baseline="0" dirty="0" err="1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baseline="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probability  (~between)(-X)X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Upper Tail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T.DIST.RT(DF,X)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qt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(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X,df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df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, 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lowertail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=FALSE)</a:t>
                      </a:r>
                      <a:endParaRPr lang="en-US" sz="16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probability 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&gt; X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Crit.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Value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T.INV(DF,P) 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qt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(P, 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df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=DF, 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lower,tail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=FALSE)</a:t>
                      </a:r>
                      <a:endParaRPr lang="en-US" sz="16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criticalValue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&lt; P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2-tail </a:t>
                      </a: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c.v.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T.INV.2T(DF,P)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qt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(P/2,df=DF, 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lower.tail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=FALSE)</a:t>
                      </a:r>
                      <a:endParaRPr lang="en-US" sz="16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DF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tDist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err="1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criticalValue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≠ P</a:t>
                      </a: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Hyp</a:t>
                      </a:r>
                      <a:r>
                        <a:rPr lang="en-US" sz="1800" baseline="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test</a:t>
                      </a:r>
                      <a:endParaRPr lang="en-US" sz="1800" dirty="0">
                        <a:effectLst/>
                        <a:latin typeface="APL385 Unicode" panose="020B0709000202000203" pitchFamily="49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T.TEST(X1,X2)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t.Test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(X1,X1, paired=</a:t>
                      </a:r>
                      <a:r>
                        <a:rPr lang="en-US" sz="1600" dirty="0" err="1" smtClean="0">
                          <a:latin typeface="APL385 Unicode" panose="020B0709000202000203" pitchFamily="49" charset="0"/>
                        </a:rPr>
                        <a:t>FALSE,mu</a:t>
                      </a:r>
                      <a:r>
                        <a:rPr lang="en-US" sz="1600" dirty="0" smtClean="0">
                          <a:latin typeface="APL385 Unicode" panose="020B0709000202000203" pitchFamily="49" charset="0"/>
                        </a:rPr>
                        <a:t>=0)</a:t>
                      </a:r>
                      <a:endParaRPr lang="en-US" sz="1600" dirty="0">
                        <a:latin typeface="APL385 Unicode" panose="020B0709000202000203" pitchFamily="49" charset="0"/>
                      </a:endParaRPr>
                    </a:p>
                  </a:txBody>
                  <a:tcPr marL="91439" marR="91439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X1 mean hypothesis </a:t>
                      </a:r>
                      <a:r>
                        <a:rPr lang="en-US" sz="1800" dirty="0">
                          <a:effectLst/>
                          <a:latin typeface="APL385 Unicode" panose="020B0709000202000203" pitchFamily="49" charset="0"/>
                          <a:ea typeface="Calibri"/>
                          <a:cs typeface="Times New Roman"/>
                        </a:rPr>
                        <a:t>= X2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Excel and R Equivalents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32535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 sample can be represented by raw data, a frequency distribution, or sample statistics.  The following items are interchangeable as arguments to the limited domain operators above:</a:t>
            </a:r>
          </a:p>
          <a:p>
            <a:pPr lvl="0"/>
            <a:r>
              <a:rPr lang="en-US" dirty="0" smtClean="0"/>
              <a:t>Raw  data:                        Vector</a:t>
            </a:r>
            <a:endParaRPr lang="en-US" dirty="0"/>
          </a:p>
          <a:p>
            <a:pPr lvl="0"/>
            <a:r>
              <a:rPr lang="en-US" dirty="0" smtClean="0"/>
              <a:t>Frequency Distribution:    Matrix</a:t>
            </a:r>
            <a:endParaRPr lang="en-US" dirty="0"/>
          </a:p>
          <a:p>
            <a:pPr lvl="0"/>
            <a:r>
              <a:rPr lang="en-US" dirty="0" smtClean="0"/>
              <a:t>Summary Statistics:          </a:t>
            </a:r>
            <a:r>
              <a:rPr lang="en-US" dirty="0" err="1" smtClean="0"/>
              <a:t>PropertySpace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Data Representation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560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Data Representation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Matrix:  Frequency Distribution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Namespace: Sample Statistics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</a:t>
            </a:r>
            <a:r>
              <a:rPr lang="en-US" dirty="0" smtClean="0">
                <a:latin typeface="APL385 Unicode" panose="020B0709000202000203" pitchFamily="49" charset="0"/>
              </a:rPr>
              <a:t>D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2 0 3 4 3 1 0 2 0 4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 ⎕←</a:t>
            </a:r>
            <a:r>
              <a:rPr lang="en-US" dirty="0" err="1">
                <a:latin typeface="APL385 Unicode" panose="020B0709000202000203" pitchFamily="49" charset="0"/>
              </a:rPr>
              <a:t>FT←frequency</a:t>
            </a:r>
            <a:r>
              <a:rPr lang="en-US" dirty="0">
                <a:latin typeface="APL385 Unicode" panose="020B0709000202000203" pitchFamily="49" charset="0"/>
              </a:rPr>
              <a:t> </a:t>
            </a:r>
            <a:r>
              <a:rPr lang="en-US" dirty="0" smtClean="0">
                <a:latin typeface="APL385 Unicode" panose="020B0709000202000203" pitchFamily="49" charset="0"/>
              </a:rPr>
              <a:t>D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0 3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1 1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2 2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3 2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4 </a:t>
            </a:r>
            <a:r>
              <a:rPr lang="en-US" dirty="0" smtClean="0">
                <a:latin typeface="APL385 Unicode" panose="020B0709000202000203" pitchFamily="49" charset="0"/>
              </a:rPr>
              <a:t>2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   mean D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1.9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  </a:t>
            </a:r>
            <a:r>
              <a:rPr lang="en-US" dirty="0" smtClean="0">
                <a:latin typeface="APL385 Unicode" panose="020B0709000202000203" pitchFamily="49" charset="0"/>
              </a:rPr>
              <a:t> variance D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2.5444</a:t>
            </a:r>
          </a:p>
          <a:p>
            <a:pPr marL="0" indent="0">
              <a:buNone/>
            </a:pPr>
            <a:r>
              <a:rPr lang="en-US" dirty="0">
                <a:latin typeface="APL385 Unicode" panose="020B0709000202000203" pitchFamily="49" charset="0"/>
              </a:rPr>
              <a:t> </a:t>
            </a:r>
            <a:r>
              <a:rPr lang="en-US" dirty="0" smtClean="0">
                <a:latin typeface="APL385 Unicode" panose="020B0709000202000203" pitchFamily="49" charset="0"/>
              </a:rPr>
              <a:t>   PS</a:t>
            </a:r>
            <a:r>
              <a:rPr lang="en-US" dirty="0">
                <a:latin typeface="APL385 Unicode" panose="020B0709000202000203" pitchFamily="49" charset="0"/>
              </a:rPr>
              <a:t>←⎕NS '' </a:t>
            </a:r>
          </a:p>
          <a:p>
            <a:pPr marL="0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   PS.count←10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   PS.mean←1.9 </a:t>
            </a:r>
            <a:endParaRPr lang="en-US" dirty="0">
              <a:latin typeface="APL385 Unicode" panose="020B0709000202000203" pitchFamily="49" charset="0"/>
            </a:endParaRPr>
          </a:p>
          <a:p>
            <a:pPr marL="0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   PS.variance←2.544</a:t>
            </a:r>
            <a:endParaRPr lang="en-US" dirty="0">
              <a:latin typeface="APL385 Unicode" panose="020B0709000202000203" pitchFamily="49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9378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M</a:t>
            </a:r>
            <a:r>
              <a:rPr lang="en-US" dirty="0" smtClean="0"/>
              <a:t>any statistical software packages out there:  Minitab, R, Excel, SPSS</a:t>
            </a:r>
          </a:p>
          <a:p>
            <a:r>
              <a:rPr lang="en-US" dirty="0" smtClean="0"/>
              <a:t>Excel has about 87 statistical functions.  6 of them involve the t distribution alone:  </a:t>
            </a:r>
          </a:p>
          <a:p>
            <a:pPr marL="914400" lvl="3" indent="0"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T.DIST                  T.INV</a:t>
            </a:r>
          </a:p>
          <a:p>
            <a:pPr marL="914400" lvl="3" indent="0"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T.DIST.RT             T.INV.2T</a:t>
            </a:r>
          </a:p>
          <a:p>
            <a:pPr marL="914400" lvl="3" indent="0"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T.DIST.2T             T.TEST </a:t>
            </a:r>
          </a:p>
          <a:p>
            <a:r>
              <a:rPr lang="en-US" dirty="0" smtClean="0"/>
              <a:t> R has four related functions for each of 20 distributions resulting in a total of 80 distribution functions alone  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another Statistical Package?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600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PL385 Unicode" panose="020B0709000202000203" pitchFamily="49" charset="0"/>
              </a:rPr>
              <a:t>)LOAD </a:t>
            </a:r>
            <a:r>
              <a:rPr lang="en-US" dirty="0" err="1" smtClean="0">
                <a:latin typeface="APL385 Unicode" panose="020B0709000202000203" pitchFamily="49" charset="0"/>
              </a:rPr>
              <a:t>TamingStatistics</a:t>
            </a:r>
            <a:r>
              <a:rPr lang="en-US" dirty="0" smtClean="0">
                <a:latin typeface="APL385 Unicode" panose="020B0709000202000203" pitchFamily="49" charset="0"/>
              </a:rPr>
              <a:t> </a:t>
            </a:r>
          </a:p>
          <a:p>
            <a:pPr lvl="1"/>
            <a:r>
              <a:rPr lang="en-US" dirty="0" smtClean="0">
                <a:latin typeface="APL385 Unicode" panose="020B0709000202000203" pitchFamily="49" charset="0"/>
              </a:rPr>
              <a:t> All APL version</a:t>
            </a:r>
          </a:p>
          <a:p>
            <a:r>
              <a:rPr lang="en-US" dirty="0" smtClean="0">
                <a:latin typeface="APL385 Unicode" panose="020B0709000202000203" pitchFamily="49" charset="0"/>
              </a:rPr>
              <a:t>)LOAD </a:t>
            </a:r>
            <a:r>
              <a:rPr lang="en-US" dirty="0" err="1" smtClean="0">
                <a:latin typeface="APL385 Unicode" panose="020B0709000202000203" pitchFamily="49" charset="0"/>
              </a:rPr>
              <a:t>TamingStatisticsR</a:t>
            </a:r>
            <a:endParaRPr lang="en-US" dirty="0" smtClean="0">
              <a:latin typeface="APL385 Unicode" panose="020B0709000202000203" pitchFamily="49" charset="0"/>
            </a:endParaRPr>
          </a:p>
          <a:p>
            <a:pPr lvl="1"/>
            <a:r>
              <a:rPr lang="en-US" dirty="0" smtClean="0">
                <a:latin typeface="APL385 Unicode" panose="020B0709000202000203" pitchFamily="49" charset="0"/>
              </a:rPr>
              <a:t>Third party – Must install R (Free) </a:t>
            </a:r>
            <a:endParaRPr lang="en-US" dirty="0">
              <a:latin typeface="APL385 Unicode" panose="020B0709000202000203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3134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There are many statistical packages out there; some, like R can be used with APL</a:t>
            </a:r>
          </a:p>
          <a:p>
            <a:r>
              <a:rPr lang="en-US" dirty="0" smtClean="0"/>
              <a:t>Operator syntax is unique to APL</a:t>
            </a:r>
          </a:p>
          <a:p>
            <a:r>
              <a:rPr lang="en-US" dirty="0" smtClean="0"/>
              <a:t>R can be called directly from APL using RCONNECT, but APL operator syntax is easier to understand</a:t>
            </a:r>
            <a:r>
              <a:rPr lang="en-US" dirty="0"/>
              <a:t>.</a:t>
            </a:r>
            <a:endParaRPr lang="en-US" dirty="0" smtClean="0"/>
          </a:p>
          <a:p>
            <a:pPr marL="109728" indent="0">
              <a:buNone/>
            </a:pPr>
            <a:r>
              <a:rPr lang="en-US" dirty="0"/>
              <a:t> </a:t>
            </a:r>
            <a:r>
              <a:rPr lang="en-US" dirty="0" smtClean="0"/>
              <a:t>     </a:t>
            </a:r>
            <a:endParaRPr lang="en-US" dirty="0">
              <a:latin typeface="APL385 Unicode" panose="020B0709000202000203" pitchFamily="49" charset="0"/>
            </a:endParaRPr>
          </a:p>
          <a:p>
            <a:pPr marL="109728" indent="0">
              <a:buNone/>
            </a:pPr>
            <a:endParaRPr lang="en-US" dirty="0" smtClean="0"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2298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ctr">
              <a:buNone/>
            </a:pPr>
            <a:endParaRPr lang="en-US" sz="4000" b="1" dirty="0" smtClean="0">
              <a:solidFill>
                <a:srgbClr val="FF0000"/>
              </a:solidFill>
            </a:endParaRPr>
          </a:p>
          <a:p>
            <a:pPr marL="109728" indent="0" algn="ctr">
              <a:buNone/>
            </a:pPr>
            <a:r>
              <a:rPr lang="en-US" sz="4800" b="1" i="1" dirty="0" smtClean="0">
                <a:solidFill>
                  <a:srgbClr val="FF0000"/>
                </a:solidFill>
              </a:rPr>
              <a:t>Defined </a:t>
            </a:r>
            <a:r>
              <a:rPr lang="en-US" sz="4800" b="1" i="1" dirty="0">
                <a:solidFill>
                  <a:srgbClr val="FF0000"/>
                </a:solidFill>
              </a:rPr>
              <a:t>Operators</a:t>
            </a:r>
            <a:r>
              <a:rPr lang="en-US" sz="4800" b="1" i="1" dirty="0" smtClean="0">
                <a:solidFill>
                  <a:srgbClr val="FF0000"/>
                </a:solidFill>
              </a:rPr>
              <a:t>!</a:t>
            </a:r>
          </a:p>
          <a:p>
            <a:pPr marL="109728" indent="0" algn="ctr">
              <a:buNone/>
            </a:pPr>
            <a:endParaRPr lang="en-US" sz="4000" b="1" dirty="0">
              <a:solidFill>
                <a:srgbClr val="FF0000"/>
              </a:solidFill>
            </a:endParaRPr>
          </a:p>
          <a:p>
            <a:r>
              <a:rPr lang="en-US" dirty="0"/>
              <a:t>How can we exploit operators to reduce the explosive number of statistical functions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r>
              <a:rPr lang="en-US" dirty="0" smtClean="0"/>
              <a:t>Let’s look at an example . . .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does APL have that other Statistical package don’t?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906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Typical attendance is about 100 delegates with a standard deviation of 20.</a:t>
            </a:r>
          </a:p>
          <a:p>
            <a:r>
              <a:rPr lang="en-US" dirty="0" smtClean="0"/>
              <a:t>Assume next year’s conference </a:t>
            </a:r>
            <a:r>
              <a:rPr lang="en-US" dirty="0" err="1" smtClean="0"/>
              <a:t>centre</a:t>
            </a:r>
            <a:r>
              <a:rPr lang="en-US" dirty="0" smtClean="0"/>
              <a:t> can support up to130 delegates.</a:t>
            </a:r>
          </a:p>
          <a:p>
            <a:r>
              <a:rPr lang="en-US" dirty="0" smtClean="0"/>
              <a:t>What are the chances that next year’s attendance will exceed capacity?</a:t>
            </a:r>
          </a:p>
          <a:p>
            <a:endParaRPr lang="en-US" dirty="0">
              <a:latin typeface="APL385 Unicode" panose="020B0709000202000203" pitchFamily="49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Planning Next Year’s Conference User Meeting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5638800" y="533400"/>
            <a:ext cx="2895600" cy="0"/>
          </a:xfrm>
          <a:prstGeom prst="line">
            <a:avLst/>
          </a:prstGeom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7" name="Picture 3" descr="C:\Users\Steve\AppData\Local\Microsoft\Windows\Temporary Internet Files\Content.IE5\E88B0SWB\MC900439588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4038600"/>
            <a:ext cx="3489960" cy="30403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3264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>
              <a:buNone/>
            </a:pPr>
            <a:r>
              <a:rPr lang="en-US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    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=1-NORM.DIST(130,100,20,TRUE)</a:t>
            </a:r>
          </a:p>
          <a:p>
            <a:pPr marL="109728" indent="0">
              <a:buNone/>
            </a:pPr>
            <a:r>
              <a:rPr lang="en-US" sz="3600" b="1" dirty="0" smtClean="0">
                <a:latin typeface="+mj-lt"/>
              </a:rPr>
              <a:t>Now let’s use R-Connect in APL:</a:t>
            </a:r>
            <a:endParaRPr lang="en-US" sz="3600" b="1" dirty="0">
              <a:latin typeface="+mj-lt"/>
            </a:endParaRPr>
          </a:p>
          <a:p>
            <a:pPr marL="109728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+#.</a:t>
            </a:r>
            <a:r>
              <a:rPr lang="en-US" b="1" dirty="0">
                <a:solidFill>
                  <a:srgbClr val="00B0F0"/>
                </a:solidFill>
                <a:latin typeface="APL385 Unicode" panose="020B0709000202000203" pitchFamily="49" charset="0"/>
              </a:rPr>
              <a:t>∆</a:t>
            </a:r>
            <a:r>
              <a:rPr lang="en-US" b="1" dirty="0" err="1">
                <a:solidFill>
                  <a:srgbClr val="00B0F0"/>
                </a:solidFill>
                <a:latin typeface="APL385 Unicode" panose="020B0709000202000203" pitchFamily="49" charset="0"/>
              </a:rPr>
              <a:t>r.x</a:t>
            </a:r>
            <a:r>
              <a:rPr lang="en-US" b="1" dirty="0">
                <a:solidFill>
                  <a:srgbClr val="00B0F0"/>
                </a:solidFill>
                <a:latin typeface="APL385 Unicode" panose="020B0709000202000203" pitchFamily="49" charset="0"/>
              </a:rPr>
              <a:t> '</a:t>
            </a:r>
            <a:r>
              <a:rPr lang="en-US" b="1" dirty="0" err="1">
                <a:solidFill>
                  <a:srgbClr val="00B0F0"/>
                </a:solidFill>
                <a:latin typeface="APL385 Unicode" panose="020B0709000202000203" pitchFamily="49" charset="0"/>
              </a:rPr>
              <a:t>pnorm</a:t>
            </a:r>
            <a:r>
              <a:rPr lang="en-US" b="1" dirty="0">
                <a:solidFill>
                  <a:srgbClr val="00B0F0"/>
                </a:solidFill>
                <a:latin typeface="APL385 Unicode" panose="020B0709000202000203" pitchFamily="49" charset="0"/>
              </a:rPr>
              <a:t>(⍵,⍵,⍵,⍵)'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130 100 20 0   </a:t>
            </a:r>
            <a:endParaRPr lang="en-US" b="1" dirty="0">
              <a:solidFill>
                <a:srgbClr val="00B0F0"/>
              </a:solidFill>
              <a:latin typeface="APL385 Unicode" panose="020B0709000202000203" pitchFamily="49" charset="0"/>
            </a:endParaRPr>
          </a:p>
          <a:p>
            <a:pPr marL="109728" indent="0">
              <a:buNone/>
            </a:pPr>
            <a:r>
              <a:rPr lang="en-US" sz="3600" b="1" dirty="0" smtClean="0">
                <a:latin typeface="+mj-lt"/>
              </a:rPr>
              <a:t>Wouldn’t it be nice to enter:</a:t>
            </a:r>
            <a:endParaRPr lang="en-US" sz="3600" b="1" dirty="0" smtClean="0">
              <a:latin typeface="+mj-lt"/>
            </a:endParaRPr>
          </a:p>
          <a:p>
            <a:pPr marL="109728" indent="0">
              <a:buNone/>
            </a:pPr>
            <a:r>
              <a:rPr lang="en-US" dirty="0" smtClean="0">
                <a:latin typeface="APL385 Unicode" panose="020B0709000202000203" pitchFamily="49" charset="0"/>
              </a:rPr>
              <a:t>  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100 20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 </a:t>
            </a:r>
            <a:r>
              <a:rPr lang="en-US" b="1" dirty="0">
                <a:solidFill>
                  <a:srgbClr val="00B0F0"/>
                </a:solidFill>
                <a:latin typeface="APL385 Unicode" panose="020B0709000202000203" pitchFamily="49" charset="0"/>
              </a:rPr>
              <a:t>normal probability &gt;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130</a:t>
            </a:r>
            <a:endParaRPr lang="en-US" b="1" dirty="0">
              <a:solidFill>
                <a:srgbClr val="00B0F0"/>
              </a:solidFill>
              <a:latin typeface="APL385 Unicode" panose="020B0709000202000203" pitchFamily="49" charset="0"/>
            </a:endParaRPr>
          </a:p>
          <a:p>
            <a:pPr marL="109728" indent="0">
              <a:buNone/>
            </a:pPr>
            <a:endParaRPr lang="en-US" b="1" dirty="0" smtClean="0">
              <a:solidFill>
                <a:srgbClr val="00B0F0"/>
              </a:solidFill>
              <a:latin typeface="APL385 Unicode" panose="020B0709000202000203" pitchFamily="49" charset="0"/>
            </a:endParaRPr>
          </a:p>
          <a:p>
            <a:pPr marL="109728" indent="0">
              <a:buNone/>
            </a:pPr>
            <a:r>
              <a:rPr lang="en-US" dirty="0">
                <a:latin typeface="APL385 Unicode" panose="020B0709000202000203" pitchFamily="49" charset="0"/>
              </a:rPr>
              <a:t> </a:t>
            </a:r>
            <a:r>
              <a:rPr lang="en-US" dirty="0" smtClean="0">
                <a:latin typeface="APL385 Unicode" panose="020B0709000202000203" pitchFamily="49" charset="0"/>
              </a:rPr>
              <a:t> 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100 20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 </a:t>
            </a:r>
            <a:r>
              <a:rPr lang="en-US" b="1" dirty="0" smtClean="0">
                <a:latin typeface="APL385 Unicode" panose="020B0709000202000203" pitchFamily="49" charset="0"/>
              </a:rPr>
              <a:t>(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normal probability &gt;</a:t>
            </a:r>
            <a:r>
              <a:rPr lang="en-US" b="1" dirty="0" smtClean="0">
                <a:latin typeface="APL385 Unicode" panose="020B0709000202000203" pitchFamily="49" charset="0"/>
              </a:rPr>
              <a:t>)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 </a:t>
            </a:r>
            <a:r>
              <a:rPr lang="en-US" b="1" dirty="0" smtClean="0">
                <a:solidFill>
                  <a:srgbClr val="00B0F0"/>
                </a:solidFill>
                <a:latin typeface="APL385 Unicode" panose="020B0709000202000203" pitchFamily="49" charset="0"/>
              </a:rPr>
              <a:t>130</a:t>
            </a:r>
            <a:endParaRPr lang="en-US" b="1" dirty="0">
              <a:solidFill>
                <a:srgbClr val="00B0F0"/>
              </a:solidFill>
              <a:latin typeface="APL385 Unicode" panose="020B0709000202000203" pitchFamily="49" charset="0"/>
            </a:endParaRPr>
          </a:p>
          <a:p>
            <a:pPr marL="109728" indent="0">
              <a:buNone/>
            </a:pPr>
            <a:endParaRPr lang="en-US" dirty="0">
              <a:latin typeface="APL385 Unicode" panose="020B0709000202000203" pitchFamily="49" charset="0"/>
            </a:endParaRP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Let’s implement this in Excel: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21696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APL385 Unicode" panose="020B0709000202000203" pitchFamily="49" charset="0"/>
              </a:rPr>
              <a:t>n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ormal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probability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APL385 Unicode" panose="020B0709000202000203" pitchFamily="49" charset="0"/>
              </a:rPr>
              <a:t>&lt;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1.64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100 20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normal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probability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between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110 130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5 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0.5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binomial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probability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=</a:t>
            </a:r>
            <a:r>
              <a:rPr lang="en-US" sz="2400" dirty="0" smtClean="0"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2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7 </a:t>
            </a:r>
            <a:r>
              <a:rPr lang="en-US" sz="24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tDist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PL385 Unicode" panose="020B0709000202000203" pitchFamily="49" charset="0"/>
              </a:rPr>
              <a:t>criticalValue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&lt;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0.05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5 </a:t>
            </a:r>
            <a:r>
              <a:rPr lang="en-US" sz="2400" dirty="0" err="1" smtClean="0">
                <a:solidFill>
                  <a:srgbClr val="FF0000"/>
                </a:solidFill>
                <a:latin typeface="APL385 Unicode" panose="020B0709000202000203" pitchFamily="49" charset="0"/>
              </a:rPr>
              <a:t>chiSquare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PL385 Unicode" panose="020B0709000202000203" pitchFamily="49" charset="0"/>
              </a:rPr>
              <a:t>randomVariable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13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APL385 Unicode" panose="020B0709000202000203" pitchFamily="49" charset="0"/>
              </a:rPr>
              <a:t>m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ean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err="1" smtClean="0">
                <a:solidFill>
                  <a:srgbClr val="0070C0"/>
                </a:solidFill>
                <a:latin typeface="APL385 Unicode" panose="020B0709000202000203" pitchFamily="49" charset="0"/>
              </a:rPr>
              <a:t>confidenceInterval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X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002060"/>
                </a:solidFill>
                <a:latin typeface="APL385 Unicode" panose="020B0709000202000203" pitchFamily="49" charset="0"/>
              </a:rPr>
              <a:t>(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SEX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=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'F'</a:t>
            </a:r>
            <a:r>
              <a:rPr lang="en-US" sz="2400" dirty="0" smtClean="0">
                <a:solidFill>
                  <a:srgbClr val="002060"/>
                </a:solidFill>
                <a:latin typeface="APL385 Unicode" panose="020B0709000202000203" pitchFamily="49" charset="0"/>
              </a:rPr>
              <a:t>)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proportion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hypothesis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≥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0.5 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GROUPA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mean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hypothesis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=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GROUPB</a:t>
            </a: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  <a:latin typeface="APL385 Unicode" panose="020B0709000202000203" pitchFamily="49" charset="0"/>
              </a:rPr>
              <a:t>v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ariance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0070C0"/>
                </a:solidFill>
                <a:latin typeface="APL385 Unicode" panose="020B0709000202000203" pitchFamily="49" charset="0"/>
              </a:rPr>
              <a:t>theoretical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PL385 Unicode" panose="020B0709000202000203" pitchFamily="49" charset="0"/>
              </a:rPr>
              <a:t>binomial</a:t>
            </a:r>
            <a:r>
              <a:rPr lang="en-US" sz="2400" dirty="0" smtClean="0">
                <a:solidFill>
                  <a:srgbClr val="00B050"/>
                </a:solidFill>
                <a:latin typeface="APL385 Unicode" panose="020B0709000202000203" pitchFamily="49" charset="0"/>
              </a:rPr>
              <a:t> 5 0.2</a:t>
            </a:r>
            <a:endParaRPr lang="en-US" sz="2400" dirty="0">
              <a:solidFill>
                <a:srgbClr val="00B050"/>
              </a:solidFill>
              <a:latin typeface="APL385 Unicode" panose="020B0709000202000203" pitchFamily="49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APL Syntax showing</a:t>
            </a:r>
            <a:br>
              <a:rPr lang="en-US" dirty="0" smtClean="0"/>
            </a:br>
            <a:r>
              <a:rPr lang="en-US" dirty="0" smtClean="0">
                <a:solidFill>
                  <a:srgbClr val="00B050"/>
                </a:solidFill>
              </a:rPr>
              <a:t>data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functions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70C0"/>
                </a:solidFill>
              </a:rPr>
              <a:t>operators</a:t>
            </a:r>
            <a:endParaRPr lang="en-US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85395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Summary </a:t>
            </a:r>
            <a:r>
              <a:rPr lang="en-US" dirty="0" smtClean="0"/>
              <a:t>Functions </a:t>
            </a:r>
          </a:p>
          <a:p>
            <a:pPr lvl="1"/>
            <a:r>
              <a:rPr lang="en-US" dirty="0" smtClean="0"/>
              <a:t>Descriptive Statistics</a:t>
            </a:r>
            <a:endParaRPr lang="en-US" dirty="0"/>
          </a:p>
          <a:p>
            <a:r>
              <a:rPr lang="en-US" dirty="0" smtClean="0"/>
              <a:t>Probability </a:t>
            </a:r>
            <a:r>
              <a:rPr lang="en-US" dirty="0"/>
              <a:t>Distributions </a:t>
            </a:r>
            <a:endParaRPr lang="en-US" dirty="0" smtClean="0"/>
          </a:p>
          <a:p>
            <a:pPr lvl="1"/>
            <a:r>
              <a:rPr lang="en-US" dirty="0" smtClean="0"/>
              <a:t>Theoretical Models</a:t>
            </a:r>
            <a:endParaRPr lang="en-US" dirty="0"/>
          </a:p>
          <a:p>
            <a:r>
              <a:rPr lang="en-US" dirty="0" smtClean="0"/>
              <a:t>Relations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Statistics deals primarily with three types of functions:</a:t>
            </a:r>
            <a:endParaRPr lang="en-US" dirty="0"/>
          </a:p>
        </p:txBody>
      </p:sp>
      <p:pic>
        <p:nvPicPr>
          <p:cNvPr id="3074" name="Picture 2" descr="C:\Users\Steve\AppData\Local\Microsoft\Windows\Temporary Internet Files\Content.IE5\E88B0SWB\MC900431584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3990181"/>
            <a:ext cx="182880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Steve\AppData\Local\Microsoft\Windows\Temporary Internet Files\Content.IE5\92SO3R1L\MC900048213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9688" y="4303321"/>
            <a:ext cx="2254250" cy="1198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Not Equal 4"/>
          <p:cNvSpPr/>
          <p:nvPr/>
        </p:nvSpPr>
        <p:spPr>
          <a:xfrm>
            <a:off x="6934200" y="4303321"/>
            <a:ext cx="1143000" cy="599281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3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Summary functions are of the form:</a:t>
                </a:r>
                <a:endParaRPr lang="en-US" b="0" i="0" dirty="0" smtClean="0">
                  <a:latin typeface="Cambria Math"/>
                </a:endParaRPr>
              </a:p>
              <a:p>
                <a:pPr marL="457200" lvl="1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b="0" i="1" smtClean="0">
                              <a:solidFill>
                                <a:srgbClr val="0070C0"/>
                              </a:solidFill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>
                              <a:solidFill>
                                <a:srgbClr val="0070C0"/>
                              </a:solidFill>
                              <a:latin typeface="Cambria Math"/>
                            </a:rPr>
                            <m:t>,…</m:t>
                          </m:r>
                          <m:sSub>
                            <m:sSubPr>
                              <m:ctrlP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i="1">
                                  <a:solidFill>
                                    <a:srgbClr val="0070C0"/>
                                  </a:solidFill>
                                  <a:latin typeface="Cambria Math"/>
                                </a:rPr>
                                <m:t>𝑛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i="0" dirty="0" smtClean="0">
                  <a:latin typeface="Cambria Math"/>
                </a:endParaRPr>
              </a:p>
              <a:p>
                <a:r>
                  <a:rPr lang="en-US" dirty="0" smtClean="0">
                    <a:latin typeface="Cambria Math"/>
                  </a:rPr>
                  <a:t>They produce a single value from a vector.</a:t>
                </a:r>
              </a:p>
              <a:p>
                <a:r>
                  <a:rPr lang="en-US" b="0" i="0" dirty="0" smtClean="0">
                    <a:latin typeface="Cambria Math"/>
                  </a:rPr>
                  <a:t>Structurally they are equivalent to </a:t>
                </a:r>
                <a:r>
                  <a:rPr lang="en-US" dirty="0">
                    <a:latin typeface="APL385 Unicode" panose="020B0709000202000203" pitchFamily="49" charset="0"/>
                  </a:rPr>
                  <a:t>g</a:t>
                </a:r>
                <a:r>
                  <a:rPr lang="en-US" b="0" i="0" dirty="0" smtClean="0">
                    <a:latin typeface="APL385 Unicode" panose="020B0709000202000203" pitchFamily="49" charset="0"/>
                  </a:rPr>
                  <a:t>/</a:t>
                </a:r>
                <a:r>
                  <a:rPr lang="en-US" b="0" i="0" dirty="0" smtClean="0">
                    <a:latin typeface="Cambria Math"/>
                  </a:rPr>
                  <a:t> where </a:t>
                </a:r>
                <a:r>
                  <a:rPr lang="en-US" dirty="0">
                    <a:latin typeface="APL385 Unicode" panose="020B0709000202000203" pitchFamily="49" charset="0"/>
                  </a:rPr>
                  <a:t>g</a:t>
                </a:r>
                <a:r>
                  <a:rPr lang="en-US" b="0" i="0" dirty="0" smtClean="0">
                    <a:latin typeface="Cambria Math"/>
                  </a:rPr>
                  <a:t> is a scalar function and the right argument is a simple numeric vector</a:t>
                </a:r>
                <a:r>
                  <a:rPr lang="en-US" b="0" i="0" dirty="0" smtClean="0">
                    <a:latin typeface="Cambria Math"/>
                  </a:rPr>
                  <a:t>.</a:t>
                </a:r>
              </a:p>
              <a:p>
                <a:r>
                  <a:rPr lang="en-US" dirty="0" smtClean="0">
                    <a:latin typeface="Cambria Math"/>
                  </a:rPr>
                  <a:t>A statistic is a summary function of a sample; a parameter is a summary function of a population.  </a:t>
                </a:r>
                <a:endParaRPr lang="en-US" b="0" i="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t="-9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5433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Measures of central tendency: 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mean, median, mode</a:t>
            </a:r>
          </a:p>
          <a:p>
            <a:pPr lvl="1"/>
            <a:r>
              <a:rPr lang="en-US" dirty="0" smtClean="0"/>
              <a:t>Measures of Spread</a:t>
            </a:r>
          </a:p>
          <a:p>
            <a:pPr marL="914400" lvl="2" indent="0">
              <a:buNone/>
            </a:pPr>
            <a:r>
              <a:rPr lang="en-US" dirty="0" smtClean="0">
                <a:solidFill>
                  <a:srgbClr val="0070C0"/>
                </a:solidFill>
              </a:rPr>
              <a:t>variance, standard deviation, range , IQR</a:t>
            </a:r>
          </a:p>
          <a:p>
            <a:pPr lvl="1"/>
            <a:r>
              <a:rPr lang="en-US" dirty="0" smtClean="0"/>
              <a:t>Measures of Position</a:t>
            </a:r>
          </a:p>
          <a:p>
            <a:pPr marL="914400" lvl="2" indent="0">
              <a:buNone/>
            </a:pPr>
            <a:r>
              <a:rPr lang="en-US" dirty="0">
                <a:solidFill>
                  <a:srgbClr val="0070C0"/>
                </a:solidFill>
              </a:rPr>
              <a:t>m</a:t>
            </a:r>
            <a:r>
              <a:rPr lang="en-US" dirty="0" smtClean="0">
                <a:solidFill>
                  <a:srgbClr val="0070C0"/>
                </a:solidFill>
              </a:rPr>
              <a:t>in, max, quartiles, percentiles</a:t>
            </a:r>
          </a:p>
          <a:p>
            <a:pPr lvl="1"/>
            <a:r>
              <a:rPr lang="en-US" dirty="0" smtClean="0"/>
              <a:t>Measures of shape</a:t>
            </a:r>
          </a:p>
          <a:p>
            <a:pPr marL="914400" lvl="2" indent="0">
              <a:buNone/>
            </a:pPr>
            <a:r>
              <a:rPr lang="en-US" dirty="0" err="1">
                <a:solidFill>
                  <a:srgbClr val="0070C0"/>
                </a:solidFill>
              </a:rPr>
              <a:t>s</a:t>
            </a:r>
            <a:r>
              <a:rPr lang="en-US" dirty="0" err="1" smtClean="0">
                <a:solidFill>
                  <a:srgbClr val="0070C0"/>
                </a:solidFill>
              </a:rPr>
              <a:t>kewness</a:t>
            </a:r>
            <a:r>
              <a:rPr lang="en-US" dirty="0" smtClean="0">
                <a:solidFill>
                  <a:srgbClr val="0070C0"/>
                </a:solidFill>
              </a:rPr>
              <a:t>, kurtosis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Examples of Summary Functions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86220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1190</TotalTime>
  <Words>1097</Words>
  <Application>Microsoft Office PowerPoint</Application>
  <PresentationFormat>On-screen Show (4:3)</PresentationFormat>
  <Paragraphs>216</Paragraphs>
  <Slides>21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Taming Statistics with Limited Domain Operators</vt:lpstr>
      <vt:lpstr>Why another Statistical Package?</vt:lpstr>
      <vt:lpstr>What does APL have that other Statistical package don’t?</vt:lpstr>
      <vt:lpstr>Planning Next Year’s Conference User Meeting</vt:lpstr>
      <vt:lpstr>Let’s implement this in Excel:</vt:lpstr>
      <vt:lpstr>APL Syntax showing data, functions, operators</vt:lpstr>
      <vt:lpstr>Statistics deals primarily with three types of functions:</vt:lpstr>
      <vt:lpstr>Summary Functions</vt:lpstr>
      <vt:lpstr>Examples of Summary Functions</vt:lpstr>
      <vt:lpstr>Probability Distributions</vt:lpstr>
      <vt:lpstr>Probability Distributions (Discrete)</vt:lpstr>
      <vt:lpstr>Probability Distributions (Continuous)</vt:lpstr>
      <vt:lpstr>Relational Functions</vt:lpstr>
      <vt:lpstr>Limited-Domain Operators</vt:lpstr>
      <vt:lpstr>Limited Domain Operators</vt:lpstr>
      <vt:lpstr>This is about design and syntax, not implementation</vt:lpstr>
      <vt:lpstr>Excel and R Equivalents</vt:lpstr>
      <vt:lpstr>Data Representation</vt:lpstr>
      <vt:lpstr>Examples of Data Representation</vt:lpstr>
      <vt:lpstr>Implementation</vt:lpstr>
      <vt:lpstr>Conclusion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Taming Statistics with Limited Domain Operators</dc:title>
  <dc:creator>Steve</dc:creator>
  <cp:lastModifiedBy>Steve</cp:lastModifiedBy>
  <cp:revision>68</cp:revision>
  <cp:lastPrinted>2014-09-18T19:07:33Z</cp:lastPrinted>
  <dcterms:created xsi:type="dcterms:W3CDTF">2006-08-16T00:00:00Z</dcterms:created>
  <dcterms:modified xsi:type="dcterms:W3CDTF">2014-09-22T23:00:29Z</dcterms:modified>
</cp:coreProperties>
</file>