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3"/>
  </p:notesMasterIdLst>
  <p:sldIdLst>
    <p:sldId id="256" r:id="rId2"/>
    <p:sldId id="259" r:id="rId3"/>
    <p:sldId id="260" r:id="rId4"/>
    <p:sldId id="318" r:id="rId5"/>
    <p:sldId id="319" r:id="rId6"/>
    <p:sldId id="261" r:id="rId7"/>
    <p:sldId id="31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F30613A-739D-4798-9AD5-E79A7766A57B}">
          <p14:sldIdLst>
            <p14:sldId id="256"/>
            <p14:sldId id="259"/>
            <p14:sldId id="260"/>
            <p14:sldId id="318"/>
          </p14:sldIdLst>
        </p14:section>
        <p14:section name="Untitled Section" id="{9B56BC65-06CE-452E-9ECB-C4367BC506A7}">
          <p14:sldIdLst>
            <p14:sldId id="319"/>
            <p14:sldId id="261"/>
            <p14:sldId id="317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89876" autoAdjust="0"/>
  </p:normalViewPr>
  <p:slideViewPr>
    <p:cSldViewPr>
      <p:cViewPr varScale="1">
        <p:scale>
          <a:sx n="62" d="100"/>
          <a:sy n="62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Vector + matrix = no problem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concept of rank was unknown originally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cell</a:t>
            </a:r>
            <a:r>
              <a:rPr lang="en-GB" baseline="0" dirty="0" smtClean="0"/>
              <a:t> is a cell on the leading axis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cell</a:t>
            </a:r>
            <a:r>
              <a:rPr lang="en-GB" baseline="0" dirty="0" smtClean="0"/>
              <a:t> is a cell on the leading axis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need to separate 1 from m as usual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worry about index origin; 3 vectors</a:t>
            </a:r>
            <a:r>
              <a:rPr lang="en-GB" baseline="0" dirty="0" smtClean="0"/>
              <a:t> on the left, 1 on the right, they are conformable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06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 &amp; 1 vector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78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vectors, 3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39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 vectors on the</a:t>
            </a:r>
            <a:r>
              <a:rPr lang="en-GB" baseline="0" dirty="0" smtClean="0"/>
              <a:t> left</a:t>
            </a:r>
            <a:r>
              <a:rPr lang="en-GB" dirty="0" smtClean="0"/>
              <a:t>, 3 scalars on the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95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use 1 since ‘</a:t>
            </a:r>
            <a:r>
              <a:rPr lang="en-GB" dirty="0" err="1" smtClean="0"/>
              <a:t>abcd</a:t>
            </a:r>
            <a:r>
              <a:rPr lang="en-GB" dirty="0" smtClean="0"/>
              <a:t>’ is already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⎕ML 1 assumed throughout these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60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use 1 since ‘</a:t>
            </a:r>
            <a:r>
              <a:rPr lang="en-GB" dirty="0" err="1" smtClean="0"/>
              <a:t>abcd</a:t>
            </a:r>
            <a:r>
              <a:rPr lang="en-GB" dirty="0" smtClean="0"/>
              <a:t>’ is already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“mix” behaviour.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⍤0 is "each"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Awkward to use [2 3], this is the matrix in a 3D array – we need to split, apply ⌹ then reassemble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94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X2 has the same shape as major cells</a:t>
            </a:r>
            <a:r>
              <a:rPr lang="en-GB" baseline="0" dirty="0" smtClean="0"/>
              <a:t> of X3.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0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991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; ×/ * 1÷≢; ⊢+÷; +/x; 1.15x, ; 2 *⍨ 1○⊢ or ×⍨ 1○⊢; see workspace trains for other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1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⊣~~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65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cities instead of A;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will concentrate on the language </a:t>
            </a:r>
            <a:r>
              <a:rPr lang="en-GB" b="0" dirty="0" smtClean="0"/>
              <a:t>enhancements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34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⊢⌸colours, (⊂⊢)</a:t>
            </a:r>
            <a:r>
              <a:rPr lang="en-GB" smtClean="0"/>
              <a:t>⌸colours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LZ4 compression method by component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release Notes for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⎕rl←0</a:t>
            </a:r>
            <a:r>
              <a:rPr lang="en-GB" baseline="0" dirty="0" smtClean="0"/>
              <a:t> and ?0 are not 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5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() are needed just like in other data expressions that need them, e.g. 1 (2 3 4) or 1 (+∘(1∘÷)⍣99)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29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Regardless of rank with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5F35C5-4BBA-4828-8074-87098A21B98B}" type="datetimeFigureOut">
              <a:rPr lang="en-GB" smtClean="0"/>
              <a:t>2014-09-04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C5247-1380-4B3E-B810-9062047DC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3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98" y="1412776"/>
            <a:ext cx="3544378" cy="42426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39753" y="83671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V14 New Features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43807" y="5683696"/>
            <a:ext cx="2840360" cy="769640"/>
          </a:xfrm>
        </p:spPr>
        <p:txBody>
          <a:bodyPr/>
          <a:lstStyle/>
          <a:p>
            <a:r>
              <a:rPr lang="en-GB" dirty="0" smtClean="0"/>
              <a:t>Dan Baronet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But now you can name monadic operators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spawn ← &amp;	⋄  each ← ¨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⎕←⎕DL   spawn   each  ⍳</a:t>
            </a:r>
            <a:r>
              <a:rPr lang="en-GB" dirty="0">
                <a:latin typeface="APL385 Unicode" panose="020B0709000202000203" pitchFamily="49" charset="0"/>
              </a:rPr>
              <a:t>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10 11 12 13 14 15 16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)</a:t>
            </a:r>
            <a:r>
              <a:rPr lang="en-GB" dirty="0" err="1">
                <a:latin typeface="APL385 Unicode" panose="020B0709000202000203" pitchFamily="49" charset="0"/>
              </a:rPr>
              <a:t>si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&amp;</a:t>
            </a:r>
            <a:r>
              <a:rPr lang="en-GB" dirty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&amp;13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&amp;16</a:t>
            </a:r>
          </a:p>
        </p:txBody>
      </p:sp>
    </p:spTree>
    <p:extLst>
      <p:ext uri="{BB962C8B-B14F-4D97-AF65-F5344CB8AC3E}">
        <p14:creationId xmlns:p14="http://schemas.microsoft.com/office/powerpoint/2010/main" val="1896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Right currying for dyadic 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 can also bind a function with a dyadic operator to turn it into a monadic operator: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← </a:t>
            </a:r>
            <a:r>
              <a:rPr lang="en-GB" b="1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⍣=</a:t>
            </a:r>
            <a:endParaRPr lang="en-GB" b="1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⍝ Golden number: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smtClean="0">
                <a:latin typeface="APL385 Unicode" panose="020B0709000202000203" pitchFamily="49" charset="0"/>
              </a:rPr>
              <a:t>/ 100</a:t>
            </a:r>
            <a:r>
              <a:rPr lang="en-GB" dirty="0">
                <a:latin typeface="APL385 Unicode" panose="020B0709000202000203" pitchFamily="49" charset="0"/>
              </a:rPr>
              <a:t>⍴1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1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1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3096344" cy="212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6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8229600" cy="1143000"/>
          </a:xfrm>
        </p:spPr>
        <p:txBody>
          <a:bodyPr/>
          <a:lstStyle/>
          <a:p>
            <a:r>
              <a:rPr lang="en-GB" dirty="0" smtClean="0"/>
              <a:t>Variant with ⎕XML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⎕XML has always been accepting a left argument specifying options Whitespace, </a:t>
            </a:r>
            <a:r>
              <a:rPr lang="en-GB" dirty="0" err="1" smtClean="0"/>
              <a:t>Markup</a:t>
            </a:r>
            <a:r>
              <a:rPr lang="en-GB" dirty="0" smtClean="0"/>
              <a:t> or </a:t>
            </a:r>
            <a:r>
              <a:rPr lang="en-GB" dirty="0" err="1" smtClean="0"/>
              <a:t>UnknownEntity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These can now be specified </a:t>
            </a:r>
            <a:r>
              <a:rPr lang="en-GB" dirty="0"/>
              <a:t>using Variant (</a:t>
            </a:r>
            <a:r>
              <a:rPr lang="en-GB" dirty="0">
                <a:latin typeface="APL385 Unicode" panose="020B0709000202000203" pitchFamily="49" charset="0"/>
              </a:rPr>
              <a:t>⍠</a:t>
            </a:r>
            <a:r>
              <a:rPr lang="en-GB" dirty="0" smtClean="0"/>
              <a:t>) as in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latin typeface="APL385 Unicode" panose="020B0709000202000203" pitchFamily="49" charset="0"/>
              </a:rPr>
              <a:t>XWS← ⎕XML ⍠ 'Whitespace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dirty="0" smtClean="0">
                <a:latin typeface="APL385 Unicode" panose="020B0709000202000203" pitchFamily="49" charset="0"/>
              </a:rPr>
              <a:t>'Strip' </a:t>
            </a:r>
            <a:r>
              <a:rPr lang="en-GB" dirty="0" smtClean="0"/>
              <a:t>instead of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XWS← 'whitespace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dirty="0" smtClean="0">
                <a:latin typeface="APL385 Unicode" panose="020B0709000202000203" pitchFamily="49" charset="0"/>
              </a:rPr>
              <a:t>'strip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 smtClean="0">
                <a:latin typeface="APL385 Unicode" panose="020B0709000202000203" pitchFamily="49" charset="0"/>
              </a:rPr>
              <a:t>∘⎕</a:t>
            </a:r>
            <a:r>
              <a:rPr lang="en-GB" dirty="0">
                <a:latin typeface="APL385 Unicode" panose="020B0709000202000203" pitchFamily="49" charset="0"/>
              </a:rPr>
              <a:t>XML</a:t>
            </a:r>
          </a:p>
        </p:txBody>
      </p:sp>
    </p:spTree>
    <p:extLst>
      <p:ext uri="{BB962C8B-B14F-4D97-AF65-F5344CB8AC3E}">
        <p14:creationId xmlns:p14="http://schemas.microsoft.com/office/powerpoint/2010/main" val="2859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Random seed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51917"/>
            <a:ext cx="8219256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Up until now there was no way to set a true random seed.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⎕</a:t>
            </a:r>
            <a:r>
              <a:rPr lang="en-GB" dirty="0">
                <a:latin typeface="APL385 Unicode" panose="020B0709000202000203" pitchFamily="49" charset="0"/>
              </a:rPr>
              <a:t>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/>
              <a:t>Now you can: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</a:t>
            </a:r>
            <a:r>
              <a:rPr lang="en-GB" dirty="0">
                <a:latin typeface="APL385 Unicode" panose="020B0709000202000203" pitchFamily="49" charset="0"/>
              </a:rPr>
              <a:t>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830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507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154</a:t>
            </a:r>
          </a:p>
        </p:txBody>
      </p:sp>
    </p:spTree>
    <p:extLst>
      <p:ext uri="{BB962C8B-B14F-4D97-AF65-F5344CB8AC3E}">
        <p14:creationId xmlns:p14="http://schemas.microsoft.com/office/powerpoint/2010/main" val="24921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?0 was a DOMAIN error.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now returns a floating point number between 0 and 1.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?0</a:t>
            </a:r>
          </a:p>
          <a:p>
            <a:pPr marL="0" indent="0">
              <a:buNone/>
            </a:pPr>
            <a:r>
              <a:rPr lang="en-GB" dirty="0" smtClean="0"/>
              <a:t>0.127931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8229600" cy="1143000"/>
          </a:xfrm>
        </p:spPr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</a:t>
            </a:r>
            <a:r>
              <a:rPr lang="en-GB" dirty="0">
                <a:latin typeface="APL385 Unicode" panose="020B0709000202000203" pitchFamily="49" charset="0"/>
              </a:rPr>
              <a:t>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0.52748508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0.59372336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</a:t>
            </a:r>
            <a:r>
              <a:rPr lang="en-GB" dirty="0">
                <a:latin typeface="APL385 Unicode" panose="020B0709000202000203" pitchFamily="49" charset="0"/>
              </a:rPr>
              <a:t>⎕rl←0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0.37650812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?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0.31132960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8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42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Tally simply returns the number of </a:t>
            </a:r>
            <a:r>
              <a:rPr lang="en-GB" b="1" dirty="0" smtClean="0"/>
              <a:t>major </a:t>
            </a:r>
            <a:r>
              <a:rPr lang="en-GB" dirty="0" smtClean="0"/>
              <a:t>cells.</a:t>
            </a:r>
          </a:p>
          <a:p>
            <a:pPr marL="0" indent="0">
              <a:buNone/>
            </a:pPr>
            <a:r>
              <a:rPr lang="en-GB" dirty="0" smtClean="0"/>
              <a:t>It is a scalar.</a:t>
            </a:r>
          </a:p>
          <a:p>
            <a:pPr marL="0" indent="0">
              <a:buNone/>
            </a:pPr>
            <a:r>
              <a:rPr lang="en-GB" dirty="0" smtClean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645024"/>
            <a:ext cx="2376264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≢ ⍳8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45497" y="3645024"/>
            <a:ext cx="1290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     </a:t>
            </a:r>
            <a:r>
              <a:rPr lang="en-GB" sz="3600" dirty="0" smtClean="0"/>
              <a:t>≢ 9</a:t>
            </a:r>
            <a:endParaRPr lang="en-GB" sz="3600" dirty="0"/>
          </a:p>
          <a:p>
            <a:r>
              <a:rPr lang="en-GB" sz="3600" dirty="0"/>
              <a:t>1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364502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≢ 2 8 ⍴ 5</a:t>
            </a:r>
            <a:endParaRPr lang="en-GB" sz="3600" dirty="0"/>
          </a:p>
          <a:p>
            <a:r>
              <a:rPr lang="en-GB" sz="3600" dirty="0" smtClean="0"/>
              <a:t>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80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Tally solves a number of problems </a:t>
            </a:r>
            <a:r>
              <a:rPr lang="en-GB" dirty="0"/>
              <a:t> </a:t>
            </a:r>
            <a:r>
              <a:rPr lang="en-GB" i="1" dirty="0" smtClean="0"/>
              <a:t>Shape</a:t>
            </a:r>
            <a:r>
              <a:rPr lang="en-GB" dirty="0" smtClean="0"/>
              <a:t>  was creating.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2822738"/>
            <a:ext cx="3384376" cy="261610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 </a:t>
            </a:r>
            <a:r>
              <a:rPr lang="en-GB" sz="3200" dirty="0" smtClean="0">
                <a:latin typeface="APL385 Unicode" panose="020B0709000202000203" pitchFamily="49" charset="0"/>
              </a:rPr>
              <a:t>n ← ⍳3</a:t>
            </a:r>
            <a:r>
              <a:rPr lang="en-GB" sz="3200" dirty="0">
                <a:latin typeface="APL385 Unicode" panose="020B0709000202000203" pitchFamily="49" charset="0"/>
              </a:rPr>
              <a:t/>
            </a:r>
            <a:br>
              <a:rPr lang="en-GB" sz="3200" dirty="0">
                <a:latin typeface="APL385 Unicode" panose="020B0709000202000203" pitchFamily="49" charset="0"/>
              </a:rPr>
            </a:br>
            <a:r>
              <a:rPr lang="en-GB" sz="3200" dirty="0">
                <a:latin typeface="APL385 Unicode" panose="020B0709000202000203" pitchFamily="49" charset="0"/>
              </a:rPr>
              <a:t>  </a:t>
            </a:r>
            <a:r>
              <a:rPr lang="en-GB" sz="3200" dirty="0" smtClean="0">
                <a:latin typeface="APL385 Unicode" panose="020B0709000202000203" pitchFamily="49" charset="0"/>
              </a:rPr>
              <a:t>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(⍴n) </a:t>
            </a:r>
            <a:r>
              <a:rPr lang="en-GB" sz="3200" dirty="0" smtClean="0">
                <a:latin typeface="APL385 Unicode" panose="020B0709000202000203" pitchFamily="49" charset="0"/>
              </a:rPr>
              <a:t>⍴ 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DOMERR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(≢n) </a:t>
            </a:r>
            <a:r>
              <a:rPr lang="en-GB" sz="3200" dirty="0" smtClean="0">
                <a:latin typeface="APL385 Unicode" panose="020B0709000202000203" pitchFamily="49" charset="0"/>
              </a:rPr>
              <a:t>⍴5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5 5 5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2822737"/>
            <a:ext cx="4464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endParaRPr lang="en-GB" sz="3200" dirty="0">
              <a:latin typeface="APL385 Unicode" panose="020B0709000202000203" pitchFamily="49" charset="0"/>
            </a:endParaRP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≢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3933056"/>
            <a:ext cx="432048" cy="4439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Function Trains are a series of 2 </a:t>
            </a:r>
            <a:r>
              <a:rPr lang="en-GB" dirty="0" smtClean="0"/>
              <a:t>(Atop) or 3 functions (Fork).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general case is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 smtClean="0"/>
              <a:t>F  G  </a:t>
            </a:r>
            <a:r>
              <a:rPr lang="en-GB" b="1" dirty="0" smtClean="0"/>
              <a:t>H		⍝ fork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 </a:t>
            </a:r>
            <a:r>
              <a:rPr lang="en-GB" b="1" dirty="0" smtClean="0"/>
              <a:t>G  </a:t>
            </a:r>
            <a:r>
              <a:rPr lang="en-GB" b="1" dirty="0" smtClean="0"/>
              <a:t>H		⍝ Atop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Where  </a:t>
            </a:r>
            <a:r>
              <a:rPr lang="en-GB" b="1" dirty="0" smtClean="0"/>
              <a:t>H</a:t>
            </a:r>
            <a:r>
              <a:rPr lang="en-GB" dirty="0" smtClean="0"/>
              <a:t>  may be another 3 train function.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1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 3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F	    G  	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/>
              <a:t>+ </a:t>
            </a:r>
            <a:r>
              <a:rPr lang="en-GB" b="1" dirty="0" smtClean="0"/>
              <a:t>	    –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(la</a:t>
            </a:r>
            <a:r>
              <a:rPr lang="en-GB" b="1" dirty="0" smtClean="0"/>
              <a:t> + </a:t>
            </a:r>
            <a:r>
              <a:rPr lang="en-GB" dirty="0" err="1" smtClean="0"/>
              <a:t>ra</a:t>
            </a:r>
            <a:r>
              <a:rPr lang="en-GB" dirty="0" smtClean="0"/>
              <a:t>) </a:t>
            </a:r>
            <a:r>
              <a:rPr lang="en-GB" b="1" dirty="0" smtClean="0"/>
              <a:t>–</a:t>
            </a:r>
            <a:r>
              <a:rPr lang="en-GB" dirty="0" smtClean="0"/>
              <a:t>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3 (</a:t>
            </a:r>
            <a:r>
              <a:rPr lang="en-GB" b="1" dirty="0" smtClean="0"/>
              <a:t>+ - x</a:t>
            </a:r>
            <a:r>
              <a:rPr lang="en-GB" dirty="0" smtClean="0"/>
              <a:t>) 1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txBody>
          <a:bodyPr/>
          <a:lstStyle/>
          <a:p>
            <a:r>
              <a:rPr lang="en-GB" dirty="0" smtClean="0"/>
              <a:t>Many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V14 is probably the release of Dyalog with the most new features.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7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 2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	    G  	 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 smtClean="0"/>
              <a:t> 	    – 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	    </a:t>
            </a:r>
            <a:r>
              <a:rPr lang="en-GB" b="1" dirty="0" smtClean="0"/>
              <a:t>–</a:t>
            </a:r>
            <a:r>
              <a:rPr lang="en-GB" dirty="0" smtClean="0"/>
              <a:t> 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 3 (</a:t>
            </a:r>
            <a:r>
              <a:rPr lang="en-GB" b="1" dirty="0" smtClean="0"/>
              <a:t>- x</a:t>
            </a:r>
            <a:r>
              <a:rPr lang="en-GB" dirty="0" smtClean="0"/>
              <a:t>) 10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¯30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8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Careful!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y</a:t>
            </a:r>
            <a:r>
              <a:rPr lang="en-GB" b="1" dirty="0" smtClean="0"/>
              <a:t>      F	    G  	  H  </a:t>
            </a:r>
            <a:r>
              <a:rPr lang="en-GB" dirty="0" smtClean="0"/>
              <a:t>  z     or    y    </a:t>
            </a:r>
            <a:r>
              <a:rPr lang="en-GB" b="1" dirty="0" smtClean="0"/>
              <a:t>G  H</a:t>
            </a:r>
            <a:r>
              <a:rPr lang="en-GB" dirty="0" smtClean="0"/>
              <a:t>    z</a:t>
            </a:r>
          </a:p>
          <a:p>
            <a:pPr marL="0" indent="0">
              <a:buNone/>
            </a:pPr>
            <a:r>
              <a:rPr lang="en-GB" dirty="0" smtClean="0"/>
              <a:t>Is not the same as</a:t>
            </a:r>
          </a:p>
          <a:p>
            <a:pPr marL="0" indent="0">
              <a:buNone/>
            </a:pPr>
            <a:r>
              <a:rPr lang="en-GB" dirty="0"/>
              <a:t>	y</a:t>
            </a:r>
            <a:r>
              <a:rPr lang="en-GB" b="1" dirty="0"/>
              <a:t>    </a:t>
            </a:r>
            <a:r>
              <a:rPr lang="en-GB" b="1" dirty="0" smtClean="0"/>
              <a:t>(F</a:t>
            </a:r>
            <a:r>
              <a:rPr lang="en-GB" b="1" dirty="0"/>
              <a:t>	    G  	  </a:t>
            </a:r>
            <a:r>
              <a:rPr lang="en-GB" b="1" dirty="0" smtClean="0"/>
              <a:t>H) </a:t>
            </a:r>
            <a:r>
              <a:rPr lang="en-GB" dirty="0" smtClean="0"/>
              <a:t>  z    or    </a:t>
            </a:r>
            <a:r>
              <a:rPr lang="en-GB" dirty="0"/>
              <a:t>y   </a:t>
            </a:r>
            <a:r>
              <a:rPr lang="en-GB" b="1" dirty="0" smtClean="0"/>
              <a:t>(G  H)</a:t>
            </a:r>
            <a:r>
              <a:rPr lang="en-GB" dirty="0" smtClean="0"/>
              <a:t>   </a:t>
            </a:r>
            <a:r>
              <a:rPr lang="en-GB" dirty="0"/>
              <a:t>z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4  + </a:t>
            </a:r>
            <a:r>
              <a:rPr lang="en-GB" dirty="0">
                <a:latin typeface="APL385 Unicode" panose="020B0709000202000203" pitchFamily="49" charset="0"/>
              </a:rPr>
              <a:t>- </a:t>
            </a:r>
            <a:r>
              <a:rPr lang="en-GB" dirty="0" smtClean="0">
                <a:latin typeface="APL385 Unicode" panose="020B0709000202000203" pitchFamily="49" charset="0"/>
              </a:rPr>
              <a:t>÷  2   </a:t>
            </a:r>
            <a:r>
              <a:rPr lang="en-GB" dirty="0">
                <a:latin typeface="APL385 Unicode" panose="020B0709000202000203" pitchFamily="49" charset="0"/>
              </a:rPr>
              <a:t>⍝ </a:t>
            </a:r>
            <a:r>
              <a:rPr lang="en-GB" dirty="0" smtClean="0">
                <a:latin typeface="APL385 Unicode" panose="020B0709000202000203" pitchFamily="49" charset="0"/>
              </a:rPr>
              <a:t> 4  + </a:t>
            </a:r>
            <a:r>
              <a:rPr lang="en-GB" dirty="0">
                <a:latin typeface="APL385 Unicode" panose="020B0709000202000203" pitchFamily="49" charset="0"/>
              </a:rPr>
              <a:t>¯0.5</a:t>
            </a:r>
          </a:p>
          <a:p>
            <a:pPr marL="0" indent="0">
              <a:buNone/>
            </a:pPr>
            <a:r>
              <a:rPr lang="en-GB" dirty="0"/>
              <a:t>3.5</a:t>
            </a:r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>
                <a:latin typeface="APL385 Unicode" panose="020B0709000202000203" pitchFamily="49" charset="0"/>
              </a:rPr>
              <a:t>4 (+ - ÷) 2 </a:t>
            </a:r>
            <a:r>
              <a:rPr lang="en-GB" dirty="0" smtClean="0">
                <a:latin typeface="APL385 Unicode" panose="020B0709000202000203" pitchFamily="49" charset="0"/>
              </a:rPr>
              <a:t>  ⍝ </a:t>
            </a:r>
            <a:r>
              <a:rPr lang="en-GB" dirty="0">
                <a:latin typeface="APL385 Unicode" panose="020B0709000202000203" pitchFamily="49" charset="0"/>
              </a:rPr>
              <a:t>(4+2) - (4÷2)</a:t>
            </a:r>
          </a:p>
          <a:p>
            <a:pPr marL="0" indent="0">
              <a:buNone/>
            </a:pPr>
            <a:r>
              <a:rPr lang="en-GB" dirty="0"/>
              <a:t>4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213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Careful!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operators bind before trains.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C000"/>
                </a:solidFill>
              </a:rPr>
              <a:t>+/  </a:t>
            </a:r>
            <a:r>
              <a:rPr lang="en-GB" dirty="0" smtClean="0"/>
              <a:t>÷  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</a:p>
          <a:p>
            <a:pPr marL="0" indent="0">
              <a:buNone/>
            </a:pPr>
            <a:r>
              <a:rPr lang="en-GB" dirty="0" smtClean="0"/>
              <a:t>Really is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C000"/>
                </a:solidFill>
              </a:rPr>
              <a:t>+/</a:t>
            </a:r>
            <a:r>
              <a:rPr lang="en-GB" dirty="0" smtClean="0"/>
              <a:t>) ÷ (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60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Mix always has padded the individual elements to accommodate the largest one: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9</a:t>
            </a:r>
            <a:r>
              <a:rPr lang="en-GB" dirty="0" smtClean="0"/>
              <a:t>  (</a:t>
            </a:r>
            <a:r>
              <a:rPr lang="en-GB" dirty="0">
                <a:solidFill>
                  <a:srgbClr val="FFC000"/>
                </a:solidFill>
              </a:rPr>
              <a:t>1 2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9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1 </a:t>
            </a:r>
            <a:r>
              <a:rPr lang="en-GB" dirty="0" smtClean="0">
                <a:solidFill>
                  <a:srgbClr val="FFC000"/>
                </a:solidFill>
              </a:rPr>
              <a:t>2</a:t>
            </a:r>
          </a:p>
          <a:p>
            <a:pPr marL="0" indent="0"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2 2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689634"/>
            <a:ext cx="4680520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</a:t>
            </a:r>
            <a:r>
              <a:rPr lang="en-GB" sz="3200" dirty="0" smtClean="0"/>
              <a:t>   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00B050"/>
                </a:solidFill>
              </a:rPr>
              <a:t>9  </a:t>
            </a:r>
            <a:r>
              <a:rPr lang="en-GB" sz="3200" dirty="0"/>
              <a:t>(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 2 ⍴ ⍳</a:t>
            </a:r>
            <a:r>
              <a:rPr lang="en-GB" sz="3200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en-GB" sz="3200" dirty="0"/>
              <a:t>)</a:t>
            </a:r>
          </a:p>
          <a:p>
            <a:r>
              <a:rPr lang="en-GB" sz="3200" dirty="0">
                <a:solidFill>
                  <a:srgbClr val="00B050"/>
                </a:solidFill>
              </a:rPr>
              <a:t>9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0 0</a:t>
            </a:r>
          </a:p>
          <a:p>
            <a:pPr>
              <a:spcBef>
                <a:spcPts val="900"/>
              </a:spcBef>
            </a:pPr>
            <a:r>
              <a:rPr lang="en-GB" sz="3200" dirty="0" smtClean="0">
                <a:solidFill>
                  <a:srgbClr val="FFC000"/>
                </a:solidFill>
              </a:rPr>
              <a:t>1 </a:t>
            </a:r>
            <a:r>
              <a:rPr lang="en-GB" sz="3200" dirty="0">
                <a:solidFill>
                  <a:srgbClr val="FFC000"/>
                </a:solidFill>
              </a:rPr>
              <a:t>2</a:t>
            </a:r>
          </a:p>
          <a:p>
            <a:r>
              <a:rPr lang="en-GB" sz="3200" dirty="0">
                <a:solidFill>
                  <a:srgbClr val="FFC000"/>
                </a:solidFill>
              </a:rPr>
              <a:t>3 </a:t>
            </a:r>
            <a:r>
              <a:rPr lang="en-GB" sz="3200" dirty="0" smtClean="0">
                <a:solidFill>
                  <a:srgbClr val="FFC000"/>
                </a:solidFill>
              </a:rPr>
              <a:t>4</a:t>
            </a:r>
          </a:p>
          <a:p>
            <a:endParaRPr lang="en-GB" sz="3200" dirty="0">
              <a:solidFill>
                <a:srgbClr val="FFC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2 2 2</a:t>
            </a:r>
          </a:p>
        </p:txBody>
      </p:sp>
    </p:spTree>
    <p:extLst>
      <p:ext uri="{BB962C8B-B14F-4D97-AF65-F5344CB8AC3E}">
        <p14:creationId xmlns:p14="http://schemas.microsoft.com/office/powerpoint/2010/main" val="14521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But Mix always has had a problem with mixing ranks:</a:t>
            </a:r>
          </a:p>
          <a:p>
            <a:pPr marL="0" indent="0">
              <a:buNone/>
            </a:pPr>
            <a:r>
              <a:rPr lang="en-GB" dirty="0" smtClean="0"/>
              <a:t>    ↑ (</a:t>
            </a:r>
            <a:r>
              <a:rPr lang="en-GB" dirty="0"/>
              <a:t>1 2 3</a:t>
            </a:r>
            <a:r>
              <a:rPr lang="en-GB" dirty="0" smtClean="0"/>
              <a:t>)  (</a:t>
            </a:r>
            <a:r>
              <a:rPr lang="en-GB" dirty="0"/>
              <a:t>2 2⍴5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RANK ERROR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2519773" y="3621765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Matrix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1223628" y="3623534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Vector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91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V14 Mix no longer has a problem with mixing ranks:</a:t>
            </a:r>
          </a:p>
          <a:p>
            <a:pPr marL="0" indent="0">
              <a:buNone/>
            </a:pPr>
            <a:r>
              <a:rPr lang="en-GB" dirty="0" smtClean="0"/>
              <a:t>    ↑ (</a:t>
            </a:r>
            <a:r>
              <a:rPr lang="en-GB" dirty="0">
                <a:solidFill>
                  <a:srgbClr val="00B050"/>
                </a:solidFill>
              </a:rPr>
              <a:t>1 2 3</a:t>
            </a:r>
            <a:r>
              <a:rPr lang="en-GB" dirty="0" smtClean="0"/>
              <a:t>) (</a:t>
            </a:r>
            <a:r>
              <a:rPr lang="en-GB" dirty="0">
                <a:solidFill>
                  <a:srgbClr val="FFC000"/>
                </a:solidFill>
              </a:rPr>
              <a:t>2 2⍴5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 smtClean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GB" dirty="0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8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Rank Operator (</a:t>
            </a:r>
            <a:r>
              <a:rPr lang="en-GB" b="1" dirty="0"/>
              <a:t>⍤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Breaks the function calls to “cells” of the </a:t>
            </a:r>
            <a:r>
              <a:rPr lang="en-GB" dirty="0" err="1" smtClean="0"/>
              <a:t>arg</a:t>
            </a:r>
            <a:endParaRPr lang="en-GB" dirty="0" smtClean="0"/>
          </a:p>
          <a:p>
            <a:r>
              <a:rPr lang="en-GB" dirty="0" smtClean="0"/>
              <a:t>A “cell” is a sub array of the original array</a:t>
            </a:r>
          </a:p>
          <a:p>
            <a:pPr marL="0" indent="0">
              <a:buNone/>
            </a:pPr>
            <a:r>
              <a:rPr lang="en-GB" dirty="0" smtClean="0"/>
              <a:t>In general functions are either scalar (rank 0) or “structural” (rank non 0, often infinite)</a:t>
            </a:r>
          </a:p>
          <a:p>
            <a:pPr marL="0" indent="0">
              <a:buNone/>
            </a:pPr>
            <a:r>
              <a:rPr lang="en-GB" dirty="0" smtClean="0"/>
              <a:t>For example (+) is a rank 0 function </a:t>
            </a:r>
            <a:r>
              <a:rPr lang="en-GB" dirty="0"/>
              <a:t>and match (≡) </a:t>
            </a:r>
            <a:r>
              <a:rPr lang="en-GB" dirty="0" smtClean="0"/>
              <a:t>is rank infinite.</a:t>
            </a:r>
          </a:p>
        </p:txBody>
      </p:sp>
    </p:spTree>
    <p:extLst>
      <p:ext uri="{BB962C8B-B14F-4D97-AF65-F5344CB8AC3E}">
        <p14:creationId xmlns:p14="http://schemas.microsoft.com/office/powerpoint/2010/main" val="12833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Sub arrays are sections from the major axes.</a:t>
            </a:r>
          </a:p>
          <a:p>
            <a:pPr marL="0" indent="0">
              <a:buNone/>
            </a:pPr>
            <a:r>
              <a:rPr lang="en-GB" dirty="0" smtClean="0"/>
              <a:t>For ex:</a:t>
            </a:r>
          </a:p>
          <a:p>
            <a:pPr>
              <a:buFontTx/>
              <a:buChar char="-"/>
            </a:pPr>
            <a:r>
              <a:rPr lang="en-GB" dirty="0" smtClean="0"/>
              <a:t>A row is a (major) cell of a matrix</a:t>
            </a:r>
          </a:p>
          <a:p>
            <a:pPr>
              <a:buFontTx/>
              <a:buChar char="-"/>
            </a:pPr>
            <a:r>
              <a:rPr lang="en-GB" dirty="0" smtClean="0"/>
              <a:t>A matrix is a cell in a 4D array</a:t>
            </a:r>
          </a:p>
          <a:p>
            <a:pPr>
              <a:buFontTx/>
              <a:buChar char="-"/>
            </a:pPr>
            <a:r>
              <a:rPr lang="en-GB" dirty="0" smtClean="0"/>
              <a:t>A scalar is always a cell of ANY array</a:t>
            </a:r>
          </a:p>
          <a:p>
            <a:pPr>
              <a:buFontTx/>
              <a:buChar char="-"/>
            </a:pPr>
            <a:r>
              <a:rPr lang="en-GB" dirty="0" smtClean="0"/>
              <a:t>An array is (the only of that type) cell of itself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0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Rank reassembles the individual results according to “Mix” rules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1824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kern="0" smtClean="0"/>
              <a:t>Rank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237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Vector or 5 elements.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are 5 rank 0 (scalars) cells in this rank 1 array.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47664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39752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131840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23928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16016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01336 -0.00741 C 0.01632 -0.00926 0.02048 -0.01019 0.025 -0.01019 C 0.0302 -0.01019 0.0342 -0.00926 0.03715 -0.00741 L 0.05121 4.81481E-6 " pathEditMode="relative" rAng="0" ptsTypes="FffFF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2378 0.01875 C 0.02899 0.02338 0.03628 0.02639 0.04427 0.02639 C 0.05347 0.02639 0.06076 0.02338 0.06597 0.01875 L 0.09062 -2.59259E-6 " pathEditMode="relative" rAng="0" ptsTypes="FffFF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316 0.01505 C 0.04028 0.01875 0.05052 0.02106 0.06163 0.02106 C 0.07431 0.02106 0.08455 0.01875 0.09184 0.01505 L 0.12604 0 " pathEditMode="relative" rAng="0" ptsTypes="FffFF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10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4879 0.00741 C 0.05921 0.00926 0.07448 0.01019 0.09063 0.01019 C 0.10938 0.01019 0.12448 0.00926 0.1349 0.00741 L 0.18507 -2.59259E-6 " pathEditMode="relative" rAng="0" ptsTypes="FffFF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GB" dirty="0" smtClean="0"/>
              <a:t>V14 has many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Performance improvements</a:t>
            </a:r>
          </a:p>
          <a:p>
            <a:r>
              <a:rPr lang="en-GB" dirty="0" smtClean="0"/>
              <a:t>Component </a:t>
            </a:r>
            <a:r>
              <a:rPr lang="en-GB" dirty="0"/>
              <a:t>File System </a:t>
            </a:r>
            <a:r>
              <a:rPr lang="en-GB" dirty="0" smtClean="0"/>
              <a:t>Improvements</a:t>
            </a:r>
          </a:p>
          <a:p>
            <a:r>
              <a:rPr lang="en-GB" dirty="0"/>
              <a:t>IDE Enhancements</a:t>
            </a:r>
            <a:endParaRPr lang="en-GB" dirty="0" smtClean="0"/>
          </a:p>
          <a:p>
            <a:r>
              <a:rPr lang="en-GB" b="1" dirty="0"/>
              <a:t>Language Enhancements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6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are 2 rank 1 (vectors)</a:t>
            </a:r>
          </a:p>
          <a:p>
            <a:pPr marL="0" indent="0">
              <a:buNone/>
            </a:pPr>
            <a:r>
              <a:rPr lang="en-GB" dirty="0" smtClean="0"/>
              <a:t>cells in this rank 2 array.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156176" y="2132856"/>
            <a:ext cx="2160240" cy="720080"/>
            <a:chOff x="6156176" y="2132856"/>
            <a:chExt cx="2160240" cy="720080"/>
          </a:xfrm>
        </p:grpSpPr>
        <p:sp>
          <p:nvSpPr>
            <p:cNvPr id="21" name="Rectangle 20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156176" y="2852936"/>
            <a:ext cx="2160240" cy="720080"/>
            <a:chOff x="6156176" y="2132856"/>
            <a:chExt cx="2160240" cy="720080"/>
          </a:xfrm>
        </p:grpSpPr>
        <p:sp>
          <p:nvSpPr>
            <p:cNvPr id="27" name="Rectangle 26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0.0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is </a:t>
            </a:r>
            <a:r>
              <a:rPr lang="en-GB" dirty="0"/>
              <a:t>1 rank 2 array (itself)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there are 6 (2 x 3) rank 0 (scalars) 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168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76256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68344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84168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76256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68344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0118 -0.057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28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01979 0.026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3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1979 -0.057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28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0487 -0.05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01181 0.03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8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1.11111E-6 0.047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3D array of 2 planes, </a:t>
            </a:r>
          </a:p>
          <a:p>
            <a:pPr marL="0" indent="0">
              <a:buNone/>
            </a:pPr>
            <a:r>
              <a:rPr lang="en-GB" dirty="0" smtClean="0"/>
              <a:t>3 rows and 4 columns.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can be seen as 2 planes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76056" y="1599986"/>
            <a:ext cx="3168352" cy="2387499"/>
            <a:chOff x="5292080" y="2060848"/>
            <a:chExt cx="3168352" cy="2387499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84168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76256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68344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92080" y="2864171"/>
              <a:ext cx="792088" cy="78085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84168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76256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68344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92080" y="36450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92080" y="1844824"/>
            <a:ext cx="3168352" cy="2387499"/>
            <a:chOff x="5444480" y="2213248"/>
            <a:chExt cx="3168352" cy="2387499"/>
          </a:xfrm>
        </p:grpSpPr>
        <p:sp>
          <p:nvSpPr>
            <p:cNvPr id="29" name="Rectangle 28"/>
            <p:cNvSpPr/>
            <p:nvPr/>
          </p:nvSpPr>
          <p:spPr>
            <a:xfrm>
              <a:off x="6236568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28656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820744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36568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28656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20744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44480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44480" y="3005337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36568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28656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20744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44480" y="37974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455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79191E-6 L -0.01701 0.33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16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6</a:t>
            </a:r>
          </a:p>
          <a:p>
            <a:pPr marL="0" indent="0">
              <a:buNone/>
            </a:pPr>
            <a:r>
              <a:rPr lang="en-GB" dirty="0" smtClean="0"/>
              <a:t>(2 x 3) rows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92080" y="2060848"/>
            <a:ext cx="3168352" cy="792088"/>
            <a:chOff x="5292080" y="2060848"/>
            <a:chExt cx="3168352" cy="792088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92080" y="2852936"/>
            <a:ext cx="3168352" cy="792088"/>
            <a:chOff x="5292080" y="2060848"/>
            <a:chExt cx="3168352" cy="792088"/>
          </a:xfrm>
        </p:grpSpPr>
        <p:sp>
          <p:nvSpPr>
            <p:cNvPr id="42" name="Rectangle 4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92080" y="3645024"/>
            <a:ext cx="3168352" cy="792088"/>
            <a:chOff x="5292080" y="2060848"/>
            <a:chExt cx="3168352" cy="792088"/>
          </a:xfrm>
        </p:grpSpPr>
        <p:sp>
          <p:nvSpPr>
            <p:cNvPr id="47" name="Rectangle 4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44480" y="2213248"/>
            <a:ext cx="3168352" cy="792088"/>
            <a:chOff x="5292080" y="2060848"/>
            <a:chExt cx="3168352" cy="792088"/>
          </a:xfrm>
        </p:grpSpPr>
        <p:sp>
          <p:nvSpPr>
            <p:cNvPr id="67" name="Rectangle 6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44480" y="3005336"/>
            <a:ext cx="3168352" cy="792088"/>
            <a:chOff x="5292080" y="2060848"/>
            <a:chExt cx="3168352" cy="792088"/>
          </a:xfrm>
        </p:grpSpPr>
        <p:sp>
          <p:nvSpPr>
            <p:cNvPr id="72" name="Rectangle 7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44480" y="3797424"/>
            <a:ext cx="3168352" cy="792088"/>
            <a:chOff x="5292080" y="2060848"/>
            <a:chExt cx="3168352" cy="792088"/>
          </a:xfrm>
        </p:grpSpPr>
        <p:sp>
          <p:nvSpPr>
            <p:cNvPr id="77" name="Rectangle 7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56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24</a:t>
            </a:r>
          </a:p>
          <a:p>
            <a:pPr marL="0" indent="0">
              <a:buNone/>
            </a:pPr>
            <a:r>
              <a:rPr lang="en-GB" dirty="0" smtClean="0"/>
              <a:t>(2 x 3 x 4) scalars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8144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52320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76056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868144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660232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452320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76056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868144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60232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452320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76056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020544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812632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7604720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28456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020544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812632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604720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28456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020544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812632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604720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28456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34" y="1412777"/>
            <a:ext cx="8507288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 </a:t>
            </a:r>
            <a:r>
              <a:rPr lang="en-GB" dirty="0" smtClean="0"/>
              <a:t>   </a:t>
            </a:r>
            <a:r>
              <a:rPr lang="en-GB" dirty="0" smtClean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m←2 3⍴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';' 3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⍳3)'sad' 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┌→────┬───┬─┐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↓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   │;  │3</a:t>
            </a:r>
            <a:r>
              <a:rPr lang="en-GB" dirty="0" smtClean="0">
                <a:latin typeface="APL385 Unicode" panose="020B0709000202000203" pitchFamily="49" charset="0"/>
              </a:rPr>
              <a:t>│ 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├~────┼───┼─┤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 2 3│sad│0</a:t>
            </a:r>
            <a:r>
              <a:rPr lang="en-GB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└~───→┴──→┴─┘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⍤</a:t>
            </a:r>
            <a:r>
              <a:rPr lang="en-GB" dirty="0">
                <a:latin typeface="APL385 Unicode" panose="020B0709000202000203" pitchFamily="49" charset="0"/>
              </a:rPr>
              <a:t>1 ⊢</a:t>
            </a:r>
            <a:r>
              <a:rPr lang="en-GB" dirty="0" smtClean="0">
                <a:latin typeface="APL385 Unicode" panose="020B0709000202000203" pitchFamily="49" charset="0"/>
              </a:rPr>
              <a:t>m ⍝ apply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 on each row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3095" y="251836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sz="32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‘;’ 3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8527" y="3553452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(⍳3)‘sad’ 0</a:t>
            </a:r>
            <a:endParaRPr lang="en-GB" sz="3200" dirty="0">
              <a:solidFill>
                <a:srgbClr val="FFC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064" y="55805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1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56743" y="5580529"/>
            <a:ext cx="6783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APL385 Unicode" panose="020B0709000202000203" pitchFamily="49" charset="0"/>
              </a:rPr>
              <a:t>¯2</a:t>
            </a:r>
            <a:endParaRPr lang="en-GB" sz="3200" b="1" dirty="0">
              <a:latin typeface="APL385 Unicode" panose="020B0709000202000203" pitchFamily="49" charset="0"/>
            </a:endParaRPr>
          </a:p>
          <a:p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8120" y="1340768"/>
            <a:ext cx="1716008" cy="7200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6528" y="1340768"/>
            <a:ext cx="2799928" cy="72008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[n]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im←3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100×⍳4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row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 +[</a:t>
            </a:r>
            <a:r>
              <a:rPr lang="de-DE" dirty="0">
                <a:latin typeface="APL385 Unicode" panose="020B0709000202000203" pitchFamily="49" charset="0"/>
              </a:rPr>
              <a:t>2]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(+⍤1)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00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83768" y="2564904"/>
            <a:ext cx="4464496" cy="10391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5987008" cy="3600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/>
              <a:t> </a:t>
            </a:r>
            <a:endParaRPr lang="en-GB" sz="3200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im←3 4⍴⍳12 </a:t>
            </a:r>
          </a:p>
          <a:p>
            <a:pPr marL="0" lvl="1" indent="0">
              <a:buNone/>
            </a:pPr>
            <a:r>
              <a:rPr lang="de-DE" sz="3000" dirty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latin typeface="APL385 Unicode" panose="020B0709000202000203" pitchFamily="49" charset="0"/>
              </a:rPr>
              <a:t>im </a:t>
            </a:r>
            <a:r>
              <a:rPr lang="de-DE" dirty="0">
                <a:latin typeface="APL385 Unicode" panose="020B0709000202000203" pitchFamily="49" charset="0"/>
              </a:rPr>
              <a:t>(+⍤1) </a:t>
            </a:r>
            <a:r>
              <a:rPr lang="de-DE" dirty="0" smtClean="0">
                <a:latin typeface="APL385 Unicode" panose="020B0709000202000203" pitchFamily="49" charset="0"/>
              </a:rPr>
              <a:t>100 200 300 400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  200  300  400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100  200  300  400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5836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100  200  300  400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3275" y="321297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101 202 303 </a:t>
            </a:r>
            <a:r>
              <a:rPr lang="de-DE" sz="3200" dirty="0" smtClean="0">
                <a:latin typeface="APL385 Unicode" panose="020B0709000202000203" pitchFamily="49" charset="0"/>
              </a:rPr>
              <a:t>404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363" y="3797747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105 206 307 408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364" y="4415810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109 210 311 412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7792" y="3229995"/>
            <a:ext cx="3106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PL385 Unicode" panose="020B0709000202000203" pitchFamily="49" charset="0"/>
              </a:rPr>
              <a:t>1  2  3  4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5  6  7  8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9 10 11 12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5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[n]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</a:t>
            </a:r>
            <a:r>
              <a:rPr lang="de-DE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sz="3000" dirty="0" smtClean="0">
                <a:latin typeface="APL385 Unicode" panose="020B0709000202000203" pitchFamily="49" charset="0"/>
              </a:rPr>
              <a:t>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</a:t>
            </a:r>
            <a:r>
              <a:rPr lang="en-GB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en-GB" sz="3000" dirty="0" smtClean="0">
                <a:latin typeface="APL385 Unicode" panose="020B0709000202000203" pitchFamily="49" charset="0"/>
              </a:rPr>
              <a:t>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col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+[1]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</a:t>
            </a: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67744" y="2586757"/>
            <a:ext cx="0" cy="1490315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8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9654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de-DE" sz="3000" dirty="0" smtClean="0">
              <a:latin typeface="APL385 Unicode" panose="020B0709000202000203" pitchFamily="49" charset="0"/>
            </a:endParaRPr>
          </a:p>
          <a:p>
            <a:pPr marL="400050" lvl="1" indent="0">
              <a:buNone/>
            </a:pPr>
            <a:r>
              <a:rPr lang="de-DE" sz="3000" dirty="0" smtClean="0">
                <a:latin typeface="APL385 Unicode" panose="020B0709000202000203" pitchFamily="49" charset="0"/>
              </a:rPr>
              <a:t>Im ← </a:t>
            </a:r>
            <a:r>
              <a:rPr lang="de-DE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sz="3000" dirty="0" smtClean="0">
                <a:latin typeface="APL385 Unicode" panose="020B0709000202000203" pitchFamily="49" charset="0"/>
              </a:rPr>
              <a:t> 4 ⍴ ⍳12 </a:t>
            </a:r>
          </a:p>
          <a:p>
            <a:pPr marL="0" lvl="1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</a:t>
            </a:r>
            <a:r>
              <a:rPr lang="de-DE" dirty="0">
                <a:latin typeface="APL385 Unicode" panose="020B0709000202000203" pitchFamily="49" charset="0"/>
              </a:rPr>
              <a:t>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 ⍴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 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</a:p>
          <a:p>
            <a:pPr marL="0" lvl="1" indent="0">
              <a:buNone/>
            </a:pPr>
            <a:endParaRPr lang="de-DE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200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3403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300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1754" y="3212972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</a:t>
            </a:r>
            <a:r>
              <a:rPr lang="de-DE" sz="3200" dirty="0" smtClean="0">
                <a:latin typeface="APL385 Unicode" panose="020B0709000202000203" pitchFamily="49" charset="0"/>
              </a:rPr>
              <a:t>102 103 104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15" y="3797751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205 206 207 208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30" y="443306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309 310 311 312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21297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PL385 Unicode" panose="020B0709000202000203" pitchFamily="49" charset="0"/>
              </a:rPr>
              <a:t>1  </a:t>
            </a:r>
            <a:r>
              <a:rPr lang="en-GB" sz="3600" dirty="0">
                <a:latin typeface="APL385 Unicode" panose="020B0709000202000203" pitchFamily="49" charset="0"/>
              </a:rPr>
              <a:t>2  3  </a:t>
            </a:r>
            <a:r>
              <a:rPr lang="en-GB" sz="3600" dirty="0" smtClean="0">
                <a:latin typeface="APL385 Unicode" panose="020B0709000202000203" pitchFamily="49" charset="0"/>
              </a:rPr>
              <a:t>4+</a:t>
            </a:r>
            <a:r>
              <a:rPr lang="en-GB" sz="36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5  </a:t>
            </a:r>
            <a:r>
              <a:rPr lang="en-GB" sz="3600" dirty="0">
                <a:latin typeface="APL385 Unicode" panose="020B0709000202000203" pitchFamily="49" charset="0"/>
              </a:rPr>
              <a:t>6  7  </a:t>
            </a:r>
            <a:r>
              <a:rPr lang="en-GB" sz="3600" dirty="0" smtClean="0">
                <a:latin typeface="APL385 Unicode" panose="020B0709000202000203" pitchFamily="49" charset="0"/>
              </a:rPr>
              <a:t>8+</a:t>
            </a:r>
            <a:r>
              <a:rPr lang="en-GB" sz="36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9 </a:t>
            </a:r>
            <a:r>
              <a:rPr lang="en-GB" sz="3600" dirty="0">
                <a:latin typeface="APL385 Unicode" panose="020B0709000202000203" pitchFamily="49" charset="0"/>
              </a:rPr>
              <a:t>10 11 </a:t>
            </a:r>
            <a:r>
              <a:rPr lang="en-GB" sz="3600" dirty="0" smtClean="0">
                <a:latin typeface="APL385 Unicode" panose="020B0709000202000203" pitchFamily="49" charset="0"/>
              </a:rPr>
              <a:t>12+</a:t>
            </a:r>
            <a:r>
              <a:rPr lang="en-GB" sz="36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dirty="0" smtClean="0"/>
              <a:t>Performance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⌊</a:t>
            </a:r>
            <a:r>
              <a:rPr lang="en-GB" dirty="0" smtClean="0"/>
              <a:t>0.5+NA is a new idiom</a:t>
            </a:r>
          </a:p>
          <a:p>
            <a:r>
              <a:rPr lang="en-GB" dirty="0" smtClean="0"/>
              <a:t>Many </a:t>
            </a:r>
            <a:r>
              <a:rPr lang="en-GB" dirty="0"/>
              <a:t>Boolean Operations </a:t>
            </a:r>
            <a:r>
              <a:rPr lang="en-GB" dirty="0" smtClean="0"/>
              <a:t>are faster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6959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67667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ca ←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dirty="0" smtClean="0">
                <a:latin typeface="APL385 Unicode" panose="020B0709000202000203" pitchFamily="49" charset="0"/>
              </a:rPr>
              <a:t> 3 4 ⍴ ⎕a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980" y="1844260"/>
            <a:ext cx="65405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</a:t>
            </a:r>
            <a:r>
              <a:rPr lang="en-GB" sz="2800" dirty="0" smtClean="0">
                <a:latin typeface="APL385 Unicode" panose="020B0709000202000203" pitchFamily="49" charset="0"/>
              </a:rPr>
              <a:t>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>
                <a:latin typeface="APL385 Unicode" panose="020B0709000202000203" pitchFamily="49" charset="0"/>
              </a:rPr>
              <a:t>2 1</a:t>
            </a:r>
            <a:r>
              <a:rPr lang="en-GB" sz="2800" dirty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sz="2800" dirty="0">
                <a:latin typeface="APL385 Unicode" panose="020B0709000202000203" pitchFamily="49" charset="0"/>
              </a:rPr>
              <a:t> 4 ⍴ 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274579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Same as 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c</a:t>
            </a:r>
            <a:r>
              <a:rPr lang="en-GB" sz="3200" dirty="0" smtClean="0">
                <a:latin typeface="APL385 Unicode" panose="020B0709000202000203" pitchFamily="49" charset="0"/>
              </a:rPr>
              <a:t>a ,[</a:t>
            </a:r>
            <a:r>
              <a:rPr lang="en-GB" sz="3200" dirty="0"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latin typeface="APL385 Unicode" panose="020B0709000202000203" pitchFamily="49" charset="0"/>
              </a:rPr>
              <a:t>] 2 </a:t>
            </a:r>
            <a:r>
              <a:rPr lang="en-GB" sz="3200" dirty="0">
                <a:latin typeface="APL385 Unicode" panose="020B0709000202000203" pitchFamily="49" charset="0"/>
              </a:rPr>
              <a:t>4 ⍴ '</a:t>
            </a:r>
            <a:r>
              <a:rPr lang="en-GB" sz="3200" dirty="0" err="1">
                <a:latin typeface="APL385 Unicode" panose="020B0709000202000203" pitchFamily="49" charset="0"/>
              </a:rPr>
              <a:t>abcdefgh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4738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cannot be done with [n]</a:t>
            </a:r>
          </a:p>
          <a:p>
            <a:pPr marL="40005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	</a:t>
            </a:r>
            <a:r>
              <a:rPr lang="en-GB" sz="3200" dirty="0" smtClean="0">
                <a:latin typeface="APL385 Unicode" panose="020B0709000202000203" pitchFamily="49" charset="0"/>
              </a:rPr>
              <a:t>cm ← 3 4 ⍴ ⎕a</a:t>
            </a:r>
          </a:p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⍝ </a:t>
            </a:r>
            <a:r>
              <a:rPr lang="en-GB" sz="3200" dirty="0" err="1" smtClean="0">
                <a:latin typeface="APL385 Unicode" panose="020B0709000202000203" pitchFamily="49" charset="0"/>
              </a:rPr>
              <a:t>catenate</a:t>
            </a:r>
            <a:r>
              <a:rPr lang="en-GB" sz="3200" dirty="0" smtClean="0">
                <a:latin typeface="APL385 Unicode" panose="020B0709000202000203" pitchFamily="49" charset="0"/>
              </a:rPr>
              <a:t> ‘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’ to each row</a:t>
            </a:r>
            <a:endParaRPr lang="en-GB" sz="32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cm (,</a:t>
            </a:r>
            <a:r>
              <a:rPr lang="en-GB" dirty="0">
                <a:latin typeface="APL385 Unicode" panose="020B0709000202000203" pitchFamily="49" charset="0"/>
              </a:rPr>
              <a:t>⍤1) '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ABCD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EFGH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IJKL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805264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APL385 Unicode" panose="020B0709000202000203" pitchFamily="49" charset="0"/>
              </a:rPr>
              <a:t>cm {⍺,((1↑⍴⍺),⍴⍵)⍴⍵} 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endParaRPr lang="en-GB" sz="32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8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246177"/>
            <a:ext cx="8229600" cy="67667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c</a:t>
            </a:r>
            <a:r>
              <a:rPr lang="en-GB" dirty="0" smtClean="0">
                <a:latin typeface="APL385 Unicode" panose="020B0709000202000203" pitchFamily="49" charset="0"/>
              </a:rPr>
              <a:t>a ← 2 3 4 ⍴ ⎕a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1"/>
            <a:ext cx="8640960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>
                <a:latin typeface="APL385 Unicode" panose="020B0709000202000203" pitchFamily="49" charset="0"/>
              </a:rPr>
              <a:t>2 1</a:t>
            </a:r>
            <a:r>
              <a:rPr lang="en-GB" sz="2800" dirty="0" smtClean="0">
                <a:latin typeface="APL385 Unicode" panose="020B0709000202000203" pitchFamily="49" charset="0"/>
              </a:rPr>
              <a:t>)'</a:t>
            </a:r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MNOP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 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 smtClean="0"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57" y="1240160"/>
            <a:ext cx="8229600" cy="67667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ca ← 2 3 4 ⍴ ⎕a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1"/>
            <a:ext cx="7632848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ca (,⍤</a:t>
            </a:r>
            <a:r>
              <a:rPr lang="en-GB" sz="2800" b="1" dirty="0" smtClean="0"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) '</a:t>
            </a:r>
            <a:r>
              <a:rPr lang="en-GB" sz="28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abc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ABCD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EFGH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IJKL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     </a:t>
            </a:r>
          </a:p>
          <a:p>
            <a:r>
              <a:rPr lang="en-GB" sz="2800" dirty="0" err="1">
                <a:latin typeface="APL385 Unicode" panose="020B0709000202000203" pitchFamily="49" charset="0"/>
              </a:rPr>
              <a:t>MNOP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QRST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UVWX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28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5733369"/>
            <a:ext cx="5672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  {</a:t>
            </a:r>
            <a:r>
              <a:rPr lang="en-GB" sz="3600" dirty="0"/>
              <a:t>⍺,((1↑⍴⍺),⍴⍵)⍴⍵</a:t>
            </a:r>
            <a:r>
              <a:rPr lang="en-GB" sz="3600" dirty="0" smtClean="0"/>
              <a:t>}   '</a:t>
            </a:r>
            <a:r>
              <a:rPr lang="en-GB" sz="3600" dirty="0" err="1" smtClean="0"/>
              <a:t>abc</a:t>
            </a:r>
            <a:r>
              <a:rPr lang="en-GB" sz="3600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105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24036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 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 2 3 (⍴⍤0) 1 2 3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0 0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2 2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3 3 3</a:t>
            </a:r>
          </a:p>
          <a:p>
            <a:pPr marL="400050" lvl="1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5085184"/>
            <a:ext cx="326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 ↑ 1 2 3 ⍴¨ 1 2 3</a:t>
            </a:r>
          </a:p>
        </p:txBody>
      </p:sp>
    </p:spTree>
    <p:extLst>
      <p:ext uri="{BB962C8B-B14F-4D97-AF65-F5344CB8AC3E}">
        <p14:creationId xmlns:p14="http://schemas.microsoft.com/office/powerpoint/2010/main" val="37767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67667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dirty="0" smtClean="0"/>
              <a:t>Recreate a structure with same shape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16831"/>
            <a:ext cx="8136904" cy="44012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 smtClean="0"/>
              <a:t>	Instead of doing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	 ((¯1↓⍴cm),⍴t)⍴t←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/>
              <a:t>	Do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     </a:t>
            </a:r>
            <a:r>
              <a:rPr lang="en-GB" sz="2800" dirty="0">
                <a:latin typeface="APL385 Unicode" panose="020B0709000202000203" pitchFamily="49" charset="0"/>
              </a:rPr>
              <a:t>cm (⊢⍤1) '</a:t>
            </a:r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/>
          <a:lstStyle/>
          <a:p>
            <a:r>
              <a:rPr lang="en-GB" dirty="0"/>
              <a:t>Rank </a:t>
            </a: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419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Matrix inverse is limited to matrices.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⍴ fa</a:t>
            </a:r>
            <a:r>
              <a:rPr lang="en-GB" dirty="0"/>
              <a:t>←</a:t>
            </a:r>
            <a:r>
              <a:rPr lang="en-GB" dirty="0" smtClean="0"/>
              <a:t>÷ 10  20 ∘.+ iv ∘.+ iv← ⍳</a:t>
            </a:r>
            <a:r>
              <a:rPr lang="en-GB" dirty="0"/>
              <a:t>4</a:t>
            </a:r>
          </a:p>
          <a:p>
            <a:pPr marL="0" indent="0">
              <a:buNone/>
            </a:pPr>
            <a:r>
              <a:rPr lang="en-GB" dirty="0"/>
              <a:t>2 </a:t>
            </a:r>
            <a:r>
              <a:rPr lang="en-GB" dirty="0" smtClean="0"/>
              <a:t> 4  4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 smtClean="0"/>
              <a:t>⌹ fa  ⍝ doesn’t work on 2&lt;⍴⍴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RANK ERROR</a:t>
            </a:r>
          </a:p>
          <a:p>
            <a:pPr marL="0" indent="0">
              <a:buNone/>
            </a:pPr>
            <a:r>
              <a:rPr lang="en-GB" dirty="0" smtClean="0"/>
              <a:t>      ⍴ r← ↑ ⌹¨ ⊂</a:t>
            </a:r>
            <a:r>
              <a:rPr lang="en-GB" dirty="0"/>
              <a:t>[2 3</a:t>
            </a:r>
            <a:r>
              <a:rPr lang="en-GB" dirty="0" smtClean="0"/>
              <a:t>] fa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 </a:t>
            </a:r>
            <a:r>
              <a:rPr lang="en-GB" dirty="0" smtClean="0"/>
              <a:t> 4  </a:t>
            </a:r>
            <a:r>
              <a:rPr lang="en-GB" dirty="0"/>
              <a:t>4</a:t>
            </a:r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 smtClean="0"/>
              <a:t>r ≡ (⌹⍤2) </a:t>
            </a:r>
            <a:r>
              <a:rPr lang="en-GB" dirty="0" err="1" smtClean="0"/>
              <a:t>fa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60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↑ </a:t>
            </a:r>
            <a:r>
              <a:rPr lang="en-GB" dirty="0"/>
              <a:t>(</a:t>
            </a:r>
            <a:r>
              <a:rPr lang="en-GB" dirty="0">
                <a:solidFill>
                  <a:srgbClr val="00B050"/>
                </a:solidFill>
              </a:rPr>
              <a:t>1 2 3</a:t>
            </a:r>
            <a:r>
              <a:rPr lang="en-GB" dirty="0"/>
              <a:t>) (</a:t>
            </a:r>
            <a:r>
              <a:rPr lang="en-GB" dirty="0">
                <a:solidFill>
                  <a:srgbClr val="FFC000"/>
                </a:solidFill>
              </a:rPr>
              <a:t>2 2⍴5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GB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0493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	</a:t>
            </a:r>
            <a:r>
              <a:rPr lang="en-GB" dirty="0" err="1" smtClean="0"/>
              <a:t>ia</a:t>
            </a:r>
            <a:r>
              <a:rPr lang="en-GB" dirty="0" smtClean="0"/>
              <a:t> ← ↑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 2 3) (2 2⍴5)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≡ (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⊃⍤0) (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3) (2 2⍴5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 solves problems related to a common situation.</a:t>
            </a:r>
          </a:p>
          <a:p>
            <a:pPr marL="0" indent="0">
              <a:buNone/>
            </a:pPr>
            <a:r>
              <a:rPr lang="en-GB" dirty="0" smtClean="0"/>
              <a:t>When we want to apply a function to items of the same nature.</a:t>
            </a:r>
          </a:p>
          <a:p>
            <a:pPr marL="0" indent="0">
              <a:buNone/>
            </a:pPr>
            <a:r>
              <a:rPr lang="en-GB" dirty="0" smtClean="0"/>
              <a:t>For ex we want to know the indices of each unique names in a group or the sum of their associated scores,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dirty="0" smtClean="0"/>
              <a:t>Component file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performance of reading and writing APL components has been </a:t>
            </a:r>
            <a:r>
              <a:rPr lang="en-GB" dirty="0" smtClean="0"/>
              <a:t>improved</a:t>
            </a:r>
          </a:p>
          <a:p>
            <a:r>
              <a:rPr lang="en-GB" dirty="0"/>
              <a:t>Component files </a:t>
            </a:r>
            <a:r>
              <a:rPr lang="en-GB" dirty="0" smtClean="0"/>
              <a:t>⎕NREAD </a:t>
            </a:r>
            <a:r>
              <a:rPr lang="en-GB" dirty="0"/>
              <a:t>can read several components at </a:t>
            </a:r>
            <a:r>
              <a:rPr lang="en-GB" dirty="0" smtClean="0"/>
              <a:t>once, e.g. </a:t>
            </a:r>
            <a:r>
              <a:rPr lang="en-GB" dirty="0"/>
              <a:t>⎕FREAD 1 (⍳10</a:t>
            </a:r>
            <a:r>
              <a:rPr lang="en-GB" dirty="0" smtClean="0"/>
              <a:t>) ⍝ atomic &amp; safe</a:t>
            </a:r>
            <a:endParaRPr lang="en-GB" dirty="0"/>
          </a:p>
          <a:p>
            <a:r>
              <a:rPr lang="en-GB" dirty="0" smtClean="0"/>
              <a:t>Components can </a:t>
            </a:r>
            <a:r>
              <a:rPr lang="en-GB" dirty="0"/>
              <a:t>be compressed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320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names    ⍝ 12, some repeat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>
                <a:solidFill>
                  <a:srgbClr val="FFC000"/>
                </a:solidFill>
                <a:latin typeface="APL385 Unicode" panose="020B0709000202000203" pitchFamily="49" charset="0"/>
              </a:rPr>
              <a:t>Jay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rgbClr val="FF0000"/>
                </a:solidFill>
                <a:latin typeface="APL385 Unicode" panose="020B0709000202000203" pitchFamily="49" charset="0"/>
              </a:rPr>
              <a:t>Bob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Jay  </a:t>
            </a:r>
            <a:r>
              <a:rPr lang="en-GB" sz="1700" b="1" dirty="0">
                <a:solidFill>
                  <a:srgbClr val="002060"/>
                </a:solidFill>
                <a:latin typeface="APL385 Unicode" panose="020B0709000202000203" pitchFamily="49" charset="0"/>
              </a:rPr>
              <a:t>Jim</a:t>
            </a:r>
            <a:r>
              <a:rPr lang="en-GB" sz="1700" b="1" dirty="0"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Jim  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</a:t>
            </a:r>
            <a:endParaRPr lang="en-GB" sz="1700" b="1" dirty="0" smtClean="0">
              <a:solidFill>
                <a:schemeClr val="bg1">
                  <a:lumMod val="50000"/>
                </a:schemeClr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1 0 0 1 1 0 0 1 1 0 1 1</a:t>
            </a:r>
          </a:p>
          <a:p>
            <a:pPr marL="0" indent="0">
              <a:buNone/>
            </a:pP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0 1 0 0 0 1 0 0 0 0 0 0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0 0 1 0 0 0 0 0 0 0 0 0</a:t>
            </a: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0 0 0 0 0 0 1 0 0 1 0 0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scores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66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75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71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100 22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10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67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77 55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42</a:t>
            </a:r>
            <a:r>
              <a:rPr lang="fr-FR" dirty="0" smtClean="0">
                <a:latin typeface="APL385 Unicode" panose="020B0709000202000203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1 78</a:t>
            </a:r>
            <a:endParaRPr lang="en-GB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b</a:t>
            </a:r>
            <a:r>
              <a:rPr lang="fr-FR" dirty="0" smtClean="0">
                <a:latin typeface="APL385 Unicode" panose="020B0709000202000203" pitchFamily="49" charset="0"/>
              </a:rPr>
              <a:t>← ↓ 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	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b/¨⊂⍳12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+/¨</a:t>
            </a:r>
            <a:r>
              <a:rPr lang="en-GB" dirty="0">
                <a:latin typeface="APL385 Unicode" panose="020B0709000202000203" pitchFamily="49" charset="0"/>
              </a:rPr>
              <a:t>b/¨⊂scores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399 85 71 109</a:t>
            </a:r>
          </a:p>
        </p:txBody>
      </p:sp>
    </p:spTree>
    <p:extLst>
      <p:ext uri="{BB962C8B-B14F-4D97-AF65-F5344CB8AC3E}">
        <p14:creationId xmlns:p14="http://schemas.microsoft.com/office/powerpoint/2010/main" val="28366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]</a:t>
            </a:r>
            <a:r>
              <a:rPr lang="fr-FR" dirty="0" err="1">
                <a:latin typeface="APL385 Unicode" panose="020B0709000202000203" pitchFamily="49" charset="0"/>
              </a:rPr>
              <a:t>disp</a:t>
            </a:r>
            <a:r>
              <a:rPr lang="fr-FR" dirty="0">
                <a:latin typeface="APL385 Unicode" panose="020B0709000202000203" pitchFamily="49" charset="0"/>
              </a:rPr>
              <a:t> {⊂⍵}</a:t>
            </a:r>
            <a:r>
              <a:rPr lang="fr-FR" dirty="0" smtClean="0">
                <a:latin typeface="APL385 Unicode" panose="020B0709000202000203" pitchFamily="49" charset="0"/>
              </a:rPr>
              <a:t>⌸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{+/⍵}⌸ scores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399 </a:t>
            </a:r>
            <a:r>
              <a:rPr lang="fr-FR" dirty="0">
                <a:latin typeface="APL385 Unicode" panose="020B0709000202000203" pitchFamily="49" charset="0"/>
              </a:rPr>
              <a:t>85 71 109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 </a:t>
            </a:r>
            <a:r>
              <a:rPr lang="fr-FR" dirty="0" smtClean="0">
                <a:latin typeface="APL385 Unicode" panose="020B0709000202000203" pitchFamily="49" charset="0"/>
              </a:rPr>
              <a:t>⍴ ⎕← </a:t>
            </a:r>
            <a:r>
              <a:rPr lang="fr-FR" dirty="0">
                <a:latin typeface="APL385 Unicode" panose="020B0709000202000203" pitchFamily="49" charset="0"/>
              </a:rPr>
              <a:t>{⍺ ⍵}⌸ </a:t>
            </a:r>
            <a:r>
              <a:rPr lang="fr-FR" dirty="0" err="1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Pete   1 4 5 8 9 11 12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Jay    2 6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Bob    3  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Jim    7 </a:t>
            </a:r>
            <a:r>
              <a:rPr lang="fr-FR" dirty="0" smtClean="0">
                <a:latin typeface="APL385 Unicode" panose="020B0709000202000203" pitchFamily="49" charset="0"/>
              </a:rPr>
              <a:t>10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4 2 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← +/ ÷ ≢  ⍝ a train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⍵</a:t>
            </a:r>
            <a:r>
              <a:rPr lang="fr-FR" dirty="0">
                <a:latin typeface="APL385 Unicode" panose="020B0709000202000203" pitchFamily="49" charset="0"/>
              </a:rPr>
              <a:t>}⌸ 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57 42.5 71 </a:t>
            </a:r>
            <a:r>
              <a:rPr lang="en-GB" dirty="0" smtClean="0">
                <a:latin typeface="APL385 Unicode" panose="020B0709000202000203" pitchFamily="49" charset="0"/>
              </a:rPr>
              <a:t>54.5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It has been modified to work on “higher rank than vector” arrays.</a:t>
            </a:r>
          </a:p>
          <a:p>
            <a:pPr marL="0" indent="0">
              <a:buNone/>
            </a:pPr>
            <a:r>
              <a:rPr lang="en-GB" dirty="0" smtClean="0"/>
              <a:t>Previously, doing matrix </a:t>
            </a:r>
            <a:r>
              <a:rPr lang="en-GB" b="1" dirty="0" smtClean="0">
                <a:latin typeface="APL385 Unicode" panose="020B0709000202000203" pitchFamily="49" charset="0"/>
              </a:rPr>
              <a:t>⍳</a:t>
            </a:r>
            <a:r>
              <a:rPr lang="en-GB" dirty="0" smtClean="0"/>
              <a:t> anything was a RANK error. Now it is allowed, assuming the LENGTHs match.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⍴ cm3 ← ↑∪ </a:t>
            </a:r>
            <a:r>
              <a:rPr lang="en-GB" dirty="0">
                <a:latin typeface="APL385 Unicode" panose="020B0709000202000203" pitchFamily="49" charset="0"/>
              </a:rPr>
              <a:t>names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4 </a:t>
            </a:r>
            <a:r>
              <a:rPr lang="en-GB" dirty="0" smtClean="0"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cm3 ⍳ ↑names ,⊂ ‘Dan’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1 1 2 3 1 1 2 4 1 1 4 1 </a:t>
            </a:r>
            <a:r>
              <a:rPr lang="en-GB" dirty="0" smtClean="0">
                <a:latin typeface="APL385 Unicode" panose="020B0709000202000203" pitchFamily="49" charset="0"/>
              </a:rPr>
              <a:t>1 5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69482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X2 ←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 </a:t>
            </a:r>
            <a:r>
              <a:rPr lang="en-GB" dirty="0" smtClean="0">
                <a:latin typeface="APL385 Unicode" panose="020B0709000202000203" pitchFamily="49" charset="0"/>
              </a:rPr>
              <a:t>⍴ ⍳12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 X3 ← 10 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1000 ∘.+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3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X3  ⍳   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 smtClean="0">
                <a:latin typeface="APL385 Unicode" panose="020B0709000202000203" pitchFamily="49" charset="0"/>
              </a:rPr>
              <a:t> 1 ∘</a:t>
            </a:r>
            <a:r>
              <a:rPr lang="en-GB" dirty="0">
                <a:latin typeface="APL385 Unicode" panose="020B0709000202000203" pitchFamily="49" charset="0"/>
              </a:rPr>
              <a:t>.+ </a:t>
            </a:r>
            <a:r>
              <a:rPr lang="en-GB" dirty="0" smtClean="0">
                <a:latin typeface="APL385 Unicode" panose="020B0709000202000203" pitchFamily="49" charset="0"/>
              </a:rPr>
              <a:t>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2 4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⍴⍴ X3 ⍳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800" dirty="0"/>
              <a:t>The result of iota is </a:t>
            </a:r>
            <a:r>
              <a:rPr lang="en-GB" sz="2800" dirty="0" smtClean="0"/>
              <a:t>always an </a:t>
            </a:r>
            <a:r>
              <a:rPr lang="en-GB" sz="2800" dirty="0"/>
              <a:t>array of the same shape as the (-(⍴⍴⍺)-1)↓⍴⍵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Previously finding names in a matrix was done like this: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(↓matrix) ⍳ ↓names</a:t>
            </a:r>
          </a:p>
          <a:p>
            <a:pPr marL="0" indent="0">
              <a:buNone/>
            </a:pPr>
            <a:r>
              <a:rPr lang="en-GB" dirty="0" smtClean="0"/>
              <a:t>Now it can be simply done like this: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matrix ⍳ names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But the last dimensions MUST </a:t>
            </a:r>
            <a:r>
              <a:rPr lang="en-GB" dirty="0" smtClean="0"/>
              <a:t>agree or a LENGTH error will be reported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APL\training\conf2014\newstuff\h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40"/>
            <a:ext cx="15454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-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Write functions to </a:t>
            </a:r>
          </a:p>
          <a:p>
            <a:r>
              <a:rPr lang="en-GB" dirty="0" smtClean="0"/>
              <a:t>find the average </a:t>
            </a:r>
          </a:p>
          <a:p>
            <a:r>
              <a:rPr lang="en-GB" dirty="0" smtClean="0"/>
              <a:t>find </a:t>
            </a:r>
            <a:r>
              <a:rPr lang="en-GB" dirty="0"/>
              <a:t>the </a:t>
            </a:r>
            <a:r>
              <a:rPr lang="en-GB" dirty="0" smtClean="0"/>
              <a:t>geometric average</a:t>
            </a:r>
            <a:br>
              <a:rPr lang="en-GB" dirty="0" smtClean="0"/>
            </a:br>
            <a:r>
              <a:rPr lang="en-GB" dirty="0" smtClean="0"/>
              <a:t>hint: {(×/⍵) * ÷≢⍵}</a:t>
            </a:r>
          </a:p>
          <a:p>
            <a:r>
              <a:rPr lang="en-GB" dirty="0" smtClean="0"/>
              <a:t>add 1÷x to x</a:t>
            </a:r>
          </a:p>
          <a:p>
            <a:r>
              <a:rPr lang="en-GB" dirty="0"/>
              <a:t>f</a:t>
            </a:r>
            <a:r>
              <a:rPr lang="en-GB" dirty="0" smtClean="0"/>
              <a:t>ind the sum of the product. Hint: {+/⍺×⍵}</a:t>
            </a:r>
          </a:p>
          <a:p>
            <a:r>
              <a:rPr lang="en-GB" dirty="0" smtClean="0"/>
              <a:t>ravel and add 15% to its argument </a:t>
            </a:r>
          </a:p>
          <a:p>
            <a:r>
              <a:rPr lang="en-GB" dirty="0" smtClean="0"/>
              <a:t>find the square of the SINE. Hint {(1○⍵)*2}</a:t>
            </a:r>
          </a:p>
          <a:p>
            <a:r>
              <a:rPr lang="en-GB" dirty="0" smtClean="0"/>
              <a:t>split </a:t>
            </a:r>
            <a:r>
              <a:rPr lang="en-GB" dirty="0"/>
              <a:t>a </a:t>
            </a:r>
            <a:r>
              <a:rPr lang="en-GB" dirty="0" smtClean="0"/>
              <a:t>list at </a:t>
            </a:r>
            <a:r>
              <a:rPr lang="en-GB" dirty="0"/>
              <a:t>a specific </a:t>
            </a:r>
            <a:r>
              <a:rPr lang="en-GB" dirty="0" smtClean="0"/>
              <a:t>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-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 the range (max-min) of a list</a:t>
            </a:r>
          </a:p>
          <a:p>
            <a:r>
              <a:rPr lang="en-GB" dirty="0" smtClean="0"/>
              <a:t>Transform Fahrenheit </a:t>
            </a:r>
            <a:r>
              <a:rPr lang="en-GB" dirty="0"/>
              <a:t>from </a:t>
            </a:r>
            <a:r>
              <a:rPr lang="en-GB" dirty="0" smtClean="0"/>
              <a:t>Celsius (or vice versa)</a:t>
            </a:r>
          </a:p>
          <a:p>
            <a:r>
              <a:rPr lang="en-GB" dirty="0" smtClean="0"/>
              <a:t>Sort a list</a:t>
            </a:r>
          </a:p>
          <a:p>
            <a:r>
              <a:rPr lang="en-GB" dirty="0" smtClean="0"/>
              <a:t>Perform integer division</a:t>
            </a:r>
          </a:p>
          <a:p>
            <a:r>
              <a:rPr lang="en-GB" dirty="0" smtClean="0"/>
              <a:t>Sum all the elements of an array</a:t>
            </a:r>
          </a:p>
          <a:p>
            <a:r>
              <a:rPr lang="en-GB" dirty="0" smtClean="0"/>
              <a:t>Find the numbers making up a rational 	fraction, e.g. </a:t>
            </a:r>
            <a:r>
              <a:rPr lang="en-GB" smtClean="0"/>
              <a:t>2/9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9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isc.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Named monadic ops</a:t>
            </a:r>
          </a:p>
          <a:p>
            <a:r>
              <a:rPr lang="en-GB" dirty="0" smtClean="0"/>
              <a:t>Right currying for dyadic ops</a:t>
            </a:r>
          </a:p>
          <a:p>
            <a:r>
              <a:rPr lang="en-GB" dirty="0" smtClean="0"/>
              <a:t>Variant with </a:t>
            </a:r>
            <a:r>
              <a:rPr lang="en-GB" dirty="0"/>
              <a:t>⎕</a:t>
            </a:r>
            <a:r>
              <a:rPr lang="en-GB" dirty="0" smtClean="0"/>
              <a:t>XML</a:t>
            </a:r>
          </a:p>
          <a:p>
            <a:r>
              <a:rPr lang="en-GB" dirty="0" smtClean="0"/>
              <a:t>⎕</a:t>
            </a:r>
            <a:r>
              <a:rPr lang="en-GB" dirty="0"/>
              <a:t>RL </a:t>
            </a:r>
            <a:r>
              <a:rPr lang="en-GB" dirty="0" smtClean="0"/>
              <a:t>true random seed</a:t>
            </a:r>
          </a:p>
          <a:p>
            <a:r>
              <a:rPr lang="en-GB" dirty="0"/>
              <a:t>Roll (?) 0</a:t>
            </a:r>
          </a:p>
          <a:p>
            <a:r>
              <a:rPr lang="en-GB" dirty="0" smtClean="0"/>
              <a:t>Mix </a:t>
            </a:r>
            <a:r>
              <a:rPr lang="en-GB" dirty="0"/>
              <a:t>“upgrade”</a:t>
            </a:r>
          </a:p>
          <a:p>
            <a:r>
              <a:rPr lang="en-GB" dirty="0"/>
              <a:t>Iota extended to higher rank left argument </a:t>
            </a:r>
          </a:p>
        </p:txBody>
      </p:sp>
    </p:spTree>
    <p:extLst>
      <p:ext uri="{BB962C8B-B14F-4D97-AF65-F5344CB8AC3E}">
        <p14:creationId xmlns:p14="http://schemas.microsoft.com/office/powerpoint/2010/main" val="2808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–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dirty="0" smtClean="0"/>
              <a:t>Find the position of matrix </a:t>
            </a:r>
            <a:r>
              <a:rPr lang="en-GB" i="1" dirty="0" smtClean="0"/>
              <a:t>names</a:t>
            </a:r>
            <a:r>
              <a:rPr lang="en-GB" dirty="0" smtClean="0"/>
              <a:t> in </a:t>
            </a:r>
            <a:r>
              <a:rPr lang="en-GB" i="1" dirty="0" smtClean="0"/>
              <a:t>employees</a:t>
            </a:r>
          </a:p>
          <a:p>
            <a:r>
              <a:rPr lang="en-GB" dirty="0"/>
              <a:t>Find which plane of 3D array A is matrix P1 </a:t>
            </a:r>
          </a:p>
          <a:p>
            <a:r>
              <a:rPr lang="en-GB" dirty="0"/>
              <a:t>Find which plane of 3D array A is </a:t>
            </a:r>
            <a:r>
              <a:rPr lang="en-GB" dirty="0" smtClean="0"/>
              <a:t>3D array A2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10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–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en-GB" dirty="0" smtClean="0"/>
              <a:t>Find the position of each unique name in </a:t>
            </a:r>
            <a:r>
              <a:rPr lang="en-GB" i="1" dirty="0" smtClean="0"/>
              <a:t>colours</a:t>
            </a:r>
          </a:p>
          <a:p>
            <a:r>
              <a:rPr lang="en-GB" dirty="0" smtClean="0"/>
              <a:t>… each enclosed</a:t>
            </a:r>
          </a:p>
          <a:p>
            <a:r>
              <a:rPr lang="en-GB" dirty="0" smtClean="0"/>
              <a:t>… with the colour names</a:t>
            </a:r>
          </a:p>
          <a:p>
            <a:r>
              <a:rPr lang="en-GB" dirty="0" smtClean="0"/>
              <a:t>… with their number of </a:t>
            </a:r>
            <a:r>
              <a:rPr lang="en-GB" dirty="0" err="1" smtClean="0"/>
              <a:t>occurences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08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isc.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user command changes, </a:t>
            </a:r>
            <a:r>
              <a:rPr lang="en-GB" dirty="0" smtClean="0"/>
              <a:t>box, ]rows</a:t>
            </a:r>
          </a:p>
          <a:p>
            <a:r>
              <a:rPr lang="en-GB" dirty="0" smtClean="0"/>
              <a:t>New editor features like align comments</a:t>
            </a:r>
          </a:p>
          <a:p>
            <a:r>
              <a:rPr lang="en-GB" dirty="0" smtClean="0"/>
              <a:t>Wrapping search ON/OFF</a:t>
            </a:r>
            <a:endParaRPr lang="en-GB" dirty="0" smtClean="0"/>
          </a:p>
          <a:p>
            <a:r>
              <a:rPr lang="en-GB" dirty="0" smtClean="0"/>
              <a:t>Tracer skips comments</a:t>
            </a:r>
          </a:p>
          <a:p>
            <a:r>
              <a:rPr lang="en-GB" dirty="0" smtClean="0"/>
              <a:t>External functions tips with syntax</a:t>
            </a:r>
          </a:p>
          <a:p>
            <a:r>
              <a:rPr lang="en-GB" dirty="0" smtClean="0"/>
              <a:t>New </a:t>
            </a:r>
            <a:r>
              <a:rPr lang="en-GB" dirty="0" err="1" smtClean="0"/>
              <a:t>Ibeams</a:t>
            </a:r>
            <a:endParaRPr lang="en-GB" dirty="0" smtClean="0"/>
          </a:p>
          <a:p>
            <a:r>
              <a:rPr lang="en-GB" dirty="0" smtClean="0"/>
              <a:t>WPF: data binding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GB" dirty="0" smtClean="0"/>
              <a:t>New Language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/>
              <a:t>Rank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Key (</a:t>
            </a:r>
            <a:r>
              <a:rPr lang="en-GB" dirty="0">
                <a:latin typeface="APL385 Unicode" panose="020B0709000202000203" pitchFamily="49" charset="0"/>
              </a:rPr>
              <a:t>⌸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Tally (</a:t>
            </a:r>
            <a:r>
              <a:rPr lang="en-GB" dirty="0" smtClean="0">
                <a:latin typeface="APL385 Unicode" panose="020B0709000202000203" pitchFamily="49" charset="0"/>
              </a:rPr>
              <a:t>≢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new characters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9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you could </a:t>
            </a:r>
            <a:r>
              <a:rPr lang="en-GB" b="1" dirty="0" smtClean="0"/>
              <a:t>not</a:t>
            </a:r>
            <a:r>
              <a:rPr lang="en-GB" dirty="0" smtClean="0"/>
              <a:t> name operators: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spawn ← &amp;</a:t>
            </a:r>
          </a:p>
          <a:p>
            <a:pPr marL="0" indent="0">
              <a:buNone/>
            </a:pPr>
            <a:r>
              <a:rPr lang="en-GB" dirty="0" smtClean="0"/>
              <a:t>SYNTAX ERROR</a:t>
            </a:r>
          </a:p>
          <a:p>
            <a:pPr marL="0" indent="0">
              <a:buNone/>
            </a:pPr>
            <a:r>
              <a:rPr lang="en-GB" dirty="0" smtClean="0"/>
              <a:t>	spawn ← &amp;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^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2014</Template>
  <TotalTime>638</TotalTime>
  <Words>2180</Words>
  <Application>Microsoft Office PowerPoint</Application>
  <PresentationFormat>On-screen Show (4:3)</PresentationFormat>
  <Paragraphs>544</Paragraphs>
  <Slides>61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Powerpoint template 2014</vt:lpstr>
      <vt:lpstr>PowerPoint Presentation</vt:lpstr>
      <vt:lpstr>Many new features</vt:lpstr>
      <vt:lpstr>V14 has many new features</vt:lpstr>
      <vt:lpstr>Performance improvements</vt:lpstr>
      <vt:lpstr>Component file system</vt:lpstr>
      <vt:lpstr>Misc.</vt:lpstr>
      <vt:lpstr>Misc.</vt:lpstr>
      <vt:lpstr>New Language features</vt:lpstr>
      <vt:lpstr>Named monadic ops</vt:lpstr>
      <vt:lpstr>Named monadic ops</vt:lpstr>
      <vt:lpstr>Right currying for dyadic ops</vt:lpstr>
      <vt:lpstr>Variant with ⎕XML</vt:lpstr>
      <vt:lpstr>Random seed</vt:lpstr>
      <vt:lpstr>Roll (?) 0</vt:lpstr>
      <vt:lpstr>Roll (?) 0</vt:lpstr>
      <vt:lpstr>Tally</vt:lpstr>
      <vt:lpstr>Tally</vt:lpstr>
      <vt:lpstr>Function trains</vt:lpstr>
      <vt:lpstr>Function trains</vt:lpstr>
      <vt:lpstr>Function trains</vt:lpstr>
      <vt:lpstr>Function trains</vt:lpstr>
      <vt:lpstr>Function trains</vt:lpstr>
      <vt:lpstr>Mix (↑)</vt:lpstr>
      <vt:lpstr>Mix (↑)</vt:lpstr>
      <vt:lpstr>Mix (↑)</vt:lpstr>
      <vt:lpstr>The Rank Operator (⍤)</vt:lpstr>
      <vt:lpstr>Rank</vt:lpstr>
      <vt:lpstr>PowerPoint Presentation</vt:lpstr>
      <vt:lpstr>Rank</vt:lpstr>
      <vt:lpstr>Rank</vt:lpstr>
      <vt:lpstr>Rank</vt:lpstr>
      <vt:lpstr>Rank</vt:lpstr>
      <vt:lpstr>Rank</vt:lpstr>
      <vt:lpstr>Rank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Rank: reassemble results</vt:lpstr>
      <vt:lpstr>Rank: reassemble results</vt:lpstr>
      <vt:lpstr>Key</vt:lpstr>
      <vt:lpstr>Key</vt:lpstr>
      <vt:lpstr>Key</vt:lpstr>
      <vt:lpstr>Key</vt:lpstr>
      <vt:lpstr>Key</vt:lpstr>
      <vt:lpstr>Key</vt:lpstr>
      <vt:lpstr>Dyadic iota</vt:lpstr>
      <vt:lpstr>Dyadic iota</vt:lpstr>
      <vt:lpstr>Dyadic iota</vt:lpstr>
      <vt:lpstr>Exercices - Trains</vt:lpstr>
      <vt:lpstr>Exercices - Trains</vt:lpstr>
      <vt:lpstr>Exercices – Iota</vt:lpstr>
      <vt:lpstr>Exercices – Key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DanB2</cp:lastModifiedBy>
  <cp:revision>17</cp:revision>
  <dcterms:created xsi:type="dcterms:W3CDTF">2014-08-04T14:18:49Z</dcterms:created>
  <dcterms:modified xsi:type="dcterms:W3CDTF">2014-09-05T03:39:00Z</dcterms:modified>
</cp:coreProperties>
</file>