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63"/>
  </p:notesMasterIdLst>
  <p:sldIdLst>
    <p:sldId id="256" r:id="rId2"/>
    <p:sldId id="259" r:id="rId3"/>
    <p:sldId id="260" r:id="rId4"/>
    <p:sldId id="318" r:id="rId5"/>
    <p:sldId id="319" r:id="rId6"/>
    <p:sldId id="261" r:id="rId7"/>
    <p:sldId id="317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3" r:id="rId59"/>
    <p:sldId id="314" r:id="rId60"/>
    <p:sldId id="315" r:id="rId61"/>
    <p:sldId id="316" r:id="rId6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7F30613A-739D-4798-9AD5-E79A7766A57B}">
          <p14:sldIdLst>
            <p14:sldId id="256"/>
            <p14:sldId id="259"/>
            <p14:sldId id="260"/>
            <p14:sldId id="318"/>
          </p14:sldIdLst>
        </p14:section>
        <p14:section name="Untitled Section" id="{9B56BC65-06CE-452E-9ECB-C4367BC506A7}">
          <p14:sldIdLst>
            <p14:sldId id="319"/>
            <p14:sldId id="261"/>
            <p14:sldId id="317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4"/>
            <p14:sldId id="295"/>
            <p14:sldId id="296"/>
            <p14:sldId id="297"/>
            <p14:sldId id="298"/>
            <p14:sldId id="299"/>
            <p14:sldId id="300"/>
            <p14:sldId id="301"/>
            <p14:sldId id="302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311"/>
            <p14:sldId id="313"/>
            <p14:sldId id="314"/>
            <p14:sldId id="315"/>
            <p14:sldId id="316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0" autoAdjust="0"/>
    <p:restoredTop sz="89876" autoAdjust="0"/>
  </p:normalViewPr>
  <p:slideViewPr>
    <p:cSldViewPr>
      <p:cViewPr varScale="1">
        <p:scale>
          <a:sx n="62" d="100"/>
          <a:sy n="62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CB69223-2A7E-4679-8394-C16FA4EA7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06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9pPr>
          </a:lstStyle>
          <a:p>
            <a:pPr eaLnBrk="1" hangingPunct="1"/>
            <a:fld id="{54F46E95-09C8-4B6A-84A1-65DE253C0A87}" type="slidenum">
              <a:rPr lang="en-US" sz="1200" smtClean="0">
                <a:latin typeface="Arial" charset="0"/>
              </a:rPr>
              <a:pPr eaLnBrk="1" hangingPunct="1"/>
              <a:t>1</a:t>
            </a:fld>
            <a:endParaRPr lang="en-US" sz="1200" smtClean="0">
              <a:latin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smtClean="0"/>
          </a:p>
        </p:txBody>
      </p:sp>
    </p:spTree>
    <p:extLst>
      <p:ext uri="{BB962C8B-B14F-4D97-AF65-F5344CB8AC3E}">
        <p14:creationId xmlns:p14="http://schemas.microsoft.com/office/powerpoint/2010/main" val="42726401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Vector + matrix = no problem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057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concept of rank was unknown originally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9400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 major cell</a:t>
            </a:r>
            <a:r>
              <a:rPr lang="en-GB" baseline="0" dirty="0" smtClean="0"/>
              <a:t> is a cell on the leading axis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9400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 major cell</a:t>
            </a:r>
            <a:r>
              <a:rPr lang="en-GB" baseline="0" dirty="0" smtClean="0"/>
              <a:t> is a cell on the leading axis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9400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We need to separate 1 from m as usual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241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No need to worry about index origin; 3 vectors</a:t>
            </a:r>
            <a:r>
              <a:rPr lang="en-GB" baseline="0" dirty="0" smtClean="0"/>
              <a:t> on the left, 1 on the right, they are conformable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90061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3 vectors &amp; 1 vector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1786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3 vectors, 3 scalars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96394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3 vectors on the</a:t>
            </a:r>
            <a:r>
              <a:rPr lang="en-GB" baseline="0" dirty="0" smtClean="0"/>
              <a:t> left</a:t>
            </a:r>
            <a:r>
              <a:rPr lang="en-GB" dirty="0" smtClean="0"/>
              <a:t>, 3 scalars on the right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5950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No need to use 1 since ‘</a:t>
            </a:r>
            <a:r>
              <a:rPr lang="en-GB" dirty="0" err="1" smtClean="0"/>
              <a:t>abcd</a:t>
            </a:r>
            <a:r>
              <a:rPr lang="en-GB" dirty="0" smtClean="0"/>
              <a:t>’ is already 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131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⎕ML 1 assumed throughout these slides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46056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No need to use 1 since ‘</a:t>
            </a:r>
            <a:r>
              <a:rPr lang="en-GB" dirty="0" err="1" smtClean="0"/>
              <a:t>abcd</a:t>
            </a:r>
            <a:r>
              <a:rPr lang="en-GB" dirty="0" smtClean="0"/>
              <a:t>’ is already 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1319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43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1319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New “mix” behaviour. </a:t>
            </a:r>
            <a:r>
              <a:rPr lang="en-GB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PL385 Unicode" panose="020B0709000202000203" pitchFamily="49" charset="0"/>
              </a:rPr>
              <a:t>⍤0 is "each"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44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1319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45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1319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Awkward to use [2 3], this is the matrix in a 3D array – we need to split, apply ⌹ then reassemble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46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989406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X2 has the same shape as major cells</a:t>
            </a:r>
            <a:r>
              <a:rPr lang="en-GB" baseline="0" dirty="0" smtClean="0"/>
              <a:t> of X3.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56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5059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57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59916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; ×/ * 1÷≢; ⊢+÷; +/x; 1.15x, ; 2 *⍨ 1○⊢ or ×⍨ 1○⊢; see workspace trains for other answers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58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66815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⊣~~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59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166500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Use cities instead of A;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60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141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We will concentrate on the language </a:t>
            </a:r>
            <a:r>
              <a:rPr lang="en-GB" b="0" dirty="0" smtClean="0"/>
              <a:t>enhancements</a:t>
            </a:r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786342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 ⊢⌸colours, (⊂⊢)</a:t>
            </a:r>
            <a:r>
              <a:rPr lang="en-GB" smtClean="0"/>
              <a:t>⌸colours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61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141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LZ4 compression method by component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5884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See release Notes for details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563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⎕rl←0</a:t>
            </a:r>
            <a:r>
              <a:rPr lang="en-GB" baseline="0" dirty="0" smtClean="0"/>
              <a:t> and ?0 are not related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3851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() are needed just like in other data expressions that need them, e.g. 1 (2 3 4) or 1 (+∘(1∘÷)⍣99) 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5290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Regardless of rank with scalars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057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05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35779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338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35779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874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5F35C5-4BBA-4828-8074-87098A21B98B}" type="datetimeFigureOut">
              <a:rPr lang="en-GB" smtClean="0"/>
              <a:t>2014-09-04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1FC5247-1380-4B3E-B810-9062047DCC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4395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%18dyalogpower-768x1024.gif%20%20%20%20%20%20%20%20%20%20%20%20%20%20%20%20%20%20%20%20%20%20%20%20%20%20%20%20%20%20%20%20%20%20%20%20%20%20%2000020D4A%06extern%20%20%20%20%20%20%20%20%20%20%20%20%20%20%20%20%20%20%20%20%20%20%20%20%20BC21CDDC:" TargetMode="Externa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yalogpower-768x1024.gif                                       00020D4Aextern                         BC21CDDC:"/>
          <p:cNvPicPr>
            <a:picLocks noChangeAspect="1" noChangeArrowheads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82"/>
            <a:ext cx="9191626" cy="6886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587898"/>
            <a:ext cx="953263" cy="93610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6421615"/>
            <a:ext cx="1274959" cy="19637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51" r:id="rId2"/>
    <p:sldLayoutId id="2147483663" r:id="rId3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3200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800">
          <a:solidFill>
            <a:srgbClr val="333333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2400">
          <a:solidFill>
            <a:srgbClr val="333333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000">
          <a:solidFill>
            <a:srgbClr val="333333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1798" y="1412776"/>
            <a:ext cx="3544378" cy="424268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339753" y="83671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V14 New Features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3043807" y="5683696"/>
            <a:ext cx="2840360" cy="769640"/>
          </a:xfrm>
        </p:spPr>
        <p:txBody>
          <a:bodyPr/>
          <a:lstStyle/>
          <a:p>
            <a:r>
              <a:rPr lang="en-GB" dirty="0" smtClean="0"/>
              <a:t>Dan Baronet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3832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/>
              <a:t>Named monadic </a:t>
            </a:r>
            <a:r>
              <a:rPr lang="en-GB" dirty="0" smtClean="0"/>
              <a:t>ops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But now you can name monadic operators</a:t>
            </a:r>
          </a:p>
          <a:p>
            <a:pPr marL="0" indent="0">
              <a:buNone/>
            </a:pPr>
            <a:r>
              <a:rPr lang="en-GB" dirty="0" smtClean="0"/>
              <a:t>      </a:t>
            </a:r>
            <a:r>
              <a:rPr lang="en-GB" dirty="0" smtClean="0">
                <a:latin typeface="APL385 Unicode" panose="020B0709000202000203" pitchFamily="49" charset="0"/>
              </a:rPr>
              <a:t>spawn ← &amp;	⋄  each ← ¨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      ⎕←⎕DL   spawn   each  ⍳</a:t>
            </a:r>
            <a:r>
              <a:rPr lang="en-GB" dirty="0">
                <a:latin typeface="APL385 Unicode" panose="020B0709000202000203" pitchFamily="49" charset="0"/>
              </a:rPr>
              <a:t>7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10 11 12 13 14 15 16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   )</a:t>
            </a:r>
            <a:r>
              <a:rPr lang="en-GB" dirty="0" err="1">
                <a:latin typeface="APL385 Unicode" panose="020B0709000202000203" pitchFamily="49" charset="0"/>
              </a:rPr>
              <a:t>si</a:t>
            </a: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&amp;</a:t>
            </a:r>
            <a:r>
              <a:rPr lang="en-GB" dirty="0">
                <a:latin typeface="APL385 Unicode" panose="020B0709000202000203" pitchFamily="49" charset="0"/>
              </a:rPr>
              <a:t>12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&amp;13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&amp;14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&amp;15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&amp;16</a:t>
            </a:r>
          </a:p>
        </p:txBody>
      </p:sp>
    </p:spTree>
    <p:extLst>
      <p:ext uri="{BB962C8B-B14F-4D97-AF65-F5344CB8AC3E}">
        <p14:creationId xmlns:p14="http://schemas.microsoft.com/office/powerpoint/2010/main" val="189641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01824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Right currying for dyadic ops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You can also bind a function with a dyadic operator to turn it into a monadic operator:</a:t>
            </a:r>
          </a:p>
          <a:p>
            <a:pPr marL="0" indent="0">
              <a:buNone/>
            </a:pPr>
            <a:r>
              <a:rPr lang="en-GB" dirty="0" smtClean="0"/>
              <a:t>	</a:t>
            </a:r>
            <a:r>
              <a:rPr lang="en-GB" dirty="0" err="1" smtClean="0">
                <a:latin typeface="APL385 Unicode" panose="020B0709000202000203" pitchFamily="49" charset="0"/>
              </a:rPr>
              <a:t>tilSame</a:t>
            </a:r>
            <a:r>
              <a:rPr lang="en-GB" dirty="0" smtClean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← </a:t>
            </a:r>
            <a:r>
              <a:rPr lang="en-GB" b="1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⍣=</a:t>
            </a:r>
            <a:endParaRPr lang="en-GB" b="1" dirty="0">
              <a:solidFill>
                <a:srgbClr val="00B050"/>
              </a:solidFill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⍝ Golden number: 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 smtClean="0">
                <a:latin typeface="APL385 Unicode" panose="020B0709000202000203" pitchFamily="49" charset="0"/>
              </a:rPr>
              <a:t>    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APL385 Unicode" panose="020B0709000202000203" pitchFamily="49" charset="0"/>
              </a:rPr>
              <a:t>+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APL385 Unicode" panose="020B0709000202000203" pitchFamily="49" charset="0"/>
              </a:rPr>
              <a:t>∘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APL385 Unicode" panose="020B0709000202000203" pitchFamily="49" charset="0"/>
              </a:rPr>
              <a:t>÷ </a:t>
            </a:r>
            <a:r>
              <a:rPr lang="en-GB" dirty="0" smtClean="0">
                <a:latin typeface="APL385 Unicode" panose="020B0709000202000203" pitchFamily="49" charset="0"/>
              </a:rPr>
              <a:t>/ 100</a:t>
            </a:r>
            <a:r>
              <a:rPr lang="en-GB" dirty="0">
                <a:latin typeface="APL385 Unicode" panose="020B0709000202000203" pitchFamily="49" charset="0"/>
              </a:rPr>
              <a:t>⍴1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1.61803398874989</a:t>
            </a:r>
            <a:r>
              <a:rPr lang="en-GB" dirty="0">
                <a:solidFill>
                  <a:srgbClr val="FF0000"/>
                </a:solidFill>
                <a:latin typeface="APL385 Unicode" panose="020B0709000202000203" pitchFamily="49" charset="0"/>
              </a:rPr>
              <a:t>5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   </a:t>
            </a:r>
            <a:r>
              <a:rPr lang="en-GB" dirty="0" smtClean="0">
                <a:latin typeface="APL385 Unicode" panose="020B0709000202000203" pitchFamily="49" charset="0"/>
              </a:rPr>
              <a:t>1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APL385 Unicode" panose="020B0709000202000203" pitchFamily="49" charset="0"/>
              </a:rPr>
              <a:t>+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APL385 Unicode" panose="020B0709000202000203" pitchFamily="49" charset="0"/>
              </a:rPr>
              <a:t>∘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APL385 Unicode" panose="020B0709000202000203" pitchFamily="49" charset="0"/>
              </a:rPr>
              <a:t>÷ </a:t>
            </a:r>
            <a:r>
              <a:rPr lang="en-GB" dirty="0" err="1" smtClean="0">
                <a:latin typeface="APL385 Unicode" panose="020B0709000202000203" pitchFamily="49" charset="0"/>
              </a:rPr>
              <a:t>tilSame</a:t>
            </a:r>
            <a:r>
              <a:rPr lang="en-GB" dirty="0" smtClean="0">
                <a:latin typeface="APL385 Unicode" panose="020B0709000202000203" pitchFamily="49" charset="0"/>
              </a:rPr>
              <a:t> 1</a:t>
            </a: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1.61803398874989</a:t>
            </a:r>
            <a:r>
              <a:rPr lang="en-GB" dirty="0">
                <a:solidFill>
                  <a:srgbClr val="FF0000"/>
                </a:solidFill>
                <a:latin typeface="APL385 Unicode" panose="020B0709000202000203" pitchFamily="49" charset="0"/>
              </a:rPr>
              <a:t>7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924944"/>
            <a:ext cx="3096344" cy="2127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267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APL\training\conf2014\newstuff\hid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89240"/>
            <a:ext cx="1545404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01824"/>
            <a:ext cx="8229600" cy="1143000"/>
          </a:xfrm>
        </p:spPr>
        <p:txBody>
          <a:bodyPr/>
          <a:lstStyle/>
          <a:p>
            <a:r>
              <a:rPr lang="en-GB" dirty="0" smtClean="0"/>
              <a:t>Variant with ⎕XML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⎕XML has always been accepting a left argument specifying options Whitespace, </a:t>
            </a:r>
            <a:r>
              <a:rPr lang="en-GB" dirty="0" err="1" smtClean="0"/>
              <a:t>Markup</a:t>
            </a:r>
            <a:r>
              <a:rPr lang="en-GB" dirty="0" smtClean="0"/>
              <a:t> or </a:t>
            </a:r>
            <a:r>
              <a:rPr lang="en-GB" dirty="0" err="1" smtClean="0"/>
              <a:t>UnknownEntity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r>
              <a:rPr lang="en-GB" dirty="0" smtClean="0"/>
              <a:t>These can now be specified </a:t>
            </a:r>
            <a:r>
              <a:rPr lang="en-GB" dirty="0"/>
              <a:t>using Variant (</a:t>
            </a:r>
            <a:r>
              <a:rPr lang="en-GB" dirty="0">
                <a:latin typeface="APL385 Unicode" panose="020B0709000202000203" pitchFamily="49" charset="0"/>
              </a:rPr>
              <a:t>⍠</a:t>
            </a:r>
            <a:r>
              <a:rPr lang="en-GB" dirty="0" smtClean="0"/>
              <a:t>) as in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</a:t>
            </a:r>
            <a:r>
              <a:rPr lang="en-GB" dirty="0" smtClean="0">
                <a:latin typeface="APL385 Unicode" panose="020B0709000202000203" pitchFamily="49" charset="0"/>
              </a:rPr>
              <a:t>XWS← ⎕XML ⍠ 'Whitespace</a:t>
            </a:r>
            <a:r>
              <a:rPr lang="en-GB" dirty="0">
                <a:latin typeface="APL385 Unicode" panose="020B0709000202000203" pitchFamily="49" charset="0"/>
              </a:rPr>
              <a:t>' </a:t>
            </a:r>
            <a:r>
              <a:rPr lang="en-GB" dirty="0" smtClean="0">
                <a:latin typeface="APL385 Unicode" panose="020B0709000202000203" pitchFamily="49" charset="0"/>
              </a:rPr>
              <a:t>'Strip' </a:t>
            </a:r>
            <a:r>
              <a:rPr lang="en-GB" dirty="0" smtClean="0"/>
              <a:t>instead of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  XWS← 'whitespace</a:t>
            </a:r>
            <a:r>
              <a:rPr lang="en-GB" dirty="0">
                <a:latin typeface="APL385 Unicode" panose="020B0709000202000203" pitchFamily="49" charset="0"/>
              </a:rPr>
              <a:t>' </a:t>
            </a:r>
            <a:r>
              <a:rPr lang="en-GB" dirty="0" smtClean="0">
                <a:latin typeface="APL385 Unicode" panose="020B0709000202000203" pitchFamily="49" charset="0"/>
              </a:rPr>
              <a:t>'strip</a:t>
            </a:r>
            <a:r>
              <a:rPr lang="en-GB" dirty="0">
                <a:latin typeface="APL385 Unicode" panose="020B0709000202000203" pitchFamily="49" charset="0"/>
              </a:rPr>
              <a:t>'</a:t>
            </a:r>
            <a:r>
              <a:rPr lang="en-GB" dirty="0" smtClean="0">
                <a:latin typeface="APL385 Unicode" panose="020B0709000202000203" pitchFamily="49" charset="0"/>
              </a:rPr>
              <a:t>∘⎕</a:t>
            </a:r>
            <a:r>
              <a:rPr lang="en-GB" dirty="0">
                <a:latin typeface="APL385 Unicode" panose="020B0709000202000203" pitchFamily="49" charset="0"/>
              </a:rPr>
              <a:t>XML</a:t>
            </a:r>
          </a:p>
        </p:txBody>
      </p:sp>
    </p:spTree>
    <p:extLst>
      <p:ext uri="{BB962C8B-B14F-4D97-AF65-F5344CB8AC3E}">
        <p14:creationId xmlns:p14="http://schemas.microsoft.com/office/powerpoint/2010/main" val="28596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APL\training\conf2014\newstuff\hid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89240"/>
            <a:ext cx="1545404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/>
          <a:lstStyle/>
          <a:p>
            <a:r>
              <a:rPr lang="en-GB" dirty="0" smtClean="0"/>
              <a:t>Random seed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51917"/>
            <a:ext cx="8219256" cy="492941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smtClean="0"/>
              <a:t>Up until now there was no way to set a true random seed. 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 smtClean="0">
                <a:latin typeface="APL385 Unicode" panose="020B0709000202000203" pitchFamily="49" charset="0"/>
              </a:rPr>
              <a:t>     ⎕</a:t>
            </a:r>
            <a:r>
              <a:rPr lang="en-GB" dirty="0">
                <a:latin typeface="APL385 Unicode" panose="020B0709000202000203" pitchFamily="49" charset="0"/>
              </a:rPr>
              <a:t>rl←</a:t>
            </a:r>
            <a:r>
              <a:rPr lang="en-GB" dirty="0">
                <a:solidFill>
                  <a:srgbClr val="FF0000"/>
                </a:solidFill>
                <a:latin typeface="APL385 Unicode" panose="020B0709000202000203" pitchFamily="49" charset="0"/>
              </a:rPr>
              <a:t>67890</a:t>
            </a:r>
            <a:r>
              <a:rPr lang="en-GB" dirty="0">
                <a:latin typeface="APL385 Unicode" panose="020B0709000202000203" pitchFamily="49" charset="0"/>
              </a:rPr>
              <a:t> ⋄ ?1000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  <a:latin typeface="APL385 Unicode" panose="020B0709000202000203" pitchFamily="49" charset="0"/>
              </a:rPr>
              <a:t>279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   ⎕rl←</a:t>
            </a:r>
            <a:r>
              <a:rPr lang="en-GB" dirty="0">
                <a:solidFill>
                  <a:srgbClr val="FF0000"/>
                </a:solidFill>
                <a:latin typeface="APL385 Unicode" panose="020B0709000202000203" pitchFamily="49" charset="0"/>
              </a:rPr>
              <a:t>67890</a:t>
            </a:r>
            <a:r>
              <a:rPr lang="en-GB" dirty="0">
                <a:latin typeface="APL385 Unicode" panose="020B0709000202000203" pitchFamily="49" charset="0"/>
              </a:rPr>
              <a:t> ⋄ ?1000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279</a:t>
            </a:r>
            <a:endParaRPr lang="en-GB" dirty="0">
              <a:solidFill>
                <a:srgbClr val="FF0000"/>
              </a:solidFill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 smtClean="0"/>
              <a:t>Now you can: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      ⎕</a:t>
            </a:r>
            <a:r>
              <a:rPr lang="en-GB" dirty="0">
                <a:latin typeface="APL385 Unicode" panose="020B0709000202000203" pitchFamily="49" charset="0"/>
              </a:rPr>
              <a:t>rl←0 ⋄ ?1000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830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   ⎕rl←0 ⋄ ?1000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507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   ⎕rl←0 ⋄ ?1000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154</a:t>
            </a:r>
          </a:p>
        </p:txBody>
      </p:sp>
    </p:spTree>
    <p:extLst>
      <p:ext uri="{BB962C8B-B14F-4D97-AF65-F5344CB8AC3E}">
        <p14:creationId xmlns:p14="http://schemas.microsoft.com/office/powerpoint/2010/main" val="249212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/>
          <a:lstStyle/>
          <a:p>
            <a:r>
              <a:rPr lang="en-GB" dirty="0" smtClean="0"/>
              <a:t>Roll (?) 0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Up until now ?0 was a DOMAIN error.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It now returns a floating point number between 0 and 1.</a:t>
            </a:r>
          </a:p>
          <a:p>
            <a:pPr marL="0" indent="0">
              <a:buNone/>
            </a:pPr>
            <a:r>
              <a:rPr lang="en-GB" dirty="0" smtClean="0"/>
              <a:t>E.g.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?0</a:t>
            </a:r>
          </a:p>
          <a:p>
            <a:pPr marL="0" indent="0">
              <a:buNone/>
            </a:pPr>
            <a:r>
              <a:rPr lang="en-GB" dirty="0" smtClean="0"/>
              <a:t>0.127931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272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APL\training\conf2014\newstuff\hid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89240"/>
            <a:ext cx="1545404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01824"/>
            <a:ext cx="8229600" cy="1143000"/>
          </a:xfrm>
        </p:spPr>
        <p:txBody>
          <a:bodyPr/>
          <a:lstStyle/>
          <a:p>
            <a:r>
              <a:rPr lang="en-GB" dirty="0" smtClean="0"/>
              <a:t>Roll (?) 0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      ⎕</a:t>
            </a:r>
            <a:r>
              <a:rPr lang="en-GB" dirty="0">
                <a:latin typeface="APL385 Unicode" panose="020B0709000202000203" pitchFamily="49" charset="0"/>
              </a:rPr>
              <a:t>rl←0 ⋄ ?0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0.52748508</a:t>
            </a: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   ⎕rl←0 ⋄ ?0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0.59372336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      </a:t>
            </a:r>
            <a:r>
              <a:rPr lang="en-GB" dirty="0">
                <a:latin typeface="APL385 Unicode" panose="020B0709000202000203" pitchFamily="49" charset="0"/>
              </a:rPr>
              <a:t>⎕rl←0 ⋄ ?0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0.37650812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      ? </a:t>
            </a:r>
            <a:r>
              <a:rPr lang="en-GB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0</a:t>
            </a:r>
            <a:r>
              <a:rPr lang="en-GB" dirty="0" smtClean="0">
                <a:latin typeface="APL385 Unicode" panose="020B0709000202000203" pitchFamily="49" charset="0"/>
              </a:rPr>
              <a:t>  </a:t>
            </a:r>
            <a:r>
              <a:rPr lang="en-GB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10</a:t>
            </a:r>
            <a:r>
              <a:rPr lang="en-GB" dirty="0" smtClean="0">
                <a:latin typeface="APL385 Unicode" panose="020B0709000202000203" pitchFamily="49" charset="0"/>
              </a:rPr>
              <a:t>  </a:t>
            </a:r>
            <a:r>
              <a:rPr lang="en-GB" dirty="0" smtClean="0">
                <a:solidFill>
                  <a:srgbClr val="FFC000"/>
                </a:solidFill>
                <a:latin typeface="APL385 Unicode" panose="020B0709000202000203" pitchFamily="49" charset="0"/>
              </a:rPr>
              <a:t>100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0.31132960</a:t>
            </a:r>
            <a:r>
              <a:rPr lang="en-GB" dirty="0" smtClean="0">
                <a:latin typeface="APL385 Unicode" panose="020B0709000202000203" pitchFamily="49" charset="0"/>
              </a:rPr>
              <a:t>  </a:t>
            </a:r>
            <a:r>
              <a:rPr lang="en-GB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8</a:t>
            </a:r>
            <a:r>
              <a:rPr lang="en-GB" dirty="0" smtClean="0">
                <a:latin typeface="APL385 Unicode" panose="020B0709000202000203" pitchFamily="49" charset="0"/>
              </a:rPr>
              <a:t>  </a:t>
            </a:r>
            <a:r>
              <a:rPr lang="en-GB" dirty="0" smtClean="0">
                <a:solidFill>
                  <a:srgbClr val="FFC000"/>
                </a:solidFill>
                <a:latin typeface="APL385 Unicode" panose="020B0709000202000203" pitchFamily="49" charset="0"/>
              </a:rPr>
              <a:t>42</a:t>
            </a:r>
            <a:r>
              <a:rPr lang="en-GB" dirty="0" smtClean="0">
                <a:latin typeface="APL385 Unicode" panose="020B0709000202000203" pitchFamily="49" charset="0"/>
              </a:rPr>
              <a:t> </a:t>
            </a:r>
            <a:endParaRPr lang="en-GB" dirty="0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18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/>
          <a:lstStyle/>
          <a:p>
            <a:r>
              <a:rPr lang="en-GB" dirty="0" smtClean="0"/>
              <a:t>Tally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5679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 smtClean="0"/>
              <a:t>Tally simply returns the number of </a:t>
            </a:r>
            <a:r>
              <a:rPr lang="en-GB" b="1" dirty="0" smtClean="0"/>
              <a:t>major </a:t>
            </a:r>
            <a:r>
              <a:rPr lang="en-GB" dirty="0" smtClean="0"/>
              <a:t>cells.</a:t>
            </a:r>
          </a:p>
          <a:p>
            <a:pPr marL="0" indent="0">
              <a:buNone/>
            </a:pPr>
            <a:r>
              <a:rPr lang="en-GB" dirty="0" smtClean="0"/>
              <a:t>It is a scalar.</a:t>
            </a:r>
          </a:p>
          <a:p>
            <a:pPr marL="0" indent="0">
              <a:buNone/>
            </a:pPr>
            <a:r>
              <a:rPr lang="en-GB" dirty="0" smtClean="0"/>
              <a:t>Examples: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27584" y="3645024"/>
            <a:ext cx="2376264" cy="120032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GB" sz="3600" dirty="0"/>
              <a:t> </a:t>
            </a:r>
            <a:r>
              <a:rPr lang="en-GB" sz="3600" dirty="0" smtClean="0"/>
              <a:t>   ≢ ⍳8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en-GB" sz="3600" dirty="0" smtClean="0"/>
              <a:t>8</a:t>
            </a:r>
            <a:endParaRPr lang="en-GB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3745497" y="3645024"/>
            <a:ext cx="129073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        </a:t>
            </a:r>
            <a:r>
              <a:rPr lang="en-GB" sz="3600" dirty="0" smtClean="0"/>
              <a:t>≢ 9</a:t>
            </a:r>
            <a:endParaRPr lang="en-GB" sz="3600" dirty="0"/>
          </a:p>
          <a:p>
            <a:r>
              <a:rPr lang="en-GB" sz="3600" dirty="0"/>
              <a:t>1</a:t>
            </a:r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228184" y="3645023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    ≢ 2 8 ⍴ 5</a:t>
            </a:r>
            <a:endParaRPr lang="en-GB" sz="3600" dirty="0"/>
          </a:p>
          <a:p>
            <a:r>
              <a:rPr lang="en-GB" sz="3600" dirty="0" smtClean="0"/>
              <a:t>2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97807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/>
          <a:lstStyle/>
          <a:p>
            <a:r>
              <a:rPr lang="en-GB" dirty="0" smtClean="0"/>
              <a:t>Tally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567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Tally solves a number of problems </a:t>
            </a:r>
            <a:r>
              <a:rPr lang="en-GB" dirty="0"/>
              <a:t> </a:t>
            </a:r>
            <a:r>
              <a:rPr lang="en-GB" i="1" dirty="0" smtClean="0"/>
              <a:t>Shape</a:t>
            </a:r>
            <a:r>
              <a:rPr lang="en-GB" dirty="0" smtClean="0"/>
              <a:t>  was creating.</a:t>
            </a:r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67544" y="2822738"/>
            <a:ext cx="3384376" cy="261610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GB" sz="3600" dirty="0"/>
              <a:t> </a:t>
            </a:r>
            <a:r>
              <a:rPr lang="en-GB" sz="3600" dirty="0" smtClean="0"/>
              <a:t>    </a:t>
            </a:r>
            <a:r>
              <a:rPr lang="en-GB" sz="3200" dirty="0" smtClean="0">
                <a:latin typeface="APL385 Unicode" panose="020B0709000202000203" pitchFamily="49" charset="0"/>
              </a:rPr>
              <a:t>n ← ⍳3</a:t>
            </a:r>
            <a:r>
              <a:rPr lang="en-GB" sz="3200" dirty="0">
                <a:latin typeface="APL385 Unicode" panose="020B0709000202000203" pitchFamily="49" charset="0"/>
              </a:rPr>
              <a:t/>
            </a:r>
            <a:br>
              <a:rPr lang="en-GB" sz="3200" dirty="0">
                <a:latin typeface="APL385 Unicode" panose="020B0709000202000203" pitchFamily="49" charset="0"/>
              </a:rPr>
            </a:br>
            <a:r>
              <a:rPr lang="en-GB" sz="3200" dirty="0">
                <a:latin typeface="APL385 Unicode" panose="020B0709000202000203" pitchFamily="49" charset="0"/>
              </a:rPr>
              <a:t>  </a:t>
            </a:r>
            <a:r>
              <a:rPr lang="en-GB" sz="3200" dirty="0" smtClean="0">
                <a:latin typeface="APL385 Unicode" panose="020B0709000202000203" pitchFamily="49" charset="0"/>
              </a:rPr>
              <a:t>1 </a:t>
            </a:r>
            <a:r>
              <a:rPr lang="en-GB" sz="3200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(⍴n) </a:t>
            </a:r>
            <a:r>
              <a:rPr lang="en-GB" sz="3200" dirty="0" smtClean="0">
                <a:latin typeface="APL385 Unicode" panose="020B0709000202000203" pitchFamily="49" charset="0"/>
              </a:rPr>
              <a:t>⍴ 5</a:t>
            </a:r>
          </a:p>
          <a:p>
            <a:r>
              <a:rPr lang="en-GB" sz="3200" dirty="0" smtClean="0">
                <a:latin typeface="APL385 Unicode" panose="020B0709000202000203" pitchFamily="49" charset="0"/>
              </a:rPr>
              <a:t>DOMERR</a:t>
            </a:r>
          </a:p>
          <a:p>
            <a:r>
              <a:rPr lang="en-GB" sz="3200" dirty="0" smtClean="0">
                <a:latin typeface="APL385 Unicode" panose="020B0709000202000203" pitchFamily="49" charset="0"/>
              </a:rPr>
              <a:t>  1 </a:t>
            </a:r>
            <a:r>
              <a:rPr lang="en-GB" sz="3200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(≢n) </a:t>
            </a:r>
            <a:r>
              <a:rPr lang="en-GB" sz="3200" dirty="0" smtClean="0">
                <a:latin typeface="APL385 Unicode" panose="020B0709000202000203" pitchFamily="49" charset="0"/>
              </a:rPr>
              <a:t>⍴5</a:t>
            </a:r>
          </a:p>
          <a:p>
            <a:r>
              <a:rPr lang="en-GB" sz="3200" dirty="0" smtClean="0">
                <a:latin typeface="APL385 Unicode" panose="020B0709000202000203" pitchFamily="49" charset="0"/>
              </a:rPr>
              <a:t>5 5 5</a:t>
            </a:r>
            <a:endParaRPr lang="en-GB" sz="3200" dirty="0">
              <a:latin typeface="APL385 Unicode" panose="020B0709000202000203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27984" y="2822737"/>
            <a:ext cx="446449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     </a:t>
            </a:r>
            <a:r>
              <a:rPr lang="en-GB" sz="3200" dirty="0" err="1" smtClean="0">
                <a:latin typeface="APL385 Unicode" panose="020B0709000202000203" pitchFamily="49" charset="0"/>
              </a:rPr>
              <a:t>avg</a:t>
            </a:r>
            <a:r>
              <a:rPr lang="en-GB" sz="3200" dirty="0" smtClean="0">
                <a:latin typeface="APL385 Unicode" panose="020B0709000202000203" pitchFamily="49" charset="0"/>
              </a:rPr>
              <a:t>←{(+⌿⍵)÷</a:t>
            </a:r>
            <a:r>
              <a:rPr lang="en-GB" sz="3200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⍴</a:t>
            </a:r>
            <a:r>
              <a:rPr lang="en-GB" sz="3200" dirty="0" smtClean="0">
                <a:latin typeface="APL385 Unicode" panose="020B0709000202000203" pitchFamily="49" charset="0"/>
              </a:rPr>
              <a:t>⍵}</a:t>
            </a:r>
          </a:p>
          <a:p>
            <a:r>
              <a:rPr lang="en-GB" sz="3200" dirty="0" smtClean="0">
                <a:latin typeface="APL385 Unicode" panose="020B0709000202000203" pitchFamily="49" charset="0"/>
              </a:rPr>
              <a:t>  </a:t>
            </a:r>
            <a:r>
              <a:rPr lang="en-GB" sz="3200" dirty="0" err="1" smtClean="0">
                <a:latin typeface="APL385 Unicode" panose="020B0709000202000203" pitchFamily="49" charset="0"/>
              </a:rPr>
              <a:t>avg</a:t>
            </a:r>
            <a:r>
              <a:rPr lang="en-GB" sz="3200" dirty="0" smtClean="0">
                <a:latin typeface="APL385 Unicode" panose="020B0709000202000203" pitchFamily="49" charset="0"/>
              </a:rPr>
              <a:t> 7</a:t>
            </a:r>
          </a:p>
          <a:p>
            <a:r>
              <a:rPr lang="en-GB" sz="3200" dirty="0" smtClean="0">
                <a:latin typeface="APL385 Unicode" panose="020B0709000202000203" pitchFamily="49" charset="0"/>
              </a:rPr>
              <a:t>  </a:t>
            </a:r>
            <a:endParaRPr lang="en-GB" sz="3200" dirty="0">
              <a:latin typeface="APL385 Unicode" panose="020B0709000202000203" pitchFamily="49" charset="0"/>
            </a:endParaRPr>
          </a:p>
          <a:p>
            <a:r>
              <a:rPr lang="en-GB" sz="3200" dirty="0">
                <a:latin typeface="APL385 Unicode" panose="020B0709000202000203" pitchFamily="49" charset="0"/>
              </a:rPr>
              <a:t> </a:t>
            </a:r>
            <a:r>
              <a:rPr lang="en-GB" sz="3200" dirty="0" smtClean="0">
                <a:latin typeface="APL385 Unicode" panose="020B0709000202000203" pitchFamily="49" charset="0"/>
              </a:rPr>
              <a:t> </a:t>
            </a:r>
            <a:r>
              <a:rPr lang="en-GB" sz="3200" dirty="0" err="1" smtClean="0">
                <a:latin typeface="APL385 Unicode" panose="020B0709000202000203" pitchFamily="49" charset="0"/>
              </a:rPr>
              <a:t>avg</a:t>
            </a:r>
            <a:r>
              <a:rPr lang="en-GB" sz="3200" dirty="0" smtClean="0">
                <a:latin typeface="APL385 Unicode" panose="020B0709000202000203" pitchFamily="49" charset="0"/>
              </a:rPr>
              <a:t>←{(+⌿⍵)÷</a:t>
            </a:r>
            <a:r>
              <a:rPr lang="en-GB" sz="3200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≢</a:t>
            </a:r>
            <a:r>
              <a:rPr lang="en-GB" sz="3200" dirty="0" smtClean="0">
                <a:latin typeface="APL385 Unicode" panose="020B0709000202000203" pitchFamily="49" charset="0"/>
              </a:rPr>
              <a:t>⍵}</a:t>
            </a:r>
          </a:p>
          <a:p>
            <a:r>
              <a:rPr lang="en-GB" sz="3200" dirty="0">
                <a:latin typeface="APL385 Unicode" panose="020B0709000202000203" pitchFamily="49" charset="0"/>
              </a:rPr>
              <a:t> </a:t>
            </a:r>
            <a:r>
              <a:rPr lang="en-GB" sz="3200" dirty="0" smtClean="0">
                <a:latin typeface="APL385 Unicode" panose="020B0709000202000203" pitchFamily="49" charset="0"/>
              </a:rPr>
              <a:t> </a:t>
            </a:r>
            <a:r>
              <a:rPr lang="en-GB" sz="3200" dirty="0" err="1" smtClean="0">
                <a:latin typeface="APL385 Unicode" panose="020B0709000202000203" pitchFamily="49" charset="0"/>
              </a:rPr>
              <a:t>avg</a:t>
            </a:r>
            <a:r>
              <a:rPr lang="en-GB" sz="3200" dirty="0" smtClean="0">
                <a:latin typeface="APL385 Unicode" panose="020B0709000202000203" pitchFamily="49" charset="0"/>
              </a:rPr>
              <a:t> 7</a:t>
            </a:r>
          </a:p>
          <a:p>
            <a:r>
              <a:rPr lang="en-GB" sz="3200" dirty="0">
                <a:latin typeface="APL385 Unicode" panose="020B0709000202000203" pitchFamily="49" charset="0"/>
              </a:rPr>
              <a:t>7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0" y="3933056"/>
            <a:ext cx="432048" cy="4439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232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/>
          <a:lstStyle/>
          <a:p>
            <a:r>
              <a:rPr lang="en-GB" dirty="0" smtClean="0"/>
              <a:t>Function trains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Function Trains are a series of 2 </a:t>
            </a:r>
            <a:r>
              <a:rPr lang="en-GB" dirty="0" smtClean="0"/>
              <a:t>(Atop) or 3 functions (Fork).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The general case is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b="1" dirty="0" smtClean="0"/>
              <a:t>F  G  </a:t>
            </a:r>
            <a:r>
              <a:rPr lang="en-GB" b="1" dirty="0" smtClean="0"/>
              <a:t>H		⍝ fork</a:t>
            </a:r>
            <a:endParaRPr lang="en-GB" b="1" dirty="0" smtClean="0"/>
          </a:p>
          <a:p>
            <a:pPr marL="0" indent="0">
              <a:buNone/>
            </a:pPr>
            <a:r>
              <a:rPr lang="en-GB" dirty="0" smtClean="0"/>
              <a:t>Or </a:t>
            </a:r>
          </a:p>
          <a:p>
            <a:pPr marL="0" indent="0">
              <a:buNone/>
            </a:pPr>
            <a:r>
              <a:rPr lang="en-GB" dirty="0"/>
              <a:t>	 </a:t>
            </a:r>
            <a:r>
              <a:rPr lang="en-GB" dirty="0" smtClean="0"/>
              <a:t>   </a:t>
            </a:r>
            <a:r>
              <a:rPr lang="en-GB" b="1" dirty="0" smtClean="0"/>
              <a:t>G  </a:t>
            </a:r>
            <a:r>
              <a:rPr lang="en-GB" b="1" dirty="0" smtClean="0"/>
              <a:t>H		⍝ Atop</a:t>
            </a:r>
            <a:endParaRPr lang="en-GB" b="1" dirty="0" smtClean="0"/>
          </a:p>
          <a:p>
            <a:pPr marL="0" indent="0">
              <a:buNone/>
            </a:pPr>
            <a:r>
              <a:rPr lang="en-GB" dirty="0" smtClean="0"/>
              <a:t>Where  </a:t>
            </a:r>
            <a:r>
              <a:rPr lang="en-GB" b="1" dirty="0" smtClean="0"/>
              <a:t>H</a:t>
            </a:r>
            <a:r>
              <a:rPr lang="en-GB" dirty="0" smtClean="0"/>
              <a:t>  may be another 3 train function.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113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APL\training\conf2014\newstuff\hid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89240"/>
            <a:ext cx="1545404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/>
          <a:lstStyle/>
          <a:p>
            <a:r>
              <a:rPr lang="en-GB" dirty="0" smtClean="0"/>
              <a:t>Function trains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 smtClean="0"/>
              <a:t>A 3 function train is of the form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b="1" dirty="0"/>
              <a:t> </a:t>
            </a:r>
            <a:r>
              <a:rPr lang="en-GB" b="1" dirty="0" smtClean="0"/>
              <a:t>    F	    G  	  H</a:t>
            </a:r>
          </a:p>
          <a:p>
            <a:pPr marL="0" indent="0">
              <a:buNone/>
            </a:pPr>
            <a:r>
              <a:rPr lang="en-GB" dirty="0" smtClean="0"/>
              <a:t>e.g.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     </a:t>
            </a:r>
            <a:r>
              <a:rPr lang="en-GB" b="1" dirty="0"/>
              <a:t>+ </a:t>
            </a:r>
            <a:r>
              <a:rPr lang="en-GB" b="1" dirty="0" smtClean="0"/>
              <a:t>	    –       x</a:t>
            </a:r>
          </a:p>
          <a:p>
            <a:pPr marL="0" indent="0">
              <a:buNone/>
            </a:pPr>
            <a:r>
              <a:rPr lang="en-GB" dirty="0" smtClean="0"/>
              <a:t>Which is </a:t>
            </a:r>
          </a:p>
          <a:p>
            <a:pPr marL="0" indent="0">
              <a:buNone/>
            </a:pPr>
            <a:r>
              <a:rPr lang="en-GB" dirty="0" smtClean="0"/>
              <a:t>	(la</a:t>
            </a:r>
            <a:r>
              <a:rPr lang="en-GB" b="1" dirty="0" smtClean="0"/>
              <a:t> + </a:t>
            </a:r>
            <a:r>
              <a:rPr lang="en-GB" dirty="0" err="1" smtClean="0"/>
              <a:t>ra</a:t>
            </a:r>
            <a:r>
              <a:rPr lang="en-GB" dirty="0" smtClean="0"/>
              <a:t>) </a:t>
            </a:r>
            <a:r>
              <a:rPr lang="en-GB" b="1" dirty="0" smtClean="0"/>
              <a:t>–</a:t>
            </a:r>
            <a:r>
              <a:rPr lang="en-GB" dirty="0" smtClean="0"/>
              <a:t> (la</a:t>
            </a:r>
            <a:r>
              <a:rPr lang="en-GB" b="1" dirty="0" smtClean="0"/>
              <a:t> x </a:t>
            </a:r>
            <a:r>
              <a:rPr lang="en-GB" dirty="0" err="1" smtClean="0"/>
              <a:t>ra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r>
              <a:rPr lang="en-GB" dirty="0" smtClean="0"/>
              <a:t>Used within an expression you must use ()s, e.g.</a:t>
            </a:r>
          </a:p>
          <a:p>
            <a:pPr marL="0" indent="0">
              <a:buNone/>
            </a:pPr>
            <a:r>
              <a:rPr lang="en-GB" dirty="0" smtClean="0"/>
              <a:t>	3 (</a:t>
            </a:r>
            <a:r>
              <a:rPr lang="en-GB" b="1" dirty="0" smtClean="0"/>
              <a:t>+ - x</a:t>
            </a:r>
            <a:r>
              <a:rPr lang="en-GB" dirty="0" smtClean="0"/>
              <a:t>) 1</a:t>
            </a:r>
            <a:r>
              <a:rPr lang="en-GB" dirty="0"/>
              <a:t>	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012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73832"/>
            <a:ext cx="8229600" cy="1143000"/>
          </a:xfrm>
        </p:spPr>
        <p:txBody>
          <a:bodyPr/>
          <a:lstStyle/>
          <a:p>
            <a:r>
              <a:rPr lang="en-GB" dirty="0" smtClean="0"/>
              <a:t>Many new features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V14 is probably the release of Dyalog with the most new features.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571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APL\training\conf2014\newstuff\hid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89240"/>
            <a:ext cx="1545404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/>
          <a:lstStyle/>
          <a:p>
            <a:r>
              <a:rPr lang="en-GB" dirty="0" smtClean="0"/>
              <a:t>Function trains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 smtClean="0"/>
              <a:t>A 2 function train is of the form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b="1" dirty="0"/>
              <a:t> </a:t>
            </a:r>
            <a:r>
              <a:rPr lang="en-GB" b="1" dirty="0" smtClean="0"/>
              <a:t>    	    G  	   H</a:t>
            </a:r>
          </a:p>
          <a:p>
            <a:pPr marL="0" indent="0">
              <a:buNone/>
            </a:pPr>
            <a:r>
              <a:rPr lang="en-GB" dirty="0" smtClean="0"/>
              <a:t>e.g.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     </a:t>
            </a:r>
            <a:r>
              <a:rPr lang="en-GB" b="1" dirty="0" smtClean="0"/>
              <a:t> 	    –        x</a:t>
            </a:r>
          </a:p>
          <a:p>
            <a:pPr marL="0" indent="0">
              <a:buNone/>
            </a:pPr>
            <a:r>
              <a:rPr lang="en-GB" dirty="0" smtClean="0"/>
              <a:t>Which is </a:t>
            </a:r>
          </a:p>
          <a:p>
            <a:pPr marL="0" indent="0">
              <a:buNone/>
            </a:pPr>
            <a:r>
              <a:rPr lang="en-GB" dirty="0" smtClean="0"/>
              <a:t>		    </a:t>
            </a:r>
            <a:r>
              <a:rPr lang="en-GB" b="1" dirty="0" smtClean="0"/>
              <a:t>–</a:t>
            </a:r>
            <a:r>
              <a:rPr lang="en-GB" dirty="0" smtClean="0"/>
              <a:t>  (la</a:t>
            </a:r>
            <a:r>
              <a:rPr lang="en-GB" b="1" dirty="0" smtClean="0"/>
              <a:t> x </a:t>
            </a:r>
            <a:r>
              <a:rPr lang="en-GB" dirty="0" err="1" smtClean="0"/>
              <a:t>ra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r>
              <a:rPr lang="en-GB" dirty="0" smtClean="0"/>
              <a:t>Used within an expression you must use ()s, e.g.</a:t>
            </a:r>
          </a:p>
          <a:p>
            <a:pPr marL="0" indent="0">
              <a:buNone/>
            </a:pPr>
            <a:r>
              <a:rPr lang="en-GB" dirty="0" smtClean="0"/>
              <a:t>	 3 (</a:t>
            </a:r>
            <a:r>
              <a:rPr lang="en-GB" b="1" dirty="0" smtClean="0"/>
              <a:t>- x</a:t>
            </a:r>
            <a:r>
              <a:rPr lang="en-GB" dirty="0" smtClean="0"/>
              <a:t>) 10</a:t>
            </a:r>
            <a:r>
              <a:rPr lang="en-GB" dirty="0"/>
              <a:t>	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¯30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683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/>
          <a:lstStyle/>
          <a:p>
            <a:r>
              <a:rPr lang="en-GB" dirty="0" smtClean="0"/>
              <a:t>Function trains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 smtClean="0"/>
              <a:t>Careful!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y</a:t>
            </a:r>
            <a:r>
              <a:rPr lang="en-GB" b="1" dirty="0" smtClean="0"/>
              <a:t>      F	    G  	  H  </a:t>
            </a:r>
            <a:r>
              <a:rPr lang="en-GB" dirty="0" smtClean="0"/>
              <a:t>  z     or    y    </a:t>
            </a:r>
            <a:r>
              <a:rPr lang="en-GB" b="1" dirty="0" smtClean="0"/>
              <a:t>G  H</a:t>
            </a:r>
            <a:r>
              <a:rPr lang="en-GB" dirty="0" smtClean="0"/>
              <a:t>    z</a:t>
            </a:r>
          </a:p>
          <a:p>
            <a:pPr marL="0" indent="0">
              <a:buNone/>
            </a:pPr>
            <a:r>
              <a:rPr lang="en-GB" dirty="0" smtClean="0"/>
              <a:t>Is not the same as</a:t>
            </a:r>
          </a:p>
          <a:p>
            <a:pPr marL="0" indent="0">
              <a:buNone/>
            </a:pPr>
            <a:r>
              <a:rPr lang="en-GB" dirty="0"/>
              <a:t>	y</a:t>
            </a:r>
            <a:r>
              <a:rPr lang="en-GB" b="1" dirty="0"/>
              <a:t>    </a:t>
            </a:r>
            <a:r>
              <a:rPr lang="en-GB" b="1" dirty="0" smtClean="0"/>
              <a:t>(F</a:t>
            </a:r>
            <a:r>
              <a:rPr lang="en-GB" b="1" dirty="0"/>
              <a:t>	    G  	  </a:t>
            </a:r>
            <a:r>
              <a:rPr lang="en-GB" b="1" dirty="0" smtClean="0"/>
              <a:t>H) </a:t>
            </a:r>
            <a:r>
              <a:rPr lang="en-GB" dirty="0" smtClean="0"/>
              <a:t>  z    or    </a:t>
            </a:r>
            <a:r>
              <a:rPr lang="en-GB" dirty="0"/>
              <a:t>y   </a:t>
            </a:r>
            <a:r>
              <a:rPr lang="en-GB" b="1" dirty="0" smtClean="0"/>
              <a:t>(G  H)</a:t>
            </a:r>
            <a:r>
              <a:rPr lang="en-GB" dirty="0" smtClean="0"/>
              <a:t>   </a:t>
            </a:r>
            <a:r>
              <a:rPr lang="en-GB" dirty="0"/>
              <a:t>z</a:t>
            </a:r>
          </a:p>
          <a:p>
            <a:pPr marL="0" indent="0">
              <a:buNone/>
            </a:pPr>
            <a:r>
              <a:rPr lang="en-GB" dirty="0" smtClean="0"/>
              <a:t>e.g.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</a:t>
            </a:r>
            <a:r>
              <a:rPr lang="en-GB" dirty="0" smtClean="0">
                <a:latin typeface="APL385 Unicode" panose="020B0709000202000203" pitchFamily="49" charset="0"/>
              </a:rPr>
              <a:t>4  + </a:t>
            </a:r>
            <a:r>
              <a:rPr lang="en-GB" dirty="0">
                <a:latin typeface="APL385 Unicode" panose="020B0709000202000203" pitchFamily="49" charset="0"/>
              </a:rPr>
              <a:t>- </a:t>
            </a:r>
            <a:r>
              <a:rPr lang="en-GB" dirty="0" smtClean="0">
                <a:latin typeface="APL385 Unicode" panose="020B0709000202000203" pitchFamily="49" charset="0"/>
              </a:rPr>
              <a:t>÷  2   </a:t>
            </a:r>
            <a:r>
              <a:rPr lang="en-GB" dirty="0">
                <a:latin typeface="APL385 Unicode" panose="020B0709000202000203" pitchFamily="49" charset="0"/>
              </a:rPr>
              <a:t>⍝ </a:t>
            </a:r>
            <a:r>
              <a:rPr lang="en-GB" dirty="0" smtClean="0">
                <a:latin typeface="APL385 Unicode" panose="020B0709000202000203" pitchFamily="49" charset="0"/>
              </a:rPr>
              <a:t> 4  + </a:t>
            </a:r>
            <a:r>
              <a:rPr lang="en-GB" dirty="0">
                <a:latin typeface="APL385 Unicode" panose="020B0709000202000203" pitchFamily="49" charset="0"/>
              </a:rPr>
              <a:t>¯0.5</a:t>
            </a:r>
          </a:p>
          <a:p>
            <a:pPr marL="0" indent="0">
              <a:buNone/>
            </a:pPr>
            <a:r>
              <a:rPr lang="en-GB" dirty="0"/>
              <a:t>3.5</a:t>
            </a:r>
          </a:p>
          <a:p>
            <a:pPr marL="0" indent="0">
              <a:buNone/>
            </a:pPr>
            <a:r>
              <a:rPr lang="en-GB" dirty="0"/>
              <a:t>      </a:t>
            </a:r>
            <a:r>
              <a:rPr lang="en-GB" dirty="0">
                <a:latin typeface="APL385 Unicode" panose="020B0709000202000203" pitchFamily="49" charset="0"/>
              </a:rPr>
              <a:t>4 (+ - ÷) 2 </a:t>
            </a:r>
            <a:r>
              <a:rPr lang="en-GB" dirty="0" smtClean="0">
                <a:latin typeface="APL385 Unicode" panose="020B0709000202000203" pitchFamily="49" charset="0"/>
              </a:rPr>
              <a:t>  ⍝ </a:t>
            </a:r>
            <a:r>
              <a:rPr lang="en-GB" dirty="0">
                <a:latin typeface="APL385 Unicode" panose="020B0709000202000203" pitchFamily="49" charset="0"/>
              </a:rPr>
              <a:t>(4+2) - (4÷2)</a:t>
            </a:r>
          </a:p>
          <a:p>
            <a:pPr marL="0" indent="0">
              <a:buNone/>
            </a:pPr>
            <a:r>
              <a:rPr lang="en-GB" dirty="0"/>
              <a:t>4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82138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/>
          <a:lstStyle/>
          <a:p>
            <a:r>
              <a:rPr lang="en-GB" dirty="0" smtClean="0"/>
              <a:t>Function trains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Careful!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operators bind before trains.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	</a:t>
            </a:r>
            <a:r>
              <a:rPr lang="en-GB" dirty="0" smtClean="0">
                <a:solidFill>
                  <a:srgbClr val="FFC000"/>
                </a:solidFill>
              </a:rPr>
              <a:t>+/  </a:t>
            </a:r>
            <a:r>
              <a:rPr lang="en-GB" dirty="0" smtClean="0"/>
              <a:t>÷  </a:t>
            </a:r>
            <a:r>
              <a:rPr lang="en-GB" dirty="0" smtClean="0">
                <a:solidFill>
                  <a:srgbClr val="00B050"/>
                </a:solidFill>
              </a:rPr>
              <a:t>+.×</a:t>
            </a:r>
          </a:p>
          <a:p>
            <a:pPr marL="0" indent="0">
              <a:buNone/>
            </a:pPr>
            <a:r>
              <a:rPr lang="en-GB" dirty="0" smtClean="0"/>
              <a:t>Really is 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(</a:t>
            </a:r>
            <a:r>
              <a:rPr lang="en-GB" dirty="0" smtClean="0">
                <a:solidFill>
                  <a:srgbClr val="FFC000"/>
                </a:solidFill>
              </a:rPr>
              <a:t>+/</a:t>
            </a:r>
            <a:r>
              <a:rPr lang="en-GB" dirty="0" smtClean="0"/>
              <a:t>) ÷ (</a:t>
            </a:r>
            <a:r>
              <a:rPr lang="en-GB" dirty="0" smtClean="0">
                <a:solidFill>
                  <a:srgbClr val="00B050"/>
                </a:solidFill>
              </a:rPr>
              <a:t>+.×</a:t>
            </a:r>
            <a:r>
              <a:rPr lang="en-GB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8606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3832"/>
            <a:ext cx="8229600" cy="1143000"/>
          </a:xfrm>
        </p:spPr>
        <p:txBody>
          <a:bodyPr/>
          <a:lstStyle/>
          <a:p>
            <a:r>
              <a:rPr lang="en-GB" dirty="0"/>
              <a:t>Mix (</a:t>
            </a:r>
            <a:r>
              <a:rPr lang="en-GB" b="1" dirty="0">
                <a:latin typeface="APL385 Unicode" panose="020B0709000202000203" pitchFamily="49" charset="0"/>
              </a:rPr>
              <a:t>↑</a:t>
            </a:r>
            <a:r>
              <a:rPr lang="en-GB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Mix always has padded the individual elements to accommodate the largest one:</a:t>
            </a:r>
          </a:p>
          <a:p>
            <a:pPr marL="0" indent="0">
              <a:buNone/>
            </a:pPr>
            <a:r>
              <a:rPr lang="en-GB" dirty="0" smtClean="0"/>
              <a:t>     </a:t>
            </a:r>
            <a:r>
              <a:rPr lang="en-GB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⍴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PL385 Unicode" panose="020B0709000202000203" pitchFamily="49" charset="0"/>
              </a:rPr>
              <a:t>⎕← ↑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00B050"/>
                </a:solidFill>
              </a:rPr>
              <a:t>9</a:t>
            </a:r>
            <a:r>
              <a:rPr lang="en-GB" dirty="0" smtClean="0"/>
              <a:t>  (</a:t>
            </a:r>
            <a:r>
              <a:rPr lang="en-GB" dirty="0">
                <a:solidFill>
                  <a:srgbClr val="FFC000"/>
                </a:solidFill>
              </a:rPr>
              <a:t>1 2</a:t>
            </a:r>
            <a:r>
              <a:rPr lang="en-GB" dirty="0" smtClean="0"/>
              <a:t>)</a:t>
            </a:r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rgbClr val="00B050"/>
                </a:solidFill>
              </a:rPr>
              <a:t>9</a:t>
            </a:r>
            <a:r>
              <a:rPr lang="en-GB" dirty="0"/>
              <a:t> </a:t>
            </a:r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0</a:t>
            </a:r>
          </a:p>
          <a:p>
            <a:pPr marL="0" indent="0">
              <a:buNone/>
            </a:pPr>
            <a:r>
              <a:rPr lang="en-GB" dirty="0">
                <a:solidFill>
                  <a:srgbClr val="FFC000"/>
                </a:solidFill>
              </a:rPr>
              <a:t>1 </a:t>
            </a:r>
            <a:r>
              <a:rPr lang="en-GB" dirty="0" smtClean="0">
                <a:solidFill>
                  <a:srgbClr val="FFC000"/>
                </a:solidFill>
              </a:rPr>
              <a:t>2</a:t>
            </a:r>
          </a:p>
          <a:p>
            <a:pPr marL="0" indent="0">
              <a:buNone/>
            </a:pPr>
            <a:endParaRPr lang="en-GB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2 2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995936" y="2689634"/>
            <a:ext cx="4680520" cy="3654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 </a:t>
            </a:r>
            <a:r>
              <a:rPr lang="en-GB" sz="3200" dirty="0" smtClean="0"/>
              <a:t>    </a:t>
            </a:r>
            <a:r>
              <a:rPr lang="en-GB" sz="3200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⍴</a:t>
            </a:r>
            <a:r>
              <a:rPr lang="en-GB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PL385 Unicode" panose="020B0709000202000203" pitchFamily="49" charset="0"/>
              </a:rPr>
              <a:t>⎕← ↑</a:t>
            </a:r>
            <a:r>
              <a:rPr lang="en-GB" sz="3200" dirty="0" smtClean="0"/>
              <a:t> </a:t>
            </a:r>
            <a:r>
              <a:rPr lang="en-GB" sz="3200" dirty="0" smtClean="0">
                <a:solidFill>
                  <a:srgbClr val="00B050"/>
                </a:solidFill>
              </a:rPr>
              <a:t>9  </a:t>
            </a:r>
            <a:r>
              <a:rPr lang="en-GB" sz="3200" dirty="0"/>
              <a:t>(</a:t>
            </a:r>
            <a:r>
              <a:rPr lang="en-GB" sz="3200" dirty="0" smtClean="0">
                <a:solidFill>
                  <a:srgbClr val="FFC000"/>
                </a:solidFill>
                <a:latin typeface="APL385 Unicode" panose="020B0709000202000203" pitchFamily="49" charset="0"/>
              </a:rPr>
              <a:t>2 2 ⍴ ⍳</a:t>
            </a:r>
            <a:r>
              <a:rPr lang="en-GB" sz="3200" dirty="0">
                <a:solidFill>
                  <a:srgbClr val="FFC000"/>
                </a:solidFill>
                <a:latin typeface="APL385 Unicode" panose="020B0709000202000203" pitchFamily="49" charset="0"/>
              </a:rPr>
              <a:t>4</a:t>
            </a:r>
            <a:r>
              <a:rPr lang="en-GB" sz="3200" dirty="0"/>
              <a:t>)</a:t>
            </a:r>
          </a:p>
          <a:p>
            <a:r>
              <a:rPr lang="en-GB" sz="3200" dirty="0">
                <a:solidFill>
                  <a:srgbClr val="00B050"/>
                </a:solidFill>
              </a:rPr>
              <a:t>9</a:t>
            </a:r>
            <a:r>
              <a:rPr lang="en-GB" sz="3200" dirty="0"/>
              <a:t> </a:t>
            </a:r>
            <a:r>
              <a:rPr lang="en-GB" sz="3200" dirty="0">
                <a:solidFill>
                  <a:schemeClr val="bg1">
                    <a:lumMod val="75000"/>
                  </a:schemeClr>
                </a:solidFill>
              </a:rPr>
              <a:t>0</a:t>
            </a:r>
          </a:p>
          <a:p>
            <a:r>
              <a:rPr lang="en-GB" sz="3200" dirty="0">
                <a:solidFill>
                  <a:schemeClr val="bg1">
                    <a:lumMod val="75000"/>
                  </a:schemeClr>
                </a:solidFill>
              </a:rPr>
              <a:t>0 0</a:t>
            </a:r>
          </a:p>
          <a:p>
            <a:pPr>
              <a:spcBef>
                <a:spcPts val="900"/>
              </a:spcBef>
            </a:pPr>
            <a:r>
              <a:rPr lang="en-GB" sz="3200" dirty="0" smtClean="0">
                <a:solidFill>
                  <a:srgbClr val="FFC000"/>
                </a:solidFill>
              </a:rPr>
              <a:t>1 </a:t>
            </a:r>
            <a:r>
              <a:rPr lang="en-GB" sz="3200" dirty="0">
                <a:solidFill>
                  <a:srgbClr val="FFC000"/>
                </a:solidFill>
              </a:rPr>
              <a:t>2</a:t>
            </a:r>
          </a:p>
          <a:p>
            <a:r>
              <a:rPr lang="en-GB" sz="3200" dirty="0">
                <a:solidFill>
                  <a:srgbClr val="FFC000"/>
                </a:solidFill>
              </a:rPr>
              <a:t>3 </a:t>
            </a:r>
            <a:r>
              <a:rPr lang="en-GB" sz="3200" dirty="0" smtClean="0">
                <a:solidFill>
                  <a:srgbClr val="FFC000"/>
                </a:solidFill>
              </a:rPr>
              <a:t>4</a:t>
            </a:r>
          </a:p>
          <a:p>
            <a:endParaRPr lang="en-GB" sz="3200" dirty="0">
              <a:solidFill>
                <a:srgbClr val="FFC000"/>
              </a:solidFill>
            </a:endParaRPr>
          </a:p>
          <a:p>
            <a:r>
              <a:rPr lang="en-GB" sz="3200" dirty="0">
                <a:solidFill>
                  <a:srgbClr val="FF0000"/>
                </a:solidFill>
              </a:rPr>
              <a:t>2 2 2</a:t>
            </a:r>
          </a:p>
        </p:txBody>
      </p:sp>
    </p:spTree>
    <p:extLst>
      <p:ext uri="{BB962C8B-B14F-4D97-AF65-F5344CB8AC3E}">
        <p14:creationId xmlns:p14="http://schemas.microsoft.com/office/powerpoint/2010/main" val="145210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/>
          <a:lstStyle/>
          <a:p>
            <a:r>
              <a:rPr lang="en-GB" dirty="0"/>
              <a:t>Mix (</a:t>
            </a:r>
            <a:r>
              <a:rPr lang="en-GB" b="1" dirty="0">
                <a:latin typeface="APL385 Unicode" panose="020B0709000202000203" pitchFamily="49" charset="0"/>
              </a:rPr>
              <a:t>↑</a:t>
            </a:r>
            <a:r>
              <a:rPr lang="en-GB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But Mix always has had a problem with mixing ranks:</a:t>
            </a:r>
          </a:p>
          <a:p>
            <a:pPr marL="0" indent="0">
              <a:buNone/>
            </a:pPr>
            <a:r>
              <a:rPr lang="en-GB" dirty="0" smtClean="0"/>
              <a:t>    ↑ (</a:t>
            </a:r>
            <a:r>
              <a:rPr lang="en-GB" dirty="0"/>
              <a:t>1 2 3</a:t>
            </a:r>
            <a:r>
              <a:rPr lang="en-GB" dirty="0" smtClean="0"/>
              <a:t>)  (</a:t>
            </a:r>
            <a:r>
              <a:rPr lang="en-GB" dirty="0"/>
              <a:t>2 2⍴5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r>
              <a:rPr lang="en-GB" dirty="0" smtClean="0"/>
              <a:t>RANK ERROR</a:t>
            </a:r>
          </a:p>
          <a:p>
            <a:pPr marL="0" indent="0">
              <a:buNone/>
            </a:pPr>
            <a:r>
              <a:rPr lang="en-GB" dirty="0" smtClean="0"/>
              <a:t>     </a:t>
            </a:r>
            <a:endParaRPr lang="en-GB" dirty="0"/>
          </a:p>
        </p:txBody>
      </p:sp>
      <p:sp>
        <p:nvSpPr>
          <p:cNvPr id="4" name="Right Arrow 3"/>
          <p:cNvSpPr/>
          <p:nvPr/>
        </p:nvSpPr>
        <p:spPr>
          <a:xfrm rot="16200000">
            <a:off x="2519773" y="3621765"/>
            <a:ext cx="1368152" cy="11521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Matrix</a:t>
            </a:r>
            <a:endParaRPr lang="en-GB" sz="2400" dirty="0"/>
          </a:p>
        </p:txBody>
      </p:sp>
      <p:sp>
        <p:nvSpPr>
          <p:cNvPr id="6" name="Right Arrow 5"/>
          <p:cNvSpPr/>
          <p:nvPr/>
        </p:nvSpPr>
        <p:spPr>
          <a:xfrm rot="16200000">
            <a:off x="1223628" y="3623534"/>
            <a:ext cx="1368152" cy="11521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Vector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79917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APL\training\conf2014\newstuff\hid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89240"/>
            <a:ext cx="1545404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/>
          <a:lstStyle/>
          <a:p>
            <a:r>
              <a:rPr lang="en-GB" dirty="0"/>
              <a:t>Mix (</a:t>
            </a:r>
            <a:r>
              <a:rPr lang="en-GB" b="1" dirty="0">
                <a:latin typeface="APL385 Unicode" panose="020B0709000202000203" pitchFamily="49" charset="0"/>
              </a:rPr>
              <a:t>↑</a:t>
            </a:r>
            <a:r>
              <a:rPr lang="en-GB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In V14 Mix no longer has a problem with mixing ranks:</a:t>
            </a:r>
          </a:p>
          <a:p>
            <a:pPr marL="0" indent="0">
              <a:buNone/>
            </a:pPr>
            <a:r>
              <a:rPr lang="en-GB" dirty="0" smtClean="0"/>
              <a:t>    ↑ (</a:t>
            </a:r>
            <a:r>
              <a:rPr lang="en-GB" dirty="0">
                <a:solidFill>
                  <a:srgbClr val="00B050"/>
                </a:solidFill>
              </a:rPr>
              <a:t>1 2 3</a:t>
            </a:r>
            <a:r>
              <a:rPr lang="en-GB" dirty="0" smtClean="0"/>
              <a:t>) (</a:t>
            </a:r>
            <a:r>
              <a:rPr lang="en-GB" dirty="0">
                <a:solidFill>
                  <a:srgbClr val="FFC000"/>
                </a:solidFill>
              </a:rPr>
              <a:t>2 2⍴5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r>
              <a:rPr lang="en-GB" dirty="0">
                <a:solidFill>
                  <a:srgbClr val="00B050"/>
                </a:solidFill>
              </a:rPr>
              <a:t>1 2 3</a:t>
            </a:r>
          </a:p>
          <a:p>
            <a:pPr marL="0" indent="0">
              <a:buNone/>
            </a:pPr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0 0 0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en-GB" dirty="0" smtClean="0">
                <a:solidFill>
                  <a:srgbClr val="FFC000"/>
                </a:solidFill>
              </a:rPr>
              <a:t>5 </a:t>
            </a:r>
            <a:r>
              <a:rPr lang="en-GB" dirty="0">
                <a:solidFill>
                  <a:srgbClr val="FFC000"/>
                </a:solidFill>
              </a:rPr>
              <a:t>5 </a:t>
            </a:r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0</a:t>
            </a:r>
          </a:p>
          <a:p>
            <a:pPr marL="0" indent="0">
              <a:buNone/>
            </a:pPr>
            <a:r>
              <a:rPr lang="en-GB" dirty="0">
                <a:solidFill>
                  <a:srgbClr val="FFC000"/>
                </a:solidFill>
              </a:rPr>
              <a:t>5 5 </a:t>
            </a:r>
            <a:r>
              <a:rPr lang="en-GB" dirty="0" smtClean="0">
                <a:solidFill>
                  <a:schemeClr val="bg1">
                    <a:lumMod val="75000"/>
                  </a:schemeClr>
                </a:solidFill>
              </a:rPr>
              <a:t>0</a:t>
            </a:r>
            <a:r>
              <a:rPr lang="en-GB" dirty="0" smtClean="0"/>
              <a:t> 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586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/>
          <a:lstStyle/>
          <a:p>
            <a:r>
              <a:rPr lang="en-GB" dirty="0" smtClean="0"/>
              <a:t>The </a:t>
            </a:r>
            <a:r>
              <a:rPr lang="en-GB" dirty="0"/>
              <a:t>Rank Operator (</a:t>
            </a:r>
            <a:r>
              <a:rPr lang="en-GB" b="1" dirty="0"/>
              <a:t>⍤</a:t>
            </a:r>
            <a:r>
              <a:rPr lang="en-GB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Breaks the function calls to “cells” of the </a:t>
            </a:r>
            <a:r>
              <a:rPr lang="en-GB" dirty="0" err="1" smtClean="0"/>
              <a:t>arg</a:t>
            </a:r>
            <a:endParaRPr lang="en-GB" dirty="0" smtClean="0"/>
          </a:p>
          <a:p>
            <a:r>
              <a:rPr lang="en-GB" dirty="0" smtClean="0"/>
              <a:t>A “cell” is a sub array of the original array</a:t>
            </a:r>
          </a:p>
          <a:p>
            <a:pPr marL="0" indent="0">
              <a:buNone/>
            </a:pPr>
            <a:r>
              <a:rPr lang="en-GB" dirty="0" smtClean="0"/>
              <a:t>In general functions are either scalar (rank 0) or “structural” (rank non 0, often infinite)</a:t>
            </a:r>
          </a:p>
          <a:p>
            <a:pPr marL="0" indent="0">
              <a:buNone/>
            </a:pPr>
            <a:r>
              <a:rPr lang="en-GB" dirty="0" smtClean="0"/>
              <a:t>For example (+) is a rank 0 function </a:t>
            </a:r>
            <a:r>
              <a:rPr lang="en-GB" dirty="0"/>
              <a:t>and match (≡) </a:t>
            </a:r>
            <a:r>
              <a:rPr lang="en-GB" dirty="0" smtClean="0"/>
              <a:t>is rank infinite.</a:t>
            </a:r>
          </a:p>
        </p:txBody>
      </p:sp>
    </p:spTree>
    <p:extLst>
      <p:ext uri="{BB962C8B-B14F-4D97-AF65-F5344CB8AC3E}">
        <p14:creationId xmlns:p14="http://schemas.microsoft.com/office/powerpoint/2010/main" val="128337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APL\training\conf2014\newstuff\hid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89240"/>
            <a:ext cx="1545404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/>
          <a:lstStyle/>
          <a:p>
            <a:r>
              <a:rPr lang="en-GB" dirty="0" smtClean="0"/>
              <a:t>Rank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Sub arrays are sections from the major axes.</a:t>
            </a:r>
          </a:p>
          <a:p>
            <a:pPr marL="0" indent="0">
              <a:buNone/>
            </a:pPr>
            <a:r>
              <a:rPr lang="en-GB" dirty="0" smtClean="0"/>
              <a:t>For ex:</a:t>
            </a:r>
          </a:p>
          <a:p>
            <a:pPr>
              <a:buFontTx/>
              <a:buChar char="-"/>
            </a:pPr>
            <a:r>
              <a:rPr lang="en-GB" dirty="0" smtClean="0"/>
              <a:t>A row is a (major) cell of a matrix</a:t>
            </a:r>
          </a:p>
          <a:p>
            <a:pPr>
              <a:buFontTx/>
              <a:buChar char="-"/>
            </a:pPr>
            <a:r>
              <a:rPr lang="en-GB" dirty="0" smtClean="0"/>
              <a:t>A matrix is a cell in a 4D array</a:t>
            </a:r>
          </a:p>
          <a:p>
            <a:pPr>
              <a:buFontTx/>
              <a:buChar char="-"/>
            </a:pPr>
            <a:r>
              <a:rPr lang="en-GB" dirty="0" smtClean="0"/>
              <a:t>A scalar is always a cell of ANY array</a:t>
            </a:r>
          </a:p>
          <a:p>
            <a:pPr>
              <a:buFontTx/>
              <a:buChar char="-"/>
            </a:pPr>
            <a:r>
              <a:rPr lang="en-GB" dirty="0" smtClean="0"/>
              <a:t>An array is (the only of that type) cell of itself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209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Rank reassembles the individual results according to “Mix” rules</a:t>
            </a:r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701824"/>
            <a:ext cx="8229600" cy="11430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r>
              <a:rPr lang="en-GB" kern="0" smtClean="0"/>
              <a:t>Rank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423761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r>
              <a:rPr lang="en-GB" dirty="0" smtClean="0"/>
              <a:t>Rank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Examples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r>
              <a:rPr lang="en-GB" dirty="0" smtClean="0"/>
              <a:t>Vector or 5 elements.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There are 5 rank 0 (scalars) cells in this rank 1 array.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547664" y="3068960"/>
            <a:ext cx="792088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2339752" y="3068960"/>
            <a:ext cx="792088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3131840" y="3068960"/>
            <a:ext cx="792088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3923928" y="3068960"/>
            <a:ext cx="792088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4716016" y="3068960"/>
            <a:ext cx="792088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100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4.81481E-6 L 0.01336 -0.00741 C 0.01632 -0.00926 0.02048 -0.01019 0.025 -0.01019 C 0.0302 -0.01019 0.0342 -0.00926 0.03715 -0.00741 L 0.05121 4.81481E-6 " pathEditMode="relative" rAng="0" ptsTypes="FffFF">
                                      <p:cBhvr>
                                        <p:cTn id="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52" y="-50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59259E-6 L 0.02378 0.01875 C 0.02899 0.02338 0.03628 0.02639 0.04427 0.02639 C 0.05347 0.02639 0.06076 0.02338 0.06597 0.01875 L 0.09062 -2.59259E-6 " pathEditMode="relative" rAng="0" ptsTypes="FffFF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31" y="1319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3316 0.01505 C 0.04028 0.01875 0.05052 0.02106 0.06163 0.02106 C 0.07431 0.02106 0.08455 0.01875 0.09184 0.01505 L 0.12604 0 " pathEditMode="relative" rAng="0" ptsTypes="FffFF">
                                      <p:cBhvr>
                                        <p:cTn id="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02" y="104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59259E-6 L 0.04879 0.00741 C 0.05921 0.00926 0.07448 0.01019 0.09063 0.01019 C 0.10938 0.01019 0.12448 0.00926 0.1349 0.00741 L 0.18507 -2.59259E-6 " pathEditMode="relative" rAng="0" ptsTypes="FffFF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53" y="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3832"/>
            <a:ext cx="8229600" cy="1143000"/>
          </a:xfrm>
        </p:spPr>
        <p:txBody>
          <a:bodyPr/>
          <a:lstStyle/>
          <a:p>
            <a:r>
              <a:rPr lang="en-GB" dirty="0" smtClean="0"/>
              <a:t>V14 has many new features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r>
              <a:rPr lang="en-GB" dirty="0" smtClean="0"/>
              <a:t>Performance improvements</a:t>
            </a:r>
          </a:p>
          <a:p>
            <a:r>
              <a:rPr lang="en-GB" dirty="0" smtClean="0"/>
              <a:t>Component </a:t>
            </a:r>
            <a:r>
              <a:rPr lang="en-GB" dirty="0"/>
              <a:t>File System </a:t>
            </a:r>
            <a:r>
              <a:rPr lang="en-GB" dirty="0" smtClean="0"/>
              <a:t>Improvements</a:t>
            </a:r>
          </a:p>
          <a:p>
            <a:r>
              <a:rPr lang="en-GB" dirty="0"/>
              <a:t>IDE Enhancements</a:t>
            </a:r>
            <a:endParaRPr lang="en-GB" dirty="0" smtClean="0"/>
          </a:p>
          <a:p>
            <a:r>
              <a:rPr lang="en-GB" b="1" dirty="0"/>
              <a:t>Language Enhancements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061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Example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r>
              <a:rPr lang="en-GB" dirty="0" smtClean="0"/>
              <a:t>Matrix of 2 rows, 3 columns. </a:t>
            </a:r>
          </a:p>
          <a:p>
            <a:pPr marL="0" indent="0">
              <a:buNone/>
            </a:pPr>
            <a:r>
              <a:rPr lang="en-GB" dirty="0" smtClean="0"/>
              <a:t>There are 2 rank 1 (vectors)</a:t>
            </a:r>
          </a:p>
          <a:p>
            <a:pPr marL="0" indent="0">
              <a:buNone/>
            </a:pPr>
            <a:r>
              <a:rPr lang="en-GB" dirty="0" smtClean="0"/>
              <a:t>cells in this rank 2 array.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6156176" y="2132856"/>
            <a:ext cx="2160240" cy="720080"/>
            <a:chOff x="6156176" y="2132856"/>
            <a:chExt cx="2160240" cy="720080"/>
          </a:xfrm>
        </p:grpSpPr>
        <p:sp>
          <p:nvSpPr>
            <p:cNvPr id="21" name="Rectangle 20"/>
            <p:cNvSpPr/>
            <p:nvPr/>
          </p:nvSpPr>
          <p:spPr>
            <a:xfrm>
              <a:off x="6156176" y="2132856"/>
              <a:ext cx="2160240" cy="72008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6876256" y="2132856"/>
              <a:ext cx="0" cy="720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7596336" y="2132856"/>
              <a:ext cx="0" cy="720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6156176" y="2852936"/>
            <a:ext cx="2160240" cy="720080"/>
            <a:chOff x="6156176" y="2132856"/>
            <a:chExt cx="2160240" cy="720080"/>
          </a:xfrm>
        </p:grpSpPr>
        <p:sp>
          <p:nvSpPr>
            <p:cNvPr id="27" name="Rectangle 26"/>
            <p:cNvSpPr/>
            <p:nvPr/>
          </p:nvSpPr>
          <p:spPr>
            <a:xfrm>
              <a:off x="6156176" y="2132856"/>
              <a:ext cx="2160240" cy="72008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6876256" y="2132856"/>
              <a:ext cx="0" cy="720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596336" y="2132856"/>
              <a:ext cx="0" cy="720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/>
          <a:lstStyle/>
          <a:p>
            <a:r>
              <a:rPr lang="en-GB" dirty="0" smtClean="0"/>
              <a:t>Rank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68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48148E-6 L 5.55556E-7 0.0733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6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Example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r>
              <a:rPr lang="en-GB" dirty="0" smtClean="0"/>
              <a:t>Matrix of 2 rows, 3 columns. </a:t>
            </a:r>
          </a:p>
          <a:p>
            <a:pPr marL="0" indent="0">
              <a:buNone/>
            </a:pPr>
            <a:r>
              <a:rPr lang="en-GB" dirty="0" smtClean="0"/>
              <a:t>There is </a:t>
            </a:r>
            <a:r>
              <a:rPr lang="en-GB" dirty="0"/>
              <a:t>1 rank 2 array (itself)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And there are 6 (2 x 3) rank 0 (scalars) </a:t>
            </a:r>
          </a:p>
        </p:txBody>
      </p:sp>
      <p:sp>
        <p:nvSpPr>
          <p:cNvPr id="9" name="Rectangle 8"/>
          <p:cNvSpPr/>
          <p:nvPr/>
        </p:nvSpPr>
        <p:spPr>
          <a:xfrm>
            <a:off x="6084168" y="2060848"/>
            <a:ext cx="792088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6876256" y="2060848"/>
            <a:ext cx="792088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7668344" y="2060848"/>
            <a:ext cx="792088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6084168" y="2852936"/>
            <a:ext cx="792088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6876256" y="2852936"/>
            <a:ext cx="792088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7668344" y="2852936"/>
            <a:ext cx="792088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/>
          <a:lstStyle/>
          <a:p>
            <a:r>
              <a:rPr lang="en-GB" dirty="0" smtClean="0"/>
              <a:t>Rank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284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85185E-6 L -0.0118 -0.05764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0" y="-2894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81481E-6 L 0.01979 0.0263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0" y="131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85185E-6 L 0.01979 -0.05764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0" y="-289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07407E-6 L 0.00487 -0.0523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3" y="-2616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44444E-6 L -0.01181 0.036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0" y="1829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11111E-6 L 1.11111E-6 0.0474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/>
          <a:lstStyle/>
          <a:p>
            <a:r>
              <a:rPr lang="en-GB" dirty="0" smtClean="0"/>
              <a:t>Rank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Example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r>
              <a:rPr lang="en-GB" dirty="0" smtClean="0"/>
              <a:t>3D array of 2 planes, </a:t>
            </a:r>
          </a:p>
          <a:p>
            <a:pPr marL="0" indent="0">
              <a:buNone/>
            </a:pPr>
            <a:r>
              <a:rPr lang="en-GB" dirty="0" smtClean="0"/>
              <a:t>3 rows and 4 columns.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It can be seen as 2 planes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5076056" y="1599986"/>
            <a:ext cx="3168352" cy="2387499"/>
            <a:chOff x="5292080" y="2060848"/>
            <a:chExt cx="3168352" cy="2387499"/>
          </a:xfrm>
        </p:grpSpPr>
        <p:sp>
          <p:nvSpPr>
            <p:cNvPr id="9" name="Rectangle 8"/>
            <p:cNvSpPr/>
            <p:nvPr/>
          </p:nvSpPr>
          <p:spPr>
            <a:xfrm>
              <a:off x="6084168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876256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668344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084168" y="2852936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876256" y="2852936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668344" y="2852936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292080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292080" y="2864171"/>
              <a:ext cx="792088" cy="780853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084168" y="3645024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876256" y="3645024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7668344" y="3645024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292080" y="3645025"/>
              <a:ext cx="792088" cy="803322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5292080" y="1844824"/>
            <a:ext cx="3168352" cy="2387499"/>
            <a:chOff x="5444480" y="2213248"/>
            <a:chExt cx="3168352" cy="2387499"/>
          </a:xfrm>
        </p:grpSpPr>
        <p:sp>
          <p:nvSpPr>
            <p:cNvPr id="29" name="Rectangle 28"/>
            <p:cNvSpPr/>
            <p:nvPr/>
          </p:nvSpPr>
          <p:spPr>
            <a:xfrm>
              <a:off x="6236568" y="22132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028656" y="22132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820744" y="22132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6236568" y="3005336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028656" y="3005336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820744" y="3005336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444480" y="22132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444480" y="3005337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6236568" y="3797424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7028656" y="3797424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820744" y="3797424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444480" y="3797425"/>
              <a:ext cx="792088" cy="803322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045579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1.79191E-6 L -0.01701 0.3375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1" y="168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/>
          <a:lstStyle/>
          <a:p>
            <a:r>
              <a:rPr lang="en-GB" dirty="0" smtClean="0"/>
              <a:t>Rank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Example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r>
              <a:rPr lang="en-GB" dirty="0" smtClean="0"/>
              <a:t>It can be seen as 6</a:t>
            </a:r>
          </a:p>
          <a:p>
            <a:pPr marL="0" indent="0">
              <a:buNone/>
            </a:pPr>
            <a:r>
              <a:rPr lang="en-GB" dirty="0" smtClean="0"/>
              <a:t>(2 x 3) rows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5292080" y="2060848"/>
            <a:ext cx="3168352" cy="792088"/>
            <a:chOff x="5292080" y="2060848"/>
            <a:chExt cx="3168352" cy="792088"/>
          </a:xfrm>
        </p:grpSpPr>
        <p:sp>
          <p:nvSpPr>
            <p:cNvPr id="9" name="Rectangle 8"/>
            <p:cNvSpPr/>
            <p:nvPr/>
          </p:nvSpPr>
          <p:spPr>
            <a:xfrm>
              <a:off x="6084168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876256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668344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292080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292080" y="2852936"/>
            <a:ext cx="3168352" cy="792088"/>
            <a:chOff x="5292080" y="2060848"/>
            <a:chExt cx="3168352" cy="792088"/>
          </a:xfrm>
        </p:grpSpPr>
        <p:sp>
          <p:nvSpPr>
            <p:cNvPr id="42" name="Rectangle 41"/>
            <p:cNvSpPr/>
            <p:nvPr/>
          </p:nvSpPr>
          <p:spPr>
            <a:xfrm>
              <a:off x="6084168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6876256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668344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292080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5292080" y="3645024"/>
            <a:ext cx="3168352" cy="792088"/>
            <a:chOff x="5292080" y="2060848"/>
            <a:chExt cx="3168352" cy="792088"/>
          </a:xfrm>
        </p:grpSpPr>
        <p:sp>
          <p:nvSpPr>
            <p:cNvPr id="47" name="Rectangle 46"/>
            <p:cNvSpPr/>
            <p:nvPr/>
          </p:nvSpPr>
          <p:spPr>
            <a:xfrm>
              <a:off x="6084168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876256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7668344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5292080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5444480" y="2213248"/>
            <a:ext cx="3168352" cy="792088"/>
            <a:chOff x="5292080" y="2060848"/>
            <a:chExt cx="3168352" cy="792088"/>
          </a:xfrm>
        </p:grpSpPr>
        <p:sp>
          <p:nvSpPr>
            <p:cNvPr id="67" name="Rectangle 66"/>
            <p:cNvSpPr/>
            <p:nvPr/>
          </p:nvSpPr>
          <p:spPr>
            <a:xfrm>
              <a:off x="6084168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6876256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7668344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5292080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5444480" y="3005336"/>
            <a:ext cx="3168352" cy="792088"/>
            <a:chOff x="5292080" y="2060848"/>
            <a:chExt cx="3168352" cy="792088"/>
          </a:xfrm>
        </p:grpSpPr>
        <p:sp>
          <p:nvSpPr>
            <p:cNvPr id="72" name="Rectangle 71"/>
            <p:cNvSpPr/>
            <p:nvPr/>
          </p:nvSpPr>
          <p:spPr>
            <a:xfrm>
              <a:off x="6084168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876256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7668344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5292080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5444480" y="3797424"/>
            <a:ext cx="3168352" cy="792088"/>
            <a:chOff x="5292080" y="2060848"/>
            <a:chExt cx="3168352" cy="792088"/>
          </a:xfrm>
        </p:grpSpPr>
        <p:sp>
          <p:nvSpPr>
            <p:cNvPr id="77" name="Rectangle 76"/>
            <p:cNvSpPr/>
            <p:nvPr/>
          </p:nvSpPr>
          <p:spPr>
            <a:xfrm>
              <a:off x="6084168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6876256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7668344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5292080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705634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13873E-6 L -0.01563 -0.0890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1" y="-446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21387E-6 L -0.01562 -0.0471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1" y="-2358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6.93642E-7 L -0.01563 -0.0261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1" y="-1318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13873E-6 L -0.01563 -0.08902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1" y="-4462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21387E-6 L -0.01562 -0.0471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1" y="-2358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6.93642E-7 L -0.01563 -0.0261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1" y="-13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/>
          <a:lstStyle/>
          <a:p>
            <a:r>
              <a:rPr lang="en-GB" dirty="0" smtClean="0"/>
              <a:t>Rank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Example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r>
              <a:rPr lang="en-GB" dirty="0" smtClean="0"/>
              <a:t>It can be seen as 24</a:t>
            </a:r>
          </a:p>
          <a:p>
            <a:pPr marL="0" indent="0">
              <a:buNone/>
            </a:pPr>
            <a:r>
              <a:rPr lang="en-GB" dirty="0" smtClean="0"/>
              <a:t>(2 x 3 x 4) scalars</a:t>
            </a:r>
          </a:p>
        </p:txBody>
      </p:sp>
      <p:sp>
        <p:nvSpPr>
          <p:cNvPr id="9" name="Rectangle 8"/>
          <p:cNvSpPr/>
          <p:nvPr/>
        </p:nvSpPr>
        <p:spPr>
          <a:xfrm>
            <a:off x="5868144" y="1588589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6660232" y="1588589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7452320" y="1588589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5076056" y="1588589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5868144" y="2394977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6660232" y="2394977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7452320" y="2394977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5076056" y="2394977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5868144" y="3187065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6660232" y="3187065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7452320" y="3187065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5076056" y="3187065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6020544" y="1740989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6812632" y="1740989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7604720" y="1740989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5228456" y="1740989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6020544" y="2547377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6812632" y="2547377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7604720" y="2547377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5228456" y="2547377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6020544" y="3339465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6812632" y="3339465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7604720" y="3339465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5228456" y="3339465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8925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19653E-6 L 0.0592 -0.0212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1" y="-106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19653E-6 L -0.07483 -0.0212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50" y="-1064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2.19653E-6 L -0.01546 -0.0212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1" y="-1064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2.19653E-6 L 0.01198 -0.0212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0" y="-106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15607E-6 L 0.0592 -0.0023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1" y="-116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15607E-6 L -0.06702 -0.00231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51" y="-116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89017E-7 L -0.02743 0.0032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2" y="162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0.00231 L 0.01979 1.15607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0" y="-116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56647E-6 L 0.05139 0.02914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9" y="1457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56647E-6 L -0.06702 0.018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51" y="925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56647E-6 L -0.01164 0.0291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0" y="1457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87283E-6 L 0.0158 0.02312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1" y="1156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19653E-6 L 0.0592 -0.02127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1" y="-1064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19653E-6 L -0.07483 -0.02127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50" y="-1064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2.19653E-6 L -0.01546 -0.02127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1" y="-1064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2.19653E-6 L 0.01198 -0.02127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0" y="-1064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15607E-6 L 0.0592 -0.00231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1" y="-116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15607E-6 L -0.06702 -0.00231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51" y="-116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89017E-7 L -0.02743 0.00324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2" y="162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0.00231 L 0.01979 1.15607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0" y="-116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56647E-6 L 0.05139 0.02914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9" y="1457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56647E-6 L -0.06702 0.0185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51" y="925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56647E-6 L -0.01164 0.02914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0" y="1457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87283E-6 L 0.0158 0.02312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1" y="11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5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APL\training\conf2014\newstuff\hid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89240"/>
            <a:ext cx="1545404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/>
          <a:lstStyle/>
          <a:p>
            <a:r>
              <a:rPr lang="en-GB" dirty="0" smtClean="0"/>
              <a:t>Rank 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234" y="1412777"/>
            <a:ext cx="8507288" cy="4248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  </a:t>
            </a:r>
            <a:r>
              <a:rPr lang="en-GB" dirty="0" smtClean="0"/>
              <a:t>   </a:t>
            </a:r>
            <a:r>
              <a:rPr lang="en-GB" dirty="0" smtClean="0">
                <a:latin typeface="APL385 Unicode" panose="020B0709000202000203" pitchFamily="49" charset="0"/>
              </a:rPr>
              <a:t>]</a:t>
            </a:r>
            <a:r>
              <a:rPr lang="en-GB" dirty="0" err="1">
                <a:latin typeface="APL385 Unicode" panose="020B0709000202000203" pitchFamily="49" charset="0"/>
              </a:rPr>
              <a:t>disp</a:t>
            </a:r>
            <a:r>
              <a:rPr lang="en-GB" dirty="0">
                <a:latin typeface="APL385 Unicode" panose="020B0709000202000203" pitchFamily="49" charset="0"/>
              </a:rPr>
              <a:t> m←2 3⍴</a:t>
            </a:r>
            <a:r>
              <a:rPr lang="en-GB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1 ';' 3 </a:t>
            </a:r>
            <a:r>
              <a:rPr lang="en-GB" dirty="0" smtClean="0">
                <a:solidFill>
                  <a:srgbClr val="FFC000"/>
                </a:solidFill>
                <a:latin typeface="APL385 Unicode" panose="020B0709000202000203" pitchFamily="49" charset="0"/>
              </a:rPr>
              <a:t>(</a:t>
            </a:r>
            <a:r>
              <a:rPr lang="en-GB" dirty="0">
                <a:solidFill>
                  <a:srgbClr val="FFC000"/>
                </a:solidFill>
                <a:latin typeface="APL385 Unicode" panose="020B0709000202000203" pitchFamily="49" charset="0"/>
              </a:rPr>
              <a:t>⍳3)'sad' 0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┌→────┬───┬─┐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↓</a:t>
            </a:r>
            <a:r>
              <a:rPr lang="en-GB" dirty="0">
                <a:solidFill>
                  <a:srgbClr val="00B050"/>
                </a:solidFill>
                <a:latin typeface="APL385 Unicode" panose="020B0709000202000203" pitchFamily="49" charset="0"/>
              </a:rPr>
              <a:t>1    │;  │3</a:t>
            </a:r>
            <a:r>
              <a:rPr lang="en-GB" dirty="0" smtClean="0">
                <a:latin typeface="APL385 Unicode" panose="020B0709000202000203" pitchFamily="49" charset="0"/>
              </a:rPr>
              <a:t>│ </a:t>
            </a: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├~────┼───┼─┤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│</a:t>
            </a:r>
            <a:r>
              <a:rPr lang="en-GB" dirty="0">
                <a:solidFill>
                  <a:srgbClr val="FFC000"/>
                </a:solidFill>
                <a:latin typeface="APL385 Unicode" panose="020B0709000202000203" pitchFamily="49" charset="0"/>
              </a:rPr>
              <a:t>1 2 3│sad│0</a:t>
            </a:r>
            <a:r>
              <a:rPr lang="en-GB" dirty="0">
                <a:latin typeface="APL385 Unicode" panose="020B0709000202000203" pitchFamily="49" charset="0"/>
              </a:rPr>
              <a:t>│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└~───→┴──→┴─┘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	</a:t>
            </a:r>
            <a:r>
              <a:rPr lang="en-GB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≡</a:t>
            </a:r>
            <a:r>
              <a:rPr lang="en-GB" dirty="0" smtClean="0">
                <a:latin typeface="APL385 Unicode" panose="020B0709000202000203" pitchFamily="49" charset="0"/>
              </a:rPr>
              <a:t>⍤</a:t>
            </a:r>
            <a:r>
              <a:rPr lang="en-GB" dirty="0">
                <a:latin typeface="APL385 Unicode" panose="020B0709000202000203" pitchFamily="49" charset="0"/>
              </a:rPr>
              <a:t>1 ⊢</a:t>
            </a:r>
            <a:r>
              <a:rPr lang="en-GB" dirty="0" smtClean="0">
                <a:latin typeface="APL385 Unicode" panose="020B0709000202000203" pitchFamily="49" charset="0"/>
              </a:rPr>
              <a:t>m ⍝ apply </a:t>
            </a:r>
            <a:r>
              <a:rPr lang="en-GB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≡</a:t>
            </a:r>
            <a:r>
              <a:rPr lang="en-GB" dirty="0" smtClean="0">
                <a:latin typeface="APL385 Unicode" panose="020B0709000202000203" pitchFamily="49" charset="0"/>
              </a:rPr>
              <a:t> on each row</a:t>
            </a:r>
          </a:p>
          <a:p>
            <a:pPr marL="0" indent="0">
              <a:buNone/>
            </a:pP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23095" y="2518365"/>
            <a:ext cx="2376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≡</a:t>
            </a:r>
            <a:r>
              <a:rPr lang="en-GB" sz="3200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1 ‘;’ 3</a:t>
            </a:r>
            <a:endParaRPr lang="en-GB" sz="3200" dirty="0">
              <a:solidFill>
                <a:srgbClr val="00B050"/>
              </a:solidFill>
              <a:latin typeface="APL385 Unicode" panose="020B0709000202000203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68527" y="3553452"/>
            <a:ext cx="32079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≡</a:t>
            </a:r>
            <a:r>
              <a:rPr lang="en-GB" sz="3200" dirty="0" smtClean="0">
                <a:solidFill>
                  <a:srgbClr val="FFC000"/>
                </a:solidFill>
                <a:latin typeface="APL385 Unicode" panose="020B0709000202000203" pitchFamily="49" charset="0"/>
              </a:rPr>
              <a:t>(⍳3)‘sad’ 0</a:t>
            </a:r>
            <a:endParaRPr lang="en-GB" sz="3200" dirty="0">
              <a:solidFill>
                <a:srgbClr val="FFC000"/>
              </a:solidFill>
              <a:latin typeface="APL385 Unicode" panose="020B0709000202000203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2064" y="5580529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/>
              <a:t>1</a:t>
            </a:r>
            <a:endParaRPr lang="en-GB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156743" y="5580529"/>
            <a:ext cx="67839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latin typeface="APL385 Unicode" panose="020B0709000202000203" pitchFamily="49" charset="0"/>
              </a:rPr>
              <a:t>¯2</a:t>
            </a:r>
            <a:endParaRPr lang="en-GB" sz="3200" b="1" dirty="0">
              <a:latin typeface="APL385 Unicode" panose="020B0709000202000203" pitchFamily="49" charset="0"/>
            </a:endParaRPr>
          </a:p>
          <a:p>
            <a:endParaRPr lang="en-GB" sz="3200" dirty="0">
              <a:latin typeface="APL385 Unicode" panose="020B0709000202000203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008120" y="1340768"/>
            <a:ext cx="1716008" cy="72008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876528" y="1340768"/>
            <a:ext cx="2799928" cy="720080"/>
          </a:xfrm>
          <a:prstGeom prst="rect">
            <a:avLst/>
          </a:prstGeom>
          <a:noFill/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3332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  <p:bldP spid="7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APL\training\conf2014\newstuff\hid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89240"/>
            <a:ext cx="1545404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/>
          <a:lstStyle/>
          <a:p>
            <a:r>
              <a:rPr lang="en-GB" dirty="0" smtClean="0"/>
              <a:t>Rank 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507288" cy="4896544"/>
          </a:xfrm>
        </p:spPr>
        <p:txBody>
          <a:bodyPr>
            <a:normAutofit fontScale="92500" lnSpcReduction="20000"/>
          </a:bodyPr>
          <a:lstStyle/>
          <a:p>
            <a:pPr marL="400050" lvl="1" indent="0">
              <a:buNone/>
            </a:pPr>
            <a:r>
              <a:rPr lang="en-GB" sz="3200" b="1" dirty="0" smtClean="0"/>
              <a:t>Some things can be done with [n]</a:t>
            </a:r>
            <a:endParaRPr lang="en-GB" sz="3200" b="1" dirty="0"/>
          </a:p>
          <a:p>
            <a:pPr marL="0" lvl="1" indent="0">
              <a:buNone/>
            </a:pPr>
            <a:r>
              <a:rPr lang="en-GB" sz="3200" dirty="0">
                <a:latin typeface="APL385 Unicode" panose="020B0709000202000203" pitchFamily="49" charset="0"/>
              </a:rPr>
              <a:t> </a:t>
            </a:r>
            <a:r>
              <a:rPr lang="en-GB" sz="3200" dirty="0" smtClean="0">
                <a:latin typeface="APL385 Unicode" panose="020B0709000202000203" pitchFamily="49" charset="0"/>
              </a:rPr>
              <a:t> </a:t>
            </a:r>
            <a:r>
              <a:rPr lang="de-DE" sz="3000" dirty="0" smtClean="0">
                <a:latin typeface="APL385 Unicode" panose="020B0709000202000203" pitchFamily="49" charset="0"/>
              </a:rPr>
              <a:t>im←3 4⍴⍳12 </a:t>
            </a:r>
            <a:r>
              <a:rPr lang="en-GB" sz="3000" dirty="0">
                <a:latin typeface="APL385 Unicode" panose="020B0709000202000203" pitchFamily="49" charset="0"/>
              </a:rPr>
              <a:t>⍝ add </a:t>
            </a:r>
            <a:r>
              <a:rPr lang="en-GB" sz="3000" dirty="0" smtClean="0">
                <a:latin typeface="APL385 Unicode" panose="020B0709000202000203" pitchFamily="49" charset="0"/>
              </a:rPr>
              <a:t>100×⍳4 </a:t>
            </a:r>
            <a:r>
              <a:rPr lang="en-GB" sz="3000" dirty="0">
                <a:latin typeface="APL385 Unicode" panose="020B0709000202000203" pitchFamily="49" charset="0"/>
              </a:rPr>
              <a:t>to each </a:t>
            </a:r>
            <a:r>
              <a:rPr lang="en-GB" sz="3000" dirty="0" smtClean="0">
                <a:latin typeface="APL385 Unicode" panose="020B0709000202000203" pitchFamily="49" charset="0"/>
              </a:rPr>
              <a:t>row</a:t>
            </a:r>
            <a:endParaRPr lang="de-DE" sz="3000" dirty="0" smtClean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de-DE" dirty="0" smtClean="0">
                <a:latin typeface="APL385 Unicode" panose="020B0709000202000203" pitchFamily="49" charset="0"/>
              </a:rPr>
              <a:t>  im  +[</a:t>
            </a:r>
            <a:r>
              <a:rPr lang="de-DE" dirty="0">
                <a:latin typeface="APL385 Unicode" panose="020B0709000202000203" pitchFamily="49" charset="0"/>
              </a:rPr>
              <a:t>2] </a:t>
            </a:r>
            <a:r>
              <a:rPr lang="de-DE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1</a:t>
            </a:r>
            <a:r>
              <a:rPr lang="de-DE" dirty="0" smtClean="0">
                <a:latin typeface="APL385 Unicode" panose="020B0709000202000203" pitchFamily="49" charset="0"/>
              </a:rPr>
              <a:t>00 </a:t>
            </a:r>
            <a:r>
              <a:rPr lang="de-DE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 smtClean="0">
                <a:latin typeface="APL385 Unicode" panose="020B0709000202000203" pitchFamily="49" charset="0"/>
              </a:rPr>
              <a:t>00 </a:t>
            </a:r>
            <a:r>
              <a:rPr lang="de-DE" dirty="0" smtClean="0">
                <a:solidFill>
                  <a:srgbClr val="00B0F0"/>
                </a:solidFill>
                <a:latin typeface="APL385 Unicode" panose="020B0709000202000203" pitchFamily="49" charset="0"/>
              </a:rPr>
              <a:t>3</a:t>
            </a:r>
            <a:r>
              <a:rPr lang="de-DE" dirty="0" smtClean="0">
                <a:latin typeface="APL385 Unicode" panose="020B0709000202000203" pitchFamily="49" charset="0"/>
              </a:rPr>
              <a:t>00 </a:t>
            </a:r>
            <a:r>
              <a:rPr lang="de-DE" dirty="0" smtClean="0">
                <a:solidFill>
                  <a:srgbClr val="FFC000"/>
                </a:solidFill>
                <a:latin typeface="APL385 Unicode" panose="020B0709000202000203" pitchFamily="49" charset="0"/>
              </a:rPr>
              <a:t>4</a:t>
            </a:r>
            <a:r>
              <a:rPr lang="de-DE" dirty="0" smtClean="0">
                <a:latin typeface="APL385 Unicode" panose="020B0709000202000203" pitchFamily="49" charset="0"/>
              </a:rPr>
              <a:t>00</a:t>
            </a:r>
            <a:endParaRPr lang="de-DE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de-DE" dirty="0">
                <a:solidFill>
                  <a:srgbClr val="00B050"/>
                </a:solidFill>
                <a:latin typeface="APL385 Unicode" panose="020B0709000202000203" pitchFamily="49" charset="0"/>
              </a:rPr>
              <a:t>1</a:t>
            </a:r>
            <a:r>
              <a:rPr lang="de-DE" dirty="0">
                <a:latin typeface="APL385 Unicode" panose="020B0709000202000203" pitchFamily="49" charset="0"/>
              </a:rPr>
              <a:t>01 </a:t>
            </a:r>
            <a:r>
              <a:rPr lang="de-DE" dirty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>
                <a:latin typeface="APL385 Unicode" panose="020B0709000202000203" pitchFamily="49" charset="0"/>
              </a:rPr>
              <a:t>02 </a:t>
            </a:r>
            <a:r>
              <a:rPr lang="de-DE" dirty="0">
                <a:solidFill>
                  <a:srgbClr val="00B0F0"/>
                </a:solidFill>
                <a:latin typeface="APL385 Unicode" panose="020B0709000202000203" pitchFamily="49" charset="0"/>
              </a:rPr>
              <a:t>3</a:t>
            </a:r>
            <a:r>
              <a:rPr lang="de-DE" dirty="0">
                <a:latin typeface="APL385 Unicode" panose="020B0709000202000203" pitchFamily="49" charset="0"/>
              </a:rPr>
              <a:t>03 </a:t>
            </a:r>
            <a:r>
              <a:rPr lang="de-DE" dirty="0">
                <a:solidFill>
                  <a:srgbClr val="FFC000"/>
                </a:solidFill>
                <a:latin typeface="APL385 Unicode" panose="020B0709000202000203" pitchFamily="49" charset="0"/>
              </a:rPr>
              <a:t>4</a:t>
            </a:r>
            <a:r>
              <a:rPr lang="de-DE" dirty="0">
                <a:latin typeface="APL385 Unicode" panose="020B0709000202000203" pitchFamily="49" charset="0"/>
              </a:rPr>
              <a:t>04</a:t>
            </a:r>
          </a:p>
          <a:p>
            <a:pPr marL="0" indent="0">
              <a:buNone/>
            </a:pPr>
            <a:r>
              <a:rPr lang="de-DE" dirty="0">
                <a:solidFill>
                  <a:srgbClr val="00B050"/>
                </a:solidFill>
                <a:latin typeface="APL385 Unicode" panose="020B0709000202000203" pitchFamily="49" charset="0"/>
              </a:rPr>
              <a:t>1</a:t>
            </a:r>
            <a:r>
              <a:rPr lang="de-DE" dirty="0">
                <a:latin typeface="APL385 Unicode" panose="020B0709000202000203" pitchFamily="49" charset="0"/>
              </a:rPr>
              <a:t>05 </a:t>
            </a:r>
            <a:r>
              <a:rPr lang="de-DE" dirty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>
                <a:latin typeface="APL385 Unicode" panose="020B0709000202000203" pitchFamily="49" charset="0"/>
              </a:rPr>
              <a:t>06 </a:t>
            </a:r>
            <a:r>
              <a:rPr lang="de-DE" dirty="0">
                <a:solidFill>
                  <a:srgbClr val="00B0F0"/>
                </a:solidFill>
                <a:latin typeface="APL385 Unicode" panose="020B0709000202000203" pitchFamily="49" charset="0"/>
              </a:rPr>
              <a:t>3</a:t>
            </a:r>
            <a:r>
              <a:rPr lang="de-DE" dirty="0">
                <a:latin typeface="APL385 Unicode" panose="020B0709000202000203" pitchFamily="49" charset="0"/>
              </a:rPr>
              <a:t>07 </a:t>
            </a:r>
            <a:r>
              <a:rPr lang="de-DE" dirty="0">
                <a:solidFill>
                  <a:srgbClr val="FFC000"/>
                </a:solidFill>
                <a:latin typeface="APL385 Unicode" panose="020B0709000202000203" pitchFamily="49" charset="0"/>
              </a:rPr>
              <a:t>4</a:t>
            </a:r>
            <a:r>
              <a:rPr lang="de-DE" dirty="0">
                <a:latin typeface="APL385 Unicode" panose="020B0709000202000203" pitchFamily="49" charset="0"/>
              </a:rPr>
              <a:t>08</a:t>
            </a:r>
          </a:p>
          <a:p>
            <a:pPr marL="0" indent="0">
              <a:buNone/>
            </a:pPr>
            <a:r>
              <a:rPr lang="de-DE" dirty="0">
                <a:solidFill>
                  <a:srgbClr val="00B050"/>
                </a:solidFill>
                <a:latin typeface="APL385 Unicode" panose="020B0709000202000203" pitchFamily="49" charset="0"/>
              </a:rPr>
              <a:t>1</a:t>
            </a:r>
            <a:r>
              <a:rPr lang="de-DE" dirty="0">
                <a:latin typeface="APL385 Unicode" panose="020B0709000202000203" pitchFamily="49" charset="0"/>
              </a:rPr>
              <a:t>09 </a:t>
            </a:r>
            <a:r>
              <a:rPr lang="de-DE" dirty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>
                <a:latin typeface="APL385 Unicode" panose="020B0709000202000203" pitchFamily="49" charset="0"/>
              </a:rPr>
              <a:t>10 </a:t>
            </a:r>
            <a:r>
              <a:rPr lang="de-DE" dirty="0">
                <a:solidFill>
                  <a:srgbClr val="00B0F0"/>
                </a:solidFill>
                <a:latin typeface="APL385 Unicode" panose="020B0709000202000203" pitchFamily="49" charset="0"/>
              </a:rPr>
              <a:t>3</a:t>
            </a:r>
            <a:r>
              <a:rPr lang="de-DE" dirty="0">
                <a:latin typeface="APL385 Unicode" panose="020B0709000202000203" pitchFamily="49" charset="0"/>
              </a:rPr>
              <a:t>11 </a:t>
            </a:r>
            <a:r>
              <a:rPr lang="de-DE" dirty="0" smtClean="0">
                <a:solidFill>
                  <a:srgbClr val="FFC000"/>
                </a:solidFill>
                <a:latin typeface="APL385 Unicode" panose="020B0709000202000203" pitchFamily="49" charset="0"/>
              </a:rPr>
              <a:t>4</a:t>
            </a:r>
            <a:r>
              <a:rPr lang="de-DE" dirty="0" smtClean="0">
                <a:latin typeface="APL385 Unicode" panose="020B0709000202000203" pitchFamily="49" charset="0"/>
              </a:rPr>
              <a:t>12</a:t>
            </a:r>
          </a:p>
          <a:p>
            <a:pPr marL="0" indent="0">
              <a:buNone/>
            </a:pPr>
            <a:r>
              <a:rPr lang="de-DE" dirty="0" smtClean="0">
                <a:latin typeface="APL385 Unicode" panose="020B0709000202000203" pitchFamily="49" charset="0"/>
              </a:rPr>
              <a:t>  </a:t>
            </a:r>
            <a:r>
              <a:rPr lang="de-DE" dirty="0">
                <a:latin typeface="APL385 Unicode" panose="020B0709000202000203" pitchFamily="49" charset="0"/>
              </a:rPr>
              <a:t>im (+⍤1) </a:t>
            </a:r>
            <a:r>
              <a:rPr lang="de-DE" dirty="0">
                <a:solidFill>
                  <a:srgbClr val="00B050"/>
                </a:solidFill>
                <a:latin typeface="APL385 Unicode" panose="020B0709000202000203" pitchFamily="49" charset="0"/>
              </a:rPr>
              <a:t>1</a:t>
            </a:r>
            <a:r>
              <a:rPr lang="de-DE" dirty="0">
                <a:latin typeface="APL385 Unicode" panose="020B0709000202000203" pitchFamily="49" charset="0"/>
              </a:rPr>
              <a:t>00 </a:t>
            </a:r>
            <a:r>
              <a:rPr lang="de-DE" dirty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>
                <a:latin typeface="APL385 Unicode" panose="020B0709000202000203" pitchFamily="49" charset="0"/>
              </a:rPr>
              <a:t>00 </a:t>
            </a:r>
            <a:r>
              <a:rPr lang="de-DE" dirty="0">
                <a:solidFill>
                  <a:srgbClr val="00B0F0"/>
                </a:solidFill>
                <a:latin typeface="APL385 Unicode" panose="020B0709000202000203" pitchFamily="49" charset="0"/>
              </a:rPr>
              <a:t>3</a:t>
            </a:r>
            <a:r>
              <a:rPr lang="de-DE" dirty="0">
                <a:latin typeface="APL385 Unicode" panose="020B0709000202000203" pitchFamily="49" charset="0"/>
              </a:rPr>
              <a:t>00 </a:t>
            </a:r>
            <a:r>
              <a:rPr lang="de-DE" dirty="0">
                <a:solidFill>
                  <a:srgbClr val="FFC000"/>
                </a:solidFill>
                <a:latin typeface="APL385 Unicode" panose="020B0709000202000203" pitchFamily="49" charset="0"/>
              </a:rPr>
              <a:t>4</a:t>
            </a:r>
            <a:r>
              <a:rPr lang="de-DE" dirty="0">
                <a:latin typeface="APL385 Unicode" panose="020B0709000202000203" pitchFamily="49" charset="0"/>
              </a:rPr>
              <a:t>00</a:t>
            </a:r>
          </a:p>
          <a:p>
            <a:pPr marL="0" indent="0">
              <a:buNone/>
            </a:pPr>
            <a:r>
              <a:rPr lang="de-DE" dirty="0">
                <a:solidFill>
                  <a:srgbClr val="00B050"/>
                </a:solidFill>
                <a:latin typeface="APL385 Unicode" panose="020B0709000202000203" pitchFamily="49" charset="0"/>
              </a:rPr>
              <a:t>1</a:t>
            </a:r>
            <a:r>
              <a:rPr lang="de-DE" dirty="0">
                <a:latin typeface="APL385 Unicode" panose="020B0709000202000203" pitchFamily="49" charset="0"/>
              </a:rPr>
              <a:t>01 </a:t>
            </a:r>
            <a:r>
              <a:rPr lang="de-DE" dirty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>
                <a:latin typeface="APL385 Unicode" panose="020B0709000202000203" pitchFamily="49" charset="0"/>
              </a:rPr>
              <a:t>02 </a:t>
            </a:r>
            <a:r>
              <a:rPr lang="de-DE" dirty="0">
                <a:solidFill>
                  <a:srgbClr val="00B0F0"/>
                </a:solidFill>
                <a:latin typeface="APL385 Unicode" panose="020B0709000202000203" pitchFamily="49" charset="0"/>
              </a:rPr>
              <a:t>3</a:t>
            </a:r>
            <a:r>
              <a:rPr lang="de-DE" dirty="0">
                <a:latin typeface="APL385 Unicode" panose="020B0709000202000203" pitchFamily="49" charset="0"/>
              </a:rPr>
              <a:t>03 </a:t>
            </a:r>
            <a:r>
              <a:rPr lang="de-DE" dirty="0">
                <a:solidFill>
                  <a:srgbClr val="FFC000"/>
                </a:solidFill>
                <a:latin typeface="APL385 Unicode" panose="020B0709000202000203" pitchFamily="49" charset="0"/>
              </a:rPr>
              <a:t>4</a:t>
            </a:r>
            <a:r>
              <a:rPr lang="de-DE" dirty="0">
                <a:latin typeface="APL385 Unicode" panose="020B0709000202000203" pitchFamily="49" charset="0"/>
              </a:rPr>
              <a:t>04</a:t>
            </a:r>
          </a:p>
          <a:p>
            <a:pPr marL="0" indent="0">
              <a:buNone/>
            </a:pPr>
            <a:r>
              <a:rPr lang="de-DE" dirty="0">
                <a:solidFill>
                  <a:srgbClr val="00B050"/>
                </a:solidFill>
                <a:latin typeface="APL385 Unicode" panose="020B0709000202000203" pitchFamily="49" charset="0"/>
              </a:rPr>
              <a:t>1</a:t>
            </a:r>
            <a:r>
              <a:rPr lang="de-DE" dirty="0">
                <a:latin typeface="APL385 Unicode" panose="020B0709000202000203" pitchFamily="49" charset="0"/>
              </a:rPr>
              <a:t>05 </a:t>
            </a:r>
            <a:r>
              <a:rPr lang="de-DE" dirty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>
                <a:latin typeface="APL385 Unicode" panose="020B0709000202000203" pitchFamily="49" charset="0"/>
              </a:rPr>
              <a:t>06 </a:t>
            </a:r>
            <a:r>
              <a:rPr lang="de-DE" dirty="0">
                <a:solidFill>
                  <a:srgbClr val="00B0F0"/>
                </a:solidFill>
                <a:latin typeface="APL385 Unicode" panose="020B0709000202000203" pitchFamily="49" charset="0"/>
              </a:rPr>
              <a:t>3</a:t>
            </a:r>
            <a:r>
              <a:rPr lang="de-DE" dirty="0">
                <a:latin typeface="APL385 Unicode" panose="020B0709000202000203" pitchFamily="49" charset="0"/>
              </a:rPr>
              <a:t>07 </a:t>
            </a:r>
            <a:r>
              <a:rPr lang="de-DE" dirty="0">
                <a:solidFill>
                  <a:srgbClr val="FFC000"/>
                </a:solidFill>
                <a:latin typeface="APL385 Unicode" panose="020B0709000202000203" pitchFamily="49" charset="0"/>
              </a:rPr>
              <a:t>4</a:t>
            </a:r>
            <a:r>
              <a:rPr lang="de-DE" dirty="0">
                <a:latin typeface="APL385 Unicode" panose="020B0709000202000203" pitchFamily="49" charset="0"/>
              </a:rPr>
              <a:t>08</a:t>
            </a:r>
          </a:p>
          <a:p>
            <a:pPr marL="0" indent="0">
              <a:buNone/>
            </a:pPr>
            <a:r>
              <a:rPr lang="de-DE" dirty="0">
                <a:solidFill>
                  <a:srgbClr val="00B050"/>
                </a:solidFill>
                <a:latin typeface="APL385 Unicode" panose="020B0709000202000203" pitchFamily="49" charset="0"/>
              </a:rPr>
              <a:t>1</a:t>
            </a:r>
            <a:r>
              <a:rPr lang="de-DE" dirty="0">
                <a:latin typeface="APL385 Unicode" panose="020B0709000202000203" pitchFamily="49" charset="0"/>
              </a:rPr>
              <a:t>09 </a:t>
            </a:r>
            <a:r>
              <a:rPr lang="de-DE" dirty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>
                <a:latin typeface="APL385 Unicode" panose="020B0709000202000203" pitchFamily="49" charset="0"/>
              </a:rPr>
              <a:t>10 </a:t>
            </a:r>
            <a:r>
              <a:rPr lang="de-DE" dirty="0">
                <a:solidFill>
                  <a:srgbClr val="00B0F0"/>
                </a:solidFill>
                <a:latin typeface="APL385 Unicode" panose="020B0709000202000203" pitchFamily="49" charset="0"/>
              </a:rPr>
              <a:t>3</a:t>
            </a:r>
            <a:r>
              <a:rPr lang="de-DE" dirty="0">
                <a:latin typeface="APL385 Unicode" panose="020B0709000202000203" pitchFamily="49" charset="0"/>
              </a:rPr>
              <a:t>11 </a:t>
            </a:r>
            <a:r>
              <a:rPr lang="de-DE" dirty="0">
                <a:solidFill>
                  <a:srgbClr val="FFC000"/>
                </a:solidFill>
                <a:latin typeface="APL385 Unicode" panose="020B0709000202000203" pitchFamily="49" charset="0"/>
              </a:rPr>
              <a:t>4</a:t>
            </a:r>
            <a:r>
              <a:rPr lang="de-DE" dirty="0">
                <a:latin typeface="APL385 Unicode" panose="020B0709000202000203" pitchFamily="49" charset="0"/>
              </a:rPr>
              <a:t>12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483768" y="2564904"/>
            <a:ext cx="4464496" cy="10391"/>
          </a:xfrm>
          <a:prstGeom prst="straightConnector1">
            <a:avLst/>
          </a:prstGeom>
          <a:ln w="76200">
            <a:solidFill>
              <a:srgbClr val="00B050">
                <a:alpha val="34118"/>
              </a:srgb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31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/>
          <a:lstStyle/>
          <a:p>
            <a:r>
              <a:rPr lang="en-GB" dirty="0" smtClean="0"/>
              <a:t>Rank 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5987008" cy="3600400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en-GB" sz="3200" dirty="0" smtClean="0"/>
              <a:t> </a:t>
            </a:r>
            <a:endParaRPr lang="en-GB" sz="3200" dirty="0"/>
          </a:p>
          <a:p>
            <a:pPr marL="0" lvl="1" indent="0">
              <a:buNone/>
            </a:pPr>
            <a:r>
              <a:rPr lang="en-GB" sz="3200" dirty="0">
                <a:latin typeface="APL385 Unicode" panose="020B0709000202000203" pitchFamily="49" charset="0"/>
              </a:rPr>
              <a:t> </a:t>
            </a:r>
            <a:r>
              <a:rPr lang="en-GB" sz="3200" dirty="0" smtClean="0">
                <a:latin typeface="APL385 Unicode" panose="020B0709000202000203" pitchFamily="49" charset="0"/>
              </a:rPr>
              <a:t> </a:t>
            </a:r>
            <a:r>
              <a:rPr lang="de-DE" sz="3000" dirty="0" smtClean="0">
                <a:latin typeface="APL385 Unicode" panose="020B0709000202000203" pitchFamily="49" charset="0"/>
              </a:rPr>
              <a:t>im←3 4⍴⍳12 </a:t>
            </a:r>
          </a:p>
          <a:p>
            <a:pPr marL="0" lvl="1" indent="0">
              <a:buNone/>
            </a:pPr>
            <a:r>
              <a:rPr lang="de-DE" sz="3000" dirty="0">
                <a:latin typeface="APL385 Unicode" panose="020B0709000202000203" pitchFamily="49" charset="0"/>
              </a:rPr>
              <a:t> </a:t>
            </a:r>
            <a:r>
              <a:rPr lang="de-DE" sz="3000" dirty="0" smtClean="0">
                <a:latin typeface="APL385 Unicode" panose="020B0709000202000203" pitchFamily="49" charset="0"/>
              </a:rPr>
              <a:t> </a:t>
            </a:r>
            <a:r>
              <a:rPr lang="de-DE" dirty="0" smtClean="0">
                <a:latin typeface="APL385 Unicode" panose="020B0709000202000203" pitchFamily="49" charset="0"/>
              </a:rPr>
              <a:t>im </a:t>
            </a:r>
            <a:r>
              <a:rPr lang="de-DE" dirty="0">
                <a:latin typeface="APL385 Unicode" panose="020B0709000202000203" pitchFamily="49" charset="0"/>
              </a:rPr>
              <a:t>(+⍤1) </a:t>
            </a:r>
            <a:r>
              <a:rPr lang="de-DE" dirty="0" smtClean="0">
                <a:latin typeface="APL385 Unicode" panose="020B0709000202000203" pitchFamily="49" charset="0"/>
              </a:rPr>
              <a:t>100 200 300 400</a:t>
            </a:r>
            <a:endParaRPr lang="de-DE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8930" y="3212976"/>
            <a:ext cx="52116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1  2  3  4  +  100  200  300  400</a:t>
            </a:r>
            <a:endParaRPr lang="en-GB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18930" y="3797749"/>
            <a:ext cx="52116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5  6  7  8  +  100  200  300  400</a:t>
            </a:r>
            <a:endParaRPr lang="en-GB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431754" y="4419001"/>
            <a:ext cx="58368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9  10  11  12  +  100  200  300  400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383275" y="3212975"/>
            <a:ext cx="38876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>
                <a:latin typeface="APL385 Unicode" panose="020B0709000202000203" pitchFamily="49" charset="0"/>
              </a:rPr>
              <a:t>101 202 303 </a:t>
            </a:r>
            <a:r>
              <a:rPr lang="de-DE" sz="3200" dirty="0" smtClean="0">
                <a:latin typeface="APL385 Unicode" panose="020B0709000202000203" pitchFamily="49" charset="0"/>
              </a:rPr>
              <a:t>404</a:t>
            </a:r>
            <a:endParaRPr lang="de-DE" sz="3200" dirty="0">
              <a:latin typeface="APL385 Unicode" panose="020B0709000202000203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7363" y="3797747"/>
            <a:ext cx="38876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PL385 Unicode" panose="020B0709000202000203" pitchFamily="49" charset="0"/>
              </a:rPr>
              <a:t>105 206 307 408</a:t>
            </a:r>
            <a:endParaRPr lang="de-DE" sz="3200" dirty="0">
              <a:latin typeface="APL385 Unicode" panose="020B0709000202000203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7364" y="4415810"/>
            <a:ext cx="38876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PL385 Unicode" panose="020B0709000202000203" pitchFamily="49" charset="0"/>
              </a:rPr>
              <a:t>109 210 311 412</a:t>
            </a:r>
            <a:endParaRPr lang="de-DE" sz="3200" dirty="0">
              <a:latin typeface="APL385 Unicode" panose="020B0709000202000203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17792" y="3229995"/>
            <a:ext cx="31067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APL385 Unicode" panose="020B0709000202000203" pitchFamily="49" charset="0"/>
              </a:rPr>
              <a:t>1  2  3  4</a:t>
            </a:r>
          </a:p>
          <a:p>
            <a:r>
              <a:rPr lang="en-GB" sz="3600" dirty="0">
                <a:latin typeface="APL385 Unicode" panose="020B0709000202000203" pitchFamily="49" charset="0"/>
              </a:rPr>
              <a:t>5  6  7  8</a:t>
            </a:r>
          </a:p>
          <a:p>
            <a:r>
              <a:rPr lang="en-GB" sz="3600" dirty="0">
                <a:latin typeface="APL385 Unicode" panose="020B0709000202000203" pitchFamily="49" charset="0"/>
              </a:rPr>
              <a:t>9 10 11 12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9527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  <p:bldP spid="6" grpId="1"/>
      <p:bldP spid="7" grpId="0"/>
      <p:bldP spid="8" grpId="0"/>
      <p:bldP spid="9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APL\training\conf2014\newstuff\hid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89240"/>
            <a:ext cx="1545404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/>
          <a:lstStyle/>
          <a:p>
            <a:r>
              <a:rPr lang="en-GB" dirty="0" smtClean="0"/>
              <a:t>Rank 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507288" cy="4896544"/>
          </a:xfrm>
        </p:spPr>
        <p:txBody>
          <a:bodyPr>
            <a:normAutofit fontScale="92500" lnSpcReduction="20000"/>
          </a:bodyPr>
          <a:lstStyle/>
          <a:p>
            <a:pPr marL="400050" lvl="1" indent="0">
              <a:buNone/>
            </a:pPr>
            <a:r>
              <a:rPr lang="en-GB" sz="3200" b="1" dirty="0" smtClean="0"/>
              <a:t>Some things can be done with [n]</a:t>
            </a:r>
            <a:endParaRPr lang="en-GB" sz="3200" b="1" dirty="0"/>
          </a:p>
          <a:p>
            <a:pPr marL="0" lvl="1" indent="0">
              <a:buNone/>
            </a:pPr>
            <a:r>
              <a:rPr lang="en-GB" sz="3200" dirty="0">
                <a:latin typeface="APL385 Unicode" panose="020B0709000202000203" pitchFamily="49" charset="0"/>
              </a:rPr>
              <a:t> </a:t>
            </a:r>
            <a:r>
              <a:rPr lang="en-GB" sz="3200" dirty="0" smtClean="0">
                <a:latin typeface="APL385 Unicode" panose="020B0709000202000203" pitchFamily="49" charset="0"/>
              </a:rPr>
              <a:t> </a:t>
            </a:r>
            <a:r>
              <a:rPr lang="de-DE" sz="3000" dirty="0" smtClean="0">
                <a:latin typeface="APL385 Unicode" panose="020B0709000202000203" pitchFamily="49" charset="0"/>
              </a:rPr>
              <a:t>im←</a:t>
            </a:r>
            <a:r>
              <a:rPr lang="de-DE" sz="3000" dirty="0" smtClean="0">
                <a:solidFill>
                  <a:srgbClr val="00B0F0"/>
                </a:solidFill>
                <a:latin typeface="APL385 Unicode" panose="020B0709000202000203" pitchFamily="49" charset="0"/>
              </a:rPr>
              <a:t>3</a:t>
            </a:r>
            <a:r>
              <a:rPr lang="de-DE" sz="3000" dirty="0" smtClean="0">
                <a:latin typeface="APL385 Unicode" panose="020B0709000202000203" pitchFamily="49" charset="0"/>
              </a:rPr>
              <a:t> 4⍴⍳12 </a:t>
            </a:r>
            <a:r>
              <a:rPr lang="en-GB" sz="3000" dirty="0">
                <a:latin typeface="APL385 Unicode" panose="020B0709000202000203" pitchFamily="49" charset="0"/>
              </a:rPr>
              <a:t>⍝ add </a:t>
            </a:r>
            <a:r>
              <a:rPr lang="en-GB" sz="3000" dirty="0" smtClean="0">
                <a:latin typeface="APL385 Unicode" panose="020B0709000202000203" pitchFamily="49" charset="0"/>
              </a:rPr>
              <a:t>100×⍳</a:t>
            </a:r>
            <a:r>
              <a:rPr lang="en-GB" sz="3000" dirty="0" smtClean="0">
                <a:solidFill>
                  <a:srgbClr val="00B0F0"/>
                </a:solidFill>
                <a:latin typeface="APL385 Unicode" panose="020B0709000202000203" pitchFamily="49" charset="0"/>
              </a:rPr>
              <a:t>3</a:t>
            </a:r>
            <a:r>
              <a:rPr lang="en-GB" sz="3000" dirty="0" smtClean="0">
                <a:latin typeface="APL385 Unicode" panose="020B0709000202000203" pitchFamily="49" charset="0"/>
              </a:rPr>
              <a:t> </a:t>
            </a:r>
            <a:r>
              <a:rPr lang="en-GB" sz="3000" dirty="0">
                <a:latin typeface="APL385 Unicode" panose="020B0709000202000203" pitchFamily="49" charset="0"/>
              </a:rPr>
              <a:t>to each </a:t>
            </a:r>
            <a:r>
              <a:rPr lang="en-GB" sz="3000" dirty="0" smtClean="0">
                <a:latin typeface="APL385 Unicode" panose="020B0709000202000203" pitchFamily="49" charset="0"/>
              </a:rPr>
              <a:t>col</a:t>
            </a:r>
            <a:endParaRPr lang="de-DE" sz="3000" dirty="0" smtClean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de-DE" dirty="0" smtClean="0">
                <a:latin typeface="APL385 Unicode" panose="020B0709000202000203" pitchFamily="49" charset="0"/>
              </a:rPr>
              <a:t>  im +[1] </a:t>
            </a:r>
            <a:r>
              <a:rPr lang="de-DE" dirty="0" smtClean="0">
                <a:solidFill>
                  <a:srgbClr val="FFC000"/>
                </a:solidFill>
                <a:latin typeface="APL385 Unicode" panose="020B0709000202000203" pitchFamily="49" charset="0"/>
              </a:rPr>
              <a:t>1</a:t>
            </a:r>
            <a:r>
              <a:rPr lang="de-DE" dirty="0" smtClean="0">
                <a:latin typeface="APL385 Unicode" panose="020B0709000202000203" pitchFamily="49" charset="0"/>
              </a:rPr>
              <a:t>00 </a:t>
            </a:r>
            <a:r>
              <a:rPr lang="de-DE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 smtClean="0">
                <a:latin typeface="APL385 Unicode" panose="020B0709000202000203" pitchFamily="49" charset="0"/>
              </a:rPr>
              <a:t>00 </a:t>
            </a:r>
            <a:r>
              <a:rPr lang="de-DE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3</a:t>
            </a:r>
            <a:r>
              <a:rPr lang="de-DE" dirty="0" smtClean="0">
                <a:latin typeface="APL385 Unicode" panose="020B0709000202000203" pitchFamily="49" charset="0"/>
              </a:rPr>
              <a:t>00</a:t>
            </a:r>
            <a:endParaRPr lang="de-DE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de-DE" dirty="0">
                <a:solidFill>
                  <a:srgbClr val="FFC000"/>
                </a:solidFill>
                <a:latin typeface="APL385 Unicode" panose="020B0709000202000203" pitchFamily="49" charset="0"/>
              </a:rPr>
              <a:t>1</a:t>
            </a:r>
            <a:r>
              <a:rPr lang="de-DE" dirty="0">
                <a:latin typeface="APL385 Unicode" panose="020B0709000202000203" pitchFamily="49" charset="0"/>
              </a:rPr>
              <a:t>01 </a:t>
            </a:r>
            <a:r>
              <a:rPr lang="de-DE" dirty="0">
                <a:solidFill>
                  <a:srgbClr val="FFC000"/>
                </a:solidFill>
                <a:latin typeface="APL385 Unicode" panose="020B0709000202000203" pitchFamily="49" charset="0"/>
              </a:rPr>
              <a:t>1</a:t>
            </a:r>
            <a:r>
              <a:rPr lang="de-DE" dirty="0">
                <a:latin typeface="APL385 Unicode" panose="020B0709000202000203" pitchFamily="49" charset="0"/>
              </a:rPr>
              <a:t>02 </a:t>
            </a:r>
            <a:r>
              <a:rPr lang="de-DE" dirty="0">
                <a:solidFill>
                  <a:srgbClr val="FFC000"/>
                </a:solidFill>
                <a:latin typeface="APL385 Unicode" panose="020B0709000202000203" pitchFamily="49" charset="0"/>
              </a:rPr>
              <a:t>1</a:t>
            </a:r>
            <a:r>
              <a:rPr lang="de-DE" dirty="0">
                <a:latin typeface="APL385 Unicode" panose="020B0709000202000203" pitchFamily="49" charset="0"/>
              </a:rPr>
              <a:t>03 </a:t>
            </a:r>
            <a:r>
              <a:rPr lang="de-DE" dirty="0">
                <a:solidFill>
                  <a:srgbClr val="FFC000"/>
                </a:solidFill>
                <a:latin typeface="APL385 Unicode" panose="020B0709000202000203" pitchFamily="49" charset="0"/>
              </a:rPr>
              <a:t>1</a:t>
            </a:r>
            <a:r>
              <a:rPr lang="de-DE" dirty="0">
                <a:latin typeface="APL385 Unicode" panose="020B0709000202000203" pitchFamily="49" charset="0"/>
              </a:rPr>
              <a:t>04</a:t>
            </a:r>
          </a:p>
          <a:p>
            <a:pPr marL="0" indent="0">
              <a:buNone/>
            </a:pPr>
            <a:r>
              <a:rPr lang="de-DE" dirty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>
                <a:latin typeface="APL385 Unicode" panose="020B0709000202000203" pitchFamily="49" charset="0"/>
              </a:rPr>
              <a:t>05 </a:t>
            </a:r>
            <a:r>
              <a:rPr lang="de-DE" dirty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>
                <a:latin typeface="APL385 Unicode" panose="020B0709000202000203" pitchFamily="49" charset="0"/>
              </a:rPr>
              <a:t>06 </a:t>
            </a:r>
            <a:r>
              <a:rPr lang="de-DE" dirty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>
                <a:latin typeface="APL385 Unicode" panose="020B0709000202000203" pitchFamily="49" charset="0"/>
              </a:rPr>
              <a:t>07 </a:t>
            </a:r>
            <a:r>
              <a:rPr lang="de-DE" dirty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>
                <a:latin typeface="APL385 Unicode" panose="020B0709000202000203" pitchFamily="49" charset="0"/>
              </a:rPr>
              <a:t>08</a:t>
            </a:r>
          </a:p>
          <a:p>
            <a:pPr marL="0" indent="0">
              <a:buNone/>
            </a:pPr>
            <a:r>
              <a:rPr lang="de-DE" dirty="0">
                <a:solidFill>
                  <a:srgbClr val="00B050"/>
                </a:solidFill>
                <a:latin typeface="APL385 Unicode" panose="020B0709000202000203" pitchFamily="49" charset="0"/>
              </a:rPr>
              <a:t>3</a:t>
            </a:r>
            <a:r>
              <a:rPr lang="de-DE" dirty="0">
                <a:latin typeface="APL385 Unicode" panose="020B0709000202000203" pitchFamily="49" charset="0"/>
              </a:rPr>
              <a:t>09 </a:t>
            </a:r>
            <a:r>
              <a:rPr lang="de-DE" dirty="0">
                <a:solidFill>
                  <a:srgbClr val="00B050"/>
                </a:solidFill>
                <a:latin typeface="APL385 Unicode" panose="020B0709000202000203" pitchFamily="49" charset="0"/>
              </a:rPr>
              <a:t>3</a:t>
            </a:r>
            <a:r>
              <a:rPr lang="de-DE" dirty="0">
                <a:latin typeface="APL385 Unicode" panose="020B0709000202000203" pitchFamily="49" charset="0"/>
              </a:rPr>
              <a:t>10 </a:t>
            </a:r>
            <a:r>
              <a:rPr lang="de-DE" dirty="0">
                <a:solidFill>
                  <a:srgbClr val="00B050"/>
                </a:solidFill>
                <a:latin typeface="APL385 Unicode" panose="020B0709000202000203" pitchFamily="49" charset="0"/>
              </a:rPr>
              <a:t>3</a:t>
            </a:r>
            <a:r>
              <a:rPr lang="de-DE" dirty="0">
                <a:latin typeface="APL385 Unicode" panose="020B0709000202000203" pitchFamily="49" charset="0"/>
              </a:rPr>
              <a:t>11 </a:t>
            </a:r>
            <a:r>
              <a:rPr lang="de-DE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3</a:t>
            </a:r>
            <a:r>
              <a:rPr lang="de-DE" dirty="0" smtClean="0">
                <a:latin typeface="APL385 Unicode" panose="020B0709000202000203" pitchFamily="49" charset="0"/>
              </a:rPr>
              <a:t>12</a:t>
            </a:r>
          </a:p>
          <a:p>
            <a:pPr marL="0" indent="0">
              <a:buNone/>
            </a:pPr>
            <a:r>
              <a:rPr lang="de-DE" dirty="0" smtClean="0">
                <a:latin typeface="APL385 Unicode" panose="020B0709000202000203" pitchFamily="49" charset="0"/>
              </a:rPr>
              <a:t>  </a:t>
            </a:r>
            <a:r>
              <a:rPr lang="de-DE" dirty="0">
                <a:latin typeface="APL385 Unicode" panose="020B0709000202000203" pitchFamily="49" charset="0"/>
              </a:rPr>
              <a:t>im (+⍤</a:t>
            </a:r>
            <a:r>
              <a:rPr lang="de-DE" dirty="0" smtClean="0">
                <a:latin typeface="APL385 Unicode" panose="020B0709000202000203" pitchFamily="49" charset="0"/>
              </a:rPr>
              <a:t>1 0) </a:t>
            </a:r>
            <a:r>
              <a:rPr lang="de-DE" dirty="0">
                <a:solidFill>
                  <a:srgbClr val="FFC000"/>
                </a:solidFill>
                <a:latin typeface="APL385 Unicode" panose="020B0709000202000203" pitchFamily="49" charset="0"/>
              </a:rPr>
              <a:t>1</a:t>
            </a:r>
            <a:r>
              <a:rPr lang="de-DE" dirty="0">
                <a:latin typeface="APL385 Unicode" panose="020B0709000202000203" pitchFamily="49" charset="0"/>
              </a:rPr>
              <a:t>00 </a:t>
            </a:r>
            <a:r>
              <a:rPr lang="de-DE" dirty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>
                <a:latin typeface="APL385 Unicode" panose="020B0709000202000203" pitchFamily="49" charset="0"/>
              </a:rPr>
              <a:t>00 </a:t>
            </a:r>
            <a:r>
              <a:rPr lang="de-DE" dirty="0">
                <a:solidFill>
                  <a:srgbClr val="00B050"/>
                </a:solidFill>
                <a:latin typeface="APL385 Unicode" panose="020B0709000202000203" pitchFamily="49" charset="0"/>
              </a:rPr>
              <a:t>3</a:t>
            </a:r>
            <a:r>
              <a:rPr lang="de-DE" dirty="0">
                <a:latin typeface="APL385 Unicode" panose="020B0709000202000203" pitchFamily="49" charset="0"/>
              </a:rPr>
              <a:t>00</a:t>
            </a:r>
          </a:p>
          <a:p>
            <a:pPr marL="0" indent="0">
              <a:buNone/>
            </a:pPr>
            <a:r>
              <a:rPr lang="de-DE" dirty="0">
                <a:solidFill>
                  <a:srgbClr val="FFC000"/>
                </a:solidFill>
                <a:latin typeface="APL385 Unicode" panose="020B0709000202000203" pitchFamily="49" charset="0"/>
              </a:rPr>
              <a:t>1</a:t>
            </a:r>
            <a:r>
              <a:rPr lang="de-DE" dirty="0">
                <a:latin typeface="APL385 Unicode" panose="020B0709000202000203" pitchFamily="49" charset="0"/>
              </a:rPr>
              <a:t>01 </a:t>
            </a:r>
            <a:r>
              <a:rPr lang="de-DE" dirty="0">
                <a:solidFill>
                  <a:srgbClr val="FFC000"/>
                </a:solidFill>
                <a:latin typeface="APL385 Unicode" panose="020B0709000202000203" pitchFamily="49" charset="0"/>
              </a:rPr>
              <a:t>1</a:t>
            </a:r>
            <a:r>
              <a:rPr lang="de-DE" dirty="0">
                <a:latin typeface="APL385 Unicode" panose="020B0709000202000203" pitchFamily="49" charset="0"/>
              </a:rPr>
              <a:t>02 </a:t>
            </a:r>
            <a:r>
              <a:rPr lang="de-DE" dirty="0">
                <a:solidFill>
                  <a:srgbClr val="FFC000"/>
                </a:solidFill>
                <a:latin typeface="APL385 Unicode" panose="020B0709000202000203" pitchFamily="49" charset="0"/>
              </a:rPr>
              <a:t>1</a:t>
            </a:r>
            <a:r>
              <a:rPr lang="de-DE" dirty="0">
                <a:latin typeface="APL385 Unicode" panose="020B0709000202000203" pitchFamily="49" charset="0"/>
              </a:rPr>
              <a:t>03 </a:t>
            </a:r>
            <a:r>
              <a:rPr lang="de-DE" dirty="0">
                <a:solidFill>
                  <a:srgbClr val="FFC000"/>
                </a:solidFill>
                <a:latin typeface="APL385 Unicode" panose="020B0709000202000203" pitchFamily="49" charset="0"/>
              </a:rPr>
              <a:t>1</a:t>
            </a:r>
            <a:r>
              <a:rPr lang="de-DE" dirty="0">
                <a:latin typeface="APL385 Unicode" panose="020B0709000202000203" pitchFamily="49" charset="0"/>
              </a:rPr>
              <a:t>04</a:t>
            </a:r>
          </a:p>
          <a:p>
            <a:pPr marL="0" indent="0">
              <a:buNone/>
            </a:pPr>
            <a:r>
              <a:rPr lang="de-DE" dirty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>
                <a:latin typeface="APL385 Unicode" panose="020B0709000202000203" pitchFamily="49" charset="0"/>
              </a:rPr>
              <a:t>05 </a:t>
            </a:r>
            <a:r>
              <a:rPr lang="de-DE" dirty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>
                <a:latin typeface="APL385 Unicode" panose="020B0709000202000203" pitchFamily="49" charset="0"/>
              </a:rPr>
              <a:t>06 </a:t>
            </a:r>
            <a:r>
              <a:rPr lang="de-DE" dirty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>
                <a:latin typeface="APL385 Unicode" panose="020B0709000202000203" pitchFamily="49" charset="0"/>
              </a:rPr>
              <a:t>07 </a:t>
            </a:r>
            <a:r>
              <a:rPr lang="de-DE" dirty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>
                <a:latin typeface="APL385 Unicode" panose="020B0709000202000203" pitchFamily="49" charset="0"/>
              </a:rPr>
              <a:t>08</a:t>
            </a:r>
          </a:p>
          <a:p>
            <a:pPr marL="0" indent="0">
              <a:buNone/>
            </a:pPr>
            <a:r>
              <a:rPr lang="de-DE" dirty="0">
                <a:solidFill>
                  <a:srgbClr val="00B050"/>
                </a:solidFill>
                <a:latin typeface="APL385 Unicode" panose="020B0709000202000203" pitchFamily="49" charset="0"/>
              </a:rPr>
              <a:t>3</a:t>
            </a:r>
            <a:r>
              <a:rPr lang="de-DE" dirty="0">
                <a:latin typeface="APL385 Unicode" panose="020B0709000202000203" pitchFamily="49" charset="0"/>
              </a:rPr>
              <a:t>09 </a:t>
            </a:r>
            <a:r>
              <a:rPr lang="de-DE" dirty="0">
                <a:solidFill>
                  <a:srgbClr val="00B050"/>
                </a:solidFill>
                <a:latin typeface="APL385 Unicode" panose="020B0709000202000203" pitchFamily="49" charset="0"/>
              </a:rPr>
              <a:t>3</a:t>
            </a:r>
            <a:r>
              <a:rPr lang="de-DE" dirty="0">
                <a:latin typeface="APL385 Unicode" panose="020B0709000202000203" pitchFamily="49" charset="0"/>
              </a:rPr>
              <a:t>10 </a:t>
            </a:r>
            <a:r>
              <a:rPr lang="de-DE" dirty="0">
                <a:solidFill>
                  <a:srgbClr val="00B050"/>
                </a:solidFill>
                <a:latin typeface="APL385 Unicode" panose="020B0709000202000203" pitchFamily="49" charset="0"/>
              </a:rPr>
              <a:t>3</a:t>
            </a:r>
            <a:r>
              <a:rPr lang="de-DE" dirty="0">
                <a:latin typeface="APL385 Unicode" panose="020B0709000202000203" pitchFamily="49" charset="0"/>
              </a:rPr>
              <a:t>11 </a:t>
            </a:r>
            <a:r>
              <a:rPr lang="de-DE" dirty="0">
                <a:solidFill>
                  <a:srgbClr val="00B050"/>
                </a:solidFill>
                <a:latin typeface="APL385 Unicode" panose="020B0709000202000203" pitchFamily="49" charset="0"/>
              </a:rPr>
              <a:t>3</a:t>
            </a:r>
            <a:r>
              <a:rPr lang="de-DE" dirty="0">
                <a:latin typeface="APL385 Unicode" panose="020B0709000202000203" pitchFamily="49" charset="0"/>
              </a:rPr>
              <a:t>12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267744" y="2586757"/>
            <a:ext cx="0" cy="1490315"/>
          </a:xfrm>
          <a:prstGeom prst="straightConnector1">
            <a:avLst/>
          </a:prstGeom>
          <a:ln w="76200">
            <a:solidFill>
              <a:srgbClr val="00B050">
                <a:alpha val="34118"/>
              </a:srgb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082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/>
          <a:lstStyle/>
          <a:p>
            <a:r>
              <a:rPr lang="en-GB" dirty="0" smtClean="0"/>
              <a:t>Rank 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507288" cy="4896544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endParaRPr lang="de-DE" sz="3000" dirty="0" smtClean="0">
              <a:latin typeface="APL385 Unicode" panose="020B0709000202000203" pitchFamily="49" charset="0"/>
            </a:endParaRPr>
          </a:p>
          <a:p>
            <a:pPr marL="400050" lvl="1" indent="0">
              <a:buNone/>
            </a:pPr>
            <a:r>
              <a:rPr lang="de-DE" sz="3000" dirty="0" smtClean="0">
                <a:latin typeface="APL385 Unicode" panose="020B0709000202000203" pitchFamily="49" charset="0"/>
              </a:rPr>
              <a:t>Im ← </a:t>
            </a:r>
            <a:r>
              <a:rPr lang="de-DE" sz="3000" dirty="0" smtClean="0">
                <a:solidFill>
                  <a:srgbClr val="00B0F0"/>
                </a:solidFill>
                <a:latin typeface="APL385 Unicode" panose="020B0709000202000203" pitchFamily="49" charset="0"/>
              </a:rPr>
              <a:t>3</a:t>
            </a:r>
            <a:r>
              <a:rPr lang="de-DE" sz="3000" dirty="0" smtClean="0">
                <a:latin typeface="APL385 Unicode" panose="020B0709000202000203" pitchFamily="49" charset="0"/>
              </a:rPr>
              <a:t> 4 ⍴ ⍳12 </a:t>
            </a:r>
          </a:p>
          <a:p>
            <a:pPr marL="0" lvl="1" indent="0">
              <a:buNone/>
            </a:pPr>
            <a:r>
              <a:rPr lang="de-DE" dirty="0" smtClean="0">
                <a:latin typeface="APL385 Unicode" panose="020B0709000202000203" pitchFamily="49" charset="0"/>
              </a:rPr>
              <a:t>  im </a:t>
            </a:r>
            <a:r>
              <a:rPr lang="de-DE" dirty="0">
                <a:latin typeface="APL385 Unicode" panose="020B0709000202000203" pitchFamily="49" charset="0"/>
              </a:rPr>
              <a:t>(+⍤</a:t>
            </a:r>
            <a:r>
              <a:rPr lang="de-DE" dirty="0" smtClean="0">
                <a:latin typeface="APL385 Unicode" panose="020B0709000202000203" pitchFamily="49" charset="0"/>
              </a:rPr>
              <a:t>1 0) </a:t>
            </a:r>
            <a:r>
              <a:rPr lang="de-DE" dirty="0">
                <a:solidFill>
                  <a:srgbClr val="00B0F0"/>
                </a:solidFill>
                <a:latin typeface="APL385 Unicode" panose="020B0709000202000203" pitchFamily="49" charset="0"/>
              </a:rPr>
              <a:t>3</a:t>
            </a:r>
            <a:r>
              <a:rPr lang="de-DE" dirty="0">
                <a:latin typeface="APL385 Unicode" panose="020B0709000202000203" pitchFamily="49" charset="0"/>
              </a:rPr>
              <a:t> ⍴ </a:t>
            </a:r>
            <a:r>
              <a:rPr lang="de-DE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100</a:t>
            </a:r>
            <a:r>
              <a:rPr lang="de-DE" dirty="0" smtClean="0">
                <a:latin typeface="APL385 Unicode" panose="020B0709000202000203" pitchFamily="49" charset="0"/>
              </a:rPr>
              <a:t> </a:t>
            </a:r>
            <a:r>
              <a:rPr lang="de-DE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200</a:t>
            </a:r>
            <a:r>
              <a:rPr lang="de-DE" dirty="0" smtClean="0">
                <a:latin typeface="APL385 Unicode" panose="020B0709000202000203" pitchFamily="49" charset="0"/>
              </a:rPr>
              <a:t> </a:t>
            </a:r>
            <a:r>
              <a:rPr lang="de-DE" dirty="0" smtClean="0">
                <a:solidFill>
                  <a:srgbClr val="FFC000"/>
                </a:solidFill>
                <a:latin typeface="APL385 Unicode" panose="020B0709000202000203" pitchFamily="49" charset="0"/>
              </a:rPr>
              <a:t>300 </a:t>
            </a:r>
            <a:r>
              <a:rPr lang="de-DE" dirty="0" smtClean="0">
                <a:latin typeface="APL385 Unicode" panose="020B0709000202000203" pitchFamily="49" charset="0"/>
              </a:rPr>
              <a:t> </a:t>
            </a:r>
          </a:p>
          <a:p>
            <a:pPr marL="0" lvl="1" indent="0">
              <a:buNone/>
            </a:pPr>
            <a:endParaRPr lang="de-DE" dirty="0">
              <a:latin typeface="APL385 Unicode" panose="020B0709000202000203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8930" y="3212976"/>
            <a:ext cx="27783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1  2  3  4  +  100</a:t>
            </a:r>
            <a:endParaRPr lang="en-GB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18930" y="3797749"/>
            <a:ext cx="27783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5  6  7  8  +  200</a:t>
            </a:r>
            <a:endParaRPr lang="en-GB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431754" y="4419001"/>
            <a:ext cx="34034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9  10  11  12  +  300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431754" y="3212972"/>
            <a:ext cx="38876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>
                <a:latin typeface="APL385 Unicode" panose="020B0709000202000203" pitchFamily="49" charset="0"/>
              </a:rPr>
              <a:t>101 </a:t>
            </a:r>
            <a:r>
              <a:rPr lang="de-DE" sz="3200" dirty="0" smtClean="0">
                <a:latin typeface="APL385 Unicode" panose="020B0709000202000203" pitchFamily="49" charset="0"/>
              </a:rPr>
              <a:t>102 103 104</a:t>
            </a:r>
            <a:endParaRPr lang="de-DE" sz="3200" dirty="0">
              <a:latin typeface="APL385 Unicode" panose="020B0709000202000203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8515" y="3797751"/>
            <a:ext cx="38876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PL385 Unicode" panose="020B0709000202000203" pitchFamily="49" charset="0"/>
              </a:rPr>
              <a:t>205 206 207 208</a:t>
            </a:r>
            <a:endParaRPr lang="de-DE" sz="3200" dirty="0">
              <a:latin typeface="APL385 Unicode" panose="020B0709000202000203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8930" y="4433065"/>
            <a:ext cx="38876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PL385 Unicode" panose="020B0709000202000203" pitchFamily="49" charset="0"/>
              </a:rPr>
              <a:t>309 310 311 312</a:t>
            </a:r>
            <a:endParaRPr lang="de-DE" sz="3200" dirty="0">
              <a:latin typeface="APL385 Unicode" panose="020B0709000202000203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76056" y="3212976"/>
            <a:ext cx="42484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APL385 Unicode" panose="020B0709000202000203" pitchFamily="49" charset="0"/>
              </a:rPr>
              <a:t>1  </a:t>
            </a:r>
            <a:r>
              <a:rPr lang="en-GB" sz="3600" dirty="0">
                <a:latin typeface="APL385 Unicode" panose="020B0709000202000203" pitchFamily="49" charset="0"/>
              </a:rPr>
              <a:t>2  3  </a:t>
            </a:r>
            <a:r>
              <a:rPr lang="en-GB" sz="3600" dirty="0" smtClean="0">
                <a:latin typeface="APL385 Unicode" panose="020B0709000202000203" pitchFamily="49" charset="0"/>
              </a:rPr>
              <a:t>4+</a:t>
            </a:r>
            <a:r>
              <a:rPr lang="en-GB" sz="3600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100</a:t>
            </a:r>
            <a:endParaRPr lang="en-GB" sz="3600" dirty="0">
              <a:latin typeface="APL385 Unicode" panose="020B0709000202000203" pitchFamily="49" charset="0"/>
            </a:endParaRPr>
          </a:p>
          <a:p>
            <a:r>
              <a:rPr lang="en-GB" sz="3600" dirty="0" smtClean="0">
                <a:latin typeface="APL385 Unicode" panose="020B0709000202000203" pitchFamily="49" charset="0"/>
              </a:rPr>
              <a:t>5  </a:t>
            </a:r>
            <a:r>
              <a:rPr lang="en-GB" sz="3600" dirty="0">
                <a:latin typeface="APL385 Unicode" panose="020B0709000202000203" pitchFamily="49" charset="0"/>
              </a:rPr>
              <a:t>6  7  </a:t>
            </a:r>
            <a:r>
              <a:rPr lang="en-GB" sz="3600" dirty="0" smtClean="0">
                <a:latin typeface="APL385 Unicode" panose="020B0709000202000203" pitchFamily="49" charset="0"/>
              </a:rPr>
              <a:t>8+</a:t>
            </a:r>
            <a:r>
              <a:rPr lang="en-GB" sz="3600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200</a:t>
            </a:r>
            <a:endParaRPr lang="en-GB" sz="3600" dirty="0">
              <a:latin typeface="APL385 Unicode" panose="020B0709000202000203" pitchFamily="49" charset="0"/>
            </a:endParaRPr>
          </a:p>
          <a:p>
            <a:r>
              <a:rPr lang="en-GB" sz="3600" dirty="0" smtClean="0">
                <a:latin typeface="APL385 Unicode" panose="020B0709000202000203" pitchFamily="49" charset="0"/>
              </a:rPr>
              <a:t>9 </a:t>
            </a:r>
            <a:r>
              <a:rPr lang="en-GB" sz="3600" dirty="0">
                <a:latin typeface="APL385 Unicode" panose="020B0709000202000203" pitchFamily="49" charset="0"/>
              </a:rPr>
              <a:t>10 11 </a:t>
            </a:r>
            <a:r>
              <a:rPr lang="en-GB" sz="3600" dirty="0" smtClean="0">
                <a:latin typeface="APL385 Unicode" panose="020B0709000202000203" pitchFamily="49" charset="0"/>
              </a:rPr>
              <a:t>12+</a:t>
            </a:r>
            <a:r>
              <a:rPr lang="en-GB" sz="3600" dirty="0" smtClean="0">
                <a:solidFill>
                  <a:srgbClr val="FFC000"/>
                </a:solidFill>
                <a:latin typeface="APL385 Unicode" panose="020B0709000202000203" pitchFamily="49" charset="0"/>
              </a:rPr>
              <a:t>300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2917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  <p:bldP spid="6" grpId="1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r>
              <a:rPr lang="en-GB" dirty="0" smtClean="0"/>
              <a:t>Performance improvements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⌊</a:t>
            </a:r>
            <a:r>
              <a:rPr lang="en-GB" dirty="0" smtClean="0"/>
              <a:t>0.5+NA is a new idiom</a:t>
            </a:r>
          </a:p>
          <a:p>
            <a:r>
              <a:rPr lang="en-GB" dirty="0" smtClean="0"/>
              <a:t>Many </a:t>
            </a:r>
            <a:r>
              <a:rPr lang="en-GB" dirty="0"/>
              <a:t>Boolean Operations </a:t>
            </a:r>
            <a:r>
              <a:rPr lang="en-GB" dirty="0" smtClean="0"/>
              <a:t>are faster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469596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APL\training\conf2014\newstuff\hid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89240"/>
            <a:ext cx="1545404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/>
          <a:lstStyle/>
          <a:p>
            <a:r>
              <a:rPr lang="en-GB" dirty="0" smtClean="0"/>
              <a:t>Rank 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676671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en-GB" sz="3200" dirty="0" smtClean="0">
                <a:latin typeface="APL385 Unicode" panose="020B0709000202000203" pitchFamily="49" charset="0"/>
              </a:rPr>
              <a:t> </a:t>
            </a:r>
            <a:r>
              <a:rPr lang="en-GB" dirty="0" smtClean="0">
                <a:latin typeface="APL385 Unicode" panose="020B0709000202000203" pitchFamily="49" charset="0"/>
              </a:rPr>
              <a:t>ca ← </a:t>
            </a:r>
            <a:r>
              <a:rPr lang="en-GB" dirty="0" smtClean="0">
                <a:solidFill>
                  <a:srgbClr val="FFC000"/>
                </a:solidFill>
                <a:latin typeface="APL385 Unicode" panose="020B0709000202000203" pitchFamily="49" charset="0"/>
              </a:rPr>
              <a:t>2</a:t>
            </a:r>
            <a:r>
              <a:rPr lang="en-GB" dirty="0" smtClean="0">
                <a:latin typeface="APL385 Unicode" panose="020B0709000202000203" pitchFamily="49" charset="0"/>
              </a:rPr>
              <a:t> 3 4 ⍴ ⎕a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6980" y="1844260"/>
            <a:ext cx="6540573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 smtClean="0">
                <a:latin typeface="APL385 Unicode" panose="020B0709000202000203" pitchFamily="49" charset="0"/>
              </a:rPr>
              <a:t>   </a:t>
            </a:r>
            <a:r>
              <a:rPr lang="en-GB" sz="2800" dirty="0" smtClean="0">
                <a:latin typeface="APL385 Unicode" panose="020B0709000202000203" pitchFamily="49" charset="0"/>
              </a:rPr>
              <a:t>ca </a:t>
            </a:r>
            <a:r>
              <a:rPr lang="en-GB" sz="2800" dirty="0">
                <a:latin typeface="APL385 Unicode" panose="020B0709000202000203" pitchFamily="49" charset="0"/>
              </a:rPr>
              <a:t>(⍪⍤</a:t>
            </a:r>
            <a:r>
              <a:rPr lang="en-GB" sz="2800" b="1" dirty="0">
                <a:latin typeface="APL385 Unicode" panose="020B0709000202000203" pitchFamily="49" charset="0"/>
              </a:rPr>
              <a:t>2 1</a:t>
            </a:r>
            <a:r>
              <a:rPr lang="en-GB" sz="2800" dirty="0">
                <a:latin typeface="APL385 Unicode" panose="020B0709000202000203" pitchFamily="49" charset="0"/>
              </a:rPr>
              <a:t>) </a:t>
            </a:r>
            <a:r>
              <a:rPr lang="en-GB" sz="2800" dirty="0">
                <a:solidFill>
                  <a:srgbClr val="FFC000"/>
                </a:solidFill>
                <a:latin typeface="APL385 Unicode" panose="020B0709000202000203" pitchFamily="49" charset="0"/>
              </a:rPr>
              <a:t>2</a:t>
            </a:r>
            <a:r>
              <a:rPr lang="en-GB" sz="2800" dirty="0">
                <a:latin typeface="APL385 Unicode" panose="020B0709000202000203" pitchFamily="49" charset="0"/>
              </a:rPr>
              <a:t> 4 ⍴ '</a:t>
            </a:r>
            <a:r>
              <a:rPr lang="en-GB" sz="2800" dirty="0" err="1">
                <a:solidFill>
                  <a:srgbClr val="FF0000"/>
                </a:solidFill>
                <a:latin typeface="APL385 Unicode" panose="020B0709000202000203" pitchFamily="49" charset="0"/>
              </a:rPr>
              <a:t>abcd</a:t>
            </a:r>
            <a:r>
              <a:rPr lang="en-GB" sz="2800" dirty="0" err="1">
                <a:solidFill>
                  <a:srgbClr val="00B050"/>
                </a:solidFill>
                <a:latin typeface="APL385 Unicode" panose="020B0709000202000203" pitchFamily="49" charset="0"/>
              </a:rPr>
              <a:t>efgh</a:t>
            </a:r>
            <a:r>
              <a:rPr lang="en-GB" sz="2800" dirty="0">
                <a:latin typeface="APL385 Unicode" panose="020B0709000202000203" pitchFamily="49" charset="0"/>
              </a:rPr>
              <a:t>'</a:t>
            </a:r>
          </a:p>
          <a:p>
            <a:r>
              <a:rPr lang="en-GB" sz="2800" dirty="0">
                <a:latin typeface="APL385 Unicode" panose="020B0709000202000203" pitchFamily="49" charset="0"/>
              </a:rPr>
              <a:t>ABCD</a:t>
            </a:r>
          </a:p>
          <a:p>
            <a:r>
              <a:rPr lang="en-GB" sz="2800" dirty="0">
                <a:latin typeface="APL385 Unicode" panose="020B0709000202000203" pitchFamily="49" charset="0"/>
              </a:rPr>
              <a:t>EFGH</a:t>
            </a:r>
          </a:p>
          <a:p>
            <a:r>
              <a:rPr lang="en-GB" sz="2800" dirty="0">
                <a:latin typeface="APL385 Unicode" panose="020B0709000202000203" pitchFamily="49" charset="0"/>
              </a:rPr>
              <a:t>IJKL</a:t>
            </a:r>
          </a:p>
          <a:p>
            <a:r>
              <a:rPr lang="en-GB" sz="2800" dirty="0" err="1">
                <a:solidFill>
                  <a:srgbClr val="FF0000"/>
                </a:solidFill>
                <a:latin typeface="APL385 Unicode" panose="020B0709000202000203" pitchFamily="49" charset="0"/>
              </a:rPr>
              <a:t>abcd</a:t>
            </a:r>
            <a:endParaRPr lang="en-GB" sz="2800" dirty="0">
              <a:solidFill>
                <a:srgbClr val="FF0000"/>
              </a:solidFill>
              <a:latin typeface="APL385 Unicode" panose="020B0709000202000203" pitchFamily="49" charset="0"/>
            </a:endParaRPr>
          </a:p>
          <a:p>
            <a:endParaRPr lang="en-GB" sz="2800" dirty="0">
              <a:latin typeface="APL385 Unicode" panose="020B0709000202000203" pitchFamily="49" charset="0"/>
            </a:endParaRPr>
          </a:p>
          <a:p>
            <a:r>
              <a:rPr lang="en-GB" sz="2800" dirty="0">
                <a:latin typeface="APL385 Unicode" panose="020B0709000202000203" pitchFamily="49" charset="0"/>
              </a:rPr>
              <a:t>MNOP</a:t>
            </a:r>
          </a:p>
          <a:p>
            <a:r>
              <a:rPr lang="en-GB" sz="2800" dirty="0">
                <a:latin typeface="APL385 Unicode" panose="020B0709000202000203" pitchFamily="49" charset="0"/>
              </a:rPr>
              <a:t>QRST</a:t>
            </a:r>
          </a:p>
          <a:p>
            <a:r>
              <a:rPr lang="en-GB" sz="2800" dirty="0">
                <a:latin typeface="APL385 Unicode" panose="020B0709000202000203" pitchFamily="49" charset="0"/>
              </a:rPr>
              <a:t>UVWX</a:t>
            </a:r>
          </a:p>
          <a:p>
            <a:r>
              <a:rPr lang="en-GB" sz="2800" dirty="0" err="1" smtClean="0">
                <a:solidFill>
                  <a:srgbClr val="00B050"/>
                </a:solidFill>
                <a:latin typeface="APL385 Unicode" panose="020B0709000202000203" pitchFamily="49" charset="0"/>
              </a:rPr>
              <a:t>efgh</a:t>
            </a:r>
            <a:endParaRPr lang="en-GB" sz="2800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71800" y="2745794"/>
            <a:ext cx="69127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Same as </a:t>
            </a:r>
          </a:p>
          <a:p>
            <a:r>
              <a:rPr lang="en-GB" sz="3200" dirty="0">
                <a:latin typeface="APL385 Unicode" panose="020B0709000202000203" pitchFamily="49" charset="0"/>
              </a:rPr>
              <a:t>c</a:t>
            </a:r>
            <a:r>
              <a:rPr lang="en-GB" sz="3200" dirty="0" smtClean="0">
                <a:latin typeface="APL385 Unicode" panose="020B0709000202000203" pitchFamily="49" charset="0"/>
              </a:rPr>
              <a:t>a ,[</a:t>
            </a:r>
            <a:r>
              <a:rPr lang="en-GB" sz="3200" dirty="0">
                <a:latin typeface="APL385 Unicode" panose="020B0709000202000203" pitchFamily="49" charset="0"/>
              </a:rPr>
              <a:t>2</a:t>
            </a:r>
            <a:r>
              <a:rPr lang="en-GB" sz="3200" dirty="0" smtClean="0">
                <a:latin typeface="APL385 Unicode" panose="020B0709000202000203" pitchFamily="49" charset="0"/>
              </a:rPr>
              <a:t>] 2 </a:t>
            </a:r>
            <a:r>
              <a:rPr lang="en-GB" sz="3200" dirty="0">
                <a:latin typeface="APL385 Unicode" panose="020B0709000202000203" pitchFamily="49" charset="0"/>
              </a:rPr>
              <a:t>4 ⍴ '</a:t>
            </a:r>
            <a:r>
              <a:rPr lang="en-GB" sz="3200" dirty="0" err="1">
                <a:latin typeface="APL385 Unicode" panose="020B0709000202000203" pitchFamily="49" charset="0"/>
              </a:rPr>
              <a:t>abcdefgh</a:t>
            </a:r>
            <a:r>
              <a:rPr lang="en-GB" sz="3200" dirty="0">
                <a:latin typeface="APL385 Unicode" panose="020B0709000202000203" pitchFamily="49" charset="0"/>
              </a:rPr>
              <a:t>'</a:t>
            </a:r>
          </a:p>
        </p:txBody>
      </p:sp>
    </p:spTree>
    <p:extLst>
      <p:ext uri="{BB962C8B-B14F-4D97-AF65-F5344CB8AC3E}">
        <p14:creationId xmlns:p14="http://schemas.microsoft.com/office/powerpoint/2010/main" val="473802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APL\training\conf2014\newstuff\hid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89240"/>
            <a:ext cx="1545404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/>
          <a:lstStyle/>
          <a:p>
            <a:r>
              <a:rPr lang="en-GB" dirty="0" smtClean="0"/>
              <a:t>Rank 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43192" cy="4525963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en-GB" sz="3200" b="1" dirty="0" smtClean="0"/>
              <a:t>Some cannot be done with [n]</a:t>
            </a:r>
          </a:p>
          <a:p>
            <a:pPr marL="400050" lvl="1" indent="0">
              <a:buNone/>
            </a:pPr>
            <a:r>
              <a:rPr lang="en-GB" sz="3200" dirty="0">
                <a:latin typeface="APL385 Unicode" panose="020B0709000202000203" pitchFamily="49" charset="0"/>
              </a:rPr>
              <a:t>	</a:t>
            </a:r>
            <a:r>
              <a:rPr lang="en-GB" sz="3200" dirty="0" smtClean="0">
                <a:latin typeface="APL385 Unicode" panose="020B0709000202000203" pitchFamily="49" charset="0"/>
              </a:rPr>
              <a:t>cm ← 3 4 ⍴ ⎕a</a:t>
            </a:r>
          </a:p>
          <a:p>
            <a:pPr marL="400050" lvl="1" indent="0">
              <a:buNone/>
            </a:pPr>
            <a:r>
              <a:rPr lang="en-GB" sz="3200" dirty="0" smtClean="0">
                <a:latin typeface="APL385 Unicode" panose="020B0709000202000203" pitchFamily="49" charset="0"/>
              </a:rPr>
              <a:t>⍝ </a:t>
            </a:r>
            <a:r>
              <a:rPr lang="en-GB" sz="3200" dirty="0" err="1" smtClean="0">
                <a:latin typeface="APL385 Unicode" panose="020B0709000202000203" pitchFamily="49" charset="0"/>
              </a:rPr>
              <a:t>catenate</a:t>
            </a:r>
            <a:r>
              <a:rPr lang="en-GB" sz="3200" dirty="0" smtClean="0">
                <a:latin typeface="APL385 Unicode" panose="020B0709000202000203" pitchFamily="49" charset="0"/>
              </a:rPr>
              <a:t> ‘</a:t>
            </a:r>
            <a:r>
              <a:rPr lang="en-GB" sz="3200" dirty="0" err="1" smtClean="0">
                <a:latin typeface="APL385 Unicode" panose="020B0709000202000203" pitchFamily="49" charset="0"/>
              </a:rPr>
              <a:t>abc</a:t>
            </a:r>
            <a:r>
              <a:rPr lang="en-GB" sz="3200" dirty="0" smtClean="0">
                <a:latin typeface="APL385 Unicode" panose="020B0709000202000203" pitchFamily="49" charset="0"/>
              </a:rPr>
              <a:t>’ to each row</a:t>
            </a:r>
            <a:endParaRPr lang="en-GB" sz="32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	cm (,</a:t>
            </a:r>
            <a:r>
              <a:rPr lang="en-GB" dirty="0">
                <a:latin typeface="APL385 Unicode" panose="020B0709000202000203" pitchFamily="49" charset="0"/>
              </a:rPr>
              <a:t>⍤1) '</a:t>
            </a:r>
            <a:r>
              <a:rPr lang="en-GB" dirty="0" err="1">
                <a:solidFill>
                  <a:srgbClr val="FF0000"/>
                </a:solidFill>
                <a:latin typeface="APL385 Unicode" panose="020B0709000202000203" pitchFamily="49" charset="0"/>
              </a:rPr>
              <a:t>abc</a:t>
            </a:r>
            <a:r>
              <a:rPr lang="en-GB" dirty="0">
                <a:latin typeface="APL385 Unicode" panose="020B0709000202000203" pitchFamily="49" charset="0"/>
              </a:rPr>
              <a:t>'</a:t>
            </a:r>
          </a:p>
          <a:p>
            <a:pPr marL="0" indent="0">
              <a:buNone/>
            </a:pPr>
            <a:r>
              <a:rPr lang="en-GB" dirty="0" err="1">
                <a:latin typeface="APL385 Unicode" panose="020B0709000202000203" pitchFamily="49" charset="0"/>
              </a:rPr>
              <a:t>ABCD</a:t>
            </a:r>
            <a:r>
              <a:rPr lang="en-GB" dirty="0" err="1">
                <a:solidFill>
                  <a:srgbClr val="FF0000"/>
                </a:solidFill>
                <a:latin typeface="APL385 Unicode" panose="020B0709000202000203" pitchFamily="49" charset="0"/>
              </a:rPr>
              <a:t>abc</a:t>
            </a:r>
            <a:endParaRPr lang="en-GB" dirty="0">
              <a:solidFill>
                <a:srgbClr val="FF0000"/>
              </a:solidFill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 err="1">
                <a:latin typeface="APL385 Unicode" panose="020B0709000202000203" pitchFamily="49" charset="0"/>
              </a:rPr>
              <a:t>EFGH</a:t>
            </a:r>
            <a:r>
              <a:rPr lang="en-GB" dirty="0" err="1">
                <a:solidFill>
                  <a:srgbClr val="FF0000"/>
                </a:solidFill>
                <a:latin typeface="APL385 Unicode" panose="020B0709000202000203" pitchFamily="49" charset="0"/>
              </a:rPr>
              <a:t>abc</a:t>
            </a:r>
            <a:endParaRPr lang="en-GB" dirty="0">
              <a:solidFill>
                <a:srgbClr val="FF0000"/>
              </a:solidFill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 err="1">
                <a:latin typeface="APL385 Unicode" panose="020B0709000202000203" pitchFamily="49" charset="0"/>
              </a:rPr>
              <a:t>IJKL</a:t>
            </a:r>
            <a:r>
              <a:rPr lang="en-GB" dirty="0" err="1">
                <a:solidFill>
                  <a:srgbClr val="FF0000"/>
                </a:solidFill>
                <a:latin typeface="APL385 Unicode" panose="020B0709000202000203" pitchFamily="49" charset="0"/>
              </a:rPr>
              <a:t>abc</a:t>
            </a:r>
            <a:endParaRPr lang="en-GB" dirty="0">
              <a:solidFill>
                <a:srgbClr val="FF0000"/>
              </a:solidFill>
              <a:latin typeface="APL385 Unicode" panose="020B0709000202000203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31640" y="5805264"/>
            <a:ext cx="66030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latin typeface="APL385 Unicode" panose="020B0709000202000203" pitchFamily="49" charset="0"/>
              </a:rPr>
              <a:t>cm {⍺,((1↑⍴⍺),⍴⍵)⍴⍵} </a:t>
            </a:r>
            <a:r>
              <a:rPr lang="en-GB" sz="3200" dirty="0" smtClean="0">
                <a:latin typeface="APL385 Unicode" panose="020B0709000202000203" pitchFamily="49" charset="0"/>
              </a:rPr>
              <a:t>'</a:t>
            </a:r>
            <a:r>
              <a:rPr lang="en-GB" sz="3200" dirty="0" err="1" smtClean="0">
                <a:latin typeface="APL385 Unicode" panose="020B0709000202000203" pitchFamily="49" charset="0"/>
              </a:rPr>
              <a:t>abc</a:t>
            </a:r>
            <a:r>
              <a:rPr lang="en-GB" sz="3200" dirty="0" smtClean="0">
                <a:latin typeface="APL385 Unicode" panose="020B0709000202000203" pitchFamily="49" charset="0"/>
              </a:rPr>
              <a:t>'</a:t>
            </a:r>
            <a:endParaRPr lang="en-GB" sz="3200" dirty="0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684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APL\training\conf2014\newstuff\hid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89240"/>
            <a:ext cx="1545404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9816"/>
            <a:ext cx="8229600" cy="1143000"/>
          </a:xfrm>
        </p:spPr>
        <p:txBody>
          <a:bodyPr/>
          <a:lstStyle/>
          <a:p>
            <a:r>
              <a:rPr lang="en-GB" dirty="0" smtClean="0"/>
              <a:t>Rank 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9208" y="1246177"/>
            <a:ext cx="8229600" cy="676671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en-GB" dirty="0">
                <a:latin typeface="APL385 Unicode" panose="020B0709000202000203" pitchFamily="49" charset="0"/>
              </a:rPr>
              <a:t>c</a:t>
            </a:r>
            <a:r>
              <a:rPr lang="en-GB" dirty="0" smtClean="0">
                <a:latin typeface="APL385 Unicode" panose="020B0709000202000203" pitchFamily="49" charset="0"/>
              </a:rPr>
              <a:t>a ← 2 3 4 ⍴ ⎕a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1916831"/>
            <a:ext cx="8640960" cy="5262979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GB" sz="2800" dirty="0">
                <a:latin typeface="APL385 Unicode" panose="020B0709000202000203" pitchFamily="49" charset="0"/>
              </a:rPr>
              <a:t> </a:t>
            </a:r>
            <a:r>
              <a:rPr lang="en-GB" sz="2800" dirty="0" smtClean="0">
                <a:latin typeface="APL385 Unicode" panose="020B0709000202000203" pitchFamily="49" charset="0"/>
              </a:rPr>
              <a:t>  ca </a:t>
            </a:r>
            <a:r>
              <a:rPr lang="en-GB" sz="2800" dirty="0">
                <a:latin typeface="APL385 Unicode" panose="020B0709000202000203" pitchFamily="49" charset="0"/>
              </a:rPr>
              <a:t>(⍪⍤</a:t>
            </a:r>
            <a:r>
              <a:rPr lang="en-GB" sz="2800" b="1" dirty="0">
                <a:latin typeface="APL385 Unicode" panose="020B0709000202000203" pitchFamily="49" charset="0"/>
              </a:rPr>
              <a:t>2 1</a:t>
            </a:r>
            <a:r>
              <a:rPr lang="en-GB" sz="2800" dirty="0" smtClean="0">
                <a:latin typeface="APL385 Unicode" panose="020B0709000202000203" pitchFamily="49" charset="0"/>
              </a:rPr>
              <a:t>)'</a:t>
            </a:r>
            <a:r>
              <a:rPr lang="en-GB" sz="2800" dirty="0" err="1" smtClean="0">
                <a:solidFill>
                  <a:srgbClr val="FF0000"/>
                </a:solidFill>
                <a:latin typeface="APL385 Unicode" panose="020B0709000202000203" pitchFamily="49" charset="0"/>
              </a:rPr>
              <a:t>abcd</a:t>
            </a:r>
            <a:r>
              <a:rPr lang="en-GB" sz="2800" dirty="0">
                <a:latin typeface="APL385 Unicode" panose="020B0709000202000203" pitchFamily="49" charset="0"/>
              </a:rPr>
              <a:t>'</a:t>
            </a:r>
          </a:p>
          <a:p>
            <a:r>
              <a:rPr lang="en-GB" sz="2800" dirty="0">
                <a:latin typeface="APL385 Unicode" panose="020B0709000202000203" pitchFamily="49" charset="0"/>
              </a:rPr>
              <a:t>ABCD</a:t>
            </a:r>
          </a:p>
          <a:p>
            <a:r>
              <a:rPr lang="en-GB" sz="2800" dirty="0">
                <a:latin typeface="APL385 Unicode" panose="020B0709000202000203" pitchFamily="49" charset="0"/>
              </a:rPr>
              <a:t>EFGH</a:t>
            </a:r>
          </a:p>
          <a:p>
            <a:r>
              <a:rPr lang="en-GB" sz="2800" dirty="0">
                <a:latin typeface="APL385 Unicode" panose="020B0709000202000203" pitchFamily="49" charset="0"/>
              </a:rPr>
              <a:t>IJKL</a:t>
            </a:r>
          </a:p>
          <a:p>
            <a:r>
              <a:rPr lang="en-GB" sz="2800" dirty="0" err="1">
                <a:solidFill>
                  <a:srgbClr val="FF0000"/>
                </a:solidFill>
                <a:latin typeface="APL385 Unicode" panose="020B0709000202000203" pitchFamily="49" charset="0"/>
              </a:rPr>
              <a:t>abcd</a:t>
            </a:r>
            <a:endParaRPr lang="en-GB" sz="2800" dirty="0">
              <a:solidFill>
                <a:srgbClr val="FF0000"/>
              </a:solidFill>
              <a:latin typeface="APL385 Unicode" panose="020B0709000202000203" pitchFamily="49" charset="0"/>
            </a:endParaRPr>
          </a:p>
          <a:p>
            <a:endParaRPr lang="en-GB" sz="2800" dirty="0" smtClean="0">
              <a:latin typeface="APL385 Unicode" panose="020B0709000202000203" pitchFamily="49" charset="0"/>
            </a:endParaRPr>
          </a:p>
          <a:p>
            <a:r>
              <a:rPr lang="en-GB" sz="2800" dirty="0" smtClean="0">
                <a:latin typeface="APL385 Unicode" panose="020B0709000202000203" pitchFamily="49" charset="0"/>
              </a:rPr>
              <a:t>MNOP</a:t>
            </a:r>
            <a:endParaRPr lang="en-GB" sz="2800" dirty="0">
              <a:latin typeface="APL385 Unicode" panose="020B0709000202000203" pitchFamily="49" charset="0"/>
            </a:endParaRPr>
          </a:p>
          <a:p>
            <a:r>
              <a:rPr lang="en-GB" sz="2800" dirty="0">
                <a:latin typeface="APL385 Unicode" panose="020B0709000202000203" pitchFamily="49" charset="0"/>
              </a:rPr>
              <a:t>QRST</a:t>
            </a:r>
          </a:p>
          <a:p>
            <a:r>
              <a:rPr lang="en-GB" sz="2800" dirty="0">
                <a:latin typeface="APL385 Unicode" panose="020B0709000202000203" pitchFamily="49" charset="0"/>
              </a:rPr>
              <a:t>UVWX</a:t>
            </a:r>
          </a:p>
          <a:p>
            <a:r>
              <a:rPr lang="en-GB" sz="2800" dirty="0" err="1" smtClean="0">
                <a:solidFill>
                  <a:srgbClr val="FF0000"/>
                </a:solidFill>
                <a:latin typeface="APL385 Unicode" panose="020B0709000202000203" pitchFamily="49" charset="0"/>
              </a:rPr>
              <a:t>abcd</a:t>
            </a:r>
            <a:endParaRPr lang="en-GB" sz="2800" dirty="0" smtClean="0">
              <a:solidFill>
                <a:srgbClr val="FF0000"/>
              </a:solidFill>
              <a:latin typeface="APL385 Unicode" panose="020B0709000202000203" pitchFamily="49" charset="0"/>
            </a:endParaRPr>
          </a:p>
          <a:p>
            <a:endParaRPr lang="en-GB" sz="2800" dirty="0" smtClean="0">
              <a:latin typeface="APL385 Unicode" panose="020B0709000202000203" pitchFamily="49" charset="0"/>
            </a:endParaRPr>
          </a:p>
          <a:p>
            <a:endParaRPr lang="en-GB" sz="2800" dirty="0">
              <a:latin typeface="APL385 Unicode" panose="020B0709000202000203" pitchFamily="49" charset="0"/>
            </a:endParaRPr>
          </a:p>
          <a:p>
            <a:r>
              <a:rPr lang="en-GB" sz="2800" dirty="0" smtClean="0">
                <a:latin typeface="APL385 Unicode" panose="020B0709000202000203" pitchFamily="49" charset="0"/>
              </a:rPr>
              <a:t>   ca </a:t>
            </a:r>
            <a:r>
              <a:rPr lang="en-GB" sz="2800" dirty="0">
                <a:latin typeface="APL385 Unicode" panose="020B0709000202000203" pitchFamily="49" charset="0"/>
              </a:rPr>
              <a:t>(⍪⍤</a:t>
            </a:r>
            <a:r>
              <a:rPr lang="en-GB" sz="2800" b="1" dirty="0" smtClean="0">
                <a:latin typeface="APL385 Unicode" panose="020B0709000202000203" pitchFamily="49" charset="0"/>
              </a:rPr>
              <a:t>2</a:t>
            </a:r>
            <a:r>
              <a:rPr lang="en-GB" sz="2800" dirty="0" smtClean="0">
                <a:latin typeface="APL385 Unicode" panose="020B0709000202000203" pitchFamily="49" charset="0"/>
              </a:rPr>
              <a:t>) </a:t>
            </a:r>
            <a:r>
              <a:rPr lang="en-GB" sz="2800" dirty="0">
                <a:latin typeface="APL385 Unicode" panose="020B0709000202000203" pitchFamily="49" charset="0"/>
              </a:rPr>
              <a:t>'</a:t>
            </a:r>
            <a:r>
              <a:rPr lang="en-GB" sz="2800" dirty="0" err="1">
                <a:solidFill>
                  <a:srgbClr val="FF0000"/>
                </a:solidFill>
                <a:latin typeface="APL385 Unicode" panose="020B0709000202000203" pitchFamily="49" charset="0"/>
              </a:rPr>
              <a:t>abcd</a:t>
            </a:r>
            <a:r>
              <a:rPr lang="en-GB" sz="2800" dirty="0">
                <a:latin typeface="APL385 Unicode" panose="020B0709000202000203" pitchFamily="49" charset="0"/>
              </a:rPr>
              <a:t>'</a:t>
            </a:r>
          </a:p>
          <a:p>
            <a:r>
              <a:rPr lang="en-GB" sz="2800" dirty="0">
                <a:latin typeface="APL385 Unicode" panose="020B0709000202000203" pitchFamily="49" charset="0"/>
              </a:rPr>
              <a:t>ABCD</a:t>
            </a:r>
          </a:p>
          <a:p>
            <a:r>
              <a:rPr lang="en-GB" sz="2800" dirty="0">
                <a:latin typeface="APL385 Unicode" panose="020B0709000202000203" pitchFamily="49" charset="0"/>
              </a:rPr>
              <a:t>EFGH</a:t>
            </a:r>
          </a:p>
          <a:p>
            <a:r>
              <a:rPr lang="en-GB" sz="2800" dirty="0">
                <a:latin typeface="APL385 Unicode" panose="020B0709000202000203" pitchFamily="49" charset="0"/>
              </a:rPr>
              <a:t>IJKL</a:t>
            </a:r>
          </a:p>
          <a:p>
            <a:r>
              <a:rPr lang="en-GB" sz="2800" dirty="0" err="1">
                <a:solidFill>
                  <a:srgbClr val="FF0000"/>
                </a:solidFill>
                <a:latin typeface="APL385 Unicode" panose="020B0709000202000203" pitchFamily="49" charset="0"/>
              </a:rPr>
              <a:t>abcd</a:t>
            </a:r>
            <a:endParaRPr lang="en-GB" sz="2800" dirty="0">
              <a:solidFill>
                <a:srgbClr val="FF0000"/>
              </a:solidFill>
              <a:latin typeface="APL385 Unicode" panose="020B0709000202000203" pitchFamily="49" charset="0"/>
            </a:endParaRPr>
          </a:p>
          <a:p>
            <a:r>
              <a:rPr lang="en-GB" sz="2800" dirty="0">
                <a:latin typeface="APL385 Unicode" panose="020B0709000202000203" pitchFamily="49" charset="0"/>
              </a:rPr>
              <a:t>    </a:t>
            </a:r>
          </a:p>
          <a:p>
            <a:r>
              <a:rPr lang="en-GB" sz="2800" dirty="0">
                <a:latin typeface="APL385 Unicode" panose="020B0709000202000203" pitchFamily="49" charset="0"/>
              </a:rPr>
              <a:t>MNOP</a:t>
            </a:r>
          </a:p>
          <a:p>
            <a:r>
              <a:rPr lang="en-GB" sz="2800" dirty="0">
                <a:latin typeface="APL385 Unicode" panose="020B0709000202000203" pitchFamily="49" charset="0"/>
              </a:rPr>
              <a:t>QRST</a:t>
            </a:r>
          </a:p>
          <a:p>
            <a:r>
              <a:rPr lang="en-GB" sz="2800" dirty="0">
                <a:latin typeface="APL385 Unicode" panose="020B0709000202000203" pitchFamily="49" charset="0"/>
              </a:rPr>
              <a:t>UVWX</a:t>
            </a:r>
          </a:p>
          <a:p>
            <a:r>
              <a:rPr lang="en-GB" sz="2800" dirty="0" err="1">
                <a:solidFill>
                  <a:srgbClr val="FF0000"/>
                </a:solidFill>
                <a:latin typeface="APL385 Unicode" panose="020B0709000202000203" pitchFamily="49" charset="0"/>
              </a:rPr>
              <a:t>abcd</a:t>
            </a:r>
            <a:endParaRPr lang="en-GB" sz="2800" dirty="0" smtClean="0">
              <a:solidFill>
                <a:srgbClr val="FF0000"/>
              </a:solidFill>
              <a:latin typeface="APL385 Unicode" panose="020B0709000202000203" pitchFamily="49" charset="0"/>
            </a:endParaRPr>
          </a:p>
          <a:p>
            <a:endParaRPr lang="en-GB" sz="2800" dirty="0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05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/>
          <a:lstStyle/>
          <a:p>
            <a:r>
              <a:rPr lang="en-GB" dirty="0" smtClean="0"/>
              <a:t>Rank 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157" y="1240160"/>
            <a:ext cx="8229600" cy="676671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en-GB" sz="3200" dirty="0" smtClean="0">
                <a:latin typeface="APL385 Unicode" panose="020B0709000202000203" pitchFamily="49" charset="0"/>
              </a:rPr>
              <a:t> </a:t>
            </a:r>
            <a:r>
              <a:rPr lang="en-GB" dirty="0" smtClean="0">
                <a:latin typeface="APL385 Unicode" panose="020B0709000202000203" pitchFamily="49" charset="0"/>
              </a:rPr>
              <a:t>ca ← 2 3 4 ⍴ ⎕a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1916831"/>
            <a:ext cx="7632848" cy="3970318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GB" sz="2800" dirty="0">
                <a:latin typeface="APL385 Unicode" panose="020B0709000202000203" pitchFamily="49" charset="0"/>
              </a:rPr>
              <a:t> </a:t>
            </a:r>
            <a:r>
              <a:rPr lang="en-GB" sz="2800" dirty="0" smtClean="0">
                <a:latin typeface="APL385 Unicode" panose="020B0709000202000203" pitchFamily="49" charset="0"/>
              </a:rPr>
              <a:t>  ca (,⍤</a:t>
            </a:r>
            <a:r>
              <a:rPr lang="en-GB" sz="2800" b="1" dirty="0" smtClean="0">
                <a:latin typeface="APL385 Unicode" panose="020B0709000202000203" pitchFamily="49" charset="0"/>
              </a:rPr>
              <a:t>2</a:t>
            </a:r>
            <a:r>
              <a:rPr lang="en-GB" sz="2800" dirty="0" smtClean="0">
                <a:latin typeface="APL385 Unicode" panose="020B0709000202000203" pitchFamily="49" charset="0"/>
              </a:rPr>
              <a:t>) '</a:t>
            </a:r>
            <a:r>
              <a:rPr lang="en-GB" sz="2800" dirty="0" err="1" smtClean="0">
                <a:solidFill>
                  <a:srgbClr val="00B050"/>
                </a:solidFill>
                <a:latin typeface="APL385 Unicode" panose="020B0709000202000203" pitchFamily="49" charset="0"/>
              </a:rPr>
              <a:t>abc</a:t>
            </a:r>
            <a:r>
              <a:rPr lang="en-GB" sz="2800" dirty="0" smtClean="0">
                <a:latin typeface="APL385 Unicode" panose="020B0709000202000203" pitchFamily="49" charset="0"/>
              </a:rPr>
              <a:t>'</a:t>
            </a:r>
            <a:endParaRPr lang="en-GB" sz="2800" dirty="0">
              <a:latin typeface="APL385 Unicode" panose="020B0709000202000203" pitchFamily="49" charset="0"/>
            </a:endParaRPr>
          </a:p>
          <a:p>
            <a:r>
              <a:rPr lang="en-GB" sz="2800" dirty="0" err="1">
                <a:latin typeface="APL385 Unicode" panose="020B0709000202000203" pitchFamily="49" charset="0"/>
              </a:rPr>
              <a:t>ABCD</a:t>
            </a:r>
            <a:r>
              <a:rPr lang="en-GB" sz="2800" dirty="0" err="1">
                <a:solidFill>
                  <a:srgbClr val="00B050"/>
                </a:solidFill>
                <a:latin typeface="APL385 Unicode" panose="020B0709000202000203" pitchFamily="49" charset="0"/>
              </a:rPr>
              <a:t>a</a:t>
            </a:r>
            <a:endParaRPr lang="en-GB" sz="2800" dirty="0">
              <a:solidFill>
                <a:srgbClr val="00B050"/>
              </a:solidFill>
              <a:latin typeface="APL385 Unicode" panose="020B0709000202000203" pitchFamily="49" charset="0"/>
            </a:endParaRPr>
          </a:p>
          <a:p>
            <a:r>
              <a:rPr lang="en-GB" sz="2800" dirty="0" err="1">
                <a:latin typeface="APL385 Unicode" panose="020B0709000202000203" pitchFamily="49" charset="0"/>
              </a:rPr>
              <a:t>EFGH</a:t>
            </a:r>
            <a:r>
              <a:rPr lang="en-GB" sz="2800" dirty="0" err="1">
                <a:solidFill>
                  <a:srgbClr val="00B050"/>
                </a:solidFill>
                <a:latin typeface="APL385 Unicode" panose="020B0709000202000203" pitchFamily="49" charset="0"/>
              </a:rPr>
              <a:t>b</a:t>
            </a:r>
            <a:endParaRPr lang="en-GB" sz="2800" dirty="0">
              <a:solidFill>
                <a:srgbClr val="00B050"/>
              </a:solidFill>
              <a:latin typeface="APL385 Unicode" panose="020B0709000202000203" pitchFamily="49" charset="0"/>
            </a:endParaRPr>
          </a:p>
          <a:p>
            <a:r>
              <a:rPr lang="en-GB" sz="2800" dirty="0" err="1">
                <a:latin typeface="APL385 Unicode" panose="020B0709000202000203" pitchFamily="49" charset="0"/>
              </a:rPr>
              <a:t>IJKL</a:t>
            </a:r>
            <a:r>
              <a:rPr lang="en-GB" sz="2800" dirty="0" err="1">
                <a:solidFill>
                  <a:srgbClr val="00B050"/>
                </a:solidFill>
                <a:latin typeface="APL385 Unicode" panose="020B0709000202000203" pitchFamily="49" charset="0"/>
              </a:rPr>
              <a:t>c</a:t>
            </a:r>
            <a:endParaRPr lang="en-GB" sz="2800" dirty="0">
              <a:solidFill>
                <a:srgbClr val="00B050"/>
              </a:solidFill>
              <a:latin typeface="APL385 Unicode" panose="020B0709000202000203" pitchFamily="49" charset="0"/>
            </a:endParaRPr>
          </a:p>
          <a:p>
            <a:r>
              <a:rPr lang="en-GB" sz="2800" dirty="0">
                <a:latin typeface="APL385 Unicode" panose="020B0709000202000203" pitchFamily="49" charset="0"/>
              </a:rPr>
              <a:t>     </a:t>
            </a:r>
          </a:p>
          <a:p>
            <a:r>
              <a:rPr lang="en-GB" sz="2800" dirty="0" err="1">
                <a:latin typeface="APL385 Unicode" panose="020B0709000202000203" pitchFamily="49" charset="0"/>
              </a:rPr>
              <a:t>MNOP</a:t>
            </a:r>
            <a:r>
              <a:rPr lang="en-GB" sz="2800" dirty="0" err="1">
                <a:solidFill>
                  <a:srgbClr val="00B050"/>
                </a:solidFill>
                <a:latin typeface="APL385 Unicode" panose="020B0709000202000203" pitchFamily="49" charset="0"/>
              </a:rPr>
              <a:t>a</a:t>
            </a:r>
            <a:endParaRPr lang="en-GB" sz="2800" dirty="0">
              <a:solidFill>
                <a:srgbClr val="00B050"/>
              </a:solidFill>
              <a:latin typeface="APL385 Unicode" panose="020B0709000202000203" pitchFamily="49" charset="0"/>
            </a:endParaRPr>
          </a:p>
          <a:p>
            <a:r>
              <a:rPr lang="en-GB" sz="2800" dirty="0" err="1">
                <a:latin typeface="APL385 Unicode" panose="020B0709000202000203" pitchFamily="49" charset="0"/>
              </a:rPr>
              <a:t>QRST</a:t>
            </a:r>
            <a:r>
              <a:rPr lang="en-GB" sz="2800" dirty="0" err="1">
                <a:solidFill>
                  <a:srgbClr val="00B050"/>
                </a:solidFill>
                <a:latin typeface="APL385 Unicode" panose="020B0709000202000203" pitchFamily="49" charset="0"/>
              </a:rPr>
              <a:t>b</a:t>
            </a:r>
            <a:endParaRPr lang="en-GB" sz="2800" dirty="0">
              <a:solidFill>
                <a:srgbClr val="00B050"/>
              </a:solidFill>
              <a:latin typeface="APL385 Unicode" panose="020B0709000202000203" pitchFamily="49" charset="0"/>
            </a:endParaRPr>
          </a:p>
          <a:p>
            <a:r>
              <a:rPr lang="en-GB" sz="2800" dirty="0" err="1">
                <a:latin typeface="APL385 Unicode" panose="020B0709000202000203" pitchFamily="49" charset="0"/>
              </a:rPr>
              <a:t>UVWX</a:t>
            </a:r>
            <a:r>
              <a:rPr lang="en-GB" sz="2800" dirty="0" err="1">
                <a:solidFill>
                  <a:srgbClr val="00B050"/>
                </a:solidFill>
                <a:latin typeface="APL385 Unicode" panose="020B0709000202000203" pitchFamily="49" charset="0"/>
              </a:rPr>
              <a:t>c</a:t>
            </a:r>
            <a:endParaRPr lang="en-GB" sz="2800" dirty="0">
              <a:solidFill>
                <a:srgbClr val="00B050"/>
              </a:solidFill>
              <a:latin typeface="APL385 Unicode" panose="020B0709000202000203" pitchFamily="49" charset="0"/>
            </a:endParaRPr>
          </a:p>
          <a:p>
            <a:endParaRPr lang="en-GB" sz="2800" dirty="0">
              <a:latin typeface="APL385 Unicode" panose="020B0709000202000203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91680" y="5733369"/>
            <a:ext cx="56727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ca  {</a:t>
            </a:r>
            <a:r>
              <a:rPr lang="en-GB" sz="3600" dirty="0"/>
              <a:t>⍺,((1↑⍴⍺),⍴⍵)⍴⍵</a:t>
            </a:r>
            <a:r>
              <a:rPr lang="en-GB" sz="3600" dirty="0" smtClean="0"/>
              <a:t>}   '</a:t>
            </a:r>
            <a:r>
              <a:rPr lang="en-GB" sz="3600" dirty="0" err="1" smtClean="0"/>
              <a:t>abc</a:t>
            </a:r>
            <a:r>
              <a:rPr lang="en-GB" sz="3600" dirty="0"/>
              <a:t>'</a:t>
            </a:r>
          </a:p>
        </p:txBody>
      </p:sp>
    </p:spTree>
    <p:extLst>
      <p:ext uri="{BB962C8B-B14F-4D97-AF65-F5344CB8AC3E}">
        <p14:creationId xmlns:p14="http://schemas.microsoft.com/office/powerpoint/2010/main" val="210552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/>
          <a:lstStyle/>
          <a:p>
            <a:r>
              <a:rPr lang="en-GB" dirty="0" smtClean="0"/>
              <a:t>Rank 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3240360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en-GB" sz="3200" dirty="0" smtClean="0">
                <a:latin typeface="APL385 Unicode" panose="020B0709000202000203" pitchFamily="49" charset="0"/>
              </a:rPr>
              <a:t>   </a:t>
            </a: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PL385 Unicode" panose="020B0709000202000203" pitchFamily="49" charset="0"/>
              </a:rPr>
              <a:t>1 2 3 (⍴⍤0) 1 2 3</a:t>
            </a:r>
          </a:p>
          <a:p>
            <a:pPr marL="400050" lvl="1" indent="0">
              <a:buNone/>
            </a:pP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PL385 Unicode" panose="020B0709000202000203" pitchFamily="49" charset="0"/>
              </a:rPr>
              <a:t>1</a:t>
            </a:r>
            <a:r>
              <a:rPr lang="en-GB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PL385 Unicode" panose="020B0709000202000203" pitchFamily="49" charset="0"/>
              </a:rPr>
              <a:t> </a:t>
            </a:r>
            <a:r>
              <a:rPr lang="en-GB" sz="3200" dirty="0" smtClean="0">
                <a:solidFill>
                  <a:schemeClr val="bg1">
                    <a:lumMod val="65000"/>
                  </a:schemeClr>
                </a:solidFill>
                <a:latin typeface="APL385 Unicode" panose="020B0709000202000203" pitchFamily="49" charset="0"/>
              </a:rPr>
              <a:t>0 0</a:t>
            </a:r>
          </a:p>
          <a:p>
            <a:pPr marL="400050" lvl="1" indent="0">
              <a:buNone/>
            </a:pP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PL385 Unicode" panose="020B0709000202000203" pitchFamily="49" charset="0"/>
              </a:rPr>
              <a:t>2 2 </a:t>
            </a:r>
            <a:r>
              <a:rPr lang="en-GB" sz="3200" dirty="0" smtClean="0">
                <a:solidFill>
                  <a:schemeClr val="bg1">
                    <a:lumMod val="65000"/>
                  </a:schemeClr>
                </a:solidFill>
                <a:latin typeface="APL385 Unicode" panose="020B0709000202000203" pitchFamily="49" charset="0"/>
              </a:rPr>
              <a:t>0</a:t>
            </a:r>
          </a:p>
          <a:p>
            <a:pPr marL="400050" lvl="1" indent="0">
              <a:buNone/>
            </a:pP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PL385 Unicode" panose="020B0709000202000203" pitchFamily="49" charset="0"/>
              </a:rPr>
              <a:t>3 3 3</a:t>
            </a:r>
          </a:p>
          <a:p>
            <a:pPr marL="400050" lvl="1" indent="0">
              <a:buNone/>
            </a:pP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71800" y="5085184"/>
            <a:ext cx="32672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 ↑ 1 2 3 ⍴¨ 1 2 3</a:t>
            </a:r>
          </a:p>
        </p:txBody>
      </p:sp>
    </p:spTree>
    <p:extLst>
      <p:ext uri="{BB962C8B-B14F-4D97-AF65-F5344CB8AC3E}">
        <p14:creationId xmlns:p14="http://schemas.microsoft.com/office/powerpoint/2010/main" val="377671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APL\training\conf2014\newstuff\hid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89240"/>
            <a:ext cx="1545404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/>
          <a:lstStyle/>
          <a:p>
            <a:r>
              <a:rPr lang="en-GB" dirty="0" smtClean="0"/>
              <a:t>Rank 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676671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en-GB" dirty="0" smtClean="0"/>
              <a:t>Recreate a structure with same shape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827584" y="1916831"/>
            <a:ext cx="8136904" cy="440120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GB" sz="2800" dirty="0" smtClean="0"/>
              <a:t>	Instead of doing</a:t>
            </a:r>
          </a:p>
          <a:p>
            <a:r>
              <a:rPr lang="en-GB" sz="2800" dirty="0">
                <a:latin typeface="APL385 Unicode" panose="020B0709000202000203" pitchFamily="49" charset="0"/>
              </a:rPr>
              <a:t>	 ((¯1↓⍴cm),⍴t)⍴t←</a:t>
            </a:r>
            <a:r>
              <a:rPr lang="en-GB" sz="2800" dirty="0" smtClean="0">
                <a:latin typeface="APL385 Unicode" panose="020B0709000202000203" pitchFamily="49" charset="0"/>
              </a:rPr>
              <a:t>'</a:t>
            </a:r>
            <a:r>
              <a:rPr lang="en-GB" sz="2800" dirty="0" err="1" smtClean="0">
                <a:latin typeface="APL385 Unicode" panose="020B0709000202000203" pitchFamily="49" charset="0"/>
              </a:rPr>
              <a:t>abc</a:t>
            </a:r>
            <a:r>
              <a:rPr lang="en-GB" sz="2800" dirty="0">
                <a:latin typeface="APL385 Unicode" panose="020B0709000202000203" pitchFamily="49" charset="0"/>
              </a:rPr>
              <a:t>'</a:t>
            </a:r>
          </a:p>
          <a:p>
            <a:r>
              <a:rPr lang="en-GB" sz="2800" dirty="0" err="1" smtClean="0">
                <a:latin typeface="APL385 Unicode" panose="020B0709000202000203" pitchFamily="49" charset="0"/>
              </a:rPr>
              <a:t>abc</a:t>
            </a:r>
            <a:endParaRPr lang="en-GB" sz="2800" dirty="0">
              <a:latin typeface="APL385 Unicode" panose="020B0709000202000203" pitchFamily="49" charset="0"/>
            </a:endParaRPr>
          </a:p>
          <a:p>
            <a:r>
              <a:rPr lang="en-GB" sz="2800" dirty="0" err="1">
                <a:latin typeface="APL385 Unicode" panose="020B0709000202000203" pitchFamily="49" charset="0"/>
              </a:rPr>
              <a:t>abc</a:t>
            </a:r>
            <a:endParaRPr lang="en-GB" sz="2800" dirty="0">
              <a:latin typeface="APL385 Unicode" panose="020B0709000202000203" pitchFamily="49" charset="0"/>
            </a:endParaRPr>
          </a:p>
          <a:p>
            <a:r>
              <a:rPr lang="en-GB" sz="2800" dirty="0" err="1">
                <a:latin typeface="APL385 Unicode" panose="020B0709000202000203" pitchFamily="49" charset="0"/>
              </a:rPr>
              <a:t>abc</a:t>
            </a:r>
            <a:endParaRPr lang="en-GB" sz="2800" dirty="0">
              <a:latin typeface="APL385 Unicode" panose="020B0709000202000203" pitchFamily="49" charset="0"/>
            </a:endParaRPr>
          </a:p>
          <a:p>
            <a:r>
              <a:rPr lang="en-GB" sz="2800" dirty="0" smtClean="0"/>
              <a:t>	Do</a:t>
            </a:r>
          </a:p>
          <a:p>
            <a:r>
              <a:rPr lang="en-GB" sz="2800" dirty="0" smtClean="0">
                <a:latin typeface="APL385 Unicode" panose="020B0709000202000203" pitchFamily="49" charset="0"/>
              </a:rPr>
              <a:t>      </a:t>
            </a:r>
            <a:r>
              <a:rPr lang="en-GB" sz="2800" dirty="0">
                <a:latin typeface="APL385 Unicode" panose="020B0709000202000203" pitchFamily="49" charset="0"/>
              </a:rPr>
              <a:t>cm (⊢⍤1) '</a:t>
            </a:r>
            <a:r>
              <a:rPr lang="en-GB" sz="2800" dirty="0" err="1">
                <a:latin typeface="APL385 Unicode" panose="020B0709000202000203" pitchFamily="49" charset="0"/>
              </a:rPr>
              <a:t>abc</a:t>
            </a:r>
            <a:r>
              <a:rPr lang="en-GB" sz="2800" dirty="0">
                <a:latin typeface="APL385 Unicode" panose="020B0709000202000203" pitchFamily="49" charset="0"/>
              </a:rPr>
              <a:t>'</a:t>
            </a:r>
          </a:p>
          <a:p>
            <a:r>
              <a:rPr lang="en-GB" sz="2800" dirty="0" err="1">
                <a:latin typeface="APL385 Unicode" panose="020B0709000202000203" pitchFamily="49" charset="0"/>
              </a:rPr>
              <a:t>abc</a:t>
            </a:r>
            <a:endParaRPr lang="en-GB" sz="2800" dirty="0">
              <a:latin typeface="APL385 Unicode" panose="020B0709000202000203" pitchFamily="49" charset="0"/>
            </a:endParaRPr>
          </a:p>
          <a:p>
            <a:r>
              <a:rPr lang="en-GB" sz="2800" dirty="0" err="1">
                <a:latin typeface="APL385 Unicode" panose="020B0709000202000203" pitchFamily="49" charset="0"/>
              </a:rPr>
              <a:t>abc</a:t>
            </a:r>
            <a:endParaRPr lang="en-GB" sz="2800" dirty="0">
              <a:latin typeface="APL385 Unicode" panose="020B0709000202000203" pitchFamily="49" charset="0"/>
            </a:endParaRPr>
          </a:p>
          <a:p>
            <a:r>
              <a:rPr lang="en-GB" sz="2800" dirty="0" err="1">
                <a:latin typeface="APL385 Unicode" panose="020B0709000202000203" pitchFamily="49" charset="0"/>
              </a:rPr>
              <a:t>abc</a:t>
            </a:r>
            <a:endParaRPr lang="en-GB" sz="2800" dirty="0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17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APL\training\conf2014\newstuff\hid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89240"/>
            <a:ext cx="1545404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9816"/>
            <a:ext cx="8229600" cy="1143000"/>
          </a:xfrm>
        </p:spPr>
        <p:txBody>
          <a:bodyPr/>
          <a:lstStyle/>
          <a:p>
            <a:r>
              <a:rPr lang="en-GB" dirty="0"/>
              <a:t>Rank </a:t>
            </a:r>
            <a:r>
              <a:rPr lang="en-GB" dirty="0" smtClean="0"/>
              <a:t>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74198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Matrix inverse is limited to matrices.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⍴ fa</a:t>
            </a:r>
            <a:r>
              <a:rPr lang="en-GB" dirty="0"/>
              <a:t>←</a:t>
            </a:r>
            <a:r>
              <a:rPr lang="en-GB" dirty="0" smtClean="0"/>
              <a:t>÷ 10  20 ∘.+ iv ∘.+ iv← ⍳</a:t>
            </a:r>
            <a:r>
              <a:rPr lang="en-GB" dirty="0"/>
              <a:t>4</a:t>
            </a:r>
          </a:p>
          <a:p>
            <a:pPr marL="0" indent="0">
              <a:buNone/>
            </a:pPr>
            <a:r>
              <a:rPr lang="en-GB" dirty="0"/>
              <a:t>2 </a:t>
            </a:r>
            <a:r>
              <a:rPr lang="en-GB" dirty="0" smtClean="0"/>
              <a:t> 4  4 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      </a:t>
            </a:r>
            <a:r>
              <a:rPr lang="en-GB" dirty="0" smtClean="0"/>
              <a:t>⌹ fa  ⍝ doesn’t work on 2&lt;⍴⍴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RANK ERROR</a:t>
            </a:r>
          </a:p>
          <a:p>
            <a:pPr marL="0" indent="0">
              <a:buNone/>
            </a:pPr>
            <a:r>
              <a:rPr lang="en-GB" dirty="0" smtClean="0"/>
              <a:t>      ⍴ r← ↑ ⌹¨ ⊂</a:t>
            </a:r>
            <a:r>
              <a:rPr lang="en-GB" dirty="0"/>
              <a:t>[2 3</a:t>
            </a:r>
            <a:r>
              <a:rPr lang="en-GB" dirty="0" smtClean="0"/>
              <a:t>] fa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2 </a:t>
            </a:r>
            <a:r>
              <a:rPr lang="en-GB" dirty="0" smtClean="0"/>
              <a:t> 4  </a:t>
            </a:r>
            <a:r>
              <a:rPr lang="en-GB" dirty="0"/>
              <a:t>4</a:t>
            </a:r>
          </a:p>
          <a:p>
            <a:pPr marL="0" indent="0">
              <a:buNone/>
            </a:pPr>
            <a:r>
              <a:rPr lang="en-GB" dirty="0"/>
              <a:t>      </a:t>
            </a:r>
            <a:r>
              <a:rPr lang="en-GB" dirty="0" smtClean="0"/>
              <a:t>r ≡ (⌹⍤2) </a:t>
            </a:r>
            <a:r>
              <a:rPr lang="en-GB" dirty="0" err="1" smtClean="0"/>
              <a:t>fa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40600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/>
          <a:lstStyle/>
          <a:p>
            <a:r>
              <a:rPr lang="en-GB" dirty="0" smtClean="0"/>
              <a:t>Rank: reassemble results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Like Mix: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↑ </a:t>
            </a:r>
            <a:r>
              <a:rPr lang="en-GB" dirty="0"/>
              <a:t>(</a:t>
            </a:r>
            <a:r>
              <a:rPr lang="en-GB" dirty="0">
                <a:solidFill>
                  <a:srgbClr val="00B050"/>
                </a:solidFill>
              </a:rPr>
              <a:t>1 2 3</a:t>
            </a:r>
            <a:r>
              <a:rPr lang="en-GB" dirty="0"/>
              <a:t>) (</a:t>
            </a:r>
            <a:r>
              <a:rPr lang="en-GB" dirty="0">
                <a:solidFill>
                  <a:srgbClr val="FFC000"/>
                </a:solidFill>
              </a:rPr>
              <a:t>2 2⍴5</a:t>
            </a:r>
            <a:r>
              <a:rPr lang="en-GB" dirty="0"/>
              <a:t>)</a:t>
            </a:r>
          </a:p>
          <a:p>
            <a:pPr marL="0" indent="0">
              <a:buNone/>
            </a:pPr>
            <a:r>
              <a:rPr lang="en-GB" dirty="0">
                <a:solidFill>
                  <a:srgbClr val="00B050"/>
                </a:solidFill>
              </a:rPr>
              <a:t>1 2 3</a:t>
            </a:r>
          </a:p>
          <a:p>
            <a:pPr marL="0" indent="0">
              <a:buNone/>
            </a:pPr>
            <a:r>
              <a:rPr lang="en-GB" dirty="0">
                <a:solidFill>
                  <a:schemeClr val="bg1">
                    <a:lumMod val="85000"/>
                  </a:schemeClr>
                </a:solidFill>
              </a:rPr>
              <a:t>0 0 0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en-GB" dirty="0">
                <a:solidFill>
                  <a:srgbClr val="FFC000"/>
                </a:solidFill>
              </a:rPr>
              <a:t>5 5 </a:t>
            </a:r>
            <a:r>
              <a:rPr lang="en-GB" dirty="0">
                <a:solidFill>
                  <a:schemeClr val="bg1">
                    <a:lumMod val="85000"/>
                  </a:schemeClr>
                </a:solidFill>
              </a:rPr>
              <a:t>0</a:t>
            </a:r>
          </a:p>
          <a:p>
            <a:pPr marL="0" indent="0">
              <a:buNone/>
            </a:pPr>
            <a:r>
              <a:rPr lang="en-GB" dirty="0">
                <a:solidFill>
                  <a:srgbClr val="FFC000"/>
                </a:solidFill>
              </a:rPr>
              <a:t>5 5 </a:t>
            </a:r>
            <a:r>
              <a:rPr lang="en-GB" dirty="0">
                <a:solidFill>
                  <a:schemeClr val="bg1">
                    <a:lumMod val="85000"/>
                  </a:schemeClr>
                </a:solidFill>
              </a:rPr>
              <a:t>0</a:t>
            </a:r>
            <a:r>
              <a:rPr lang="en-GB" dirty="0"/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404930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/>
          <a:lstStyle/>
          <a:p>
            <a:r>
              <a:rPr lang="en-GB" dirty="0" smtClean="0"/>
              <a:t>Rank: reassemble results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Like Mix:</a:t>
            </a:r>
          </a:p>
          <a:p>
            <a:pPr marL="0" indent="0">
              <a:buNone/>
            </a:pPr>
            <a:r>
              <a:rPr lang="en-GB" dirty="0"/>
              <a:t> 	</a:t>
            </a:r>
            <a:r>
              <a:rPr lang="en-GB" dirty="0" err="1" smtClean="0"/>
              <a:t>ia</a:t>
            </a:r>
            <a:r>
              <a:rPr lang="en-GB" dirty="0" smtClean="0"/>
              <a:t> ← ↑ </a:t>
            </a:r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</a:rPr>
              <a:t>(1 2 3) (2 2⍴5)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en-GB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ia</a:t>
            </a: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≡ (</a:t>
            </a:r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</a:rPr>
              <a:t>⊃⍤0) (</a:t>
            </a: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 </a:t>
            </a:r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</a:rPr>
              <a:t>2 3) (2 2⍴5</a:t>
            </a: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GB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15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/>
          <a:lstStyle/>
          <a:p>
            <a:r>
              <a:rPr lang="en-GB" dirty="0" smtClean="0"/>
              <a:t>Key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Key solves problems related to a common situation.</a:t>
            </a:r>
          </a:p>
          <a:p>
            <a:pPr marL="0" indent="0">
              <a:buNone/>
            </a:pPr>
            <a:r>
              <a:rPr lang="en-GB" dirty="0" smtClean="0"/>
              <a:t>When we want to apply a function to items of the same nature.</a:t>
            </a:r>
          </a:p>
          <a:p>
            <a:pPr marL="0" indent="0">
              <a:buNone/>
            </a:pPr>
            <a:r>
              <a:rPr lang="en-GB" dirty="0" smtClean="0"/>
              <a:t>For ex we want to know the indices of each unique names in a group or the sum of their associated scores, etc.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64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r>
              <a:rPr lang="en-GB" dirty="0" smtClean="0"/>
              <a:t>Component file system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performance of reading and writing APL components has been </a:t>
            </a:r>
            <a:r>
              <a:rPr lang="en-GB" dirty="0" smtClean="0"/>
              <a:t>improved</a:t>
            </a:r>
          </a:p>
          <a:p>
            <a:r>
              <a:rPr lang="en-GB" dirty="0"/>
              <a:t>Component files </a:t>
            </a:r>
            <a:r>
              <a:rPr lang="en-GB" dirty="0" smtClean="0"/>
              <a:t>⎕NREAD </a:t>
            </a:r>
            <a:r>
              <a:rPr lang="en-GB" dirty="0"/>
              <a:t>can read several components at </a:t>
            </a:r>
            <a:r>
              <a:rPr lang="en-GB" dirty="0" smtClean="0"/>
              <a:t>once, e.g. </a:t>
            </a:r>
            <a:r>
              <a:rPr lang="en-GB" dirty="0"/>
              <a:t>⎕FREAD 1 (⍳10</a:t>
            </a:r>
            <a:r>
              <a:rPr lang="en-GB" dirty="0" smtClean="0"/>
              <a:t>) ⍝ atomic &amp; safe</a:t>
            </a:r>
            <a:endParaRPr lang="en-GB" dirty="0"/>
          </a:p>
          <a:p>
            <a:r>
              <a:rPr lang="en-GB" dirty="0" smtClean="0"/>
              <a:t>Components can </a:t>
            </a:r>
            <a:r>
              <a:rPr lang="en-GB" dirty="0"/>
              <a:t>be compressed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932043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APL\training\conf2014\newstuff\hid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89240"/>
            <a:ext cx="1545404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/>
          <a:lstStyle/>
          <a:p>
            <a:r>
              <a:rPr lang="en-GB" dirty="0" smtClean="0"/>
              <a:t>Key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435280" cy="50405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Example: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	names    ⍝ 12, some repeat</a:t>
            </a: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 </a:t>
            </a:r>
            <a:r>
              <a:rPr lang="en-GB" sz="1700" b="1" dirty="0">
                <a:solidFill>
                  <a:srgbClr val="00B050"/>
                </a:solidFill>
                <a:latin typeface="APL385 Unicode" panose="020B0709000202000203" pitchFamily="49" charset="0"/>
              </a:rPr>
              <a:t>Pete  </a:t>
            </a:r>
            <a:r>
              <a:rPr lang="en-GB" sz="1700" b="1" dirty="0">
                <a:solidFill>
                  <a:srgbClr val="FFC000"/>
                </a:solidFill>
                <a:latin typeface="APL385 Unicode" panose="020B0709000202000203" pitchFamily="49" charset="0"/>
              </a:rPr>
              <a:t>Jay</a:t>
            </a:r>
            <a:r>
              <a:rPr lang="en-GB" sz="1700" b="1" dirty="0">
                <a:solidFill>
                  <a:srgbClr val="00B050"/>
                </a:solidFill>
                <a:latin typeface="APL385 Unicode" panose="020B0709000202000203" pitchFamily="49" charset="0"/>
              </a:rPr>
              <a:t>  </a:t>
            </a:r>
            <a:r>
              <a:rPr lang="en-GB" sz="1700" b="1" dirty="0">
                <a:solidFill>
                  <a:srgbClr val="FF0000"/>
                </a:solidFill>
                <a:latin typeface="APL385 Unicode" panose="020B0709000202000203" pitchFamily="49" charset="0"/>
              </a:rPr>
              <a:t>Bob</a:t>
            </a:r>
            <a:r>
              <a:rPr lang="en-GB" sz="1700" b="1" dirty="0">
                <a:solidFill>
                  <a:srgbClr val="00B050"/>
                </a:solidFill>
                <a:latin typeface="APL385 Unicode" panose="020B0709000202000203" pitchFamily="49" charset="0"/>
              </a:rPr>
              <a:t>  </a:t>
            </a:r>
            <a:r>
              <a:rPr lang="en-GB" sz="1700" b="1" dirty="0">
                <a:solidFill>
                  <a:schemeClr val="bg1">
                    <a:lumMod val="50000"/>
                  </a:schemeClr>
                </a:solidFill>
                <a:latin typeface="APL385 Unicode" panose="020B0709000202000203" pitchFamily="49" charset="0"/>
              </a:rPr>
              <a:t>Pete  </a:t>
            </a:r>
            <a:r>
              <a:rPr lang="en-GB" sz="1700" b="1" dirty="0" err="1">
                <a:solidFill>
                  <a:schemeClr val="bg1">
                    <a:lumMod val="50000"/>
                  </a:schemeClr>
                </a:solidFill>
                <a:latin typeface="APL385 Unicode" panose="020B0709000202000203" pitchFamily="49" charset="0"/>
              </a:rPr>
              <a:t>Pete</a:t>
            </a:r>
            <a:r>
              <a:rPr lang="en-GB" sz="1700" b="1" dirty="0">
                <a:solidFill>
                  <a:schemeClr val="bg1">
                    <a:lumMod val="50000"/>
                  </a:schemeClr>
                </a:solidFill>
                <a:latin typeface="APL385 Unicode" panose="020B0709000202000203" pitchFamily="49" charset="0"/>
              </a:rPr>
              <a:t>  Jay  </a:t>
            </a:r>
            <a:r>
              <a:rPr lang="en-GB" sz="1700" b="1" dirty="0">
                <a:solidFill>
                  <a:srgbClr val="002060"/>
                </a:solidFill>
                <a:latin typeface="APL385 Unicode" panose="020B0709000202000203" pitchFamily="49" charset="0"/>
              </a:rPr>
              <a:t>Jim</a:t>
            </a:r>
            <a:r>
              <a:rPr lang="en-GB" sz="1700" b="1" dirty="0">
                <a:latin typeface="APL385 Unicode" panose="020B0709000202000203" pitchFamily="49" charset="0"/>
              </a:rPr>
              <a:t>  </a:t>
            </a:r>
            <a:r>
              <a:rPr lang="en-GB" sz="1700" b="1" dirty="0">
                <a:solidFill>
                  <a:schemeClr val="bg1">
                    <a:lumMod val="50000"/>
                  </a:schemeClr>
                </a:solidFill>
                <a:latin typeface="APL385 Unicode" panose="020B0709000202000203" pitchFamily="49" charset="0"/>
              </a:rPr>
              <a:t>Pete  </a:t>
            </a:r>
            <a:r>
              <a:rPr lang="en-GB" sz="1700" b="1" dirty="0" err="1">
                <a:solidFill>
                  <a:schemeClr val="bg1">
                    <a:lumMod val="50000"/>
                  </a:schemeClr>
                </a:solidFill>
                <a:latin typeface="APL385 Unicode" panose="020B0709000202000203" pitchFamily="49" charset="0"/>
              </a:rPr>
              <a:t>Pete</a:t>
            </a:r>
            <a:r>
              <a:rPr lang="en-GB" sz="1700" b="1" dirty="0">
                <a:solidFill>
                  <a:schemeClr val="bg1">
                    <a:lumMod val="50000"/>
                  </a:schemeClr>
                </a:solidFill>
                <a:latin typeface="APL385 Unicode" panose="020B0709000202000203" pitchFamily="49" charset="0"/>
              </a:rPr>
              <a:t>  Jim  Pete  </a:t>
            </a:r>
            <a:r>
              <a:rPr lang="en-GB" sz="1700" b="1" dirty="0" err="1">
                <a:solidFill>
                  <a:schemeClr val="bg1">
                    <a:lumMod val="50000"/>
                  </a:schemeClr>
                </a:solidFill>
                <a:latin typeface="APL385 Unicode" panose="020B0709000202000203" pitchFamily="49" charset="0"/>
              </a:rPr>
              <a:t>Pete</a:t>
            </a:r>
            <a:r>
              <a:rPr lang="en-GB" sz="1700" b="1" dirty="0">
                <a:solidFill>
                  <a:schemeClr val="bg1">
                    <a:lumMod val="50000"/>
                  </a:schemeClr>
                </a:solidFill>
                <a:latin typeface="APL385 Unicode" panose="020B0709000202000203" pitchFamily="49" charset="0"/>
              </a:rPr>
              <a:t> </a:t>
            </a:r>
            <a:endParaRPr lang="en-GB" sz="1700" b="1" dirty="0" smtClean="0">
              <a:solidFill>
                <a:schemeClr val="bg1">
                  <a:lumMod val="50000"/>
                </a:schemeClr>
              </a:solidFill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fr-FR" dirty="0" smtClean="0">
                <a:latin typeface="APL385 Unicode" panose="020B0709000202000203" pitchFamily="49" charset="0"/>
              </a:rPr>
              <a:t>	(∪ </a:t>
            </a:r>
            <a:r>
              <a:rPr lang="fr-FR" dirty="0" err="1" smtClean="0">
                <a:latin typeface="APL385 Unicode" panose="020B0709000202000203" pitchFamily="49" charset="0"/>
              </a:rPr>
              <a:t>names</a:t>
            </a:r>
            <a:r>
              <a:rPr lang="fr-FR" dirty="0" smtClean="0">
                <a:latin typeface="APL385 Unicode" panose="020B0709000202000203" pitchFamily="49" charset="0"/>
              </a:rPr>
              <a:t>) ∘</a:t>
            </a:r>
            <a:r>
              <a:rPr lang="fr-FR" dirty="0">
                <a:latin typeface="APL385 Unicode" panose="020B0709000202000203" pitchFamily="49" charset="0"/>
              </a:rPr>
              <a:t>.</a:t>
            </a:r>
            <a:r>
              <a:rPr lang="fr-FR" dirty="0" smtClean="0">
                <a:latin typeface="APL385 Unicode" panose="020B0709000202000203" pitchFamily="49" charset="0"/>
              </a:rPr>
              <a:t>≡ </a:t>
            </a:r>
            <a:r>
              <a:rPr lang="fr-FR" dirty="0" err="1" smtClean="0">
                <a:latin typeface="APL385 Unicode" panose="020B0709000202000203" pitchFamily="49" charset="0"/>
              </a:rPr>
              <a:t>names</a:t>
            </a:r>
            <a:endParaRPr lang="fr-FR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fr-FR" dirty="0">
                <a:solidFill>
                  <a:srgbClr val="00B050"/>
                </a:solidFill>
                <a:latin typeface="APL385 Unicode" panose="020B0709000202000203" pitchFamily="49" charset="0"/>
              </a:rPr>
              <a:t>1 0 0 1 1 0 0 1 1 0 1 1</a:t>
            </a:r>
          </a:p>
          <a:p>
            <a:pPr marL="0" indent="0">
              <a:buNone/>
            </a:pPr>
            <a:r>
              <a:rPr lang="fr-FR" dirty="0">
                <a:solidFill>
                  <a:srgbClr val="FFC000"/>
                </a:solidFill>
                <a:latin typeface="APL385 Unicode" panose="020B0709000202000203" pitchFamily="49" charset="0"/>
              </a:rPr>
              <a:t>0 1 0 0 0 1 0 0 0 0 0 0</a:t>
            </a:r>
          </a:p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  <a:latin typeface="APL385 Unicode" panose="020B0709000202000203" pitchFamily="49" charset="0"/>
              </a:rPr>
              <a:t>0 0 1 0 0 0 0 0 0 0 0 0</a:t>
            </a:r>
          </a:p>
          <a:p>
            <a:pPr marL="0" indent="0">
              <a:buNone/>
            </a:pPr>
            <a:r>
              <a:rPr lang="fr-FR" dirty="0">
                <a:solidFill>
                  <a:srgbClr val="002060"/>
                </a:solidFill>
                <a:latin typeface="APL385 Unicode" panose="020B0709000202000203" pitchFamily="49" charset="0"/>
              </a:rPr>
              <a:t>0 0 0 0 0 0 1 0 0 1 0 0</a:t>
            </a:r>
          </a:p>
          <a:p>
            <a:pPr marL="0" indent="0">
              <a:buNone/>
            </a:pPr>
            <a:r>
              <a:rPr lang="fr-FR" dirty="0" smtClean="0">
                <a:latin typeface="APL385 Unicode" panose="020B0709000202000203" pitchFamily="49" charset="0"/>
              </a:rPr>
              <a:t>	scores</a:t>
            </a:r>
            <a:endParaRPr lang="fr-FR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fr-FR" dirty="0">
                <a:solidFill>
                  <a:srgbClr val="00B050"/>
                </a:solidFill>
                <a:latin typeface="APL385 Unicode" panose="020B0709000202000203" pitchFamily="49" charset="0"/>
              </a:rPr>
              <a:t>66</a:t>
            </a:r>
            <a:r>
              <a:rPr lang="fr-FR" dirty="0">
                <a:latin typeface="APL385 Unicode" panose="020B0709000202000203" pitchFamily="49" charset="0"/>
              </a:rPr>
              <a:t> </a:t>
            </a:r>
            <a:r>
              <a:rPr lang="fr-FR" dirty="0">
                <a:solidFill>
                  <a:srgbClr val="FFC000"/>
                </a:solidFill>
                <a:latin typeface="APL385 Unicode" panose="020B0709000202000203" pitchFamily="49" charset="0"/>
              </a:rPr>
              <a:t>75</a:t>
            </a:r>
            <a:r>
              <a:rPr lang="fr-FR" dirty="0">
                <a:latin typeface="APL385 Unicode" panose="020B0709000202000203" pitchFamily="49" charset="0"/>
              </a:rPr>
              <a:t> </a:t>
            </a:r>
            <a:r>
              <a:rPr lang="fr-FR" dirty="0">
                <a:solidFill>
                  <a:srgbClr val="FF0000"/>
                </a:solidFill>
                <a:latin typeface="APL385 Unicode" panose="020B0709000202000203" pitchFamily="49" charset="0"/>
              </a:rPr>
              <a:t>71</a:t>
            </a:r>
            <a:r>
              <a:rPr lang="fr-FR" dirty="0">
                <a:latin typeface="APL385 Unicode" panose="020B0709000202000203" pitchFamily="49" charset="0"/>
              </a:rPr>
              <a:t> </a:t>
            </a:r>
            <a:r>
              <a:rPr lang="fr-FR" dirty="0">
                <a:solidFill>
                  <a:srgbClr val="00B050"/>
                </a:solidFill>
                <a:latin typeface="APL385 Unicode" panose="020B0709000202000203" pitchFamily="49" charset="0"/>
              </a:rPr>
              <a:t>100 22 </a:t>
            </a:r>
            <a:r>
              <a:rPr lang="fr-FR" dirty="0">
                <a:solidFill>
                  <a:srgbClr val="FFC000"/>
                </a:solidFill>
                <a:latin typeface="APL385 Unicode" panose="020B0709000202000203" pitchFamily="49" charset="0"/>
              </a:rPr>
              <a:t>10</a:t>
            </a:r>
            <a:r>
              <a:rPr lang="fr-FR" dirty="0">
                <a:latin typeface="APL385 Unicode" panose="020B0709000202000203" pitchFamily="49" charset="0"/>
              </a:rPr>
              <a:t> </a:t>
            </a:r>
            <a:r>
              <a:rPr lang="fr-FR" dirty="0">
                <a:solidFill>
                  <a:srgbClr val="002060"/>
                </a:solidFill>
                <a:latin typeface="APL385 Unicode" panose="020B0709000202000203" pitchFamily="49" charset="0"/>
              </a:rPr>
              <a:t>67</a:t>
            </a:r>
            <a:r>
              <a:rPr lang="fr-FR" dirty="0">
                <a:latin typeface="APL385 Unicode" panose="020B0709000202000203" pitchFamily="49" charset="0"/>
              </a:rPr>
              <a:t> </a:t>
            </a:r>
            <a:r>
              <a:rPr lang="fr-FR" dirty="0">
                <a:solidFill>
                  <a:srgbClr val="00B050"/>
                </a:solidFill>
                <a:latin typeface="APL385 Unicode" panose="020B0709000202000203" pitchFamily="49" charset="0"/>
              </a:rPr>
              <a:t>77 55 </a:t>
            </a:r>
            <a:r>
              <a:rPr lang="fr-FR" dirty="0" smtClean="0">
                <a:solidFill>
                  <a:srgbClr val="002060"/>
                </a:solidFill>
                <a:latin typeface="APL385 Unicode" panose="020B0709000202000203" pitchFamily="49" charset="0"/>
              </a:rPr>
              <a:t>42</a:t>
            </a:r>
            <a:r>
              <a:rPr lang="fr-FR" dirty="0" smtClean="0">
                <a:latin typeface="APL385 Unicode" panose="020B0709000202000203" pitchFamily="49" charset="0"/>
              </a:rPr>
              <a:t> </a:t>
            </a:r>
            <a:r>
              <a:rPr lang="fr-FR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1 78</a:t>
            </a:r>
            <a:endParaRPr lang="en-GB" dirty="0">
              <a:solidFill>
                <a:srgbClr val="00B050"/>
              </a:solidFill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53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APL\training\conf2014\newstuff\hid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89240"/>
            <a:ext cx="1545404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/>
          <a:lstStyle/>
          <a:p>
            <a:r>
              <a:rPr lang="en-GB" dirty="0" smtClean="0"/>
              <a:t>Key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Example:</a:t>
            </a:r>
          </a:p>
          <a:p>
            <a:pPr marL="0" indent="0">
              <a:buNone/>
            </a:pPr>
            <a:r>
              <a:rPr lang="fr-FR" dirty="0">
                <a:latin typeface="APL385 Unicode" panose="020B0709000202000203" pitchFamily="49" charset="0"/>
              </a:rPr>
              <a:t>	b</a:t>
            </a:r>
            <a:r>
              <a:rPr lang="fr-FR" dirty="0" smtClean="0">
                <a:latin typeface="APL385 Unicode" panose="020B0709000202000203" pitchFamily="49" charset="0"/>
              </a:rPr>
              <a:t>← ↓ (∪ </a:t>
            </a:r>
            <a:r>
              <a:rPr lang="fr-FR" dirty="0" err="1" smtClean="0">
                <a:latin typeface="APL385 Unicode" panose="020B0709000202000203" pitchFamily="49" charset="0"/>
              </a:rPr>
              <a:t>names</a:t>
            </a:r>
            <a:r>
              <a:rPr lang="fr-FR" dirty="0" smtClean="0">
                <a:latin typeface="APL385 Unicode" panose="020B0709000202000203" pitchFamily="49" charset="0"/>
              </a:rPr>
              <a:t>) ∘</a:t>
            </a:r>
            <a:r>
              <a:rPr lang="fr-FR" dirty="0">
                <a:latin typeface="APL385 Unicode" panose="020B0709000202000203" pitchFamily="49" charset="0"/>
              </a:rPr>
              <a:t>.</a:t>
            </a:r>
            <a:r>
              <a:rPr lang="fr-FR" dirty="0" smtClean="0">
                <a:latin typeface="APL385 Unicode" panose="020B0709000202000203" pitchFamily="49" charset="0"/>
              </a:rPr>
              <a:t>≡ </a:t>
            </a:r>
            <a:r>
              <a:rPr lang="fr-FR" dirty="0" err="1" smtClean="0">
                <a:latin typeface="APL385 Unicode" panose="020B0709000202000203" pitchFamily="49" charset="0"/>
              </a:rPr>
              <a:t>names</a:t>
            </a:r>
            <a:endParaRPr lang="fr-FR" dirty="0" smtClean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 smtClean="0">
                <a:latin typeface="APL385 Unicode" panose="020B0709000202000203" pitchFamily="49" charset="0"/>
              </a:rPr>
              <a:t>	]</a:t>
            </a:r>
            <a:r>
              <a:rPr lang="en-GB" dirty="0" err="1">
                <a:latin typeface="APL385 Unicode" panose="020B0709000202000203" pitchFamily="49" charset="0"/>
              </a:rPr>
              <a:t>disp</a:t>
            </a:r>
            <a:r>
              <a:rPr lang="en-GB" dirty="0">
                <a:latin typeface="APL385 Unicode" panose="020B0709000202000203" pitchFamily="49" charset="0"/>
              </a:rPr>
              <a:t> b/¨⊂⍳12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dirty="0" smtClean="0">
                <a:latin typeface="APL385 Unicode" panose="020B0709000202000203" pitchFamily="49" charset="0"/>
              </a:rPr>
              <a:t>┌→──────────────┬───┬─┬────┐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dirty="0" smtClean="0">
                <a:latin typeface="APL385 Unicode" panose="020B0709000202000203" pitchFamily="49" charset="0"/>
              </a:rPr>
              <a:t>│1 4 5 8 9 11 12│2 6│3│7 10│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dirty="0" smtClean="0">
                <a:latin typeface="APL385 Unicode" panose="020B0709000202000203" pitchFamily="49" charset="0"/>
              </a:rPr>
              <a:t>└~─────────────→┴~─→┴→┴~──→┘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	+/¨</a:t>
            </a:r>
            <a:r>
              <a:rPr lang="en-GB" dirty="0">
                <a:latin typeface="APL385 Unicode" panose="020B0709000202000203" pitchFamily="49" charset="0"/>
              </a:rPr>
              <a:t>b/¨⊂scores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399 85 71 109</a:t>
            </a:r>
          </a:p>
        </p:txBody>
      </p:sp>
    </p:spTree>
    <p:extLst>
      <p:ext uri="{BB962C8B-B14F-4D97-AF65-F5344CB8AC3E}">
        <p14:creationId xmlns:p14="http://schemas.microsoft.com/office/powerpoint/2010/main" val="283665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/>
          <a:lstStyle/>
          <a:p>
            <a:r>
              <a:rPr lang="en-GB" dirty="0" smtClean="0"/>
              <a:t>Key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Example:</a:t>
            </a:r>
          </a:p>
          <a:p>
            <a:pPr marL="0" indent="0">
              <a:buNone/>
            </a:pPr>
            <a:r>
              <a:rPr lang="fr-FR" dirty="0">
                <a:latin typeface="APL385 Unicode" panose="020B0709000202000203" pitchFamily="49" charset="0"/>
              </a:rPr>
              <a:t>	]</a:t>
            </a:r>
            <a:r>
              <a:rPr lang="fr-FR" dirty="0" err="1">
                <a:latin typeface="APL385 Unicode" panose="020B0709000202000203" pitchFamily="49" charset="0"/>
              </a:rPr>
              <a:t>disp</a:t>
            </a:r>
            <a:r>
              <a:rPr lang="fr-FR" dirty="0">
                <a:latin typeface="APL385 Unicode" panose="020B0709000202000203" pitchFamily="49" charset="0"/>
              </a:rPr>
              <a:t> {⊂⍵}</a:t>
            </a:r>
            <a:r>
              <a:rPr lang="fr-FR" dirty="0" smtClean="0">
                <a:latin typeface="APL385 Unicode" panose="020B0709000202000203" pitchFamily="49" charset="0"/>
              </a:rPr>
              <a:t>⌸ </a:t>
            </a:r>
            <a:r>
              <a:rPr lang="fr-FR" dirty="0" err="1" smtClean="0">
                <a:latin typeface="APL385 Unicode" panose="020B0709000202000203" pitchFamily="49" charset="0"/>
              </a:rPr>
              <a:t>names</a:t>
            </a:r>
            <a:endParaRPr lang="fr-FR" dirty="0">
              <a:latin typeface="APL385 Unicode" panose="020B0709000202000203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fr-FR" dirty="0">
                <a:latin typeface="APL385 Unicode" panose="020B0709000202000203" pitchFamily="49" charset="0"/>
              </a:rPr>
              <a:t>┌→──────────────┬───┬─┬────┐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dirty="0">
                <a:latin typeface="APL385 Unicode" panose="020B0709000202000203" pitchFamily="49" charset="0"/>
              </a:rPr>
              <a:t>│1 4 5 8 9 11 12│2 6│3│7 10│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dirty="0">
                <a:latin typeface="APL385 Unicode" panose="020B0709000202000203" pitchFamily="49" charset="0"/>
              </a:rPr>
              <a:t>└~─────────────→┴~─→┴→┴~──→┘</a:t>
            </a:r>
          </a:p>
          <a:p>
            <a:pPr marL="0" indent="0">
              <a:buNone/>
            </a:pPr>
            <a:r>
              <a:rPr lang="fr-FR" dirty="0" smtClean="0">
                <a:latin typeface="APL385 Unicode" panose="020B0709000202000203" pitchFamily="49" charset="0"/>
              </a:rPr>
              <a:t>	 </a:t>
            </a:r>
            <a:r>
              <a:rPr lang="fr-FR" dirty="0" err="1" smtClean="0">
                <a:latin typeface="APL385 Unicode" panose="020B0709000202000203" pitchFamily="49" charset="0"/>
              </a:rPr>
              <a:t>names</a:t>
            </a:r>
            <a:r>
              <a:rPr lang="fr-FR" dirty="0" smtClean="0">
                <a:latin typeface="APL385 Unicode" panose="020B0709000202000203" pitchFamily="49" charset="0"/>
              </a:rPr>
              <a:t> {+/⍵}⌸ scores</a:t>
            </a:r>
          </a:p>
          <a:p>
            <a:pPr marL="0" indent="0">
              <a:buNone/>
            </a:pPr>
            <a:r>
              <a:rPr lang="fr-FR" dirty="0" smtClean="0">
                <a:latin typeface="APL385 Unicode" panose="020B0709000202000203" pitchFamily="49" charset="0"/>
              </a:rPr>
              <a:t>399 </a:t>
            </a:r>
            <a:r>
              <a:rPr lang="fr-FR" dirty="0">
                <a:latin typeface="APL385 Unicode" panose="020B0709000202000203" pitchFamily="49" charset="0"/>
              </a:rPr>
              <a:t>85 71 109</a:t>
            </a:r>
            <a:endParaRPr lang="en-GB" dirty="0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95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/>
          <a:lstStyle/>
          <a:p>
            <a:r>
              <a:rPr lang="en-GB" dirty="0" smtClean="0"/>
              <a:t>Key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Example:</a:t>
            </a:r>
          </a:p>
          <a:p>
            <a:pPr marL="0" indent="0">
              <a:buNone/>
            </a:pPr>
            <a:r>
              <a:rPr lang="fr-FR" dirty="0">
                <a:latin typeface="APL385 Unicode" panose="020B0709000202000203" pitchFamily="49" charset="0"/>
              </a:rPr>
              <a:t>	 </a:t>
            </a:r>
            <a:r>
              <a:rPr lang="fr-FR" dirty="0" smtClean="0">
                <a:latin typeface="APL385 Unicode" panose="020B0709000202000203" pitchFamily="49" charset="0"/>
              </a:rPr>
              <a:t>⍴ ⎕← </a:t>
            </a:r>
            <a:r>
              <a:rPr lang="fr-FR" dirty="0">
                <a:latin typeface="APL385 Unicode" panose="020B0709000202000203" pitchFamily="49" charset="0"/>
              </a:rPr>
              <a:t>{⍺ ⍵}⌸ </a:t>
            </a:r>
            <a:r>
              <a:rPr lang="fr-FR" dirty="0" err="1">
                <a:latin typeface="APL385 Unicode" panose="020B0709000202000203" pitchFamily="49" charset="0"/>
              </a:rPr>
              <a:t>names</a:t>
            </a:r>
            <a:endParaRPr lang="fr-FR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fr-FR" dirty="0">
                <a:latin typeface="APL385 Unicode" panose="020B0709000202000203" pitchFamily="49" charset="0"/>
              </a:rPr>
              <a:t>  Pete   1 4 5 8 9 11 12 </a:t>
            </a:r>
          </a:p>
          <a:p>
            <a:pPr marL="0" indent="0">
              <a:buNone/>
            </a:pPr>
            <a:r>
              <a:rPr lang="fr-FR" dirty="0">
                <a:latin typeface="APL385 Unicode" panose="020B0709000202000203" pitchFamily="49" charset="0"/>
              </a:rPr>
              <a:t>  Jay    2 6             </a:t>
            </a:r>
          </a:p>
          <a:p>
            <a:pPr marL="0" indent="0">
              <a:buNone/>
            </a:pPr>
            <a:r>
              <a:rPr lang="fr-FR" dirty="0">
                <a:latin typeface="APL385 Unicode" panose="020B0709000202000203" pitchFamily="49" charset="0"/>
              </a:rPr>
              <a:t>  Bob    3               </a:t>
            </a:r>
          </a:p>
          <a:p>
            <a:pPr marL="0" indent="0">
              <a:buNone/>
            </a:pPr>
            <a:r>
              <a:rPr lang="fr-FR" dirty="0">
                <a:latin typeface="APL385 Unicode" panose="020B0709000202000203" pitchFamily="49" charset="0"/>
              </a:rPr>
              <a:t>  Jim    7 </a:t>
            </a:r>
            <a:r>
              <a:rPr lang="fr-FR" dirty="0" smtClean="0">
                <a:latin typeface="APL385 Unicode" panose="020B0709000202000203" pitchFamily="49" charset="0"/>
              </a:rPr>
              <a:t>10</a:t>
            </a:r>
          </a:p>
          <a:p>
            <a:pPr marL="0" indent="0">
              <a:buNone/>
            </a:pPr>
            <a:r>
              <a:rPr lang="fr-FR" dirty="0" smtClean="0">
                <a:latin typeface="APL385 Unicode" panose="020B0709000202000203" pitchFamily="49" charset="0"/>
              </a:rPr>
              <a:t>4 2 </a:t>
            </a:r>
            <a:endParaRPr lang="en-GB" dirty="0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3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/>
          <a:lstStyle/>
          <a:p>
            <a:r>
              <a:rPr lang="en-GB" dirty="0" smtClean="0"/>
              <a:t>Key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Example:</a:t>
            </a:r>
          </a:p>
          <a:p>
            <a:pPr marL="0" indent="0">
              <a:buNone/>
            </a:pPr>
            <a:r>
              <a:rPr lang="fr-FR" dirty="0">
                <a:latin typeface="APL385 Unicode" panose="020B0709000202000203" pitchFamily="49" charset="0"/>
              </a:rPr>
              <a:t>	</a:t>
            </a:r>
            <a:r>
              <a:rPr lang="fr-FR" dirty="0" err="1" smtClean="0">
                <a:latin typeface="APL385 Unicode" panose="020B0709000202000203" pitchFamily="49" charset="0"/>
              </a:rPr>
              <a:t>avg</a:t>
            </a:r>
            <a:r>
              <a:rPr lang="fr-FR" dirty="0" smtClean="0">
                <a:latin typeface="APL385 Unicode" panose="020B0709000202000203" pitchFamily="49" charset="0"/>
              </a:rPr>
              <a:t> ← +/ ÷ ≢  ⍝ a train</a:t>
            </a:r>
          </a:p>
          <a:p>
            <a:pPr marL="0" indent="0">
              <a:buNone/>
            </a:pPr>
            <a:r>
              <a:rPr lang="fr-FR" dirty="0" smtClean="0">
                <a:latin typeface="APL385 Unicode" panose="020B0709000202000203" pitchFamily="49" charset="0"/>
              </a:rPr>
              <a:t>	</a:t>
            </a:r>
            <a:r>
              <a:rPr lang="fr-FR" dirty="0" err="1" smtClean="0">
                <a:latin typeface="APL385 Unicode" panose="020B0709000202000203" pitchFamily="49" charset="0"/>
              </a:rPr>
              <a:t>names</a:t>
            </a:r>
            <a:r>
              <a:rPr lang="fr-FR" dirty="0" smtClean="0">
                <a:latin typeface="APL385 Unicode" panose="020B0709000202000203" pitchFamily="49" charset="0"/>
              </a:rPr>
              <a:t> {</a:t>
            </a:r>
            <a:r>
              <a:rPr lang="fr-FR" dirty="0" err="1" smtClean="0">
                <a:latin typeface="APL385 Unicode" panose="020B0709000202000203" pitchFamily="49" charset="0"/>
              </a:rPr>
              <a:t>avg</a:t>
            </a:r>
            <a:r>
              <a:rPr lang="fr-FR" dirty="0" smtClean="0">
                <a:latin typeface="APL385 Unicode" panose="020B0709000202000203" pitchFamily="49" charset="0"/>
              </a:rPr>
              <a:t> ⍵</a:t>
            </a:r>
            <a:r>
              <a:rPr lang="fr-FR" dirty="0">
                <a:latin typeface="APL385 Unicode" panose="020B0709000202000203" pitchFamily="49" charset="0"/>
              </a:rPr>
              <a:t>}⌸ scores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57 42.5 71 </a:t>
            </a:r>
            <a:r>
              <a:rPr lang="en-GB" dirty="0" smtClean="0">
                <a:latin typeface="APL385 Unicode" panose="020B0709000202000203" pitchFamily="49" charset="0"/>
              </a:rPr>
              <a:t>54.5</a:t>
            </a:r>
          </a:p>
          <a:p>
            <a:pPr marL="0" indent="0">
              <a:buNone/>
            </a:pPr>
            <a:endParaRPr lang="en-GB" dirty="0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084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APL\training\conf2014\newstuff\hid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89240"/>
            <a:ext cx="1545404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/>
          <a:lstStyle/>
          <a:p>
            <a:r>
              <a:rPr lang="en-GB" dirty="0" smtClean="0"/>
              <a:t>Dyadic iota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4116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It has been modified to work on “higher rank than vector” arrays.</a:t>
            </a:r>
          </a:p>
          <a:p>
            <a:pPr marL="0" indent="0">
              <a:buNone/>
            </a:pPr>
            <a:r>
              <a:rPr lang="en-GB" dirty="0" smtClean="0"/>
              <a:t>Previously, doing matrix </a:t>
            </a:r>
            <a:r>
              <a:rPr lang="en-GB" b="1" dirty="0" smtClean="0">
                <a:latin typeface="APL385 Unicode" panose="020B0709000202000203" pitchFamily="49" charset="0"/>
              </a:rPr>
              <a:t>⍳</a:t>
            </a:r>
            <a:r>
              <a:rPr lang="en-GB" dirty="0" smtClean="0"/>
              <a:t> anything was a RANK error. Now it is allowed, assuming the LENGTHs match.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     ⍴ cm3 ← ↑∪ </a:t>
            </a:r>
            <a:r>
              <a:rPr lang="en-GB" dirty="0">
                <a:latin typeface="APL385 Unicode" panose="020B0709000202000203" pitchFamily="49" charset="0"/>
              </a:rPr>
              <a:t>names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4 </a:t>
            </a:r>
            <a:r>
              <a:rPr lang="en-GB" dirty="0" smtClean="0">
                <a:latin typeface="APL385 Unicode" panose="020B0709000202000203" pitchFamily="49" charset="0"/>
              </a:rPr>
              <a:t>4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 smtClean="0">
                <a:latin typeface="APL385 Unicode" panose="020B0709000202000203" pitchFamily="49" charset="0"/>
              </a:rPr>
              <a:t>    cm3 ⍳ ↑names ,⊂ ‘Dan’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1 1 2 3 1 1 2 4 1 1 4 1 </a:t>
            </a:r>
            <a:r>
              <a:rPr lang="en-GB" dirty="0" smtClean="0">
                <a:latin typeface="APL385 Unicode" panose="020B0709000202000203" pitchFamily="49" charset="0"/>
              </a:rPr>
              <a:t>1 5</a:t>
            </a:r>
            <a:endParaRPr lang="en-GB" dirty="0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03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APL\training\conf2014\newstuff\hid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89240"/>
            <a:ext cx="6948264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/>
          <a:lstStyle/>
          <a:p>
            <a:r>
              <a:rPr lang="en-GB" dirty="0" smtClean="0"/>
              <a:t>Dyadic iota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4116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  X2 ← </a:t>
            </a:r>
            <a:r>
              <a:rPr lang="en-GB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2 6 </a:t>
            </a:r>
            <a:r>
              <a:rPr lang="en-GB" dirty="0" smtClean="0">
                <a:latin typeface="APL385 Unicode" panose="020B0709000202000203" pitchFamily="49" charset="0"/>
              </a:rPr>
              <a:t>⍴ ⍳12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 smtClean="0">
                <a:latin typeface="APL385 Unicode" panose="020B0709000202000203" pitchFamily="49" charset="0"/>
              </a:rPr>
              <a:t> ⍴ X3 ← 10 </a:t>
            </a:r>
            <a:r>
              <a:rPr lang="en-GB" dirty="0">
                <a:solidFill>
                  <a:srgbClr val="FFC000"/>
                </a:solidFill>
                <a:latin typeface="APL385 Unicode" panose="020B0709000202000203" pitchFamily="49" charset="0"/>
              </a:rPr>
              <a:t>100</a:t>
            </a:r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 smtClean="0">
                <a:latin typeface="APL385 Unicode" panose="020B0709000202000203" pitchFamily="49" charset="0"/>
              </a:rPr>
              <a:t>1000 ∘.+ X2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3 </a:t>
            </a:r>
            <a:r>
              <a:rPr lang="en-GB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2 6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 smtClean="0">
                <a:latin typeface="APL385 Unicode" panose="020B0709000202000203" pitchFamily="49" charset="0"/>
              </a:rPr>
              <a:t> X3  ⍳     </a:t>
            </a:r>
            <a:r>
              <a:rPr lang="en-GB" dirty="0" smtClean="0">
                <a:solidFill>
                  <a:srgbClr val="FFC000"/>
                </a:solidFill>
                <a:latin typeface="APL385 Unicode" panose="020B0709000202000203" pitchFamily="49" charset="0"/>
              </a:rPr>
              <a:t>100</a:t>
            </a:r>
            <a:r>
              <a:rPr lang="en-GB" dirty="0" smtClean="0">
                <a:latin typeface="APL385 Unicode" panose="020B0709000202000203" pitchFamily="49" charset="0"/>
              </a:rPr>
              <a:t> 1 ∘</a:t>
            </a:r>
            <a:r>
              <a:rPr lang="en-GB" dirty="0">
                <a:latin typeface="APL385 Unicode" panose="020B0709000202000203" pitchFamily="49" charset="0"/>
              </a:rPr>
              <a:t>.+ </a:t>
            </a:r>
            <a:r>
              <a:rPr lang="en-GB" dirty="0" smtClean="0">
                <a:latin typeface="APL385 Unicode" panose="020B0709000202000203" pitchFamily="49" charset="0"/>
              </a:rPr>
              <a:t>X2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2 4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 smtClean="0">
                <a:latin typeface="APL385 Unicode" panose="020B0709000202000203" pitchFamily="49" charset="0"/>
              </a:rPr>
              <a:t> ⍴⍴ X3 ⍳ X2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0</a:t>
            </a:r>
          </a:p>
          <a:p>
            <a:pPr marL="0" indent="0">
              <a:buNone/>
            </a:pPr>
            <a:r>
              <a:rPr lang="en-GB" sz="2800" dirty="0"/>
              <a:t>The result of iota is </a:t>
            </a:r>
            <a:r>
              <a:rPr lang="en-GB" sz="2800" dirty="0" smtClean="0"/>
              <a:t>always an </a:t>
            </a:r>
            <a:r>
              <a:rPr lang="en-GB" sz="2800" dirty="0"/>
              <a:t>array of the same shape as the (-(⍴⍴⍺)-1)↓⍴⍵</a:t>
            </a:r>
          </a:p>
          <a:p>
            <a:pPr marL="0" indent="0">
              <a:buNone/>
            </a:pPr>
            <a:endParaRPr lang="en-GB" dirty="0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44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APL\training\conf2014\newstuff\hid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89240"/>
            <a:ext cx="1545404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/>
          <a:lstStyle/>
          <a:p>
            <a:r>
              <a:rPr lang="en-GB" dirty="0" smtClean="0"/>
              <a:t>Dyadic iota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4116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Previously finding names in a matrix was done like this: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	</a:t>
            </a:r>
            <a:r>
              <a:rPr lang="en-GB" dirty="0" smtClean="0">
                <a:latin typeface="APL385 Unicode" panose="020B0709000202000203" pitchFamily="49" charset="0"/>
              </a:rPr>
              <a:t>(↓matrix) ⍳ ↓names</a:t>
            </a:r>
          </a:p>
          <a:p>
            <a:pPr marL="0" indent="0">
              <a:buNone/>
            </a:pPr>
            <a:r>
              <a:rPr lang="en-GB" dirty="0" smtClean="0"/>
              <a:t>Now it can be simply done like this: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    matrix ⍳ names</a:t>
            </a:r>
          </a:p>
          <a:p>
            <a:pPr marL="0" indent="0"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/>
              <a:t>But the last dimensions MUST </a:t>
            </a:r>
            <a:r>
              <a:rPr lang="en-GB" dirty="0" smtClean="0"/>
              <a:t>agree or a LENGTH error will be reported</a:t>
            </a:r>
            <a:endParaRPr lang="en-GB" dirty="0"/>
          </a:p>
          <a:p>
            <a:pPr marL="0" indent="0">
              <a:buNone/>
            </a:pPr>
            <a:endParaRPr lang="en-GB" dirty="0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42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APL\training\conf2014\newstuff\hid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89240"/>
            <a:ext cx="1545404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/>
          <a:lstStyle/>
          <a:p>
            <a:r>
              <a:rPr lang="en-GB" dirty="0" err="1" smtClean="0"/>
              <a:t>Exercices</a:t>
            </a:r>
            <a:r>
              <a:rPr lang="en-GB" dirty="0" smtClean="0"/>
              <a:t> - Trains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78539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Write functions to </a:t>
            </a:r>
          </a:p>
          <a:p>
            <a:r>
              <a:rPr lang="en-GB" dirty="0" smtClean="0"/>
              <a:t>find the average </a:t>
            </a:r>
          </a:p>
          <a:p>
            <a:r>
              <a:rPr lang="en-GB" dirty="0" smtClean="0"/>
              <a:t>find </a:t>
            </a:r>
            <a:r>
              <a:rPr lang="en-GB" dirty="0"/>
              <a:t>the </a:t>
            </a:r>
            <a:r>
              <a:rPr lang="en-GB" dirty="0" smtClean="0"/>
              <a:t>geometric average</a:t>
            </a:r>
            <a:br>
              <a:rPr lang="en-GB" dirty="0" smtClean="0"/>
            </a:br>
            <a:r>
              <a:rPr lang="en-GB" dirty="0" smtClean="0"/>
              <a:t>hint: {(×/⍵) * ÷≢⍵}</a:t>
            </a:r>
          </a:p>
          <a:p>
            <a:r>
              <a:rPr lang="en-GB" dirty="0" smtClean="0"/>
              <a:t>add 1÷x to x</a:t>
            </a:r>
          </a:p>
          <a:p>
            <a:r>
              <a:rPr lang="en-GB" dirty="0"/>
              <a:t>f</a:t>
            </a:r>
            <a:r>
              <a:rPr lang="en-GB" dirty="0" smtClean="0"/>
              <a:t>ind the sum of the product. Hint: {+/⍺×⍵}</a:t>
            </a:r>
          </a:p>
          <a:p>
            <a:r>
              <a:rPr lang="en-GB" dirty="0" smtClean="0"/>
              <a:t>ravel and add 15% to its argument </a:t>
            </a:r>
          </a:p>
          <a:p>
            <a:r>
              <a:rPr lang="en-GB" dirty="0" smtClean="0"/>
              <a:t>find the square of the SINE. Hint {(1○⍵)*2}</a:t>
            </a:r>
          </a:p>
          <a:p>
            <a:r>
              <a:rPr lang="en-GB" dirty="0" smtClean="0"/>
              <a:t>split </a:t>
            </a:r>
            <a:r>
              <a:rPr lang="en-GB" dirty="0"/>
              <a:t>a </a:t>
            </a:r>
            <a:r>
              <a:rPr lang="en-GB" dirty="0" smtClean="0"/>
              <a:t>list at </a:t>
            </a:r>
            <a:r>
              <a:rPr lang="en-GB" dirty="0"/>
              <a:t>a specific </a:t>
            </a:r>
            <a:r>
              <a:rPr lang="en-GB" dirty="0" smtClean="0"/>
              <a:t>position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983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/>
          <a:lstStyle/>
          <a:p>
            <a:r>
              <a:rPr lang="en-GB" dirty="0" err="1" smtClean="0"/>
              <a:t>Exercices</a:t>
            </a:r>
            <a:r>
              <a:rPr lang="en-GB" dirty="0" smtClean="0"/>
              <a:t> - Trains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Find the range (max-min) of a list</a:t>
            </a:r>
          </a:p>
          <a:p>
            <a:r>
              <a:rPr lang="en-GB" dirty="0" smtClean="0"/>
              <a:t>Transform Fahrenheit </a:t>
            </a:r>
            <a:r>
              <a:rPr lang="en-GB" dirty="0"/>
              <a:t>from </a:t>
            </a:r>
            <a:r>
              <a:rPr lang="en-GB" dirty="0" smtClean="0"/>
              <a:t>Celsius (or vice versa)</a:t>
            </a:r>
          </a:p>
          <a:p>
            <a:r>
              <a:rPr lang="en-GB" dirty="0" smtClean="0"/>
              <a:t>Sort a list</a:t>
            </a:r>
          </a:p>
          <a:p>
            <a:r>
              <a:rPr lang="en-GB" dirty="0" smtClean="0"/>
              <a:t>Perform integer division</a:t>
            </a:r>
          </a:p>
          <a:p>
            <a:r>
              <a:rPr lang="en-GB" dirty="0" smtClean="0"/>
              <a:t>Sum all the elements of an array</a:t>
            </a:r>
          </a:p>
          <a:p>
            <a:r>
              <a:rPr lang="en-GB" dirty="0" smtClean="0"/>
              <a:t>Find the numbers making up a rational 	fraction, e.g. </a:t>
            </a:r>
            <a:r>
              <a:rPr lang="en-GB" smtClean="0"/>
              <a:t>2/9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997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3832"/>
            <a:ext cx="8229600" cy="1143000"/>
          </a:xfrm>
        </p:spPr>
        <p:txBody>
          <a:bodyPr/>
          <a:lstStyle/>
          <a:p>
            <a:r>
              <a:rPr lang="en-GB" dirty="0"/>
              <a:t>M</a:t>
            </a:r>
            <a:r>
              <a:rPr lang="en-GB" dirty="0" smtClean="0"/>
              <a:t>isc.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Named monadic ops</a:t>
            </a:r>
          </a:p>
          <a:p>
            <a:r>
              <a:rPr lang="en-GB" dirty="0" smtClean="0"/>
              <a:t>Right currying for dyadic ops</a:t>
            </a:r>
          </a:p>
          <a:p>
            <a:r>
              <a:rPr lang="en-GB" dirty="0" smtClean="0"/>
              <a:t>Variant with </a:t>
            </a:r>
            <a:r>
              <a:rPr lang="en-GB" dirty="0"/>
              <a:t>⎕</a:t>
            </a:r>
            <a:r>
              <a:rPr lang="en-GB" dirty="0" smtClean="0"/>
              <a:t>XML</a:t>
            </a:r>
          </a:p>
          <a:p>
            <a:r>
              <a:rPr lang="en-GB" dirty="0" smtClean="0"/>
              <a:t>⎕</a:t>
            </a:r>
            <a:r>
              <a:rPr lang="en-GB" dirty="0"/>
              <a:t>RL </a:t>
            </a:r>
            <a:r>
              <a:rPr lang="en-GB" dirty="0" smtClean="0"/>
              <a:t>true random seed</a:t>
            </a:r>
          </a:p>
          <a:p>
            <a:r>
              <a:rPr lang="en-GB" dirty="0"/>
              <a:t>Roll (?) 0</a:t>
            </a:r>
          </a:p>
          <a:p>
            <a:r>
              <a:rPr lang="en-GB" dirty="0" smtClean="0"/>
              <a:t>Mix </a:t>
            </a:r>
            <a:r>
              <a:rPr lang="en-GB" dirty="0"/>
              <a:t>“upgrade”</a:t>
            </a:r>
          </a:p>
          <a:p>
            <a:r>
              <a:rPr lang="en-GB" dirty="0"/>
              <a:t>Iota extended to higher rank left argument </a:t>
            </a:r>
          </a:p>
        </p:txBody>
      </p:sp>
    </p:spTree>
    <p:extLst>
      <p:ext uri="{BB962C8B-B14F-4D97-AF65-F5344CB8AC3E}">
        <p14:creationId xmlns:p14="http://schemas.microsoft.com/office/powerpoint/2010/main" val="280859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/>
          <a:lstStyle/>
          <a:p>
            <a:r>
              <a:rPr lang="en-GB" dirty="0" err="1" smtClean="0"/>
              <a:t>Exercices</a:t>
            </a:r>
            <a:r>
              <a:rPr lang="en-GB" dirty="0" smtClean="0"/>
              <a:t> – Iota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r>
              <a:rPr lang="en-GB" dirty="0" smtClean="0"/>
              <a:t>Find the position of matrix </a:t>
            </a:r>
            <a:r>
              <a:rPr lang="en-GB" i="1" dirty="0" smtClean="0"/>
              <a:t>names</a:t>
            </a:r>
            <a:r>
              <a:rPr lang="en-GB" dirty="0" smtClean="0"/>
              <a:t> in </a:t>
            </a:r>
            <a:r>
              <a:rPr lang="en-GB" i="1" dirty="0" smtClean="0"/>
              <a:t>employees</a:t>
            </a:r>
          </a:p>
          <a:p>
            <a:r>
              <a:rPr lang="en-GB" dirty="0"/>
              <a:t>Find which plane of 3D array A is matrix P1 </a:t>
            </a:r>
          </a:p>
          <a:p>
            <a:r>
              <a:rPr lang="en-GB" dirty="0"/>
              <a:t>Find which plane of 3D array A is </a:t>
            </a:r>
            <a:r>
              <a:rPr lang="en-GB" dirty="0" smtClean="0"/>
              <a:t>3D array A2</a:t>
            </a:r>
          </a:p>
          <a:p>
            <a:endParaRPr lang="en-GB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37102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/>
          <a:lstStyle/>
          <a:p>
            <a:r>
              <a:rPr lang="en-GB" dirty="0" err="1" smtClean="0"/>
              <a:t>Exercices</a:t>
            </a:r>
            <a:r>
              <a:rPr lang="en-GB" dirty="0" smtClean="0"/>
              <a:t> – Key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525963"/>
          </a:xfrm>
        </p:spPr>
        <p:txBody>
          <a:bodyPr/>
          <a:lstStyle/>
          <a:p>
            <a:r>
              <a:rPr lang="en-GB" dirty="0" smtClean="0"/>
              <a:t>Find the position of each unique name in </a:t>
            </a:r>
            <a:r>
              <a:rPr lang="en-GB" i="1" dirty="0" smtClean="0"/>
              <a:t>colours</a:t>
            </a:r>
          </a:p>
          <a:p>
            <a:r>
              <a:rPr lang="en-GB" dirty="0" smtClean="0"/>
              <a:t>… each enclosed</a:t>
            </a:r>
          </a:p>
          <a:p>
            <a:r>
              <a:rPr lang="en-GB" dirty="0" smtClean="0"/>
              <a:t>… with the colour names</a:t>
            </a:r>
          </a:p>
          <a:p>
            <a:r>
              <a:rPr lang="en-GB" dirty="0" smtClean="0"/>
              <a:t>… with their number of </a:t>
            </a:r>
            <a:r>
              <a:rPr lang="en-GB" dirty="0" err="1" smtClean="0"/>
              <a:t>occurences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03089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3832"/>
            <a:ext cx="8229600" cy="1143000"/>
          </a:xfrm>
        </p:spPr>
        <p:txBody>
          <a:bodyPr/>
          <a:lstStyle/>
          <a:p>
            <a:r>
              <a:rPr lang="en-GB" dirty="0"/>
              <a:t>M</a:t>
            </a:r>
            <a:r>
              <a:rPr lang="en-GB" dirty="0" smtClean="0"/>
              <a:t>isc.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Many user command changes, </a:t>
            </a:r>
            <a:r>
              <a:rPr lang="en-GB" dirty="0" smtClean="0"/>
              <a:t>box, ]rows</a:t>
            </a:r>
          </a:p>
          <a:p>
            <a:r>
              <a:rPr lang="en-GB" dirty="0" smtClean="0"/>
              <a:t>New editor features like align comments</a:t>
            </a:r>
          </a:p>
          <a:p>
            <a:r>
              <a:rPr lang="en-GB" dirty="0" smtClean="0"/>
              <a:t>Wrapping search ON/OFF</a:t>
            </a:r>
            <a:endParaRPr lang="en-GB" dirty="0" smtClean="0"/>
          </a:p>
          <a:p>
            <a:r>
              <a:rPr lang="en-GB" dirty="0" smtClean="0"/>
              <a:t>Tracer skips comments</a:t>
            </a:r>
          </a:p>
          <a:p>
            <a:r>
              <a:rPr lang="en-GB" dirty="0" smtClean="0"/>
              <a:t>External functions tips with syntax</a:t>
            </a:r>
          </a:p>
          <a:p>
            <a:r>
              <a:rPr lang="en-GB" dirty="0" smtClean="0"/>
              <a:t>New </a:t>
            </a:r>
            <a:r>
              <a:rPr lang="en-GB" dirty="0" err="1" smtClean="0"/>
              <a:t>Ibeams</a:t>
            </a:r>
            <a:endParaRPr lang="en-GB" dirty="0" smtClean="0"/>
          </a:p>
          <a:p>
            <a:r>
              <a:rPr lang="en-GB" dirty="0" smtClean="0"/>
              <a:t>WPF: data binding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811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143000"/>
          </a:xfrm>
        </p:spPr>
        <p:txBody>
          <a:bodyPr/>
          <a:lstStyle/>
          <a:p>
            <a:r>
              <a:rPr lang="en-GB" dirty="0" smtClean="0"/>
              <a:t>New Language features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en-GB" dirty="0"/>
              <a:t>Rank (</a:t>
            </a:r>
            <a:r>
              <a:rPr lang="en-GB" dirty="0">
                <a:latin typeface="APL385 Unicode" panose="020B0709000202000203" pitchFamily="49" charset="0"/>
              </a:rPr>
              <a:t>⍤</a:t>
            </a:r>
            <a:r>
              <a:rPr lang="en-GB" dirty="0"/>
              <a:t>)</a:t>
            </a:r>
            <a:endParaRPr lang="en-GB" dirty="0" smtClean="0"/>
          </a:p>
          <a:p>
            <a:r>
              <a:rPr lang="en-GB" dirty="0"/>
              <a:t>Key (</a:t>
            </a:r>
            <a:r>
              <a:rPr lang="en-GB" dirty="0">
                <a:latin typeface="APL385 Unicode" panose="020B0709000202000203" pitchFamily="49" charset="0"/>
              </a:rPr>
              <a:t>⌸</a:t>
            </a:r>
            <a:r>
              <a:rPr lang="en-GB" dirty="0"/>
              <a:t>)</a:t>
            </a:r>
            <a:endParaRPr lang="en-GB" dirty="0" smtClean="0"/>
          </a:p>
          <a:p>
            <a:r>
              <a:rPr lang="en-GB" dirty="0"/>
              <a:t>Tally (</a:t>
            </a:r>
            <a:r>
              <a:rPr lang="en-GB" dirty="0" smtClean="0">
                <a:latin typeface="APL385 Unicode" panose="020B0709000202000203" pitchFamily="49" charset="0"/>
              </a:rPr>
              <a:t>≢</a:t>
            </a:r>
            <a:r>
              <a:rPr lang="en-GB" dirty="0" smtClean="0"/>
              <a:t>)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2 new characters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398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3832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/>
              <a:t>Named monadic </a:t>
            </a:r>
            <a:r>
              <a:rPr lang="en-GB" dirty="0" smtClean="0"/>
              <a:t>ops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Up until now you could </a:t>
            </a:r>
            <a:r>
              <a:rPr lang="en-GB" b="1" dirty="0" smtClean="0"/>
              <a:t>not</a:t>
            </a:r>
            <a:r>
              <a:rPr lang="en-GB" dirty="0" smtClean="0"/>
              <a:t> name operators: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spawn ← &amp;</a:t>
            </a:r>
          </a:p>
          <a:p>
            <a:pPr marL="0" indent="0">
              <a:buNone/>
            </a:pPr>
            <a:r>
              <a:rPr lang="en-GB" dirty="0" smtClean="0"/>
              <a:t>SYNTAX ERROR</a:t>
            </a:r>
          </a:p>
          <a:p>
            <a:pPr marL="0" indent="0">
              <a:buNone/>
            </a:pPr>
            <a:r>
              <a:rPr lang="en-GB" dirty="0" smtClean="0"/>
              <a:t>	spawn ← &amp;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^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2178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 template 2014">
  <a:themeElements>
    <a:clrScheme name="1_Dyalo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yalog">
      <a:majorFont>
        <a:latin typeface="Geneva"/>
        <a:ea typeface=""/>
        <a:cs typeface=""/>
      </a:majorFont>
      <a:minorFont>
        <a:latin typeface="Gene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lnDef>
  </a:objectDefaults>
  <a:extraClrSchemeLst>
    <a:extraClrScheme>
      <a:clrScheme name="1_Dyalo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owerpoint template text black 2014.potx" id="{08640B15-17EA-4B23-9F5F-072F8CCFEDE4}" vid="{97F55418-7418-4581-AED3-645F0BA4AE1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 2014</Template>
  <TotalTime>638</TotalTime>
  <Words>2180</Words>
  <Application>Microsoft Office PowerPoint</Application>
  <PresentationFormat>On-screen Show (4:3)</PresentationFormat>
  <Paragraphs>544</Paragraphs>
  <Slides>61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2" baseType="lpstr">
      <vt:lpstr>Powerpoint template 2014</vt:lpstr>
      <vt:lpstr>PowerPoint Presentation</vt:lpstr>
      <vt:lpstr>Many new features</vt:lpstr>
      <vt:lpstr>V14 has many new features</vt:lpstr>
      <vt:lpstr>Performance improvements</vt:lpstr>
      <vt:lpstr>Component file system</vt:lpstr>
      <vt:lpstr>Misc.</vt:lpstr>
      <vt:lpstr>Misc.</vt:lpstr>
      <vt:lpstr>New Language features</vt:lpstr>
      <vt:lpstr>Named monadic ops</vt:lpstr>
      <vt:lpstr>Named monadic ops</vt:lpstr>
      <vt:lpstr>Right currying for dyadic ops</vt:lpstr>
      <vt:lpstr>Variant with ⎕XML</vt:lpstr>
      <vt:lpstr>Random seed</vt:lpstr>
      <vt:lpstr>Roll (?) 0</vt:lpstr>
      <vt:lpstr>Roll (?) 0</vt:lpstr>
      <vt:lpstr>Tally</vt:lpstr>
      <vt:lpstr>Tally</vt:lpstr>
      <vt:lpstr>Function trains</vt:lpstr>
      <vt:lpstr>Function trains</vt:lpstr>
      <vt:lpstr>Function trains</vt:lpstr>
      <vt:lpstr>Function trains</vt:lpstr>
      <vt:lpstr>Function trains</vt:lpstr>
      <vt:lpstr>Mix (↑)</vt:lpstr>
      <vt:lpstr>Mix (↑)</vt:lpstr>
      <vt:lpstr>Mix (↑)</vt:lpstr>
      <vt:lpstr>The Rank Operator (⍤)</vt:lpstr>
      <vt:lpstr>Rank</vt:lpstr>
      <vt:lpstr>PowerPoint Presentation</vt:lpstr>
      <vt:lpstr>Rank</vt:lpstr>
      <vt:lpstr>Rank</vt:lpstr>
      <vt:lpstr>Rank</vt:lpstr>
      <vt:lpstr>Rank</vt:lpstr>
      <vt:lpstr>Rank</vt:lpstr>
      <vt:lpstr>Rank</vt:lpstr>
      <vt:lpstr>Rank Examples</vt:lpstr>
      <vt:lpstr>Rank Examples</vt:lpstr>
      <vt:lpstr>Rank Examples</vt:lpstr>
      <vt:lpstr>Rank Examples</vt:lpstr>
      <vt:lpstr>Rank Examples</vt:lpstr>
      <vt:lpstr>Rank Examples</vt:lpstr>
      <vt:lpstr>Rank Examples</vt:lpstr>
      <vt:lpstr>Rank Examples</vt:lpstr>
      <vt:lpstr>Rank Examples</vt:lpstr>
      <vt:lpstr>Rank Examples</vt:lpstr>
      <vt:lpstr>Rank Examples</vt:lpstr>
      <vt:lpstr>Rank Examples</vt:lpstr>
      <vt:lpstr>Rank: reassemble results</vt:lpstr>
      <vt:lpstr>Rank: reassemble results</vt:lpstr>
      <vt:lpstr>Key</vt:lpstr>
      <vt:lpstr>Key</vt:lpstr>
      <vt:lpstr>Key</vt:lpstr>
      <vt:lpstr>Key</vt:lpstr>
      <vt:lpstr>Key</vt:lpstr>
      <vt:lpstr>Key</vt:lpstr>
      <vt:lpstr>Dyadic iota</vt:lpstr>
      <vt:lpstr>Dyadic iota</vt:lpstr>
      <vt:lpstr>Dyadic iota</vt:lpstr>
      <vt:lpstr>Exercices - Trains</vt:lpstr>
      <vt:lpstr>Exercices - Trains</vt:lpstr>
      <vt:lpstr>Exercices – Iota</vt:lpstr>
      <vt:lpstr>Exercices – Key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DanB2</dc:creator>
  <cp:lastModifiedBy>DanB2</cp:lastModifiedBy>
  <cp:revision>17</cp:revision>
  <dcterms:created xsi:type="dcterms:W3CDTF">2014-08-04T14:18:49Z</dcterms:created>
  <dcterms:modified xsi:type="dcterms:W3CDTF">2014-09-05T03:39:00Z</dcterms:modified>
</cp:coreProperties>
</file>