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</p:sldMasterIdLst>
  <p:notesMasterIdLst>
    <p:notesMasterId r:id="rId33"/>
  </p:notesMasterIdLst>
  <p:sldIdLst>
    <p:sldId id="256" r:id="rId3"/>
    <p:sldId id="362" r:id="rId4"/>
    <p:sldId id="373" r:id="rId5"/>
    <p:sldId id="364" r:id="rId6"/>
    <p:sldId id="372" r:id="rId7"/>
    <p:sldId id="360" r:id="rId8"/>
    <p:sldId id="366" r:id="rId9"/>
    <p:sldId id="380" r:id="rId10"/>
    <p:sldId id="376" r:id="rId11"/>
    <p:sldId id="374" r:id="rId12"/>
    <p:sldId id="375" r:id="rId13"/>
    <p:sldId id="377" r:id="rId14"/>
    <p:sldId id="378" r:id="rId15"/>
    <p:sldId id="379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69" r:id="rId31"/>
    <p:sldId id="37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8980" autoAdjust="0"/>
  </p:normalViewPr>
  <p:slideViewPr>
    <p:cSldViewPr>
      <p:cViewPr>
        <p:scale>
          <a:sx n="120" d="100"/>
          <a:sy n="120" d="100"/>
        </p:scale>
        <p:origin x="-46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2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 dirty="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27264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91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5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Browse the directory structure after unzipping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12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814B843-C6B6-40CB-818D-1374622BC86C}" type="slidenum">
              <a:rPr lang="en-GB" sz="1200" smtClean="0">
                <a:latin typeface="Times New Roman" pitchFamily="18" charset="0"/>
              </a:rPr>
              <a:pPr/>
              <a:t>14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6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Show</a:t>
            </a:r>
            <a:r>
              <a:rPr lang="en-US" sz="2800" baseline="0" dirty="0" smtClean="0"/>
              <a:t> Example, Example2⌈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42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datepicker</a:t>
            </a:r>
            <a:r>
              <a:rPr lang="en-US" dirty="0" smtClean="0"/>
              <a:t>,</a:t>
            </a:r>
            <a:r>
              <a:rPr lang="en-US" baseline="0" dirty="0" smtClean="0"/>
              <a:t> callback, </a:t>
            </a:r>
            <a:r>
              <a:rPr lang="en-US" baseline="0" dirty="0" err="1" smtClean="0"/>
              <a:t>callbackfn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7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3936"/>
            <a:ext cx="7776864" cy="431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19200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7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828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20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Introduction to MiServer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828800" cy="365125"/>
          </a:xfrm>
          <a:prstGeom prst="rect">
            <a:avLst/>
          </a:prstGeom>
        </p:spPr>
        <p:txBody>
          <a:bodyPr/>
          <a:lstStyle/>
          <a:p>
            <a:fld id="{A6B1C073-7419-454D-8553-E8326D4B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86409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3568" y="1556792"/>
            <a:ext cx="7776864" cy="4392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fld id="{703FA7CB-FB26-4FF4-94F7-2550B5D6A4B4}" type="datetimeFigureOut">
              <a:rPr lang="en-US" smtClean="0"/>
              <a:t>20-Sep-14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fld id="{5D80F48D-B631-49BE-9991-17C6CFE76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0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648" y="1655064"/>
            <a:ext cx="7991856" cy="4392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19200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70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2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4" y="5858510"/>
            <a:ext cx="476631" cy="468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421615"/>
            <a:ext cx="1274959" cy="1963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2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421615"/>
            <a:ext cx="1274959" cy="19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ryapl.org/" TargetMode="External"/><Relationship Id="rId7" Type="http://schemas.openxmlformats.org/officeDocument/2006/relationships/hyperlink" Target="http://aplsmith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70.88.177.103/index.dyalog?" TargetMode="External"/><Relationship Id="rId5" Type="http://schemas.openxmlformats.org/officeDocument/2006/relationships/hyperlink" Target="http://thor8.dk/" TargetMode="External"/><Relationship Id="rId4" Type="http://schemas.openxmlformats.org/officeDocument/2006/relationships/hyperlink" Target="http://confreg.dyalog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TagCloud.dyalog" TargetMode="External"/><Relationship Id="rId2" Type="http://schemas.openxmlformats.org/officeDocument/2006/relationships/hyperlink" Target="tagcloud.tx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22" y="980728"/>
            <a:ext cx="3544378" cy="4242682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2648" y="5301208"/>
            <a:ext cx="7991856" cy="1008112"/>
          </a:xfrm>
        </p:spPr>
        <p:txBody>
          <a:bodyPr/>
          <a:lstStyle/>
          <a:p>
            <a:pPr algn="r"/>
            <a:r>
              <a:rPr lang="en-US" b="1" dirty="0" smtClean="0"/>
              <a:t>Introduction to MiServer 3.0</a:t>
            </a:r>
            <a:br>
              <a:rPr lang="en-US" b="1" dirty="0" smtClean="0"/>
            </a:br>
            <a:r>
              <a:rPr lang="en-US" sz="1400" b="1" dirty="0" smtClean="0"/>
              <a:t>Brian Becker</a:t>
            </a:r>
            <a:br>
              <a:rPr lang="en-US" sz="1400" b="1" dirty="0" smtClean="0"/>
            </a:br>
            <a:r>
              <a:rPr lang="en-US" sz="1400" b="1" dirty="0" smtClean="0"/>
              <a:t>Applications Tools Group, Dyalog LTD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MiServer Directory Structure</a:t>
            </a:r>
            <a:endParaRPr lang="en-US" sz="4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463317"/>
              </p:ext>
            </p:extLst>
          </p:nvPr>
        </p:nvGraphicFramePr>
        <p:xfrm>
          <a:off x="914400" y="1600200"/>
          <a:ext cx="7772400" cy="4467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54864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PL385 Unicode" panose="020B0709000202000203" pitchFamily="49" charset="0"/>
                        </a:rPr>
                        <a:t>Config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Server-wide</a:t>
                      </a:r>
                      <a:r>
                        <a:rPr lang="en-US" baseline="0" dirty="0" smtClean="0"/>
                        <a:t> and default configuration settings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PL385 Unicode" panose="020B0709000202000203" pitchFamily="49" charset="0"/>
                        </a:rPr>
                        <a:t>Core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contains "core" classes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PL385 Unicode" panose="020B0709000202000203" pitchFamily="49" charset="0"/>
                        </a:rPr>
                        <a:t>ErrorPages</a:t>
                      </a:r>
                      <a:r>
                        <a:rPr lang="en-US" dirty="0" smtClean="0">
                          <a:latin typeface="APL385 Unicode" panose="020B0709000202000203" pitchFamily="49" charset="0"/>
                        </a:rPr>
                        <a:t> 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overwritable</a:t>
                      </a:r>
                      <a:r>
                        <a:rPr lang="en-US" dirty="0" smtClean="0"/>
                        <a:t> pages used</a:t>
                      </a:r>
                      <a:r>
                        <a:rPr lang="en-US" baseline="0" dirty="0" smtClean="0"/>
                        <a:t> in response to HTTP errors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PL385 Unicode" panose="020B0709000202000203" pitchFamily="49" charset="0"/>
                        </a:rPr>
                        <a:t>Extensions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extensions</a:t>
                      </a:r>
                      <a:r>
                        <a:rPr lang="en-US" baseline="0" dirty="0" smtClean="0"/>
                        <a:t> to MiServer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2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PL385 Unicode" panose="020B0709000202000203" pitchFamily="49" charset="0"/>
                        </a:rPr>
                        <a:t>PlugIns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JavaScript libraries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2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PL385 Unicode" panose="020B0709000202000203" pitchFamily="49" charset="0"/>
                        </a:rPr>
                        <a:t>ServerData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Directory for</a:t>
                      </a:r>
                      <a:r>
                        <a:rPr lang="en-US" baseline="0" dirty="0" smtClean="0"/>
                        <a:t> storing server level 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2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PL385 Unicode" panose="020B0709000202000203" pitchFamily="49" charset="0"/>
                        </a:rPr>
                        <a:t>Utils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Utility namespaces used by MiServer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PL385 Unicode" panose="020B0709000202000203" pitchFamily="49" charset="0"/>
                        </a:rPr>
                        <a:t>MiServerCGI.exe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 to run MiServer behind IIS and Apache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PL385 Unicode" panose="020B0709000202000203" pitchFamily="49" charset="0"/>
                        </a:rPr>
                        <a:t>miserver.dws</a:t>
                      </a:r>
                      <a:endParaRPr lang="en-US" dirty="0" smtClean="0">
                        <a:latin typeface="APL385 Unicode" panose="020B0709000202000203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MiServer workspace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3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MiSite</a:t>
            </a:r>
            <a:r>
              <a:rPr lang="en-US" sz="4000" dirty="0" smtClean="0"/>
              <a:t> Directory Structure</a:t>
            </a:r>
            <a:endParaRPr lang="en-US" sz="4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700306"/>
              </p:ext>
            </p:extLst>
          </p:nvPr>
        </p:nvGraphicFramePr>
        <p:xfrm>
          <a:off x="838200" y="1752600"/>
          <a:ext cx="7543800" cy="3455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1316"/>
                <a:gridCol w="4932484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PL385 Unicode" panose="020B0709000202000203" pitchFamily="49" charset="0"/>
                        </a:rPr>
                        <a:t>Code*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MiPage</a:t>
                      </a:r>
                      <a:r>
                        <a:rPr lang="en-US" baseline="0" dirty="0" smtClean="0"/>
                        <a:t> templates*, derived MiServer*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PL385 Unicode" panose="020B0709000202000203" pitchFamily="49" charset="0"/>
                        </a:rPr>
                        <a:t>Config</a:t>
                      </a:r>
                      <a:r>
                        <a:rPr lang="en-US" dirty="0" smtClean="0">
                          <a:latin typeface="APL385 Unicode" panose="020B0709000202000203" pitchFamily="49" charset="0"/>
                        </a:rPr>
                        <a:t>*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Configuration files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PL385 Unicode" panose="020B0709000202000203" pitchFamily="49" charset="0"/>
                        </a:rPr>
                        <a:t>Data*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 data (if any)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PL385 Unicode" panose="020B0709000202000203" pitchFamily="49" charset="0"/>
                        </a:rPr>
                        <a:t>Logs* 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</a:t>
                      </a:r>
                      <a:r>
                        <a:rPr lang="en-US" baseline="0" dirty="0" smtClean="0"/>
                        <a:t> file directory (configurable)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PL385 Unicode" panose="020B0709000202000203" pitchFamily="49" charset="0"/>
                        </a:rPr>
                        <a:t>Scripts*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Directory for</a:t>
                      </a:r>
                      <a:r>
                        <a:rPr lang="en-US" baseline="0" dirty="0" smtClean="0"/>
                        <a:t> storing server level 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PL385 Unicode" panose="020B0709000202000203" pitchFamily="49" charset="0"/>
                        </a:rPr>
                        <a:t>Styles*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Style</a:t>
                      </a:r>
                      <a:r>
                        <a:rPr lang="en-US" baseline="0" dirty="0" smtClean="0"/>
                        <a:t> elements for the site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25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latin typeface="APL385 Unicode" panose="020B0709000202000203" pitchFamily="49" charset="0"/>
                        </a:rPr>
                        <a:t>* denotes</a:t>
                      </a:r>
                      <a:r>
                        <a:rPr lang="en-US" baseline="0" dirty="0" smtClean="0">
                          <a:latin typeface="APL385 Unicode" panose="020B0709000202000203" pitchFamily="49" charset="0"/>
                        </a:rPr>
                        <a:t> optional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0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Exercise – Testing </a:t>
            </a:r>
            <a:r>
              <a:rPr lang="en-US" sz="4000" dirty="0" smtClean="0">
                <a:latin typeface="APL385 Unicode" panose="020B0709000202000203" pitchFamily="49" charset="0"/>
              </a:rPr>
              <a:t>⍳3</a:t>
            </a:r>
            <a:endParaRPr lang="en-US" sz="400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MiServer</a:t>
            </a:r>
          </a:p>
          <a:p>
            <a:pPr lvl="1"/>
            <a:r>
              <a:rPr lang="en-US" dirty="0" smtClean="0">
                <a:latin typeface="APL385 Unicode" panose="020B0709000202000203" pitchFamily="49" charset="0"/>
              </a:rPr>
              <a:t>)</a:t>
            </a:r>
            <a:r>
              <a:rPr lang="en-US" dirty="0">
                <a:latin typeface="APL385 Unicode" panose="020B0709000202000203" pitchFamily="49" charset="0"/>
              </a:rPr>
              <a:t>LOAD</a:t>
            </a:r>
            <a:r>
              <a:rPr lang="en-US" dirty="0"/>
              <a:t> the </a:t>
            </a:r>
            <a:r>
              <a:rPr lang="en-US" dirty="0" err="1"/>
              <a:t>mserver</a:t>
            </a:r>
            <a:r>
              <a:rPr lang="en-US" dirty="0"/>
              <a:t> workspace</a:t>
            </a:r>
          </a:p>
          <a:p>
            <a:pPr lvl="1"/>
            <a:r>
              <a:rPr lang="en-US" dirty="0">
                <a:latin typeface="APL385 Unicode" panose="020B0709000202000203" pitchFamily="49" charset="0"/>
              </a:rPr>
              <a:t>Start </a:t>
            </a:r>
            <a:r>
              <a:rPr lang="en-US" dirty="0" smtClean="0">
                <a:latin typeface="APL385 Unicode" panose="020B0709000202000203" pitchFamily="49" charset="0"/>
              </a:rPr>
              <a:t>'Empty' </a:t>
            </a:r>
            <a:r>
              <a:rPr lang="en-US" dirty="0">
                <a:latin typeface="APL385 Unicode" panose="020B0709000202000203" pitchFamily="49" charset="0"/>
              </a:rPr>
              <a:t>⍝ start the </a:t>
            </a:r>
            <a:r>
              <a:rPr lang="en-US" dirty="0" err="1" smtClean="0">
                <a:latin typeface="APL385 Unicode" panose="020B0709000202000203" pitchFamily="49" charset="0"/>
              </a:rPr>
              <a:t>MiSite</a:t>
            </a:r>
            <a:endParaRPr lang="en-US" dirty="0">
              <a:latin typeface="APL385 Unicode" panose="020B0709000202000203" pitchFamily="49" charset="0"/>
            </a:endParaRPr>
          </a:p>
          <a:p>
            <a:r>
              <a:rPr lang="en-US" dirty="0"/>
              <a:t>Test the Installation</a:t>
            </a:r>
          </a:p>
          <a:p>
            <a:pPr lvl="1"/>
            <a:r>
              <a:rPr lang="en-US" dirty="0"/>
              <a:t>Open your web browser</a:t>
            </a:r>
          </a:p>
          <a:p>
            <a:pPr lvl="1"/>
            <a:r>
              <a:rPr lang="en-US" dirty="0"/>
              <a:t>Navigate to http://</a:t>
            </a:r>
            <a:r>
              <a:rPr lang="en-US" dirty="0" smtClean="0"/>
              <a:t>localhost:8080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Let's Explore…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Stop MiServer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>
                <a:latin typeface="APL385 Unicode" panose="020B0709000202000203" pitchFamily="49" charset="0"/>
              </a:rPr>
              <a:t>   Stop</a:t>
            </a:r>
            <a:endParaRPr lang="en-US" sz="2800" dirty="0" smtClean="0"/>
          </a:p>
          <a:p>
            <a:r>
              <a:rPr lang="en-US" sz="2800" dirty="0" smtClean="0"/>
              <a:t>Load the development environment</a:t>
            </a:r>
            <a:br>
              <a:rPr lang="en-US" sz="2800" dirty="0" smtClean="0"/>
            </a:br>
            <a:r>
              <a:rPr lang="en-US" sz="2800" dirty="0" smtClean="0">
                <a:latin typeface="APL385 Unicode" panose="020B0709000202000203" pitchFamily="49" charset="0"/>
              </a:rPr>
              <a:t>   Load 'ms3'</a:t>
            </a:r>
          </a:p>
          <a:p>
            <a:r>
              <a:rPr lang="en-US" sz="2800" dirty="0" smtClean="0"/>
              <a:t>This loads necessary classes and namespaces to play/explore/develop in the workspace</a:t>
            </a:r>
          </a:p>
        </p:txBody>
      </p:sp>
    </p:spTree>
    <p:extLst>
      <p:ext uri="{BB962C8B-B14F-4D97-AF65-F5344CB8AC3E}">
        <p14:creationId xmlns:p14="http://schemas.microsoft.com/office/powerpoint/2010/main" val="244615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da-DK" sz="4000" dirty="0" smtClean="0"/>
              <a:t>A MiPage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Each page is a class which must eventually derive from </a:t>
            </a:r>
            <a:r>
              <a:rPr lang="da-DK" sz="2400" b="1" dirty="0" smtClean="0">
                <a:latin typeface="APL385 Unicode" panose="020B0709000202000203" pitchFamily="49" charset="0"/>
              </a:rPr>
              <a:t>MiPage</a:t>
            </a:r>
            <a:r>
              <a:rPr lang="da-DK" sz="2400" b="1" dirty="0" smtClean="0"/>
              <a:t>.  </a:t>
            </a:r>
          </a:p>
          <a:p>
            <a:pPr lvl="1"/>
            <a:r>
              <a:rPr lang="da-DK" sz="2000" b="1" dirty="0" smtClean="0">
                <a:latin typeface="APL385 Unicode" panose="020B0709000202000203" pitchFamily="49" charset="0"/>
              </a:rPr>
              <a:t>:class example : MiPage</a:t>
            </a:r>
          </a:p>
          <a:p>
            <a:pPr lvl="1"/>
            <a:r>
              <a:rPr lang="da-DK" sz="2000" b="1" dirty="0" smtClean="0">
                <a:latin typeface="APL385 Unicode" panose="020B0709000202000203" pitchFamily="49" charset="0"/>
              </a:rPr>
              <a:t>:class example : EAWC  ⍝ derives from MiPage</a:t>
            </a:r>
          </a:p>
          <a:p>
            <a:r>
              <a:rPr lang="da-DK" sz="2400" dirty="0" smtClean="0"/>
              <a:t>It must have a niladic public method called </a:t>
            </a:r>
            <a:r>
              <a:rPr lang="da-DK" sz="2400" b="1" dirty="0" smtClean="0">
                <a:latin typeface="APL385 Unicode" panose="020B0709000202000203" pitchFamily="49" charset="0"/>
              </a:rPr>
              <a:t>Render</a:t>
            </a:r>
          </a:p>
          <a:p>
            <a:pPr lvl="1"/>
            <a:r>
              <a:rPr lang="da-DK" sz="2000" b="1" dirty="0" smtClean="0">
                <a:latin typeface="APL385 Unicode" panose="020B0709000202000203" pitchFamily="49" charset="0"/>
              </a:rPr>
              <a:t>    ∇Render</a:t>
            </a:r>
            <a:br>
              <a:rPr lang="da-DK" sz="2000" b="1" dirty="0" smtClean="0">
                <a:latin typeface="APL385 Unicode" panose="020B0709000202000203" pitchFamily="49" charset="0"/>
              </a:rPr>
            </a:br>
            <a:r>
              <a:rPr lang="da-DK" sz="2000" b="1" dirty="0" smtClean="0">
                <a:latin typeface="APL385 Unicode" panose="020B0709000202000203" pitchFamily="49" charset="0"/>
              </a:rPr>
              <a:t>[1] :access public</a:t>
            </a:r>
            <a:endParaRPr lang="da-DK" sz="2000" dirty="0" smtClean="0">
              <a:latin typeface="APL385 Unicode" panose="020B0709000202000203" pitchFamily="49" charset="0"/>
            </a:endParaRPr>
          </a:p>
          <a:p>
            <a:r>
              <a:rPr lang="da-DK" sz="2400" b="1" dirty="0" smtClean="0"/>
              <a:t> </a:t>
            </a:r>
            <a:r>
              <a:rPr lang="da-DK" sz="2400" b="1" dirty="0" smtClean="0">
                <a:latin typeface="APL385 Unicode" panose="020B0709000202000203" pitchFamily="49" charset="0"/>
              </a:rPr>
              <a:t>Render</a:t>
            </a:r>
            <a:r>
              <a:rPr lang="da-DK" sz="2400" dirty="0" smtClean="0"/>
              <a:t> should do one of the following:</a:t>
            </a:r>
          </a:p>
          <a:p>
            <a:pPr lvl="1"/>
            <a:r>
              <a:rPr lang="da-DK" sz="2000" dirty="0" smtClean="0"/>
              <a:t>Build HTML content by adding it to the page</a:t>
            </a:r>
          </a:p>
          <a:p>
            <a:pPr lvl="1"/>
            <a:r>
              <a:rPr lang="da-DK" sz="2000" dirty="0" smtClean="0"/>
              <a:t>Return a file by calling </a:t>
            </a:r>
            <a:r>
              <a:rPr lang="da-DK" sz="2000" b="1" dirty="0" smtClean="0">
                <a:latin typeface="APL385 Unicode" panose="020B0709000202000203" pitchFamily="49" charset="0"/>
              </a:rPr>
              <a:t>_Request.ReturnFile </a:t>
            </a:r>
            <a:r>
              <a:rPr lang="da-DK" sz="2000" b="1" i="1" dirty="0" smtClean="0">
                <a:latin typeface="APL385 Unicode" panose="020B0709000202000203" pitchFamily="49" charset="0"/>
              </a:rPr>
              <a:t>filename</a:t>
            </a:r>
          </a:p>
          <a:p>
            <a:pPr lvl="1"/>
            <a:r>
              <a:rPr lang="da-DK" sz="2000" dirty="0" smtClean="0"/>
              <a:t>Signal an HTTP error by calling </a:t>
            </a:r>
            <a:r>
              <a:rPr lang="da-DK" sz="2000" b="1" dirty="0" smtClean="0">
                <a:latin typeface="APL385 Unicode" panose="020B0709000202000203" pitchFamily="49" charset="0"/>
              </a:rPr>
              <a:t>_Request.Fail </a:t>
            </a:r>
            <a:r>
              <a:rPr lang="da-DK" sz="2000" b="1" i="1" dirty="0" smtClean="0">
                <a:latin typeface="APL385 Unicode" panose="020B0709000202000203" pitchFamily="49" charset="0"/>
              </a:rPr>
              <a:t>HTTPCode</a:t>
            </a:r>
          </a:p>
        </p:txBody>
      </p:sp>
      <p:pic>
        <p:nvPicPr>
          <p:cNvPr id="2" name="Picture 1" descr="staticPage.dyalog - Notepa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8" y="1733313"/>
            <a:ext cx="8192644" cy="339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Page Class Hierarchy</a:t>
            </a:r>
            <a:endParaRPr lang="en-US" sz="4000" dirty="0"/>
          </a:p>
        </p:txBody>
      </p:sp>
      <p:sp>
        <p:nvSpPr>
          <p:cNvPr id="8" name="Isosceles Triangle 7"/>
          <p:cNvSpPr/>
          <p:nvPr/>
        </p:nvSpPr>
        <p:spPr>
          <a:xfrm>
            <a:off x="1969571" y="1600200"/>
            <a:ext cx="4525963" cy="4525963"/>
          </a:xfrm>
          <a:prstGeom prst="triangl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9" name="Freeform 8"/>
          <p:cNvSpPr/>
          <p:nvPr/>
        </p:nvSpPr>
        <p:spPr>
          <a:xfrm>
            <a:off x="4232552" y="2053238"/>
            <a:ext cx="2941875" cy="804419"/>
          </a:xfrm>
          <a:custGeom>
            <a:avLst/>
            <a:gdLst>
              <a:gd name="connsiteX0" fmla="*/ 0 w 2941875"/>
              <a:gd name="connsiteY0" fmla="*/ 134073 h 804419"/>
              <a:gd name="connsiteX1" fmla="*/ 134073 w 2941875"/>
              <a:gd name="connsiteY1" fmla="*/ 0 h 804419"/>
              <a:gd name="connsiteX2" fmla="*/ 2807802 w 2941875"/>
              <a:gd name="connsiteY2" fmla="*/ 0 h 804419"/>
              <a:gd name="connsiteX3" fmla="*/ 2941875 w 2941875"/>
              <a:gd name="connsiteY3" fmla="*/ 134073 h 804419"/>
              <a:gd name="connsiteX4" fmla="*/ 2941875 w 2941875"/>
              <a:gd name="connsiteY4" fmla="*/ 670346 h 804419"/>
              <a:gd name="connsiteX5" fmla="*/ 2807802 w 2941875"/>
              <a:gd name="connsiteY5" fmla="*/ 804419 h 804419"/>
              <a:gd name="connsiteX6" fmla="*/ 134073 w 2941875"/>
              <a:gd name="connsiteY6" fmla="*/ 804419 h 804419"/>
              <a:gd name="connsiteX7" fmla="*/ 0 w 2941875"/>
              <a:gd name="connsiteY7" fmla="*/ 670346 h 804419"/>
              <a:gd name="connsiteX8" fmla="*/ 0 w 2941875"/>
              <a:gd name="connsiteY8" fmla="*/ 134073 h 80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1875" h="804419">
                <a:moveTo>
                  <a:pt x="0" y="134073"/>
                </a:moveTo>
                <a:cubicBezTo>
                  <a:pt x="0" y="60027"/>
                  <a:pt x="60027" y="0"/>
                  <a:pt x="134073" y="0"/>
                </a:cubicBezTo>
                <a:lnTo>
                  <a:pt x="2807802" y="0"/>
                </a:lnTo>
                <a:cubicBezTo>
                  <a:pt x="2881848" y="0"/>
                  <a:pt x="2941875" y="60027"/>
                  <a:pt x="2941875" y="134073"/>
                </a:cubicBezTo>
                <a:lnTo>
                  <a:pt x="2941875" y="670346"/>
                </a:lnTo>
                <a:cubicBezTo>
                  <a:pt x="2941875" y="744392"/>
                  <a:pt x="2881848" y="804419"/>
                  <a:pt x="2807802" y="804419"/>
                </a:cubicBezTo>
                <a:lnTo>
                  <a:pt x="134073" y="804419"/>
                </a:lnTo>
                <a:cubicBezTo>
                  <a:pt x="60027" y="804419"/>
                  <a:pt x="0" y="744392"/>
                  <a:pt x="0" y="670346"/>
                </a:cubicBezTo>
                <a:lnTo>
                  <a:pt x="0" y="134073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278" tIns="119278" rIns="119278" bIns="11927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Template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Implements custom look and feel</a:t>
            </a:r>
            <a:endParaRPr lang="en-US" sz="1400" kern="1200" dirty="0"/>
          </a:p>
        </p:txBody>
      </p:sp>
      <p:sp>
        <p:nvSpPr>
          <p:cNvPr id="10" name="Freeform 9"/>
          <p:cNvSpPr/>
          <p:nvPr/>
        </p:nvSpPr>
        <p:spPr>
          <a:xfrm>
            <a:off x="4232552" y="2958209"/>
            <a:ext cx="2941875" cy="804419"/>
          </a:xfrm>
          <a:custGeom>
            <a:avLst/>
            <a:gdLst>
              <a:gd name="connsiteX0" fmla="*/ 0 w 2941875"/>
              <a:gd name="connsiteY0" fmla="*/ 134073 h 804419"/>
              <a:gd name="connsiteX1" fmla="*/ 134073 w 2941875"/>
              <a:gd name="connsiteY1" fmla="*/ 0 h 804419"/>
              <a:gd name="connsiteX2" fmla="*/ 2807802 w 2941875"/>
              <a:gd name="connsiteY2" fmla="*/ 0 h 804419"/>
              <a:gd name="connsiteX3" fmla="*/ 2941875 w 2941875"/>
              <a:gd name="connsiteY3" fmla="*/ 134073 h 804419"/>
              <a:gd name="connsiteX4" fmla="*/ 2941875 w 2941875"/>
              <a:gd name="connsiteY4" fmla="*/ 670346 h 804419"/>
              <a:gd name="connsiteX5" fmla="*/ 2807802 w 2941875"/>
              <a:gd name="connsiteY5" fmla="*/ 804419 h 804419"/>
              <a:gd name="connsiteX6" fmla="*/ 134073 w 2941875"/>
              <a:gd name="connsiteY6" fmla="*/ 804419 h 804419"/>
              <a:gd name="connsiteX7" fmla="*/ 0 w 2941875"/>
              <a:gd name="connsiteY7" fmla="*/ 670346 h 804419"/>
              <a:gd name="connsiteX8" fmla="*/ 0 w 2941875"/>
              <a:gd name="connsiteY8" fmla="*/ 134073 h 80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1875" h="804419">
                <a:moveTo>
                  <a:pt x="0" y="134073"/>
                </a:moveTo>
                <a:cubicBezTo>
                  <a:pt x="0" y="60027"/>
                  <a:pt x="60027" y="0"/>
                  <a:pt x="134073" y="0"/>
                </a:cubicBezTo>
                <a:lnTo>
                  <a:pt x="2807802" y="0"/>
                </a:lnTo>
                <a:cubicBezTo>
                  <a:pt x="2881848" y="0"/>
                  <a:pt x="2941875" y="60027"/>
                  <a:pt x="2941875" y="134073"/>
                </a:cubicBezTo>
                <a:lnTo>
                  <a:pt x="2941875" y="670346"/>
                </a:lnTo>
                <a:cubicBezTo>
                  <a:pt x="2941875" y="744392"/>
                  <a:pt x="2881848" y="804419"/>
                  <a:pt x="2807802" y="804419"/>
                </a:cubicBezTo>
                <a:lnTo>
                  <a:pt x="134073" y="804419"/>
                </a:lnTo>
                <a:cubicBezTo>
                  <a:pt x="60027" y="804419"/>
                  <a:pt x="0" y="744392"/>
                  <a:pt x="0" y="670346"/>
                </a:cubicBezTo>
                <a:lnTo>
                  <a:pt x="0" y="134073"/>
                </a:lnTo>
                <a:close/>
              </a:path>
            </a:pathLst>
          </a:custGeom>
        </p:spPr>
        <p:style>
          <a:lnRef idx="1">
            <a:schemeClr val="accent2">
              <a:hueOff val="-4800000"/>
              <a:satOff val="-16668"/>
              <a:lumOff val="2000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278" tIns="119278" rIns="119278" bIns="11927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EAWC</a:t>
            </a:r>
            <a:br>
              <a:rPr lang="en-US" sz="2100" kern="1200" dirty="0" smtClean="0"/>
            </a:br>
            <a:r>
              <a:rPr lang="en-US" sz="1600" kern="1200" dirty="0" smtClean="0"/>
              <a:t>"Easy As </a:t>
            </a:r>
            <a:r>
              <a:rPr lang="en-US" sz="1600" kern="1200" dirty="0" smtClean="0">
                <a:latin typeface="APL385 Unicode" panose="020B0709000202000203" pitchFamily="49" charset="0"/>
              </a:rPr>
              <a:t>⎕WC</a:t>
            </a:r>
            <a:r>
              <a:rPr lang="en-US" sz="1600" kern="1200" dirty="0" smtClean="0"/>
              <a:t>"</a:t>
            </a:r>
          </a:p>
        </p:txBody>
      </p:sp>
      <p:sp>
        <p:nvSpPr>
          <p:cNvPr id="11" name="Freeform 10"/>
          <p:cNvSpPr/>
          <p:nvPr/>
        </p:nvSpPr>
        <p:spPr>
          <a:xfrm>
            <a:off x="4232552" y="3863181"/>
            <a:ext cx="2941875" cy="804419"/>
          </a:xfrm>
          <a:custGeom>
            <a:avLst/>
            <a:gdLst>
              <a:gd name="connsiteX0" fmla="*/ 0 w 2941875"/>
              <a:gd name="connsiteY0" fmla="*/ 134073 h 804419"/>
              <a:gd name="connsiteX1" fmla="*/ 134073 w 2941875"/>
              <a:gd name="connsiteY1" fmla="*/ 0 h 804419"/>
              <a:gd name="connsiteX2" fmla="*/ 2807802 w 2941875"/>
              <a:gd name="connsiteY2" fmla="*/ 0 h 804419"/>
              <a:gd name="connsiteX3" fmla="*/ 2941875 w 2941875"/>
              <a:gd name="connsiteY3" fmla="*/ 134073 h 804419"/>
              <a:gd name="connsiteX4" fmla="*/ 2941875 w 2941875"/>
              <a:gd name="connsiteY4" fmla="*/ 670346 h 804419"/>
              <a:gd name="connsiteX5" fmla="*/ 2807802 w 2941875"/>
              <a:gd name="connsiteY5" fmla="*/ 804419 h 804419"/>
              <a:gd name="connsiteX6" fmla="*/ 134073 w 2941875"/>
              <a:gd name="connsiteY6" fmla="*/ 804419 h 804419"/>
              <a:gd name="connsiteX7" fmla="*/ 0 w 2941875"/>
              <a:gd name="connsiteY7" fmla="*/ 670346 h 804419"/>
              <a:gd name="connsiteX8" fmla="*/ 0 w 2941875"/>
              <a:gd name="connsiteY8" fmla="*/ 134073 h 80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1875" h="804419">
                <a:moveTo>
                  <a:pt x="0" y="134073"/>
                </a:moveTo>
                <a:cubicBezTo>
                  <a:pt x="0" y="60027"/>
                  <a:pt x="60027" y="0"/>
                  <a:pt x="134073" y="0"/>
                </a:cubicBezTo>
                <a:lnTo>
                  <a:pt x="2807802" y="0"/>
                </a:lnTo>
                <a:cubicBezTo>
                  <a:pt x="2881848" y="0"/>
                  <a:pt x="2941875" y="60027"/>
                  <a:pt x="2941875" y="134073"/>
                </a:cubicBezTo>
                <a:lnTo>
                  <a:pt x="2941875" y="670346"/>
                </a:lnTo>
                <a:cubicBezTo>
                  <a:pt x="2941875" y="744392"/>
                  <a:pt x="2881848" y="804419"/>
                  <a:pt x="2807802" y="804419"/>
                </a:cubicBezTo>
                <a:lnTo>
                  <a:pt x="134073" y="804419"/>
                </a:lnTo>
                <a:cubicBezTo>
                  <a:pt x="60027" y="804419"/>
                  <a:pt x="0" y="744392"/>
                  <a:pt x="0" y="670346"/>
                </a:cubicBezTo>
                <a:lnTo>
                  <a:pt x="0" y="134073"/>
                </a:lnTo>
                <a:close/>
              </a:path>
            </a:pathLst>
          </a:custGeom>
        </p:spPr>
        <p:style>
          <a:lnRef idx="1">
            <a:schemeClr val="accent2">
              <a:hueOff val="-9600000"/>
              <a:satOff val="-33335"/>
              <a:lumOff val="4000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278" tIns="119278" rIns="119278" bIns="11927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err="1" smtClean="0"/>
              <a:t>MiPage</a:t>
            </a:r>
            <a:r>
              <a:rPr lang="en-US" sz="2100" kern="1200" dirty="0" smtClean="0"/>
              <a:t/>
            </a:r>
            <a:br>
              <a:rPr lang="en-US" sz="2100" kern="1200" dirty="0" smtClean="0"/>
            </a:br>
            <a:r>
              <a:rPr lang="en-US" sz="1600" kern="1200" dirty="0" smtClean="0"/>
              <a:t>the interface to MiServer</a:t>
            </a:r>
            <a:endParaRPr lang="en-US" sz="21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232552" y="4768153"/>
            <a:ext cx="2941875" cy="804419"/>
          </a:xfrm>
          <a:custGeom>
            <a:avLst/>
            <a:gdLst>
              <a:gd name="connsiteX0" fmla="*/ 0 w 2941875"/>
              <a:gd name="connsiteY0" fmla="*/ 134073 h 804419"/>
              <a:gd name="connsiteX1" fmla="*/ 134073 w 2941875"/>
              <a:gd name="connsiteY1" fmla="*/ 0 h 804419"/>
              <a:gd name="connsiteX2" fmla="*/ 2807802 w 2941875"/>
              <a:gd name="connsiteY2" fmla="*/ 0 h 804419"/>
              <a:gd name="connsiteX3" fmla="*/ 2941875 w 2941875"/>
              <a:gd name="connsiteY3" fmla="*/ 134073 h 804419"/>
              <a:gd name="connsiteX4" fmla="*/ 2941875 w 2941875"/>
              <a:gd name="connsiteY4" fmla="*/ 670346 h 804419"/>
              <a:gd name="connsiteX5" fmla="*/ 2807802 w 2941875"/>
              <a:gd name="connsiteY5" fmla="*/ 804419 h 804419"/>
              <a:gd name="connsiteX6" fmla="*/ 134073 w 2941875"/>
              <a:gd name="connsiteY6" fmla="*/ 804419 h 804419"/>
              <a:gd name="connsiteX7" fmla="*/ 0 w 2941875"/>
              <a:gd name="connsiteY7" fmla="*/ 670346 h 804419"/>
              <a:gd name="connsiteX8" fmla="*/ 0 w 2941875"/>
              <a:gd name="connsiteY8" fmla="*/ 134073 h 80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1875" h="804419">
                <a:moveTo>
                  <a:pt x="0" y="134073"/>
                </a:moveTo>
                <a:cubicBezTo>
                  <a:pt x="0" y="60027"/>
                  <a:pt x="60027" y="0"/>
                  <a:pt x="134073" y="0"/>
                </a:cubicBezTo>
                <a:lnTo>
                  <a:pt x="2807802" y="0"/>
                </a:lnTo>
                <a:cubicBezTo>
                  <a:pt x="2881848" y="0"/>
                  <a:pt x="2941875" y="60027"/>
                  <a:pt x="2941875" y="134073"/>
                </a:cubicBezTo>
                <a:lnTo>
                  <a:pt x="2941875" y="670346"/>
                </a:lnTo>
                <a:cubicBezTo>
                  <a:pt x="2941875" y="744392"/>
                  <a:pt x="2881848" y="804419"/>
                  <a:pt x="2807802" y="804419"/>
                </a:cubicBezTo>
                <a:lnTo>
                  <a:pt x="134073" y="804419"/>
                </a:lnTo>
                <a:cubicBezTo>
                  <a:pt x="60027" y="804419"/>
                  <a:pt x="0" y="744392"/>
                  <a:pt x="0" y="670346"/>
                </a:cubicBezTo>
                <a:lnTo>
                  <a:pt x="0" y="134073"/>
                </a:lnTo>
                <a:close/>
              </a:path>
            </a:pathLst>
          </a:custGeom>
        </p:spPr>
        <p:style>
          <a:lnRef idx="1">
            <a:schemeClr val="accent2">
              <a:hueOff val="-14400000"/>
              <a:satOff val="-50003"/>
              <a:lumOff val="6000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278" tIns="119278" rIns="119278" bIns="11927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err="1" smtClean="0"/>
              <a:t>HtmlPage</a:t>
            </a:r>
            <a:r>
              <a:rPr lang="en-US" sz="2100" kern="1200" dirty="0" smtClean="0"/>
              <a:t/>
            </a:r>
            <a:br>
              <a:rPr lang="en-US" sz="2100" kern="1200" dirty="0" smtClean="0"/>
            </a:br>
            <a:r>
              <a:rPr lang="en-US" sz="1600" kern="1200" dirty="0" smtClean="0"/>
              <a:t>the base page class</a:t>
            </a:r>
            <a:endParaRPr lang="en-US" sz="1600" kern="1200" dirty="0"/>
          </a:p>
        </p:txBody>
      </p:sp>
      <p:sp>
        <p:nvSpPr>
          <p:cNvPr id="5" name="Curved Right Arrow 4"/>
          <p:cNvSpPr/>
          <p:nvPr/>
        </p:nvSpPr>
        <p:spPr bwMode="auto">
          <a:xfrm>
            <a:off x="3347864" y="2348880"/>
            <a:ext cx="864096" cy="1224136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6" name="Curved Left Arrow 5"/>
          <p:cNvSpPr/>
          <p:nvPr/>
        </p:nvSpPr>
        <p:spPr bwMode="auto">
          <a:xfrm>
            <a:off x="7164288" y="2348880"/>
            <a:ext cx="936104" cy="216024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4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Introducing EAWC...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/>
              <a:t>EAWC – Easy As </a:t>
            </a:r>
            <a:r>
              <a:rPr lang="en-US" sz="2800" dirty="0" smtClean="0">
                <a:latin typeface="APL385 Unicode" panose="020B0709000202000203" pitchFamily="49" charset="0"/>
              </a:rPr>
              <a:t>⎕WC</a:t>
            </a:r>
          </a:p>
          <a:p>
            <a:r>
              <a:rPr lang="en-US" sz="2800" dirty="0" smtClean="0"/>
              <a:t>Class generated at startup</a:t>
            </a:r>
          </a:p>
          <a:p>
            <a:pPr lvl="1"/>
            <a:r>
              <a:rPr lang="en-US" sz="2400" dirty="0" smtClean="0"/>
              <a:t>makes it easier to refer to basic and "augmented" HTML elements</a:t>
            </a:r>
            <a:br>
              <a:rPr lang="en-US" sz="2400" dirty="0" smtClean="0"/>
            </a:br>
            <a:r>
              <a:rPr lang="en-US" sz="2400" dirty="0" smtClean="0">
                <a:latin typeface="APL385 Unicode" panose="020B0709000202000203" pitchFamily="49" charset="0"/>
              </a:rPr>
              <a:t>Add h2 'Hello world!'</a:t>
            </a:r>
            <a:br>
              <a:rPr lang="en-US" sz="2400" dirty="0" smtClean="0">
                <a:latin typeface="APL385 Unicode" panose="020B0709000202000203" pitchFamily="49" charset="0"/>
              </a:rPr>
            </a:br>
            <a:r>
              <a:rPr lang="en-US" sz="2400" dirty="0" smtClean="0">
                <a:latin typeface="APL385 Unicode" panose="020B0709000202000203" pitchFamily="49" charset="0"/>
              </a:rPr>
              <a:t>Add _html.h2 'Hello world!'</a:t>
            </a:r>
            <a:br>
              <a:rPr lang="en-US" sz="2400" dirty="0" smtClean="0">
                <a:latin typeface="APL385 Unicode" panose="020B0709000202000203" pitchFamily="49" charset="0"/>
              </a:rPr>
            </a:br>
            <a:r>
              <a:rPr lang="en-US" sz="2400" dirty="0" smtClean="0">
                <a:latin typeface="APL385 Unicode" panose="020B0709000202000203" pitchFamily="49" charset="0"/>
              </a:rPr>
              <a:t/>
            </a:r>
            <a:br>
              <a:rPr lang="en-US" sz="2400" dirty="0" smtClean="0">
                <a:latin typeface="APL385 Unicode" panose="020B0709000202000203" pitchFamily="49" charset="0"/>
              </a:rPr>
            </a:br>
            <a:r>
              <a:rPr lang="en-US" sz="2400" dirty="0" smtClean="0">
                <a:latin typeface="APL385 Unicode" panose="020B0709000202000203" pitchFamily="49" charset="0"/>
              </a:rPr>
              <a:t>Add Table (2 2⍴⍳4)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>
                <a:latin typeface="APL385 Unicode" panose="020B0709000202000203" pitchFamily="49" charset="0"/>
              </a:rPr>
              <a:t>Add </a:t>
            </a:r>
            <a:r>
              <a:rPr lang="en-US" sz="2400" dirty="0" smtClean="0">
                <a:latin typeface="APL385 Unicode" panose="020B0709000202000203" pitchFamily="49" charset="0"/>
              </a:rPr>
              <a:t>_</a:t>
            </a:r>
            <a:r>
              <a:rPr lang="en-US" sz="2400" dirty="0" err="1" smtClean="0">
                <a:latin typeface="APL385 Unicode" panose="020B0709000202000203" pitchFamily="49" charset="0"/>
              </a:rPr>
              <a:t>HTML.Table</a:t>
            </a:r>
            <a:r>
              <a:rPr lang="en-US" sz="2400" dirty="0" smtClean="0">
                <a:latin typeface="APL385 Unicode" panose="020B0709000202000203" pitchFamily="49" charset="0"/>
              </a:rPr>
              <a:t> </a:t>
            </a:r>
            <a:r>
              <a:rPr lang="en-US" sz="2400" dirty="0">
                <a:latin typeface="APL385 Unicode" panose="020B0709000202000203" pitchFamily="49" charset="0"/>
              </a:rPr>
              <a:t>(2 2⍴⍳4)</a:t>
            </a:r>
            <a:endParaRPr lang="en-US" sz="2400" dirty="0" smtClean="0">
              <a:latin typeface="APL385 Unicode" panose="020B0709000202000203" pitchFamily="49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019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05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APL385 Unicode" panose="020B0709000202000203" pitchFamily="49" charset="0"/>
              </a:rPr>
              <a:t>MiPage</a:t>
            </a:r>
            <a:r>
              <a:rPr lang="en-US" sz="3600" dirty="0" smtClean="0">
                <a:latin typeface="APL385 Unicode" panose="020B0709000202000203" pitchFamily="49" charset="0"/>
              </a:rPr>
              <a:t>/</a:t>
            </a:r>
            <a:r>
              <a:rPr lang="en-US" sz="3600" dirty="0" err="1" smtClean="0">
                <a:latin typeface="APL385 Unicode" panose="020B0709000202000203" pitchFamily="49" charset="0"/>
              </a:rPr>
              <a:t>HtmlPage</a:t>
            </a:r>
            <a:r>
              <a:rPr lang="en-US" sz="3600" dirty="0" smtClean="0">
                <a:latin typeface="APL385 Unicode" panose="020B0709000202000203" pitchFamily="49" charset="0"/>
              </a:rPr>
              <a:t> </a:t>
            </a:r>
            <a:r>
              <a:rPr lang="en-US" sz="3600" dirty="0" smtClean="0"/>
              <a:t>Fields/Shortcuts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859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latin typeface="APL385 Unicode" panose="020B0709000202000203" pitchFamily="49" charset="0"/>
              </a:rPr>
              <a:t>MiPage</a:t>
            </a:r>
            <a:r>
              <a:rPr lang="en-US" sz="2400" b="1" dirty="0">
                <a:latin typeface="APL385 Unicode" panose="020B0709000202000203" pitchFamily="49" charset="0"/>
              </a:rPr>
              <a:t> </a:t>
            </a:r>
            <a:r>
              <a:rPr lang="en-US" sz="2400" b="1" dirty="0" smtClean="0">
                <a:latin typeface="APL385 Unicode" panose="020B0709000202000203" pitchFamily="49" charset="0"/>
              </a:rPr>
              <a:t>and </a:t>
            </a:r>
            <a:r>
              <a:rPr lang="en-US" sz="2400" b="1" dirty="0" err="1" smtClean="0">
                <a:latin typeface="APL385 Unicode" panose="020B0709000202000203" pitchFamily="49" charset="0"/>
              </a:rPr>
              <a:t>HtmlPage</a:t>
            </a:r>
            <a:r>
              <a:rPr lang="en-US" sz="2400" b="1" dirty="0" smtClean="0"/>
              <a:t>  </a:t>
            </a:r>
            <a:r>
              <a:rPr lang="en-US" sz="2400" dirty="0" smtClean="0"/>
              <a:t>have fields that are references commonly used objects:</a:t>
            </a:r>
          </a:p>
          <a:p>
            <a:pPr marL="0" indent="0">
              <a:buNone/>
            </a:pPr>
            <a:r>
              <a:rPr lang="en-US" sz="2400" b="1" dirty="0" smtClean="0">
                <a:latin typeface="APL385 Unicode" panose="020B0709000202000203" pitchFamily="49" charset="0"/>
              </a:rPr>
              <a:t>_html*	</a:t>
            </a:r>
            <a:r>
              <a:rPr lang="en-US" sz="2400" dirty="0" smtClean="0"/>
              <a:t>"native" HTML5 elements</a:t>
            </a:r>
            <a:endParaRPr lang="en-US" sz="2400" b="1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APL385 Unicode" panose="020B0709000202000203" pitchFamily="49" charset="0"/>
              </a:rPr>
              <a:t>_HTML	</a:t>
            </a:r>
            <a:r>
              <a:rPr lang="en-US" sz="2400" b="1" dirty="0" smtClean="0">
                <a:latin typeface="APL385 Unicode" panose="020B0709000202000203" pitchFamily="49" charset="0"/>
              </a:rPr>
              <a:t>*	"</a:t>
            </a:r>
            <a:r>
              <a:rPr lang="en-US" sz="2400" dirty="0" smtClean="0"/>
              <a:t>Augmented</a:t>
            </a:r>
            <a:r>
              <a:rPr lang="en-US" sz="2400" dirty="0"/>
              <a:t>" HTML elements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>
                <a:latin typeface="APL385 Unicode" panose="020B0709000202000203" pitchFamily="49" charset="0"/>
              </a:rPr>
              <a:t>_JQ		</a:t>
            </a:r>
            <a:r>
              <a:rPr lang="en-US" sz="2400" dirty="0" err="1" smtClean="0"/>
              <a:t>jQuery</a:t>
            </a:r>
            <a:r>
              <a:rPr lang="en-US" sz="2400" dirty="0" smtClean="0"/>
              <a:t>/</a:t>
            </a:r>
            <a:r>
              <a:rPr lang="en-US" sz="2400" dirty="0" err="1" smtClean="0"/>
              <a:t>jQueryUI</a:t>
            </a:r>
            <a:r>
              <a:rPr lang="en-US" sz="2400" dirty="0" smtClean="0"/>
              <a:t>/3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</a:t>
            </a:r>
            <a:r>
              <a:rPr lang="en-US" sz="2400" dirty="0" err="1" smtClean="0"/>
              <a:t>jQuery</a:t>
            </a:r>
            <a:endParaRPr lang="en-US" sz="2400" b="1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PL385 Unicode" panose="020B0709000202000203" pitchFamily="49" charset="0"/>
              </a:rPr>
              <a:t>_JQM	 	</a:t>
            </a:r>
            <a:r>
              <a:rPr lang="en-US" sz="2400" dirty="0" err="1" smtClean="0"/>
              <a:t>jQueryMobile</a:t>
            </a:r>
            <a:endParaRPr lang="en-US" sz="24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PL385 Unicode" panose="020B0709000202000203" pitchFamily="49" charset="0"/>
              </a:rPr>
              <a:t>_SF		</a:t>
            </a:r>
            <a:r>
              <a:rPr lang="en-US" sz="2400" dirty="0" err="1" smtClean="0"/>
              <a:t>SyncFusion</a:t>
            </a:r>
            <a:r>
              <a:rPr lang="en-US" sz="2400" dirty="0" smtClean="0"/>
              <a:t> widgets</a:t>
            </a:r>
            <a:endParaRPr lang="en-US" sz="2400" b="1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PL385 Unicode" panose="020B0709000202000203" pitchFamily="49" charset="0"/>
              </a:rPr>
              <a:t>_JSS	 	</a:t>
            </a:r>
            <a:r>
              <a:rPr lang="en-US" sz="2400" dirty="0" smtClean="0"/>
              <a:t>JavaScript "snippets"</a:t>
            </a:r>
            <a:endParaRPr lang="en-US" sz="2400" b="1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PL385 Unicode" panose="020B0709000202000203" pitchFamily="49" charset="0"/>
              </a:rPr>
              <a:t>_DC		</a:t>
            </a:r>
            <a:r>
              <a:rPr lang="en-US" sz="2400" dirty="0" smtClean="0"/>
              <a:t>Dyalog controls</a:t>
            </a:r>
          </a:p>
          <a:p>
            <a:pPr marL="0" indent="0">
              <a:buNone/>
            </a:pPr>
            <a:r>
              <a:rPr lang="en-US" sz="2400" b="1" dirty="0" smtClean="0">
                <a:latin typeface="APL385 Unicode" panose="020B0709000202000203" pitchFamily="49" charset="0"/>
              </a:rPr>
              <a:t>* </a:t>
            </a:r>
            <a:r>
              <a:rPr lang="en-US" sz="2000" dirty="0" smtClean="0"/>
              <a:t>denotes the shortcut is not needed in EAWC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native vs augmented HTML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Native HTML elements are found in the _html namespace and all names are lower case</a:t>
            </a:r>
          </a:p>
          <a:p>
            <a:r>
              <a:rPr lang="en-US" sz="2400" dirty="0" smtClean="0"/>
              <a:t>Augmented HTML elements are found in the _HTML based on native elements but have been enhanced to make them easier to use from APL</a:t>
            </a:r>
          </a:p>
          <a:p>
            <a:pPr marL="0" indent="0">
              <a:buNone/>
            </a:pPr>
            <a:r>
              <a:rPr lang="en-US" sz="2400" dirty="0" smtClean="0">
                <a:latin typeface="APL385 Unicode" panose="020B0709000202000203" pitchFamily="49" charset="0"/>
              </a:rPr>
              <a:t>	</a:t>
            </a:r>
            <a:r>
              <a:rPr lang="en-US" sz="2400" dirty="0" err="1" smtClean="0">
                <a:latin typeface="APL385 Unicode" panose="020B0709000202000203" pitchFamily="49" charset="0"/>
              </a:rPr>
              <a:t>t←Add</a:t>
            </a:r>
            <a:r>
              <a:rPr lang="en-US" sz="2400" dirty="0" smtClean="0">
                <a:latin typeface="APL385 Unicode" panose="020B0709000202000203" pitchFamily="49" charset="0"/>
              </a:rPr>
              <a:t> table</a:t>
            </a:r>
          </a:p>
          <a:p>
            <a:pPr marL="0" indent="0">
              <a:buNone/>
            </a:pPr>
            <a:r>
              <a:rPr lang="en-US" sz="2400" dirty="0" smtClean="0">
                <a:latin typeface="APL385 Unicode" panose="020B0709000202000203" pitchFamily="49" charset="0"/>
              </a:rPr>
              <a:t>	</a:t>
            </a:r>
            <a:r>
              <a:rPr lang="en-US" sz="2400" dirty="0" err="1" smtClean="0">
                <a:latin typeface="APL385 Unicode" panose="020B0709000202000203" pitchFamily="49" charset="0"/>
              </a:rPr>
              <a:t>row←t.Add</a:t>
            </a:r>
            <a:r>
              <a:rPr lang="en-US" sz="2400" dirty="0" smtClean="0">
                <a:latin typeface="APL385 Unicode" panose="020B0709000202000203" pitchFamily="49" charset="0"/>
              </a:rPr>
              <a:t> </a:t>
            </a:r>
            <a:r>
              <a:rPr lang="en-US" sz="2400" dirty="0" err="1" smtClean="0">
                <a:latin typeface="APL385 Unicode" panose="020B0709000202000203" pitchFamily="49" charset="0"/>
              </a:rPr>
              <a:t>tr</a:t>
            </a:r>
            <a:endParaRPr lang="en-US" sz="24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PL385 Unicode" panose="020B0709000202000203" pitchFamily="49" charset="0"/>
              </a:rPr>
              <a:t>	</a:t>
            </a:r>
            <a:r>
              <a:rPr lang="en-US" sz="2400" dirty="0" err="1" smtClean="0">
                <a:latin typeface="APL385 Unicode" panose="020B0709000202000203" pitchFamily="49" charset="0"/>
              </a:rPr>
              <a:t>row.Add</a:t>
            </a:r>
            <a:r>
              <a:rPr lang="en-US" sz="2400" dirty="0" smtClean="0">
                <a:latin typeface="APL385 Unicode" panose="020B0709000202000203" pitchFamily="49" charset="0"/>
              </a:rPr>
              <a:t> td 'cell 1'</a:t>
            </a:r>
          </a:p>
          <a:p>
            <a:pPr marL="0" indent="0">
              <a:buNone/>
            </a:pPr>
            <a:r>
              <a:rPr lang="en-US" sz="2400" dirty="0" smtClean="0">
                <a:latin typeface="APL385 Unicode" panose="020B0709000202000203" pitchFamily="49" charset="0"/>
              </a:rPr>
              <a:t>	</a:t>
            </a:r>
            <a:r>
              <a:rPr lang="en-US" sz="2400" dirty="0" err="1" smtClean="0">
                <a:latin typeface="APL385 Unicode" panose="020B0709000202000203" pitchFamily="49" charset="0"/>
              </a:rPr>
              <a:t>row.Add</a:t>
            </a:r>
            <a:r>
              <a:rPr lang="en-US" sz="2400" dirty="0" smtClean="0">
                <a:latin typeface="APL385 Unicode" panose="020B0709000202000203" pitchFamily="49" charset="0"/>
              </a:rPr>
              <a:t> td 'cell 2'</a:t>
            </a:r>
          </a:p>
          <a:p>
            <a:pPr marL="0" indent="0">
              <a:buNone/>
            </a:pPr>
            <a:r>
              <a:rPr lang="en-US" sz="2400" dirty="0" smtClean="0">
                <a:latin typeface="APL385 Unicode" panose="020B0709000202000203" pitchFamily="49" charset="0"/>
              </a:rPr>
              <a:t>vs.</a:t>
            </a:r>
            <a:endParaRPr lang="en-US" sz="24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PL385 Unicode" panose="020B0709000202000203" pitchFamily="49" charset="0"/>
              </a:rPr>
              <a:t>	Add Table 1 2⍴'cell 1' 'cell 2'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96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6705600" y="1676400"/>
            <a:ext cx="1447800" cy="457200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1752600" y="1676400"/>
            <a:ext cx="2514600" cy="457200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62000" y="1676400"/>
            <a:ext cx="762000" cy="457200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1676400"/>
            <a:ext cx="3962400" cy="457200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HTML Element anatomy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PL385 Unicode" panose="020B0709000202000203" pitchFamily="49" charset="0"/>
              </a:rPr>
              <a:t>&lt;div id="</a:t>
            </a:r>
            <a:r>
              <a:rPr lang="en-US" dirty="0" err="1" smtClean="0">
                <a:latin typeface="APL385 Unicode" panose="020B0709000202000203" pitchFamily="49" charset="0"/>
              </a:rPr>
              <a:t>mydiv</a:t>
            </a:r>
            <a:r>
              <a:rPr lang="en-US" dirty="0" smtClean="0">
                <a:latin typeface="APL385 Unicode" panose="020B0709000202000203" pitchFamily="49" charset="0"/>
              </a:rPr>
              <a:t>"&gt;some text&lt;/div&gt;</a:t>
            </a:r>
          </a:p>
          <a:p>
            <a:pPr marL="0" indent="0"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 smtClean="0"/>
              <a:t>Some tags have no content</a:t>
            </a:r>
          </a:p>
          <a:p>
            <a:pPr marL="0" indent="0">
              <a:buNone/>
            </a:pPr>
            <a:r>
              <a:rPr lang="en-US" dirty="0" smtClean="0">
                <a:latin typeface="APL385 Unicode" panose="020B0709000202000203" pitchFamily="49" charset="0"/>
              </a:rPr>
              <a:t>&lt;</a:t>
            </a:r>
            <a:r>
              <a:rPr lang="en-US" dirty="0" err="1" smtClean="0">
                <a:latin typeface="APL385 Unicode" panose="020B0709000202000203" pitchFamily="49" charset="0"/>
              </a:rPr>
              <a:t>br</a:t>
            </a:r>
            <a:r>
              <a:rPr lang="en-US" dirty="0" smtClean="0">
                <a:latin typeface="APL385 Unicode" panose="020B0709000202000203" pitchFamily="49" charset="0"/>
              </a:rPr>
              <a:t>/&gt;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&lt;meta charset="utf-8</a:t>
            </a:r>
            <a:r>
              <a:rPr lang="en-US" dirty="0" smtClean="0">
                <a:latin typeface="APL385 Unicode" panose="020B0709000202000203" pitchFamily="49" charset="0"/>
              </a:rPr>
              <a:t>"/&gt;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&lt;link </a:t>
            </a:r>
            <a:r>
              <a:rPr lang="en-US" dirty="0" err="1">
                <a:latin typeface="APL385 Unicode" panose="020B0709000202000203" pitchFamily="49" charset="0"/>
              </a:rPr>
              <a:t>rel</a:t>
            </a:r>
            <a:r>
              <a:rPr lang="en-US" dirty="0">
                <a:latin typeface="APL385 Unicode" panose="020B0709000202000203" pitchFamily="49" charset="0"/>
              </a:rPr>
              <a:t>="</a:t>
            </a:r>
            <a:r>
              <a:rPr lang="en-US" dirty="0" smtClean="0">
                <a:latin typeface="APL385 Unicode" panose="020B0709000202000203" pitchFamily="49" charset="0"/>
              </a:rPr>
              <a:t>icon" </a:t>
            </a:r>
            <a:r>
              <a:rPr lang="en-US" dirty="0" err="1" smtClean="0">
                <a:latin typeface="APL385 Unicode" panose="020B0709000202000203" pitchFamily="49" charset="0"/>
              </a:rPr>
              <a:t>href</a:t>
            </a:r>
            <a:r>
              <a:rPr lang="en-US" dirty="0" smtClean="0">
                <a:latin typeface="APL385 Unicode" panose="020B0709000202000203" pitchFamily="49" charset="0"/>
              </a:rPr>
              <a:t>="/i.png"/&gt;</a:t>
            </a: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 bwMode="auto">
          <a:xfrm>
            <a:off x="2514600" y="2133600"/>
            <a:ext cx="3810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362200" y="3352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opening tag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 bwMode="auto">
          <a:xfrm flipH="1">
            <a:off x="6896100" y="2133600"/>
            <a:ext cx="5334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019800" y="3352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closing tag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4495800" y="1676400"/>
            <a:ext cx="2209800" cy="457200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5193257" y="2133599"/>
            <a:ext cx="4191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544136" y="3352800"/>
            <a:ext cx="117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 bwMode="auto">
          <a:xfrm>
            <a:off x="1143000" y="2133600"/>
            <a:ext cx="3810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762000" y="33483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tag (element) name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95600" y="2133600"/>
            <a:ext cx="11430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657599" y="3348335"/>
            <a:ext cx="153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2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30" grpId="0" animBg="1"/>
      <p:bldP spid="30" grpId="1" animBg="1"/>
      <p:bldP spid="25" grpId="0" animBg="1"/>
      <p:bldP spid="25" grpId="1" animBg="1"/>
      <p:bldP spid="7" grpId="0" animBg="1"/>
      <p:bldP spid="7" grpId="1" animBg="1"/>
      <p:bldP spid="12" grpId="0"/>
      <p:bldP spid="12" grpId="1"/>
      <p:bldP spid="18" grpId="0"/>
      <p:bldP spid="18" grpId="1"/>
      <p:bldP spid="20" grpId="0" animBg="1"/>
      <p:bldP spid="20" grpId="1" animBg="1"/>
      <p:bldP spid="22" grpId="0"/>
      <p:bldP spid="22" grpId="1"/>
      <p:bldP spid="29" grpId="0"/>
      <p:bldP spid="29" grpId="1"/>
      <p:bldP spid="35" grpId="0"/>
      <p:bldP spid="3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Introductions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The why and what of MiServer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Installing MiServer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Your first </a:t>
            </a:r>
            <a:r>
              <a:rPr lang="en-US" dirty="0" err="1" smtClean="0"/>
              <a:t>MiPage</a:t>
            </a:r>
            <a:endParaRPr lang="en-US" strike="sngStrike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APL385 Unicode" panose="020B0709000202000203" pitchFamily="49" charset="0"/>
              </a:rPr>
              <a:t>HtmlElement</a:t>
            </a:r>
            <a:r>
              <a:rPr lang="en-US" sz="4000" dirty="0" smtClean="0">
                <a:latin typeface="APL385 Unicode" panose="020B0709000202000203" pitchFamily="49" charset="0"/>
              </a:rPr>
              <a:t> </a:t>
            </a:r>
            <a:r>
              <a:rPr lang="en-US" sz="4000" dirty="0" smtClean="0">
                <a:latin typeface="+mn-lt"/>
              </a:rPr>
              <a:t>class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Every HTML5 element is implemented using the class </a:t>
            </a:r>
            <a:r>
              <a:rPr lang="en-US" sz="2800" b="1" dirty="0" err="1" smtClean="0">
                <a:latin typeface="APL385 Unicode" panose="020B0709000202000203" pitchFamily="49" charset="0"/>
              </a:rPr>
              <a:t>HtmlElement</a:t>
            </a:r>
            <a:r>
              <a:rPr lang="en-US" sz="2800" dirty="0" smtClean="0"/>
              <a:t> and contained in the </a:t>
            </a:r>
            <a:r>
              <a:rPr lang="en-US" sz="2800" b="1" dirty="0" smtClean="0">
                <a:latin typeface="APL385 Unicode" panose="020B0709000202000203" pitchFamily="49" charset="0"/>
              </a:rPr>
              <a:t>html</a:t>
            </a:r>
            <a:r>
              <a:rPr lang="en-US" sz="2800" dirty="0" smtClean="0"/>
              <a:t> namespace</a:t>
            </a:r>
          </a:p>
          <a:p>
            <a:r>
              <a:rPr lang="en-US" sz="2800" dirty="0" smtClean="0"/>
              <a:t>Because they're native elements, their names are lowercase</a:t>
            </a:r>
          </a:p>
          <a:p>
            <a:pPr marL="0" indent="0" algn="ctr">
              <a:buNone/>
            </a:pPr>
            <a:r>
              <a:rPr lang="en-US" sz="3600" dirty="0" err="1">
                <a:latin typeface="APL385 Unicode" panose="020B0709000202000203" pitchFamily="49" charset="0"/>
              </a:rPr>
              <a:t>m</a:t>
            </a:r>
            <a:r>
              <a:rPr lang="en-US" sz="3600" dirty="0" err="1" smtClean="0">
                <a:latin typeface="APL385 Unicode" panose="020B0709000202000203" pitchFamily="49" charset="0"/>
              </a:rPr>
              <a:t>ydiv</a:t>
            </a:r>
            <a:r>
              <a:rPr lang="en-US" dirty="0" smtClean="0">
                <a:latin typeface="APL385 Unicode" panose="020B0709000202000203" pitchFamily="49" charset="0"/>
              </a:rPr>
              <a:t>←⎕NEW _</a:t>
            </a:r>
            <a:r>
              <a:rPr lang="en-US" dirty="0" err="1" smtClean="0">
                <a:latin typeface="APL385 Unicode" panose="020B0709000202000203" pitchFamily="49" charset="0"/>
              </a:rPr>
              <a:t>html.div</a:t>
            </a:r>
            <a:endParaRPr lang="en-US" sz="2800" dirty="0" smtClean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6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APL385 Unicode" panose="020B0709000202000203" pitchFamily="49" charset="0"/>
              </a:rPr>
              <a:t>HtmlElement</a:t>
            </a:r>
            <a:r>
              <a:rPr lang="en-US" sz="4000" dirty="0" smtClean="0">
                <a:latin typeface="APL385 Unicode" panose="020B0709000202000203" pitchFamily="49" charset="0"/>
              </a:rPr>
              <a:t> </a:t>
            </a:r>
            <a:r>
              <a:rPr lang="en-US" sz="4000" dirty="0" smtClean="0">
                <a:latin typeface="+mn-lt"/>
              </a:rPr>
              <a:t>class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Constructor can accept content and HTML attributes</a:t>
            </a:r>
          </a:p>
          <a:p>
            <a:pPr marL="0" indent="0" algn="ctr">
              <a:buNone/>
            </a:pPr>
            <a:r>
              <a:rPr lang="en-US" sz="2400" dirty="0" err="1" smtClean="0">
                <a:latin typeface="APL385 Unicode" panose="020B0709000202000203" pitchFamily="49" charset="0"/>
              </a:rPr>
              <a:t>mydiv</a:t>
            </a:r>
            <a:r>
              <a:rPr lang="en-US" sz="2000" dirty="0" smtClean="0">
                <a:latin typeface="APL385 Unicode" panose="020B0709000202000203" pitchFamily="49" charset="0"/>
              </a:rPr>
              <a:t>←⎕NEW _</a:t>
            </a:r>
            <a:r>
              <a:rPr lang="en-US" sz="2000" dirty="0" err="1" smtClean="0">
                <a:latin typeface="APL385 Unicode" panose="020B0709000202000203" pitchFamily="49" charset="0"/>
              </a:rPr>
              <a:t>html.div</a:t>
            </a:r>
            <a:r>
              <a:rPr lang="en-US" sz="2000" dirty="0" smtClean="0">
                <a:latin typeface="APL385 Unicode" panose="020B0709000202000203" pitchFamily="49" charset="0"/>
              </a:rPr>
              <a:t> 'some test' 'id=1'</a:t>
            </a:r>
            <a:endParaRPr lang="en-US" sz="1800" dirty="0" smtClean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4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APL385 Unicode" panose="020B0709000202000203" pitchFamily="49" charset="0"/>
              </a:rPr>
              <a:t>HtmlElement</a:t>
            </a:r>
            <a:r>
              <a:rPr lang="en-US" sz="4000" dirty="0" smtClean="0">
                <a:latin typeface="APL385 Unicode" panose="020B0709000202000203" pitchFamily="49" charset="0"/>
              </a:rPr>
              <a:t> </a:t>
            </a:r>
            <a:r>
              <a:rPr lang="en-US" sz="4000" dirty="0" smtClean="0">
                <a:latin typeface="+mn-lt"/>
              </a:rPr>
              <a:t>methods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 smtClean="0">
                <a:latin typeface="APL385 Unicode" panose="020B0709000202000203" pitchFamily="49" charset="0"/>
              </a:rPr>
              <a:t>Add</a:t>
            </a:r>
            <a:r>
              <a:rPr lang="en-US" sz="2400" dirty="0" smtClean="0"/>
              <a:t> adds </a:t>
            </a:r>
            <a:r>
              <a:rPr lang="en-US" sz="2400" dirty="0"/>
              <a:t>to the </a:t>
            </a:r>
            <a:r>
              <a:rPr lang="en-US" sz="2400" dirty="0" smtClean="0"/>
              <a:t>element's content</a:t>
            </a:r>
          </a:p>
          <a:p>
            <a:pPr marL="0" indent="0">
              <a:buNone/>
            </a:pPr>
            <a:r>
              <a:rPr lang="en-US" sz="2400" dirty="0" smtClean="0">
                <a:latin typeface="APL385 Unicode" panose="020B0709000202000203" pitchFamily="49" charset="0"/>
              </a:rPr>
              <a:t>   </a:t>
            </a:r>
            <a:r>
              <a:rPr lang="en-US" sz="2400" dirty="0" err="1" smtClean="0">
                <a:latin typeface="APL385 Unicode" panose="020B0709000202000203" pitchFamily="49" charset="0"/>
              </a:rPr>
              <a:t>mydiv.Add</a:t>
            </a:r>
            <a:r>
              <a:rPr lang="en-US" sz="2400" dirty="0" smtClean="0">
                <a:latin typeface="APL385 Unicode" panose="020B0709000202000203" pitchFamily="49" charset="0"/>
              </a:rPr>
              <a:t> 'some text'</a:t>
            </a:r>
            <a:endParaRPr lang="en-US" sz="2400" dirty="0"/>
          </a:p>
          <a:p>
            <a:r>
              <a:rPr lang="en-US" sz="2800" b="1" dirty="0" smtClean="0"/>
              <a:t> </a:t>
            </a:r>
            <a:r>
              <a:rPr lang="en-US" sz="2800" b="1" dirty="0" err="1" smtClean="0">
                <a:latin typeface="APL385 Unicode" panose="020B0709000202000203" pitchFamily="49" charset="0"/>
              </a:rPr>
              <a:t>SetAttr</a:t>
            </a:r>
            <a:r>
              <a:rPr lang="en-US" sz="2800" dirty="0" smtClean="0"/>
              <a:t> </a:t>
            </a:r>
            <a:r>
              <a:rPr lang="en-US" sz="2400" dirty="0" smtClean="0"/>
              <a:t>sets element attributes</a:t>
            </a:r>
            <a:endParaRPr lang="en-US" sz="28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PL385 Unicode" panose="020B0709000202000203" pitchFamily="49" charset="0"/>
              </a:rPr>
              <a:t>    </a:t>
            </a:r>
            <a:r>
              <a:rPr lang="en-US" sz="2000" dirty="0" err="1" smtClean="0">
                <a:latin typeface="APL385 Unicode" panose="020B0709000202000203" pitchFamily="49" charset="0"/>
              </a:rPr>
              <a:t>mydiv.SetAttr</a:t>
            </a:r>
            <a:r>
              <a:rPr lang="en-US" sz="2000" dirty="0" smtClean="0">
                <a:latin typeface="APL385 Unicode" panose="020B0709000202000203" pitchFamily="49" charset="0"/>
              </a:rPr>
              <a:t> '</a:t>
            </a:r>
            <a:r>
              <a:rPr lang="en-US" sz="2000" dirty="0" err="1" smtClean="0">
                <a:latin typeface="APL385 Unicode" panose="020B0709000202000203" pitchFamily="49" charset="0"/>
              </a:rPr>
              <a:t>onclick</a:t>
            </a:r>
            <a:r>
              <a:rPr lang="en-US" sz="2000" dirty="0" smtClean="0">
                <a:latin typeface="APL385 Unicode" panose="020B0709000202000203" pitchFamily="49" charset="0"/>
              </a:rPr>
              <a:t>' 'alert("hello")'</a:t>
            </a:r>
            <a:endParaRPr lang="en-US" sz="2000" dirty="0">
              <a:latin typeface="APL385 Unicode" panose="020B0709000202000203" pitchFamily="49" charset="0"/>
            </a:endParaRPr>
          </a:p>
          <a:p>
            <a:r>
              <a:rPr lang="en-US" sz="2800" b="1" dirty="0" smtClean="0"/>
              <a:t> </a:t>
            </a:r>
            <a:r>
              <a:rPr lang="en-US" sz="2800" b="1" dirty="0" smtClean="0">
                <a:latin typeface="APL385 Unicode" panose="020B0709000202000203" pitchFamily="49" charset="0"/>
              </a:rPr>
              <a:t>Render</a:t>
            </a:r>
            <a:r>
              <a:rPr lang="en-US" sz="2400" dirty="0" smtClean="0"/>
              <a:t> renders the element's content</a:t>
            </a:r>
          </a:p>
          <a:p>
            <a:pPr marL="0" indent="0">
              <a:buNone/>
            </a:pPr>
            <a:r>
              <a:rPr lang="en-US" sz="2400" dirty="0" smtClean="0">
                <a:latin typeface="APL385 Unicode" panose="020B0709000202000203" pitchFamily="49" charset="0"/>
              </a:rPr>
              <a:t>   </a:t>
            </a:r>
            <a:r>
              <a:rPr lang="en-US" sz="2400" dirty="0" err="1" smtClean="0">
                <a:latin typeface="APL385 Unicode" panose="020B0709000202000203" pitchFamily="49" charset="0"/>
              </a:rPr>
              <a:t>mydiv.Render</a:t>
            </a:r>
            <a:endParaRPr lang="en-US" sz="2400" dirty="0"/>
          </a:p>
          <a:p>
            <a:r>
              <a:rPr lang="en-US" sz="3600" b="1" dirty="0"/>
              <a:t> </a:t>
            </a:r>
            <a:r>
              <a:rPr lang="en-US" b="1" dirty="0" smtClean="0">
                <a:latin typeface="APL385 Unicode" panose="020B0709000202000203" pitchFamily="49" charset="0"/>
              </a:rPr>
              <a:t>On</a:t>
            </a:r>
            <a:r>
              <a:rPr lang="en-US" sz="2800" dirty="0" smtClean="0"/>
              <a:t> sets event handler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latin typeface="APL385 Unicode" panose="020B0709000202000203" pitchFamily="49" charset="0"/>
              </a:rPr>
              <a:t>   </a:t>
            </a:r>
            <a:r>
              <a:rPr lang="en-US" sz="2400" dirty="0" err="1" smtClean="0">
                <a:latin typeface="APL385 Unicode" panose="020B0709000202000203" pitchFamily="49" charset="0"/>
              </a:rPr>
              <a:t>mydiv.On</a:t>
            </a:r>
            <a:r>
              <a:rPr lang="en-US" sz="2400" dirty="0" smtClean="0">
                <a:latin typeface="APL385 Unicode" panose="020B0709000202000203" pitchFamily="49" charset="0"/>
              </a:rPr>
              <a:t> 'click' '</a:t>
            </a:r>
            <a:r>
              <a:rPr lang="en-US" sz="2400" dirty="0" err="1" smtClean="0">
                <a:latin typeface="APL385 Unicode" panose="020B0709000202000203" pitchFamily="49" charset="0"/>
              </a:rPr>
              <a:t>callbackfn</a:t>
            </a:r>
            <a:r>
              <a:rPr lang="en-US" sz="2400" dirty="0" smtClean="0">
                <a:latin typeface="APL385 Unicode" panose="020B0709000202000203" pitchFamily="49" charset="0"/>
              </a:rPr>
              <a:t>'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0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APL385 Unicode" panose="020B0709000202000203" pitchFamily="49" charset="0"/>
              </a:rPr>
              <a:t>HtmlElement</a:t>
            </a:r>
            <a:r>
              <a:rPr lang="en-US" sz="4000" dirty="0" smtClean="0">
                <a:latin typeface="APL385 Unicode" panose="020B0709000202000203" pitchFamily="49" charset="0"/>
              </a:rPr>
              <a:t> </a:t>
            </a:r>
            <a:r>
              <a:rPr lang="en-US" sz="4000" dirty="0" smtClean="0">
                <a:latin typeface="+mn-lt"/>
              </a:rPr>
              <a:t>fields/props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Fields defined for common HTML element attributes:</a:t>
            </a:r>
          </a:p>
          <a:p>
            <a:pPr marL="0" indent="0">
              <a:buNone/>
            </a:pPr>
            <a:r>
              <a:rPr lang="en-US" sz="2400" dirty="0" smtClean="0">
                <a:latin typeface="APL385 Unicode" panose="020B0709000202000203" pitchFamily="49" charset="0"/>
              </a:rPr>
              <a:t>	id		value 	name 	class </a:t>
            </a:r>
            <a:br>
              <a:rPr lang="en-US" sz="2400" dirty="0" smtClean="0">
                <a:latin typeface="APL385 Unicode" panose="020B0709000202000203" pitchFamily="49" charset="0"/>
              </a:rPr>
            </a:br>
            <a:r>
              <a:rPr lang="en-US" sz="2400" dirty="0" smtClean="0">
                <a:latin typeface="APL385 Unicode" panose="020B0709000202000203" pitchFamily="49" charset="0"/>
              </a:rPr>
              <a:t>	style 	title 	type</a:t>
            </a:r>
          </a:p>
          <a:p>
            <a:pPr marL="0" indent="0" algn="ctr">
              <a:buNone/>
            </a:pPr>
            <a:r>
              <a:rPr lang="en-US" sz="2400" dirty="0" err="1" smtClean="0">
                <a:latin typeface="APL385 Unicode" panose="020B0709000202000203" pitchFamily="49" charset="0"/>
              </a:rPr>
              <a:t>mydiv.title←'Hello</a:t>
            </a:r>
            <a:r>
              <a:rPr lang="en-US" sz="2400" dirty="0" smtClean="0">
                <a:latin typeface="APL385 Unicode" panose="020B0709000202000203" pitchFamily="49" charset="0"/>
              </a:rPr>
              <a:t> world'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>
                <a:latin typeface="APL385 Unicode" panose="020B0709000202000203" pitchFamily="49" charset="0"/>
              </a:rPr>
              <a:t>Content</a:t>
            </a:r>
            <a:r>
              <a:rPr lang="en-US" sz="2400" dirty="0" smtClean="0"/>
              <a:t> contains the content for the element</a:t>
            </a:r>
          </a:p>
          <a:p>
            <a:r>
              <a:rPr lang="en-US" sz="2800" b="1" dirty="0" smtClean="0"/>
              <a:t> </a:t>
            </a:r>
            <a:r>
              <a:rPr lang="en-US" sz="2800" b="1" dirty="0" err="1" smtClean="0">
                <a:latin typeface="APL385 Unicode" panose="020B0709000202000203" pitchFamily="49" charset="0"/>
              </a:rPr>
              <a:t>Attr</a:t>
            </a:r>
            <a:r>
              <a:rPr lang="en-US" sz="2400" dirty="0" smtClean="0"/>
              <a:t> is a keyed property for attributes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5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PL385 Unicode" panose="020B0709000202000203" pitchFamily="49" charset="0"/>
              </a:rPr>
              <a:t>HtmlElement</a:t>
            </a:r>
            <a:r>
              <a:rPr lang="en-US" dirty="0" smtClean="0">
                <a:latin typeface="APL385 Unicode" panose="020B0709000202000203" pitchFamily="49" charset="0"/>
              </a:rPr>
              <a:t> </a:t>
            </a:r>
            <a:r>
              <a:rPr lang="en-US" dirty="0" smtClean="0">
                <a:latin typeface="+mn-lt"/>
              </a:rPr>
              <a:t>Setting Attributes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Using </a:t>
            </a:r>
            <a:r>
              <a:rPr lang="en-US" b="1" dirty="0" err="1" smtClean="0">
                <a:latin typeface="APL385 Unicode" panose="020B0709000202000203" pitchFamily="49" charset="0"/>
              </a:rPr>
              <a:t>Attr</a:t>
            </a:r>
            <a:endParaRPr lang="en-US" b="1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APL385 Unicode" panose="020B0709000202000203" pitchFamily="49" charset="0"/>
              </a:rPr>
              <a:t>mydiv.Attr</a:t>
            </a:r>
            <a:r>
              <a:rPr lang="en-US" sz="2400" dirty="0" smtClean="0">
                <a:latin typeface="APL385 Unicode" panose="020B0709000202000203" pitchFamily="49" charset="0"/>
              </a:rPr>
              <a:t>['id' 'class']←'foo' 'goo'</a:t>
            </a:r>
            <a:r>
              <a:rPr lang="en-US" sz="2800" dirty="0" smtClean="0">
                <a:latin typeface="APL385 Unicode" panose="020B0709000202000203" pitchFamily="49" charset="0"/>
              </a:rPr>
              <a:t/>
            </a:r>
            <a:br>
              <a:rPr lang="en-US" sz="2800" dirty="0" smtClean="0">
                <a:latin typeface="APL385 Unicode" panose="020B0709000202000203" pitchFamily="49" charset="0"/>
              </a:rPr>
            </a:br>
            <a:r>
              <a:rPr lang="en-US" sz="2400" dirty="0" err="1" smtClean="0">
                <a:latin typeface="APL385 Unicode" panose="020B0709000202000203" pitchFamily="49" charset="0"/>
              </a:rPr>
              <a:t>mydiv.Attr</a:t>
            </a:r>
            <a:r>
              <a:rPr lang="en-US" sz="2400" dirty="0" smtClean="0">
                <a:latin typeface="APL385 Unicode" panose="020B0709000202000203" pitchFamily="49" charset="0"/>
              </a:rPr>
              <a:t>[⊂'title']←⊂'Hello World'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b="1" dirty="0"/>
              <a:t>Using </a:t>
            </a:r>
            <a:r>
              <a:rPr lang="en-US" b="1" dirty="0" err="1" smtClean="0">
                <a:latin typeface="APL385 Unicode" panose="020B0709000202000203" pitchFamily="49" charset="0"/>
              </a:rPr>
              <a:t>SetAttr</a:t>
            </a:r>
            <a:endParaRPr lang="en-US" b="1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APL385 Unicode" panose="020B0709000202000203" pitchFamily="49" charset="0"/>
              </a:rPr>
              <a:t>mydiv.SetAttr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 smtClean="0">
                <a:latin typeface="APL385 Unicode" panose="020B0709000202000203" pitchFamily="49" charset="0"/>
              </a:rPr>
              <a:t>('id</a:t>
            </a:r>
            <a:r>
              <a:rPr lang="en-US" sz="2400" dirty="0">
                <a:latin typeface="APL385 Unicode" panose="020B0709000202000203" pitchFamily="49" charset="0"/>
              </a:rPr>
              <a:t>' 'foo</a:t>
            </a:r>
            <a:r>
              <a:rPr lang="en-US" sz="2400" dirty="0" smtClean="0">
                <a:latin typeface="APL385 Unicode" panose="020B0709000202000203" pitchFamily="49" charset="0"/>
              </a:rPr>
              <a:t>') ('class</a:t>
            </a:r>
            <a:r>
              <a:rPr lang="en-US" sz="2400" dirty="0">
                <a:latin typeface="APL385 Unicode" panose="020B0709000202000203" pitchFamily="49" charset="0"/>
              </a:rPr>
              <a:t>' 'goo</a:t>
            </a:r>
            <a:r>
              <a:rPr lang="en-US" sz="2400" dirty="0" smtClean="0">
                <a:latin typeface="APL385 Unicode" panose="020B0709000202000203" pitchFamily="49" charset="0"/>
              </a:rPr>
              <a:t>')</a:t>
            </a:r>
            <a:endParaRPr lang="en-US" sz="24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APL385 Unicode" panose="020B0709000202000203" pitchFamily="49" charset="0"/>
              </a:rPr>
              <a:t>mydiv.SetAttr</a:t>
            </a:r>
            <a:r>
              <a:rPr lang="en-US" sz="2400" dirty="0" smtClean="0">
                <a:latin typeface="APL385 Unicode" panose="020B0709000202000203" pitchFamily="49" charset="0"/>
              </a:rPr>
              <a:t> 'id' 'foo' 'class' 'goo'</a:t>
            </a:r>
          </a:p>
          <a:p>
            <a:pPr marL="0" indent="0">
              <a:buNone/>
            </a:pPr>
            <a:r>
              <a:rPr lang="en-US" sz="2400" dirty="0" err="1">
                <a:latin typeface="APL385 Unicode" panose="020B0709000202000203" pitchFamily="49" charset="0"/>
              </a:rPr>
              <a:t>mydiv.SetAttr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 smtClean="0">
                <a:latin typeface="APL385 Unicode" panose="020B0709000202000203" pitchFamily="49" charset="0"/>
              </a:rPr>
              <a:t>'id=foo</a:t>
            </a:r>
            <a:r>
              <a:rPr lang="en-US" sz="2400" dirty="0">
                <a:latin typeface="APL385 Unicode" panose="020B0709000202000203" pitchFamily="49" charset="0"/>
              </a:rPr>
              <a:t>' </a:t>
            </a:r>
            <a:r>
              <a:rPr lang="en-US" sz="2400" dirty="0" smtClean="0">
                <a:latin typeface="APL385 Unicode" panose="020B0709000202000203" pitchFamily="49" charset="0"/>
              </a:rPr>
              <a:t>'class=goo'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APL385 Unicode" panose="020B0709000202000203" pitchFamily="49" charset="0"/>
              </a:rPr>
              <a:t>mydiv.SetAttr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 smtClean="0">
                <a:latin typeface="APL385 Unicode" panose="020B0709000202000203" pitchFamily="49" charset="0"/>
              </a:rPr>
              <a:t>'id=foo class=goo</a:t>
            </a:r>
            <a:r>
              <a:rPr lang="en-US" sz="24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endParaRPr lang="en-US" sz="24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APL385 Unicode" panose="020B0709000202000203" pitchFamily="49" charset="0"/>
              </a:rPr>
              <a:t>HtmlElement</a:t>
            </a:r>
            <a:r>
              <a:rPr lang="en-US" sz="3600" dirty="0">
                <a:latin typeface="APL385 Unicode" panose="020B0709000202000203" pitchFamily="49" charset="0"/>
              </a:rPr>
              <a:t> </a:t>
            </a:r>
            <a:r>
              <a:rPr lang="en-US" sz="3600" dirty="0" smtClean="0"/>
              <a:t>Function Chaining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If </a:t>
            </a:r>
            <a:r>
              <a:rPr lang="en-US" sz="2800" b="1" dirty="0" smtClean="0">
                <a:latin typeface="APL385 Unicode" panose="020B0709000202000203" pitchFamily="49" charset="0"/>
              </a:rPr>
              <a:t>Add</a:t>
            </a:r>
            <a:r>
              <a:rPr lang="en-US" sz="2800" dirty="0" smtClean="0"/>
              <a:t> is passed an object, it returns a reference to the object that was added</a:t>
            </a:r>
          </a:p>
          <a:p>
            <a:r>
              <a:rPr lang="en-US" sz="2800" b="1" dirty="0" smtClean="0"/>
              <a:t> </a:t>
            </a:r>
            <a:r>
              <a:rPr lang="en-US" sz="2800" b="1" dirty="0" err="1" smtClean="0">
                <a:latin typeface="APL385 Unicode" panose="020B0709000202000203" pitchFamily="49" charset="0"/>
              </a:rPr>
              <a:t>SetAttr</a:t>
            </a:r>
            <a:r>
              <a:rPr lang="en-US" sz="2800" dirty="0" smtClean="0"/>
              <a:t> returns a reference to its object</a:t>
            </a:r>
          </a:p>
          <a:p>
            <a:pPr marL="0" indent="0">
              <a:buNone/>
            </a:pPr>
            <a:r>
              <a:rPr lang="en-US" sz="2000" dirty="0" smtClean="0">
                <a:latin typeface="APL385 Unicode" panose="020B0709000202000203" pitchFamily="49" charset="0"/>
              </a:rPr>
              <a:t>   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   tab</a:t>
            </a:r>
            <a:r>
              <a:rPr lang="en-US" sz="2000" dirty="0">
                <a:latin typeface="APL385 Unicode" panose="020B0709000202000203" pitchFamily="49" charset="0"/>
              </a:rPr>
              <a:t>←⎕NEW </a:t>
            </a:r>
            <a:r>
              <a:rPr lang="en-US" sz="2000" dirty="0" smtClean="0">
                <a:latin typeface="APL385 Unicode" panose="020B0709000202000203" pitchFamily="49" charset="0"/>
              </a:rPr>
              <a:t>_</a:t>
            </a:r>
            <a:r>
              <a:rPr lang="en-US" sz="2000" dirty="0" err="1" smtClean="0">
                <a:latin typeface="APL385 Unicode" panose="020B0709000202000203" pitchFamily="49" charset="0"/>
              </a:rPr>
              <a:t>html.table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APL385 Unicode" panose="020B0709000202000203" pitchFamily="49" charset="0"/>
              </a:rPr>
              <a:t>   </a:t>
            </a:r>
            <a:r>
              <a:rPr lang="en-US" sz="2000" dirty="0" smtClean="0">
                <a:latin typeface="APL385 Unicode" panose="020B0709000202000203" pitchFamily="49" charset="0"/>
              </a:rPr>
              <a:t>((</a:t>
            </a:r>
            <a:r>
              <a:rPr lang="en-US" sz="2000" dirty="0" err="1">
                <a:latin typeface="APL385 Unicode" panose="020B0709000202000203" pitchFamily="49" charset="0"/>
              </a:rPr>
              <a:t>tab.Add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smtClean="0">
                <a:latin typeface="APL385 Unicode" panose="020B0709000202000203" pitchFamily="49" charset="0"/>
              </a:rPr>
              <a:t>_html.tr</a:t>
            </a:r>
            <a:r>
              <a:rPr lang="en-US" sz="2000" dirty="0">
                <a:latin typeface="APL385 Unicode" panose="020B0709000202000203" pitchFamily="49" charset="0"/>
              </a:rPr>
              <a:t>).</a:t>
            </a:r>
            <a:r>
              <a:rPr lang="en-US" sz="2000" dirty="0" err="1">
                <a:latin typeface="APL385 Unicode" panose="020B0709000202000203" pitchFamily="49" charset="0"/>
              </a:rPr>
              <a:t>SetAttr</a:t>
            </a:r>
            <a:r>
              <a:rPr lang="en-US" sz="2000" dirty="0">
                <a:latin typeface="APL385 Unicode" panose="020B0709000202000203" pitchFamily="49" charset="0"/>
              </a:rPr>
              <a:t> 'class=</a:t>
            </a:r>
            <a:r>
              <a:rPr lang="en-US" sz="2000" dirty="0" err="1">
                <a:latin typeface="APL385 Unicode" panose="020B0709000202000203" pitchFamily="49" charset="0"/>
              </a:rPr>
              <a:t>hdg</a:t>
            </a:r>
            <a:r>
              <a:rPr lang="en-US" sz="2000" dirty="0">
                <a:latin typeface="APL385 Unicode" panose="020B0709000202000203" pitchFamily="49" charset="0"/>
              </a:rPr>
              <a:t>').Add </a:t>
            </a:r>
            <a:r>
              <a:rPr lang="en-US" sz="2000" dirty="0" smtClean="0">
                <a:latin typeface="APL385 Unicode" panose="020B0709000202000203" pitchFamily="49" charset="0"/>
              </a:rPr>
              <a:t> _html.td </a:t>
            </a:r>
            <a:r>
              <a:rPr lang="en-US" sz="2000" dirty="0">
                <a:latin typeface="APL385 Unicode" panose="020B0709000202000203" pitchFamily="49" charset="0"/>
              </a:rPr>
              <a:t>'cell content'</a:t>
            </a:r>
          </a:p>
        </p:txBody>
      </p:sp>
    </p:spTree>
    <p:extLst>
      <p:ext uri="{BB962C8B-B14F-4D97-AF65-F5344CB8AC3E}">
        <p14:creationId xmlns:p14="http://schemas.microsoft.com/office/powerpoint/2010/main" val="264077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Exercise - </a:t>
            </a:r>
            <a:r>
              <a:rPr lang="en-US" sz="4000" dirty="0" err="1" smtClean="0"/>
              <a:t>HtmlElement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an HTML division (div element)</a:t>
            </a:r>
          </a:p>
          <a:p>
            <a:r>
              <a:rPr lang="en-US" dirty="0" smtClean="0"/>
              <a:t>Add 3 paragraphs (p elements) with different text</a:t>
            </a:r>
          </a:p>
          <a:p>
            <a:r>
              <a:rPr lang="en-US" dirty="0" smtClean="0"/>
              <a:t>Give each paragraph a separate id attribute</a:t>
            </a:r>
          </a:p>
          <a:p>
            <a:r>
              <a:rPr lang="en-US" dirty="0" smtClean="0"/>
              <a:t>Render the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Communicating with the Server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 form</a:t>
            </a:r>
          </a:p>
          <a:p>
            <a:pPr lvl="1"/>
            <a:r>
              <a:rPr lang="en-US" dirty="0" smtClean="0"/>
              <a:t>POST action</a:t>
            </a:r>
          </a:p>
          <a:p>
            <a:r>
              <a:rPr lang="en-US" dirty="0" smtClean="0"/>
              <a:t>Callbacks using AJAX</a:t>
            </a:r>
          </a:p>
          <a:p>
            <a:pPr lvl="1"/>
            <a:r>
              <a:rPr lang="en-US" dirty="0" err="1" smtClean="0"/>
              <a:t>APLJax</a:t>
            </a:r>
            <a:endParaRPr lang="en-US" dirty="0" smtClean="0"/>
          </a:p>
          <a:p>
            <a:pPr lvl="1"/>
            <a:r>
              <a:rPr lang="en-US" dirty="0" err="1" smtClean="0"/>
              <a:t>CallbackFn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1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Data Binding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pre-MiServer 3.0</a:t>
            </a:r>
          </a:p>
          <a:p>
            <a:pPr lvl="1"/>
            <a:r>
              <a:rPr lang="en-US" dirty="0" smtClean="0"/>
              <a:t>Public Fields</a:t>
            </a:r>
          </a:p>
          <a:p>
            <a:r>
              <a:rPr lang="en-US" dirty="0" smtClean="0"/>
              <a:t>MiServer 3.0</a:t>
            </a:r>
          </a:p>
          <a:p>
            <a:pPr lvl="1"/>
            <a:r>
              <a:rPr lang="en-US" dirty="0" smtClean="0">
                <a:latin typeface="APL385 Unicode" panose="020B0709000202000203" pitchFamily="49" charset="0"/>
              </a:rPr>
              <a:t>_</a:t>
            </a:r>
            <a:r>
              <a:rPr lang="en-US" dirty="0" err="1" smtClean="0">
                <a:latin typeface="APL385 Unicode" panose="020B0709000202000203" pitchFamily="49" charset="0"/>
              </a:rPr>
              <a:t>PageData</a:t>
            </a:r>
            <a:endParaRPr lang="en-US" dirty="0" smtClean="0">
              <a:latin typeface="APL385 Unicode" panose="020B0709000202000203" pitchFamily="49" charset="0"/>
            </a:endParaRPr>
          </a:p>
          <a:p>
            <a:pPr lvl="1"/>
            <a:r>
              <a:rPr lang="en-US" dirty="0" smtClean="0">
                <a:latin typeface="APL385 Unicode" panose="020B0709000202000203" pitchFamily="49" charset="0"/>
              </a:rPr>
              <a:t>Get 'name'</a:t>
            </a:r>
            <a:endParaRPr lang="en-US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MiServer 3.0 – When?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Conference Version – now</a:t>
            </a:r>
          </a:p>
          <a:p>
            <a:r>
              <a:rPr lang="en-US" dirty="0" smtClean="0"/>
              <a:t>GitHub </a:t>
            </a:r>
            <a:r>
              <a:rPr lang="en-US" smtClean="0"/>
              <a:t>– </a:t>
            </a:r>
            <a:r>
              <a:rPr lang="en-US" smtClean="0"/>
              <a:t>November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Full Documentation – 1</a:t>
            </a:r>
            <a:r>
              <a:rPr lang="en-US" baseline="30000" dirty="0" smtClean="0"/>
              <a:t>st</a:t>
            </a:r>
            <a:r>
              <a:rPr lang="en-US" dirty="0" smtClean="0"/>
              <a:t> Quarter 2015</a:t>
            </a:r>
          </a:p>
          <a:p>
            <a:r>
              <a:rPr lang="en-US" dirty="0" smtClean="0"/>
              <a:t>Additional widgets – ongoing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3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</a:t>
            </a:r>
            <a:r>
              <a:rPr lang="en-US" dirty="0" err="1" smtClean="0"/>
              <a:t>APpLications</a:t>
            </a:r>
            <a:r>
              <a:rPr lang="en-US" dirty="0" smtClean="0"/>
              <a:t> Tools Group</a:t>
            </a:r>
            <a:br>
              <a:rPr lang="en-US" dirty="0" smtClean="0"/>
            </a:br>
            <a:r>
              <a:rPr lang="en-US" sz="1600" dirty="0" smtClean="0"/>
              <a:t>Our job is to provide tools that help you do your job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22174"/>
            <a:ext cx="5843736" cy="425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92696"/>
            <a:ext cx="3650208" cy="5475312"/>
          </a:xfrm>
        </p:spPr>
      </p:pic>
      <p:sp>
        <p:nvSpPr>
          <p:cNvPr id="6" name="Cloud Callout 5"/>
          <p:cNvSpPr/>
          <p:nvPr/>
        </p:nvSpPr>
        <p:spPr bwMode="auto">
          <a:xfrm>
            <a:off x="4932040" y="836712"/>
            <a:ext cx="3816424" cy="1728192"/>
          </a:xfrm>
          <a:prstGeom prst="cloudCallout">
            <a:avLst>
              <a:gd name="adj1" fmla="val -45267"/>
              <a:gd name="adj2" fmla="val 5045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solidFill>
                  <a:schemeClr val="tx1"/>
                </a:solidFill>
                <a:effectLst/>
                <a:latin typeface="Times" pitchFamily="18" charset="0"/>
              </a:rPr>
              <a:t/>
            </a:r>
            <a:br>
              <a:rPr kumimoji="0" lang="en-US" sz="2400" b="0" i="0" u="none" strike="noStrike" cap="none" normalizeH="0" baseline="0" dirty="0" smtClean="0">
                <a:solidFill>
                  <a:schemeClr val="tx1"/>
                </a:solidFill>
                <a:effectLst/>
                <a:latin typeface="Times" pitchFamily="18" charset="0"/>
              </a:rPr>
            </a:br>
            <a:r>
              <a:rPr kumimoji="0" lang="en-US" sz="2400" b="0" i="0" u="none" strike="noStrike" cap="none" normalizeH="0" baseline="0" dirty="0" smtClean="0">
                <a:solidFill>
                  <a:schemeClr val="tx1"/>
                </a:solidFill>
                <a:effectLst/>
                <a:latin typeface="Times" pitchFamily="18" charset="0"/>
              </a:rPr>
              <a:t>     QUESTIONS?</a:t>
            </a:r>
          </a:p>
        </p:txBody>
      </p:sp>
    </p:spTree>
    <p:extLst>
      <p:ext uri="{BB962C8B-B14F-4D97-AF65-F5344CB8AC3E}">
        <p14:creationId xmlns:p14="http://schemas.microsoft.com/office/powerpoint/2010/main" val="10081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MiServer 2.0 in Use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err="1" smtClean="0">
                <a:hlinkClick r:id="rId3"/>
              </a:rPr>
              <a:t>TryAPL</a:t>
            </a:r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Dyalog'14 Conference Registration</a:t>
            </a:r>
            <a:endParaRPr lang="en-US" sz="2800" dirty="0" smtClean="0"/>
          </a:p>
          <a:p>
            <a:r>
              <a:rPr lang="en-US" sz="2800" dirty="0" smtClean="0"/>
              <a:t>Dyalog File Server Admin Console</a:t>
            </a:r>
            <a:endParaRPr lang="en-US" sz="2400" dirty="0" smtClean="0"/>
          </a:p>
          <a:p>
            <a:r>
              <a:rPr lang="en-US" sz="2800" dirty="0" err="1" smtClean="0"/>
              <a:t>DyaBot</a:t>
            </a:r>
            <a:r>
              <a:rPr lang="en-US" sz="2800" dirty="0" smtClean="0"/>
              <a:t> controller</a:t>
            </a:r>
          </a:p>
          <a:p>
            <a:r>
              <a:rPr lang="en-US" sz="2800" dirty="0" smtClean="0"/>
              <a:t>Optima</a:t>
            </a:r>
          </a:p>
          <a:p>
            <a:r>
              <a:rPr lang="en-US" sz="2800" dirty="0" smtClean="0">
                <a:hlinkClick r:id="rId5"/>
              </a:rPr>
              <a:t>Thor8.dk</a:t>
            </a:r>
            <a:r>
              <a:rPr lang="en-US" sz="2800" dirty="0" smtClean="0"/>
              <a:t> (</a:t>
            </a:r>
            <a:r>
              <a:rPr lang="en-US" sz="2800" dirty="0" err="1" smtClean="0"/>
              <a:t>PiServer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hlinkClick r:id="rId6"/>
              </a:rPr>
              <a:t>Jerry Brennan</a:t>
            </a:r>
            <a:endParaRPr lang="en-US" sz="2800" dirty="0" smtClean="0"/>
          </a:p>
          <a:p>
            <a:r>
              <a:rPr lang="en-US" sz="2800" dirty="0" smtClean="0">
                <a:hlinkClick r:id="rId7"/>
              </a:rPr>
              <a:t>APLSmith.com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684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MiServer 3.0 – Why?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Ease of access to your application</a:t>
            </a:r>
          </a:p>
          <a:p>
            <a:pPr lvl="1"/>
            <a:r>
              <a:rPr lang="en-US" sz="2400" dirty="0" smtClean="0"/>
              <a:t>All your users need is a browser</a:t>
            </a:r>
            <a:endParaRPr lang="en-US" dirty="0" smtClean="0"/>
          </a:p>
          <a:p>
            <a:pPr lvl="1"/>
            <a:r>
              <a:rPr lang="en-US" sz="2400" dirty="0" smtClean="0"/>
              <a:t>Run from any platform</a:t>
            </a:r>
          </a:p>
          <a:p>
            <a:pPr lvl="2"/>
            <a:r>
              <a:rPr lang="en-US" sz="2000" dirty="0" smtClean="0"/>
              <a:t>Any OS (that has a browser)</a:t>
            </a:r>
          </a:p>
          <a:p>
            <a:pPr lvl="2"/>
            <a:r>
              <a:rPr lang="en-US" sz="2000" dirty="0" smtClean="0"/>
              <a:t>Desktop, Laptop, Tablet, Phablet, Phone...</a:t>
            </a:r>
          </a:p>
          <a:p>
            <a:pPr lvl="1"/>
            <a:r>
              <a:rPr lang="en-US" sz="2400" dirty="0" smtClean="0"/>
              <a:t>Customers are always running the latest software</a:t>
            </a:r>
          </a:p>
          <a:p>
            <a:pPr lvl="2"/>
            <a:r>
              <a:rPr lang="en-US" sz="2000" dirty="0" smtClean="0"/>
              <a:t>No patches/updates to distribute or download</a:t>
            </a:r>
          </a:p>
          <a:p>
            <a:r>
              <a:rPr lang="en-US" sz="2800" dirty="0" smtClean="0"/>
              <a:t>Ease of deployment of your application</a:t>
            </a:r>
          </a:p>
          <a:p>
            <a:pPr lvl="1"/>
            <a:r>
              <a:rPr lang="en-US" sz="2400" dirty="0" smtClean="0"/>
              <a:t>MiServer runs on all platforms supported by Dyalog</a:t>
            </a:r>
          </a:p>
          <a:p>
            <a:pPr lvl="1"/>
            <a:r>
              <a:rPr lang="en-US" sz="2400" dirty="0" smtClean="0"/>
              <a:t>Can be configured to run behind a "corporate" web server like IIS, Apache, or WebSphere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69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MiServer 3.0 – What?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latest generation of Dyalog's APL-based web server</a:t>
            </a:r>
          </a:p>
          <a:p>
            <a:r>
              <a:rPr lang="en-US" sz="2400" dirty="0" smtClean="0"/>
              <a:t>A framework of tools to make the generation of </a:t>
            </a:r>
            <a:r>
              <a:rPr lang="en-US" sz="2400" dirty="0" smtClean="0">
                <a:hlinkClick r:id="rId2" action="ppaction://hlinkfile"/>
              </a:rPr>
              <a:t>web content</a:t>
            </a:r>
            <a:r>
              <a:rPr lang="en-US" sz="2400" dirty="0" smtClean="0"/>
              <a:t> easy from </a:t>
            </a:r>
            <a:r>
              <a:rPr lang="en-US" sz="2400" dirty="0" smtClean="0">
                <a:hlinkClick r:id="rId3" action="ppaction://hlinkfile"/>
              </a:rPr>
              <a:t>APL</a:t>
            </a:r>
            <a:endParaRPr lang="en-US" sz="2400" dirty="0" smtClean="0"/>
          </a:p>
          <a:p>
            <a:pPr lvl="1"/>
            <a:r>
              <a:rPr lang="en-US" sz="2000" dirty="0"/>
              <a:t>Reduces the need to </a:t>
            </a:r>
            <a:r>
              <a:rPr lang="en-US" sz="2000" dirty="0" smtClean="0"/>
              <a:t>master </a:t>
            </a:r>
            <a:r>
              <a:rPr lang="en-US" sz="2000" dirty="0"/>
              <a:t>other technologies</a:t>
            </a:r>
          </a:p>
          <a:p>
            <a:pPr lvl="2"/>
            <a:r>
              <a:rPr lang="en-US" sz="1800" dirty="0"/>
              <a:t>HTML5, CSS3, </a:t>
            </a:r>
            <a:r>
              <a:rPr lang="en-US" sz="1800" dirty="0" smtClean="0"/>
              <a:t>JavaScript</a:t>
            </a:r>
            <a:endParaRPr lang="en-US" sz="2000" dirty="0" smtClean="0"/>
          </a:p>
          <a:p>
            <a:pPr lvl="1"/>
            <a:r>
              <a:rPr lang="en-US" sz="2000" dirty="0" smtClean="0"/>
              <a:t>use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party "widgets"</a:t>
            </a:r>
          </a:p>
          <a:p>
            <a:pPr lvl="2"/>
            <a:r>
              <a:rPr lang="en-US" sz="1800" dirty="0" err="1" smtClean="0"/>
              <a:t>Syncfusion</a:t>
            </a:r>
            <a:r>
              <a:rPr lang="en-US" sz="1800" dirty="0" smtClean="0"/>
              <a:t> (70+ controls for web and mobile)</a:t>
            </a:r>
          </a:p>
          <a:p>
            <a:pPr lvl="2"/>
            <a:r>
              <a:rPr lang="en-US" sz="1800" dirty="0" smtClean="0"/>
              <a:t>jQuery / </a:t>
            </a:r>
            <a:r>
              <a:rPr lang="en-US" sz="1800" dirty="0" err="1" smtClean="0"/>
              <a:t>jQueryUI</a:t>
            </a:r>
            <a:r>
              <a:rPr lang="en-US" sz="1800" dirty="0" smtClean="0"/>
              <a:t> / </a:t>
            </a:r>
            <a:r>
              <a:rPr lang="en-US" sz="1800" dirty="0" err="1" smtClean="0"/>
              <a:t>jQueryMobile</a:t>
            </a:r>
            <a:endParaRPr lang="en-US" sz="1800" dirty="0" smtClean="0"/>
          </a:p>
          <a:p>
            <a:pPr lvl="2"/>
            <a:r>
              <a:rPr lang="en-US" sz="1800" dirty="0" smtClean="0"/>
              <a:t>Others as user needs arise</a:t>
            </a:r>
          </a:p>
          <a:p>
            <a:r>
              <a:rPr lang="en-US" sz="2400" dirty="0" smtClean="0"/>
              <a:t>An open source, community, project</a:t>
            </a:r>
          </a:p>
          <a:p>
            <a:pPr lvl="1"/>
            <a:r>
              <a:rPr lang="en-US" sz="1800" dirty="0" smtClean="0"/>
              <a:t>Soon to be available on GitHub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766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en-US" sz="4000" dirty="0" smtClean="0"/>
              <a:t>MiServer Philosophy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077200" cy="4267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"Anyone who can write an APL function should be able to host it on the Web"</a:t>
            </a:r>
          </a:p>
          <a:p>
            <a:r>
              <a:rPr lang="en-US" sz="2400" dirty="0" smtClean="0"/>
              <a:t>Provide a suite of tools to generate HTML and JavaScript that cover most common use cases</a:t>
            </a:r>
          </a:p>
          <a:p>
            <a:pPr lvl="1"/>
            <a:r>
              <a:rPr lang="en-US" sz="2000" dirty="0" smtClean="0"/>
              <a:t>Goal: Make it no more complex to develop rich user interfaces than using </a:t>
            </a:r>
            <a:r>
              <a:rPr lang="en-US" sz="2000" dirty="0" smtClean="0">
                <a:latin typeface="APL385 Unicode" panose="020B0709000202000203" pitchFamily="49" charset="0"/>
              </a:rPr>
              <a:t>⎕WC</a:t>
            </a:r>
          </a:p>
          <a:p>
            <a:r>
              <a:rPr lang="en-US" sz="2400" dirty="0" smtClean="0"/>
              <a:t>Provide interface(s) to the full functionality of the underlying technologies</a:t>
            </a:r>
          </a:p>
          <a:p>
            <a:pPr lvl="1"/>
            <a:r>
              <a:rPr lang="en-US" sz="2000" dirty="0" err="1" smtClean="0"/>
              <a:t>Syncfusion</a:t>
            </a:r>
            <a:r>
              <a:rPr lang="en-US" sz="2000" dirty="0" smtClean="0"/>
              <a:t>, </a:t>
            </a:r>
            <a:r>
              <a:rPr lang="en-US" sz="2000" dirty="0"/>
              <a:t>JavaScript</a:t>
            </a:r>
            <a:r>
              <a:rPr lang="en-US" sz="2000" dirty="0" smtClean="0"/>
              <a:t>, jQuery, jQueryUI, </a:t>
            </a:r>
            <a:r>
              <a:rPr lang="en-US" sz="2000" dirty="0" err="1" smtClean="0"/>
              <a:t>jQueryMobile</a:t>
            </a:r>
            <a:endParaRPr lang="en-US" sz="2000" dirty="0" smtClean="0"/>
          </a:p>
          <a:p>
            <a:r>
              <a:rPr lang="en-US" sz="2400" dirty="0" smtClean="0"/>
              <a:t>Make the framework easy to modify and extend</a:t>
            </a:r>
          </a:p>
          <a:p>
            <a:pPr lvl="1"/>
            <a:r>
              <a:rPr lang="en-US" sz="2000" dirty="0" smtClean="0"/>
              <a:t>APL extensions</a:t>
            </a:r>
          </a:p>
          <a:p>
            <a:pPr lvl="1"/>
            <a:r>
              <a:rPr lang="en-US" sz="2000" dirty="0" smtClean="0"/>
              <a:t>Adding new plug-ins/widgets/libraries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63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Some Terminology	...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MiServer</a:t>
            </a:r>
          </a:p>
          <a:p>
            <a:pPr lvl="1"/>
            <a:r>
              <a:rPr lang="en-US" sz="2000" dirty="0" smtClean="0"/>
              <a:t>Dyalog's APL-based web server</a:t>
            </a:r>
          </a:p>
          <a:p>
            <a:pPr lvl="1"/>
            <a:r>
              <a:rPr lang="en-US" sz="2000" dirty="0" smtClean="0"/>
              <a:t>The name of the workspace that runs MiServer</a:t>
            </a:r>
          </a:p>
          <a:p>
            <a:pPr lvl="1"/>
            <a:r>
              <a:rPr lang="en-US" sz="2000" dirty="0" smtClean="0"/>
              <a:t>The primary server class in the </a:t>
            </a:r>
            <a:r>
              <a:rPr lang="en-US" sz="2000" dirty="0" err="1" smtClean="0"/>
              <a:t>miserver</a:t>
            </a:r>
            <a:r>
              <a:rPr lang="en-US" sz="2000" dirty="0" smtClean="0"/>
              <a:t> workspace</a:t>
            </a:r>
          </a:p>
          <a:p>
            <a:r>
              <a:rPr lang="en-US" sz="2400" b="1" dirty="0" err="1" smtClean="0"/>
              <a:t>MiSite</a:t>
            </a:r>
            <a:endParaRPr lang="en-US" sz="2400" b="1" dirty="0"/>
          </a:p>
          <a:p>
            <a:pPr lvl="1"/>
            <a:r>
              <a:rPr lang="en-US" sz="2000" dirty="0" smtClean="0"/>
              <a:t>a website running under MiServer</a:t>
            </a:r>
          </a:p>
          <a:p>
            <a:r>
              <a:rPr lang="en-US" sz="2400" b="1" dirty="0" err="1" smtClean="0"/>
              <a:t>MiPage</a:t>
            </a:r>
            <a:endParaRPr lang="en-US" sz="2400" b="1" dirty="0" smtClean="0"/>
          </a:p>
          <a:p>
            <a:pPr lvl="1"/>
            <a:r>
              <a:rPr lang="en-US" sz="2000" dirty="0" smtClean="0"/>
              <a:t>an APL script file that implements a web page in a </a:t>
            </a:r>
            <a:r>
              <a:rPr lang="en-US" sz="2000" dirty="0" err="1" smtClean="0"/>
              <a:t>MiSite</a:t>
            </a:r>
            <a:endParaRPr lang="en-US" sz="2000" dirty="0" smtClean="0"/>
          </a:p>
          <a:p>
            <a:pPr lvl="1"/>
            <a:r>
              <a:rPr lang="en-US" sz="2000" dirty="0" smtClean="0"/>
              <a:t>The class name from which all such web pages are derived</a:t>
            </a:r>
          </a:p>
          <a:p>
            <a:r>
              <a:rPr lang="en-US" sz="2400" b="1" dirty="0" smtClean="0"/>
              <a:t>APLJAX</a:t>
            </a:r>
            <a:endParaRPr lang="en-US" sz="2000" dirty="0"/>
          </a:p>
          <a:p>
            <a:pPr lvl="1"/>
            <a:r>
              <a:rPr lang="en-US" sz="1600" dirty="0" smtClean="0"/>
              <a:t>The APL-AJAX interface used to process AJAX calls from within APL</a:t>
            </a:r>
          </a:p>
        </p:txBody>
      </p:sp>
    </p:spTree>
    <p:extLst>
      <p:ext uri="{BB962C8B-B14F-4D97-AF65-F5344CB8AC3E}">
        <p14:creationId xmlns:p14="http://schemas.microsoft.com/office/powerpoint/2010/main" val="19124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z="4000" dirty="0" smtClean="0"/>
              <a:t>Exercise - Installation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 MiServer 3…</a:t>
            </a:r>
          </a:p>
          <a:p>
            <a:pPr lvl="1"/>
            <a:r>
              <a:rPr lang="en-US" dirty="0" smtClean="0"/>
              <a:t>You can get MiServer3.zip by copying it from workshop memory stick</a:t>
            </a:r>
          </a:p>
          <a:p>
            <a:pPr lvl="2"/>
            <a:r>
              <a:rPr lang="en-US" dirty="0" smtClean="0"/>
              <a:t>It will be made available for download from the conference website</a:t>
            </a:r>
          </a:p>
          <a:p>
            <a:pPr lvl="1"/>
            <a:r>
              <a:rPr lang="en-US" dirty="0" smtClean="0"/>
              <a:t>Installing MiServer 3</a:t>
            </a:r>
          </a:p>
          <a:p>
            <a:pPr lvl="2"/>
            <a:r>
              <a:rPr lang="en-US" dirty="0" smtClean="0"/>
              <a:t>Unzip the file into a directory of your choosing</a:t>
            </a:r>
          </a:p>
        </p:txBody>
      </p:sp>
    </p:spTree>
    <p:extLst>
      <p:ext uri="{BB962C8B-B14F-4D97-AF65-F5344CB8AC3E}">
        <p14:creationId xmlns:p14="http://schemas.microsoft.com/office/powerpoint/2010/main" val="297871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 template 2014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defRPr dirty="0">
            <a:latin typeface="APL385 Unicode" panose="020B0709000202000203" pitchFamily="49" charset="0"/>
          </a:defRPr>
        </a:defPPr>
      </a:lstStyle>
    </a:tx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owerpoint template text black 2014.potx" id="{08640B15-17EA-4B23-9F5F-072F8CCFEDE4}" vid="{97F55418-7418-4581-AED3-645F0BA4AE14}"/>
    </a:ext>
  </a:extLst>
</a:theme>
</file>

<file path=ppt/theme/theme2.xml><?xml version="1.0" encoding="utf-8"?>
<a:theme xmlns:a="http://schemas.openxmlformats.org/drawingml/2006/main" name="1_Powerpoint template 2014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owerpoint template text black 2014.potx" id="{08640B15-17EA-4B23-9F5F-072F8CCFEDE4}" vid="{97F55418-7418-4581-AED3-645F0BA4AE1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2014</Template>
  <TotalTime>24638</TotalTime>
  <Words>986</Words>
  <Application>Microsoft Office PowerPoint</Application>
  <PresentationFormat>On-screen Show (4:3)</PresentationFormat>
  <Paragraphs>229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Powerpoint template 2014</vt:lpstr>
      <vt:lpstr>1_Powerpoint template 2014</vt:lpstr>
      <vt:lpstr>PowerPoint Presentation</vt:lpstr>
      <vt:lpstr>Agenda</vt:lpstr>
      <vt:lpstr>The APpLications Tools Group Our job is to provide tools that help you do your job</vt:lpstr>
      <vt:lpstr>MiServer 2.0 in Use</vt:lpstr>
      <vt:lpstr>MiServer 3.0 – Why?</vt:lpstr>
      <vt:lpstr>MiServer 3.0 – What?</vt:lpstr>
      <vt:lpstr>MiServer Philosophy</vt:lpstr>
      <vt:lpstr>Some Terminology ...</vt:lpstr>
      <vt:lpstr>Exercise - Installation</vt:lpstr>
      <vt:lpstr>MiServer Directory Structure</vt:lpstr>
      <vt:lpstr>MiSite Directory Structure</vt:lpstr>
      <vt:lpstr>Exercise – Testing ⍳3</vt:lpstr>
      <vt:lpstr>Let's Explore…</vt:lpstr>
      <vt:lpstr>A MiPage</vt:lpstr>
      <vt:lpstr>Page Class Hierarchy</vt:lpstr>
      <vt:lpstr>Introducing EAWC...</vt:lpstr>
      <vt:lpstr>MiPage/HtmlPage Fields/Shortcuts</vt:lpstr>
      <vt:lpstr>native vs augmented HTML</vt:lpstr>
      <vt:lpstr>HTML Element anatomy</vt:lpstr>
      <vt:lpstr>HtmlElement class</vt:lpstr>
      <vt:lpstr>HtmlElement class</vt:lpstr>
      <vt:lpstr>HtmlElement methods</vt:lpstr>
      <vt:lpstr>HtmlElement fields/props</vt:lpstr>
      <vt:lpstr>HtmlElement Setting Attributes</vt:lpstr>
      <vt:lpstr>HtmlElement Function Chaining</vt:lpstr>
      <vt:lpstr>Exercise - HtmlElement</vt:lpstr>
      <vt:lpstr>Communicating with the Server</vt:lpstr>
      <vt:lpstr>Data Binding</vt:lpstr>
      <vt:lpstr>MiServer 3.0 – When?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DanB2</dc:creator>
  <cp:lastModifiedBy>Brian P Becker</cp:lastModifiedBy>
  <cp:revision>295</cp:revision>
  <dcterms:created xsi:type="dcterms:W3CDTF">2014-08-05T20:39:55Z</dcterms:created>
  <dcterms:modified xsi:type="dcterms:W3CDTF">2014-09-21T00:04:49Z</dcterms:modified>
</cp:coreProperties>
</file>