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61" r:id="rId3"/>
    <p:sldId id="362" r:id="rId4"/>
    <p:sldId id="364" r:id="rId5"/>
    <p:sldId id="366" r:id="rId6"/>
    <p:sldId id="367" r:id="rId7"/>
    <p:sldId id="381" r:id="rId8"/>
    <p:sldId id="382" r:id="rId9"/>
    <p:sldId id="365" r:id="rId10"/>
    <p:sldId id="372" r:id="rId11"/>
    <p:sldId id="371" r:id="rId12"/>
    <p:sldId id="368" r:id="rId13"/>
    <p:sldId id="369" r:id="rId14"/>
    <p:sldId id="323" r:id="rId15"/>
    <p:sldId id="370" r:id="rId16"/>
    <p:sldId id="306" r:id="rId17"/>
    <p:sldId id="333" r:id="rId18"/>
    <p:sldId id="373" r:id="rId19"/>
    <p:sldId id="376" r:id="rId20"/>
    <p:sldId id="375" r:id="rId21"/>
    <p:sldId id="378" r:id="rId22"/>
    <p:sldId id="307" r:id="rId23"/>
    <p:sldId id="379" r:id="rId24"/>
    <p:sldId id="383" r:id="rId25"/>
    <p:sldId id="349" r:id="rId26"/>
    <p:sldId id="332" r:id="rId27"/>
    <p:sldId id="357" r:id="rId28"/>
    <p:sldId id="380" r:id="rId29"/>
    <p:sldId id="287" r:id="rId30"/>
    <p:sldId id="338" r:id="rId31"/>
    <p:sldId id="352" r:id="rId32"/>
    <p:sldId id="353" r:id="rId33"/>
    <p:sldId id="354" r:id="rId34"/>
    <p:sldId id="359" r:id="rId35"/>
    <p:sldId id="358" r:id="rId36"/>
    <p:sldId id="355" r:id="rId37"/>
    <p:sldId id="334" r:id="rId38"/>
    <p:sldId id="360" r:id="rId39"/>
    <p:sldId id="347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E0ED65"/>
    <a:srgbClr val="E2ECEE"/>
    <a:srgbClr val="FDEA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8" autoAdjust="0"/>
    <p:restoredTop sz="85714" autoAdjust="0"/>
  </p:normalViewPr>
  <p:slideViewPr>
    <p:cSldViewPr snapToGrid="0" showGuides="1">
      <p:cViewPr>
        <p:scale>
          <a:sx n="57" d="100"/>
          <a:sy n="57" d="100"/>
        </p:scale>
        <p:origin x="-1488" y="-420"/>
      </p:cViewPr>
      <p:guideLst>
        <p:guide orient="horz" pos="2864"/>
        <p:guide orient="horz" pos="830"/>
        <p:guide orient="horz" pos="1645"/>
        <p:guide orient="horz" pos="3255"/>
        <p:guide orient="horz" pos="1314"/>
        <p:guide orient="horz" pos="1481"/>
        <p:guide orient="horz" pos="443"/>
        <p:guide pos="1848"/>
        <p:guide pos="128"/>
        <p:guide pos="1316"/>
        <p:guide pos="430"/>
        <p:guide pos="5645"/>
        <p:guide pos="3710"/>
        <p:guide pos="598"/>
        <p:guide pos="3791"/>
        <p:guide pos="46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Sheet1!$F$14</c:f>
              <c:strCache>
                <c:ptCount val="1"/>
              </c:strCache>
            </c:strRef>
          </c:tx>
          <c:cat>
            <c:numRef>
              <c:f>Sheet1!$E$15:$E$21</c:f>
              <c:numCache>
                <c:formatCode>General</c:formatCode>
                <c:ptCount val="7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</c:numCache>
            </c:numRef>
          </c:cat>
          <c:val>
            <c:numRef>
              <c:f>Sheet1!$F$15:$F$21</c:f>
              <c:numCache>
                <c:formatCode>General</c:formatCode>
                <c:ptCount val="7"/>
                <c:pt idx="0">
                  <c:v>1.2900000000000003E-2</c:v>
                </c:pt>
                <c:pt idx="1">
                  <c:v>0.1648</c:v>
                </c:pt>
                <c:pt idx="2">
                  <c:v>0.17620000000000013</c:v>
                </c:pt>
                <c:pt idx="3">
                  <c:v>0.2722</c:v>
                </c:pt>
                <c:pt idx="4">
                  <c:v>0.1805000000000001</c:v>
                </c:pt>
                <c:pt idx="5">
                  <c:v>0.14760000000000001</c:v>
                </c:pt>
                <c:pt idx="6">
                  <c:v>3.7200000000000032E-2</c:v>
                </c:pt>
              </c:numCache>
            </c:numRef>
          </c:val>
        </c:ser>
        <c:overlap val="100"/>
        <c:axId val="85221760"/>
        <c:axId val="85224832"/>
      </c:barChart>
      <c:catAx>
        <c:axId val="85221760"/>
        <c:scaling>
          <c:orientation val="minMax"/>
        </c:scaling>
        <c:axPos val="b"/>
        <c:numFmt formatCode="General" sourceLinked="1"/>
        <c:tickLblPos val="nextTo"/>
        <c:crossAx val="85224832"/>
        <c:crosses val="autoZero"/>
        <c:auto val="1"/>
        <c:lblAlgn val="ctr"/>
        <c:lblOffset val="100"/>
      </c:catAx>
      <c:valAx>
        <c:axId val="85224832"/>
        <c:scaling>
          <c:orientation val="minMax"/>
        </c:scaling>
        <c:axPos val="l"/>
        <c:majorGridlines/>
        <c:numFmt formatCode="General" sourceLinked="1"/>
        <c:tickLblPos val="nextTo"/>
        <c:crossAx val="8522176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3.2</c:v>
                </c:pt>
                <c:pt idx="2">
                  <c:v>5</c:v>
                </c:pt>
              </c:numCache>
            </c:numRef>
          </c:val>
        </c:ser>
        <c:firstSliceAng val="0"/>
      </c:pieChart>
      <c:spPr>
        <a:noFill/>
        <a:ln w="25398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BB5DCE-AD12-437A-8D7B-E95D3D089D14}" type="datetimeFigureOut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C2CF046-5204-46A3-BAB4-C10E62BE1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95ACCF-7203-4695-9C96-0972C64291B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Allelic</a:t>
            </a:r>
            <a:r>
              <a:rPr lang="en-US" baseline="0" dirty="0" smtClean="0"/>
              <a:t> variation comes from mutations in history. </a:t>
            </a:r>
          </a:p>
          <a:p>
            <a:r>
              <a:rPr lang="en-US" baseline="0" dirty="0" smtClean="0"/>
              <a:t>Monkeys have fewer and smaller alleles. Why? What do monkeys think about it?⌈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</a:t>
            </a:r>
            <a:r>
              <a:rPr lang="en-US" baseline="0" dirty="0" smtClean="0"/>
              <a:t> of the each hypothesis as an “explanation”.</a:t>
            </a:r>
          </a:p>
          <a:p>
            <a:r>
              <a:rPr lang="en-US" baseline="0" dirty="0" smtClean="0"/>
              <a:t>If Hp explains the evidence much better than </a:t>
            </a:r>
            <a:r>
              <a:rPr lang="en-US" baseline="0" dirty="0" err="1" smtClean="0"/>
              <a:t>Hd</a:t>
            </a:r>
            <a:r>
              <a:rPr lang="en-US" baseline="0" dirty="0" smtClean="0"/>
              <a:t>, that means the evidence is strong support for Hp.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Discrepancy between expected &amp; observed reduced likelihood</a:t>
            </a:r>
            <a:r>
              <a:rPr lang="en-US" baseline="0" dirty="0" smtClean="0"/>
              <a:t> of the hypothesis – the “fit factor”.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“Some labs experimenting”;</a:t>
            </a:r>
            <a:r>
              <a:rPr lang="en-US" baseline="0" dirty="0" smtClean="0"/>
              <a:t> also used in court to </a:t>
            </a:r>
            <a:r>
              <a:rPr lang="en-US" baseline="0" smtClean="0"/>
              <a:t>challenge prosecution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AFAA2-65FB-4337-983F-C1BE13E20FB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Comment: If defense includes</a:t>
            </a:r>
            <a:r>
              <a:rPr lang="en-US" baseline="0" dirty="0" smtClean="0"/>
              <a:t> B &amp; prosecution doesn’t, defense wins.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Defense friendly stochastic model: 1) Adjust stochastic</a:t>
            </a:r>
            <a:r>
              <a:rPr lang="en-US" baseline="0" dirty="0" smtClean="0"/>
              <a:t> parameters. 2)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“known mixture suite”  -- tests</a:t>
            </a:r>
            <a:r>
              <a:rPr lang="en-US" baseline="0" dirty="0" smtClean="0"/>
              <a:t> if correctly guesses components &amp; ratios. But how to validate LR values? </a:t>
            </a:r>
            <a:r>
              <a:rPr lang="en-US" dirty="0" smtClean="0"/>
              <a:t>LR &lt; 1/Pr(suspect profile), but maybe almost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CF046-5204-46A3-BAB4-C10E62BE1D4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FFDD-BD30-4C77-959C-198CCC10F315}" type="datetime1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46790-80A0-4ABF-9A54-799510AEF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DC72E-115C-43AD-9CA9-E55958B895D2}" type="datetime1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3AB09-FCA7-4BB0-83BC-2547AD983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6E9C-E7B2-49BB-A927-701B178135A5}" type="datetime1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32FA-9A54-43B7-9426-43966700B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3463B-F2F7-49F6-B1D8-4AC014E05526}" type="datetime1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Mixture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1306-92D8-4297-A618-1FAE7B4D1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A297F-4557-45C2-A2D2-DEAAE1E6B7D5}" type="datetime1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10089-43F9-4167-A05E-EC52AB95E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76613-78EA-471A-926B-71F1A0A80B86}" type="datetime1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B5ACF-0815-42B2-9436-5958A5A14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3D479-0118-4F32-B77B-FB7D668FEEE4}" type="datetime1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F7CB-49E9-41ED-9E25-6AD9D34E4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7700C-0813-434E-B5A9-08CFA5F5C92E}" type="datetime1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C324-14BE-46B1-8C6B-E31F1717A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C3DB-DCB6-4757-8B8B-88DCB92B37F2}" type="datetime1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D58B-7A6A-4A81-AE3A-0554AE5C7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1700-32E7-4086-AEA7-C729C03E4349}" type="datetime1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ADC72-46EE-4548-B23F-02AC849EF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EFCD-8556-483A-80DB-D17B03187D9D}" type="datetime1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9AA6-AD96-48E3-B916-C396C52B7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95CB6C-48A9-4AEA-B69D-EE92135F3160}" type="datetime1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RMNE logic?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E76AC6-3FED-4B41-B437-179AA5E13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na-view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@dna-view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949325" y="1317625"/>
            <a:ext cx="7772400" cy="1066799"/>
          </a:xfrm>
        </p:spPr>
        <p:txBody>
          <a:bodyPr/>
          <a:lstStyle/>
          <a:p>
            <a:pPr eaLnBrk="1" hangingPunct="1"/>
            <a:r>
              <a:rPr lang="en-US" dirty="0" smtClean="0"/>
              <a:t>There’s DNA everywhere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609600" y="4114800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Charles Brenner, Ph.D.</a:t>
            </a:r>
          </a:p>
          <a:p>
            <a:r>
              <a:rPr lang="en-US" sz="2000" dirty="0">
                <a:latin typeface="Calibri" pitchFamily="34" charset="0"/>
              </a:rPr>
              <a:t>Purveyor of forensic mathematics,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DNA∙VIEW</a:t>
            </a:r>
            <a:r>
              <a:rPr lang="en-US" sz="2000" dirty="0">
                <a:latin typeface="Calibri" pitchFamily="34" charset="0"/>
              </a:rPr>
              <a:t>,</a:t>
            </a:r>
          </a:p>
          <a:p>
            <a:r>
              <a:rPr lang="en-US" sz="2000" dirty="0">
                <a:latin typeface="Calibri" pitchFamily="34" charset="0"/>
              </a:rPr>
              <a:t>Visiting </a:t>
            </a:r>
            <a:r>
              <a:rPr lang="en-US" sz="2000" dirty="0" smtClean="0">
                <a:latin typeface="Calibri" pitchFamily="34" charset="0"/>
              </a:rPr>
              <a:t>Scholar, Senior </a:t>
            </a:r>
            <a:r>
              <a:rPr lang="en-US" sz="2000" dirty="0">
                <a:latin typeface="Calibri" pitchFamily="34" charset="0"/>
              </a:rPr>
              <a:t>Research </a:t>
            </a:r>
            <a:r>
              <a:rPr lang="en-US" sz="2000" dirty="0" smtClean="0">
                <a:latin typeface="Calibri" pitchFamily="34" charset="0"/>
              </a:rPr>
              <a:t>Fellow at UC </a:t>
            </a:r>
            <a:r>
              <a:rPr lang="en-US" sz="2000" dirty="0">
                <a:latin typeface="Calibri" pitchFamily="34" charset="0"/>
              </a:rPr>
              <a:t>Berkeley  Human Rights Center</a:t>
            </a:r>
          </a:p>
          <a:p>
            <a:r>
              <a:rPr lang="en-US" sz="2000" dirty="0">
                <a:latin typeface="Calibri" pitchFamily="34" charset="0"/>
                <a:hlinkClick r:id="rId4"/>
              </a:rPr>
              <a:t>http://dna-view.com</a:t>
            </a:r>
            <a:r>
              <a:rPr lang="en-US" sz="2000" dirty="0">
                <a:latin typeface="Calibri" pitchFamily="34" charset="0"/>
              </a:rPr>
              <a:t>          </a:t>
            </a:r>
            <a:r>
              <a:rPr lang="en-US" sz="2000" dirty="0" smtClean="0">
                <a:latin typeface="Calibri" pitchFamily="34" charset="0"/>
              </a:rPr>
              <a:t>c@dna-view.com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9667135-A9A8-4137-869C-AA492EA29856}" type="datetime1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08597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 opportunity for APL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32" y="-175538"/>
            <a:ext cx="8229600" cy="1143000"/>
          </a:xfrm>
        </p:spPr>
        <p:txBody>
          <a:bodyPr/>
          <a:lstStyle/>
          <a:p>
            <a:r>
              <a:rPr lang="en-US" sz="3600" dirty="0" smtClean="0"/>
              <a:t>PCR process (where the data comes from)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5257" y="1040999"/>
            <a:ext cx="7560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232025" algn="l"/>
              </a:tabLst>
            </a:pPr>
            <a:r>
              <a:rPr lang="en-US" dirty="0" smtClean="0"/>
              <a:t>Double stranded DNA (“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sense</a:t>
            </a:r>
            <a:r>
              <a:rPr lang="en-US" dirty="0" smtClean="0"/>
              <a:t>” &amp; “</a:t>
            </a:r>
            <a:r>
              <a:rPr lang="en-US" dirty="0" smtClean="0">
                <a:solidFill>
                  <a:srgbClr val="FF0000"/>
                </a:solidFill>
              </a:rPr>
              <a:t>anti-sense</a:t>
            </a:r>
            <a:r>
              <a:rPr lang="en-US" dirty="0" smtClean="0"/>
              <a:t>”) template</a:t>
            </a:r>
          </a:p>
          <a:p>
            <a:r>
              <a:rPr lang="en-US" dirty="0" smtClean="0"/>
              <a:t>                               [variable repeat region]</a:t>
            </a:r>
          </a:p>
          <a:p>
            <a:pPr>
              <a:tabLst>
                <a:tab pos="2170113" algn="l"/>
              </a:tabLst>
            </a:pPr>
            <a:r>
              <a:rPr lang="en-US" dirty="0" smtClean="0">
                <a:solidFill>
                  <a:srgbClr val="006600"/>
                </a:solidFill>
              </a:rPr>
              <a:t>▪ ▪ ▪ (P1 binding site) 	▪ ▪ ▪ GATA </a:t>
            </a:r>
            <a:r>
              <a:rPr lang="en-US" dirty="0" err="1" smtClean="0">
                <a:solidFill>
                  <a:srgbClr val="006600"/>
                </a:solidFill>
              </a:rPr>
              <a:t>GATA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err="1" smtClean="0">
                <a:solidFill>
                  <a:srgbClr val="006600"/>
                </a:solidFill>
              </a:rPr>
              <a:t>GATA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err="1" smtClean="0">
                <a:solidFill>
                  <a:srgbClr val="006600"/>
                </a:solidFill>
              </a:rPr>
              <a:t>GATA</a:t>
            </a:r>
            <a:r>
              <a:rPr lang="en-US" dirty="0" smtClean="0">
                <a:solidFill>
                  <a:srgbClr val="006600"/>
                </a:solidFill>
              </a:rPr>
              <a:t> ▪ ▪ ▪</a:t>
            </a:r>
          </a:p>
          <a:p>
            <a:pPr>
              <a:tabLst>
                <a:tab pos="2170113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       ▪ ▪ ▪	▪ ▪ ▪ CTAT </a:t>
            </a:r>
            <a:r>
              <a:rPr lang="en-US" dirty="0" err="1" smtClean="0">
                <a:solidFill>
                  <a:srgbClr val="FF0000"/>
                </a:solidFill>
              </a:rPr>
              <a:t>CTAT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CTAT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CTAT</a:t>
            </a:r>
            <a:r>
              <a:rPr lang="en-US" dirty="0" smtClean="0">
                <a:solidFill>
                  <a:srgbClr val="FF0000"/>
                </a:solidFill>
              </a:rPr>
              <a:t> ▪ ▪ ▪  (P2 binding site)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PCR one cyc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3700" y="2337594"/>
            <a:ext cx="3012867" cy="4259262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560918" y="1837765"/>
            <a:ext cx="1984188" cy="1398493"/>
          </a:xfrm>
          <a:custGeom>
            <a:avLst/>
            <a:gdLst>
              <a:gd name="connsiteX0" fmla="*/ 1075765 w 1775012"/>
              <a:gd name="connsiteY0" fmla="*/ 0 h 1416423"/>
              <a:gd name="connsiteX1" fmla="*/ 116541 w 1775012"/>
              <a:gd name="connsiteY1" fmla="*/ 860611 h 1416423"/>
              <a:gd name="connsiteX2" fmla="*/ 1775012 w 1775012"/>
              <a:gd name="connsiteY2" fmla="*/ 1416423 h 1416423"/>
              <a:gd name="connsiteX0" fmla="*/ 1075765 w 1775012"/>
              <a:gd name="connsiteY0" fmla="*/ 0 h 1416423"/>
              <a:gd name="connsiteX1" fmla="*/ 116541 w 1775012"/>
              <a:gd name="connsiteY1" fmla="*/ 860611 h 1416423"/>
              <a:gd name="connsiteX2" fmla="*/ 1775012 w 1775012"/>
              <a:gd name="connsiteY2" fmla="*/ 1416423 h 1416423"/>
              <a:gd name="connsiteX0" fmla="*/ 1110130 w 2015565"/>
              <a:gd name="connsiteY0" fmla="*/ 0 h 1559858"/>
              <a:gd name="connsiteX1" fmla="*/ 150906 w 2015565"/>
              <a:gd name="connsiteY1" fmla="*/ 860611 h 1559858"/>
              <a:gd name="connsiteX2" fmla="*/ 2015565 w 2015565"/>
              <a:gd name="connsiteY2" fmla="*/ 1559858 h 1559858"/>
              <a:gd name="connsiteX0" fmla="*/ 1105647 w 1984188"/>
              <a:gd name="connsiteY0" fmla="*/ 0 h 1398493"/>
              <a:gd name="connsiteX1" fmla="*/ 146423 w 1984188"/>
              <a:gd name="connsiteY1" fmla="*/ 860611 h 1398493"/>
              <a:gd name="connsiteX2" fmla="*/ 1984188 w 1984188"/>
              <a:gd name="connsiteY2" fmla="*/ 1398493 h 139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4188" h="1398493">
                <a:moveTo>
                  <a:pt x="1105647" y="0"/>
                </a:moveTo>
                <a:cubicBezTo>
                  <a:pt x="567764" y="312270"/>
                  <a:pt x="0" y="627529"/>
                  <a:pt x="146423" y="860611"/>
                </a:cubicBezTo>
                <a:cubicBezTo>
                  <a:pt x="292847" y="1093693"/>
                  <a:pt x="1733176" y="844175"/>
                  <a:pt x="1984188" y="1398493"/>
                </a:cubicBezTo>
              </a:path>
            </a:pathLst>
          </a:custGeom>
          <a:ln w="38100">
            <a:solidFill>
              <a:srgbClr val="0066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4572000" y="2085974"/>
            <a:ext cx="2402542" cy="1742313"/>
          </a:xfrm>
          <a:custGeom>
            <a:avLst/>
            <a:gdLst>
              <a:gd name="connsiteX0" fmla="*/ 1075765 w 1775012"/>
              <a:gd name="connsiteY0" fmla="*/ 0 h 1416423"/>
              <a:gd name="connsiteX1" fmla="*/ 116541 w 1775012"/>
              <a:gd name="connsiteY1" fmla="*/ 860611 h 1416423"/>
              <a:gd name="connsiteX2" fmla="*/ 1775012 w 1775012"/>
              <a:gd name="connsiteY2" fmla="*/ 1416423 h 1416423"/>
              <a:gd name="connsiteX0" fmla="*/ 1075765 w 1775012"/>
              <a:gd name="connsiteY0" fmla="*/ 0 h 1416423"/>
              <a:gd name="connsiteX1" fmla="*/ 116541 w 1775012"/>
              <a:gd name="connsiteY1" fmla="*/ 860611 h 1416423"/>
              <a:gd name="connsiteX2" fmla="*/ 1775012 w 1775012"/>
              <a:gd name="connsiteY2" fmla="*/ 1416423 h 1416423"/>
              <a:gd name="connsiteX0" fmla="*/ 1110130 w 2015565"/>
              <a:gd name="connsiteY0" fmla="*/ 0 h 1559858"/>
              <a:gd name="connsiteX1" fmla="*/ 150906 w 2015565"/>
              <a:gd name="connsiteY1" fmla="*/ 860611 h 1559858"/>
              <a:gd name="connsiteX2" fmla="*/ 2015565 w 2015565"/>
              <a:gd name="connsiteY2" fmla="*/ 1559858 h 1559858"/>
              <a:gd name="connsiteX0" fmla="*/ 1105647 w 1984188"/>
              <a:gd name="connsiteY0" fmla="*/ 0 h 1398493"/>
              <a:gd name="connsiteX1" fmla="*/ 146423 w 1984188"/>
              <a:gd name="connsiteY1" fmla="*/ 860611 h 1398493"/>
              <a:gd name="connsiteX2" fmla="*/ 1984188 w 1984188"/>
              <a:gd name="connsiteY2" fmla="*/ 1398493 h 139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4188" h="1398493">
                <a:moveTo>
                  <a:pt x="1105647" y="0"/>
                </a:moveTo>
                <a:cubicBezTo>
                  <a:pt x="567764" y="312270"/>
                  <a:pt x="0" y="627529"/>
                  <a:pt x="146423" y="860611"/>
                </a:cubicBezTo>
                <a:cubicBezTo>
                  <a:pt x="292847" y="1093693"/>
                  <a:pt x="1733176" y="844175"/>
                  <a:pt x="1984188" y="1398493"/>
                </a:cubicBezTo>
              </a:path>
            </a:pathLst>
          </a:cu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370293" y="3865940"/>
            <a:ext cx="44823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70293" y="3269608"/>
            <a:ext cx="448236" cy="0"/>
          </a:xfrm>
          <a:prstGeom prst="line">
            <a:avLst/>
          </a:prstGeom>
          <a:ln w="635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4" y="3989293"/>
            <a:ext cx="232204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DNA “template” (infinite in both directions)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94513" y="4582538"/>
            <a:ext cx="2649537" cy="584775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Copies of template (infinite in one direction)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4513" y="5945172"/>
            <a:ext cx="2649537" cy="584775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Copies of copies (short </a:t>
            </a:r>
            <a:r>
              <a:rPr lang="en-US" sz="1600" dirty="0" err="1" smtClean="0">
                <a:solidFill>
                  <a:srgbClr val="FF0000"/>
                </a:solidFill>
              </a:rPr>
              <a:t>amplicons</a:t>
            </a:r>
            <a:r>
              <a:rPr lang="en-US" sz="1600" dirty="0" smtClean="0">
                <a:solidFill>
                  <a:srgbClr val="FF0000"/>
                </a:solidFill>
              </a:rPr>
              <a:t>)⌊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841812" y="4276165"/>
            <a:ext cx="1093694" cy="152400"/>
          </a:xfrm>
          <a:custGeom>
            <a:avLst/>
            <a:gdLst>
              <a:gd name="connsiteX0" fmla="*/ 0 w 1093694"/>
              <a:gd name="connsiteY0" fmla="*/ 0 h 152400"/>
              <a:gd name="connsiteX1" fmla="*/ 1093694 w 1093694"/>
              <a:gd name="connsiteY1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3694" h="152400">
                <a:moveTo>
                  <a:pt x="0" y="0"/>
                </a:moveTo>
                <a:lnTo>
                  <a:pt x="1093694" y="152400"/>
                </a:lnTo>
              </a:path>
            </a:pathLst>
          </a:cu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V="1">
            <a:off x="2823883" y="4823012"/>
            <a:ext cx="815788" cy="62753"/>
          </a:xfrm>
          <a:custGeom>
            <a:avLst/>
            <a:gdLst>
              <a:gd name="connsiteX0" fmla="*/ 0 w 1093694"/>
              <a:gd name="connsiteY0" fmla="*/ 0 h 152400"/>
              <a:gd name="connsiteX1" fmla="*/ 1093694 w 1093694"/>
              <a:gd name="connsiteY1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3694" h="152400">
                <a:moveTo>
                  <a:pt x="0" y="0"/>
                </a:moveTo>
                <a:lnTo>
                  <a:pt x="1093694" y="152400"/>
                </a:lnTo>
              </a:path>
            </a:pathLst>
          </a:cu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823882" y="6275293"/>
            <a:ext cx="1057835" cy="98612"/>
          </a:xfrm>
          <a:custGeom>
            <a:avLst/>
            <a:gdLst>
              <a:gd name="connsiteX0" fmla="*/ 0 w 1093694"/>
              <a:gd name="connsiteY0" fmla="*/ 0 h 152400"/>
              <a:gd name="connsiteX1" fmla="*/ 1093694 w 1093694"/>
              <a:gd name="connsiteY1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3694" h="152400">
                <a:moveTo>
                  <a:pt x="0" y="0"/>
                </a:moveTo>
                <a:lnTo>
                  <a:pt x="1093694" y="152400"/>
                </a:lnTo>
              </a:path>
            </a:pathLst>
          </a:cu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31706" y="4582538"/>
            <a:ext cx="2649537" cy="338554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2c copies after c cycles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1706" y="5964568"/>
            <a:ext cx="2649537" cy="338554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2</a:t>
            </a:r>
            <a:r>
              <a:rPr lang="en-US" sz="1600" baseline="30000" dirty="0" smtClean="0">
                <a:solidFill>
                  <a:srgbClr val="FF0000"/>
                </a:solidFill>
              </a:rPr>
              <a:t>c-1</a:t>
            </a:r>
            <a:r>
              <a:rPr lang="en-US" sz="1600" dirty="0" smtClean="0">
                <a:solidFill>
                  <a:srgbClr val="FF0000"/>
                </a:solidFill>
              </a:rPr>
              <a:t> copies after c cycles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6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PCR amplification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320" y="1600200"/>
            <a:ext cx="4498976" cy="4525963"/>
          </a:xfrm>
        </p:spPr>
        <p:txBody>
          <a:bodyPr/>
          <a:lstStyle/>
          <a:p>
            <a:r>
              <a:rPr lang="en-US" dirty="0" smtClean="0"/>
              <a:t>Polymerase Chain Reaction</a:t>
            </a:r>
          </a:p>
          <a:p>
            <a:pPr lvl="1"/>
            <a:r>
              <a:rPr lang="en-US" dirty="0" smtClean="0"/>
              <a:t>cell → </a:t>
            </a:r>
            <a:r>
              <a:rPr lang="en-US" dirty="0" smtClean="0"/>
              <a:t>2</a:t>
            </a:r>
            <a:r>
              <a:rPr lang="en-US" baseline="30000" dirty="0" smtClean="0"/>
              <a:t>29</a:t>
            </a:r>
            <a:r>
              <a:rPr lang="en-US" dirty="0" smtClean="0"/>
              <a:t> </a:t>
            </a:r>
            <a:r>
              <a:rPr lang="en-US" dirty="0" smtClean="0"/>
              <a:t>copies of the 16 pairs of forensic loci</a:t>
            </a:r>
          </a:p>
          <a:p>
            <a:pPr lvl="1"/>
            <a:r>
              <a:rPr lang="en-US" dirty="0" smtClean="0"/>
              <a:t>40 cells enough </a:t>
            </a:r>
          </a:p>
          <a:p>
            <a:r>
              <a:rPr lang="en-US" dirty="0" smtClean="0"/>
              <a:t>“copies”</a:t>
            </a:r>
          </a:p>
          <a:p>
            <a:pPr lvl="1"/>
            <a:r>
              <a:rPr lang="en-US" dirty="0" err="1" smtClean="0"/>
              <a:t>Amplicons</a:t>
            </a:r>
            <a:r>
              <a:rPr lang="en-US" dirty="0" smtClean="0"/>
              <a:t> (molecules), 70-300bp</a:t>
            </a:r>
          </a:p>
          <a:p>
            <a:pPr lvl="1"/>
            <a:r>
              <a:rPr lang="en-US" dirty="0" smtClean="0"/>
              <a:t>Florescent dye</a:t>
            </a:r>
          </a:p>
          <a:p>
            <a:r>
              <a:rPr lang="en-US" dirty="0" smtClean="0"/>
              <a:t>Capillary electrophoresis</a:t>
            </a:r>
          </a:p>
          <a:p>
            <a:pPr lvl="1"/>
            <a:endParaRPr lang="en-US" dirty="0"/>
          </a:p>
        </p:txBody>
      </p:sp>
      <p:pic>
        <p:nvPicPr>
          <p:cNvPr id="6" name="Content Placeholder 5" descr="exponential-inc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30098"/>
            <a:ext cx="4038600" cy="4066167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F76613-78EA-471A-926B-71F1A0A80B8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937761" y="1779688"/>
            <a:ext cx="673312" cy="514528"/>
          </a:xfrm>
          <a:custGeom>
            <a:avLst/>
            <a:gdLst>
              <a:gd name="connsiteX0" fmla="*/ 0 w 1794294"/>
              <a:gd name="connsiteY0" fmla="*/ 0 h 603849"/>
              <a:gd name="connsiteX1" fmla="*/ 1794294 w 1794294"/>
              <a:gd name="connsiteY1" fmla="*/ 603849 h 603849"/>
              <a:gd name="connsiteX0" fmla="*/ 0 w 1794294"/>
              <a:gd name="connsiteY0" fmla="*/ 429004 h 1032853"/>
              <a:gd name="connsiteX1" fmla="*/ 1794294 w 1794294"/>
              <a:gd name="connsiteY1" fmla="*/ 1032853 h 1032853"/>
              <a:gd name="connsiteX0" fmla="*/ 0 w 2117023"/>
              <a:gd name="connsiteY0" fmla="*/ 435728 h 1032853"/>
              <a:gd name="connsiteX1" fmla="*/ 2117023 w 2117023"/>
              <a:gd name="connsiteY1" fmla="*/ 1032853 h 1032853"/>
              <a:gd name="connsiteX0" fmla="*/ 0 w 2231323"/>
              <a:gd name="connsiteY0" fmla="*/ 396880 h 1032853"/>
              <a:gd name="connsiteX1" fmla="*/ 2231323 w 2231323"/>
              <a:gd name="connsiteY1" fmla="*/ 1032853 h 1032853"/>
              <a:gd name="connsiteX0" fmla="*/ 0 w 2231323"/>
              <a:gd name="connsiteY0" fmla="*/ 396880 h 1032853"/>
              <a:gd name="connsiteX1" fmla="*/ 2231323 w 2231323"/>
              <a:gd name="connsiteY1" fmla="*/ 1032853 h 1032853"/>
              <a:gd name="connsiteX0" fmla="*/ 0 w 2231323"/>
              <a:gd name="connsiteY0" fmla="*/ 396880 h 1032853"/>
              <a:gd name="connsiteX1" fmla="*/ 2231323 w 2231323"/>
              <a:gd name="connsiteY1" fmla="*/ 1032853 h 1032853"/>
              <a:gd name="connsiteX0" fmla="*/ 0 w 2231323"/>
              <a:gd name="connsiteY0" fmla="*/ 220525 h 1221264"/>
              <a:gd name="connsiteX1" fmla="*/ 2231323 w 2231323"/>
              <a:gd name="connsiteY1" fmla="*/ 856498 h 1221264"/>
              <a:gd name="connsiteX0" fmla="*/ 0 w 2479094"/>
              <a:gd name="connsiteY0" fmla="*/ 220525 h 879294"/>
              <a:gd name="connsiteX1" fmla="*/ 2479094 w 2479094"/>
              <a:gd name="connsiteY1" fmla="*/ 514528 h 879294"/>
              <a:gd name="connsiteX0" fmla="*/ 0 w 2479094"/>
              <a:gd name="connsiteY0" fmla="*/ 240763 h 534766"/>
              <a:gd name="connsiteX1" fmla="*/ 2479094 w 2479094"/>
              <a:gd name="connsiteY1" fmla="*/ 534766 h 534766"/>
              <a:gd name="connsiteX0" fmla="*/ 0 w 1795248"/>
              <a:gd name="connsiteY0" fmla="*/ 220525 h 655777"/>
              <a:gd name="connsiteX1" fmla="*/ 1795248 w 1795248"/>
              <a:gd name="connsiteY1" fmla="*/ 655777 h 655777"/>
              <a:gd name="connsiteX0" fmla="*/ 249435 w 2044683"/>
              <a:gd name="connsiteY0" fmla="*/ 220525 h 655777"/>
              <a:gd name="connsiteX1" fmla="*/ 2044683 w 2044683"/>
              <a:gd name="connsiteY1" fmla="*/ 655777 h 655777"/>
              <a:gd name="connsiteX0" fmla="*/ 249435 w 2044683"/>
              <a:gd name="connsiteY0" fmla="*/ 49539 h 484791"/>
              <a:gd name="connsiteX1" fmla="*/ 2044683 w 2044683"/>
              <a:gd name="connsiteY1" fmla="*/ 484791 h 484791"/>
              <a:gd name="connsiteX0" fmla="*/ 249435 w 2044683"/>
              <a:gd name="connsiteY0" fmla="*/ 447266 h 882518"/>
              <a:gd name="connsiteX1" fmla="*/ 2044683 w 2044683"/>
              <a:gd name="connsiteY1" fmla="*/ 882518 h 882518"/>
              <a:gd name="connsiteX0" fmla="*/ 249435 w 2044683"/>
              <a:gd name="connsiteY0" fmla="*/ 447266 h 882518"/>
              <a:gd name="connsiteX1" fmla="*/ 2044683 w 2044683"/>
              <a:gd name="connsiteY1" fmla="*/ 882518 h 882518"/>
              <a:gd name="connsiteX0" fmla="*/ 249435 w 2044683"/>
              <a:gd name="connsiteY0" fmla="*/ 79276 h 514528"/>
              <a:gd name="connsiteX1" fmla="*/ 2044683 w 2044683"/>
              <a:gd name="connsiteY1" fmla="*/ 514528 h 514528"/>
              <a:gd name="connsiteX0" fmla="*/ 249435 w 2044683"/>
              <a:gd name="connsiteY0" fmla="*/ 79276 h 514528"/>
              <a:gd name="connsiteX1" fmla="*/ 2044683 w 2044683"/>
              <a:gd name="connsiteY1" fmla="*/ 514528 h 514528"/>
              <a:gd name="connsiteX0" fmla="*/ 0 w 1795248"/>
              <a:gd name="connsiteY0" fmla="*/ 79276 h 514528"/>
              <a:gd name="connsiteX1" fmla="*/ 1795248 w 1795248"/>
              <a:gd name="connsiteY1" fmla="*/ 514528 h 5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5248" h="514528">
                <a:moveTo>
                  <a:pt x="0" y="79276"/>
                </a:moveTo>
                <a:cubicBezTo>
                  <a:pt x="1267756" y="0"/>
                  <a:pt x="612807" y="380779"/>
                  <a:pt x="1795248" y="514528"/>
                </a:cubicBezTo>
              </a:path>
            </a:pathLst>
          </a:custGeom>
          <a:ln w="4191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analysis – height variation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199" y="2639683"/>
            <a:ext cx="8462513" cy="3486480"/>
          </a:xfrm>
        </p:spPr>
        <p:txBody>
          <a:bodyPr/>
          <a:lstStyle/>
          <a:p>
            <a:r>
              <a:rPr lang="en-US" sz="2800" dirty="0" smtClean="0"/>
              <a:t>Peak heights vary because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Different #s of cells left by different donors (e.g.80 </a:t>
            </a:r>
            <a:r>
              <a:rPr lang="en-US" sz="2400" dirty="0" err="1" smtClean="0"/>
              <a:t>vs</a:t>
            </a:r>
            <a:r>
              <a:rPr lang="en-US" sz="2400" dirty="0" smtClean="0"/>
              <a:t> 300)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± random variation from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2000" dirty="0" smtClean="0"/>
              <a:t>imperfect PCR replication process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2000" dirty="0" smtClean="0"/>
              <a:t>molecular sampling (</a:t>
            </a:r>
            <a:r>
              <a:rPr lang="en-US" sz="2000" dirty="0" err="1" smtClean="0"/>
              <a:t>pippeting</a:t>
            </a:r>
            <a:r>
              <a:rPr lang="en-US" sz="2000" dirty="0" smtClean="0"/>
              <a:t> etc post-amplification)</a:t>
            </a:r>
          </a:p>
          <a:p>
            <a:pPr marL="571500" indent="-457200"/>
            <a:r>
              <a:rPr lang="en-US" sz="2800" dirty="0" smtClean="0"/>
              <a:t>Consequences</a:t>
            </a:r>
          </a:p>
          <a:p>
            <a:pPr marL="971550" lvl="1" indent="-457200">
              <a:buNone/>
            </a:pPr>
            <a:r>
              <a:rPr lang="en-US" sz="2400" dirty="0" smtClean="0"/>
              <a:t>#1→peak heights correlated between loci</a:t>
            </a:r>
          </a:p>
          <a:p>
            <a:pPr marL="971550" lvl="1" indent="-457200">
              <a:buNone/>
            </a:pPr>
            <a:r>
              <a:rPr lang="en-US" sz="2400" dirty="0" smtClean="0"/>
              <a:t>“dropout”: allele peak too small to notice</a:t>
            </a:r>
          </a:p>
        </p:txBody>
      </p:sp>
      <p:grpSp>
        <p:nvGrpSpPr>
          <p:cNvPr id="3" name="Group 17"/>
          <p:cNvGrpSpPr/>
          <p:nvPr/>
        </p:nvGrpSpPr>
        <p:grpSpPr>
          <a:xfrm>
            <a:off x="1924525" y="1222599"/>
            <a:ext cx="5583492" cy="1272728"/>
            <a:chOff x="3047999" y="5257800"/>
            <a:chExt cx="5583492" cy="1272728"/>
          </a:xfrm>
        </p:grpSpPr>
        <p:pic>
          <p:nvPicPr>
            <p:cNvPr id="19" name="Content Placeholder 4" descr="B11_ISHI_2014_003_1.png"/>
            <p:cNvPicPr>
              <a:picLocks noChangeAspect="1"/>
            </p:cNvPicPr>
            <p:nvPr/>
          </p:nvPicPr>
          <p:blipFill>
            <a:blip r:embed="rId2" cstate="print"/>
            <a:srcRect l="8857" t="6313" r="82304" b="82813"/>
            <a:stretch>
              <a:fillRect/>
            </a:stretch>
          </p:blipFill>
          <p:spPr bwMode="auto">
            <a:xfrm>
              <a:off x="3047999" y="5257800"/>
              <a:ext cx="1379394" cy="1272728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0" name="Content Placeholder 4" descr="B11_ISHI_2014_003_1.png"/>
            <p:cNvPicPr>
              <a:picLocks noChangeAspect="1"/>
            </p:cNvPicPr>
            <p:nvPr/>
          </p:nvPicPr>
          <p:blipFill>
            <a:blip r:embed="rId2" cstate="print"/>
            <a:srcRect l="35865" t="6313" r="53612" b="82813"/>
            <a:stretch>
              <a:fillRect/>
            </a:stretch>
          </p:blipFill>
          <p:spPr bwMode="auto">
            <a:xfrm>
              <a:off x="4444999" y="5257800"/>
              <a:ext cx="1642194" cy="1272728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1" name="Content Placeholder 4" descr="B11_ISHI_2014_003_1.png"/>
            <p:cNvPicPr>
              <a:picLocks noChangeAspect="1"/>
            </p:cNvPicPr>
            <p:nvPr/>
          </p:nvPicPr>
          <p:blipFill>
            <a:blip r:embed="rId2" cstate="print"/>
            <a:srcRect l="65311" t="6313" r="25534" b="82813"/>
            <a:stretch>
              <a:fillRect/>
            </a:stretch>
          </p:blipFill>
          <p:spPr bwMode="auto">
            <a:xfrm>
              <a:off x="6256338" y="5257800"/>
              <a:ext cx="1428707" cy="1272728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2" name="Content Placeholder 4" descr="B11_ISHI_2014_003_1.png"/>
            <p:cNvPicPr>
              <a:picLocks noChangeAspect="1"/>
            </p:cNvPicPr>
            <p:nvPr/>
          </p:nvPicPr>
          <p:blipFill>
            <a:blip r:embed="rId2" cstate="print"/>
            <a:srcRect l="90135" t="6313" r="3709" b="82813"/>
            <a:stretch>
              <a:fillRect/>
            </a:stretch>
          </p:blipFill>
          <p:spPr bwMode="auto">
            <a:xfrm>
              <a:off x="7670800" y="5257800"/>
              <a:ext cx="960691" cy="1272728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80626" cy="1143000"/>
          </a:xfrm>
        </p:spPr>
        <p:txBody>
          <a:bodyPr/>
          <a:lstStyle/>
          <a:p>
            <a:r>
              <a:rPr lang="en-US" dirty="0" smtClean="0"/>
              <a:t>Why peak-height sensitive analysis?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Handle dropout</a:t>
            </a:r>
            <a:r>
              <a:rPr lang="en-US" sz="2800" dirty="0" smtClean="0"/>
              <a:t>!</a:t>
            </a:r>
          </a:p>
          <a:p>
            <a:r>
              <a:rPr lang="en-US" dirty="0" smtClean="0"/>
              <a:t>More accurate</a:t>
            </a:r>
            <a:endParaRPr lang="en-US" dirty="0" smtClean="0"/>
          </a:p>
          <a:p>
            <a:r>
              <a:rPr lang="en-US" sz="2400" dirty="0" smtClean="0"/>
              <a:t>Old models dishonest</a:t>
            </a:r>
          </a:p>
          <a:p>
            <a:r>
              <a:rPr lang="en-US" dirty="0" smtClean="0"/>
              <a:t>Old models biased against the innocent</a:t>
            </a:r>
            <a:endParaRPr lang="en-US" sz="240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Much more difficult</a:t>
            </a:r>
          </a:p>
          <a:p>
            <a:pPr lvl="1"/>
            <a:r>
              <a:rPr lang="en-US" dirty="0" smtClean="0"/>
              <a:t>Allele sizes (12, 13 etc) are </a:t>
            </a:r>
            <a:r>
              <a:rPr lang="en-US" i="1" dirty="0" smtClean="0"/>
              <a:t>independent </a:t>
            </a:r>
            <a:r>
              <a:rPr lang="en-US" dirty="0" smtClean="0"/>
              <a:t> across loci</a:t>
            </a:r>
          </a:p>
          <a:p>
            <a:pPr lvl="1">
              <a:buNone/>
            </a:pPr>
            <a:r>
              <a:rPr lang="en-US" dirty="0" smtClean="0"/>
              <a:t>	∴ compute per-locus &amp; multiply</a:t>
            </a:r>
          </a:p>
          <a:p>
            <a:pPr lvl="1"/>
            <a:r>
              <a:rPr lang="en-US" dirty="0" smtClean="0"/>
              <a:t>Peak heights are </a:t>
            </a:r>
            <a:r>
              <a:rPr lang="en-US" i="1" dirty="0" smtClean="0"/>
              <a:t>correlated</a:t>
            </a:r>
            <a:r>
              <a:rPr lang="en-US" dirty="0" smtClean="0"/>
              <a:t> across loci</a:t>
            </a:r>
          </a:p>
          <a:p>
            <a:pPr lvl="1"/>
            <a:r>
              <a:rPr lang="en-US" dirty="0" smtClean="0"/>
              <a:t>How to iterate through 10</a:t>
            </a:r>
            <a:r>
              <a:rPr lang="en-US" baseline="30000" dirty="0" smtClean="0"/>
              <a:t>39</a:t>
            </a:r>
            <a:r>
              <a:rPr lang="en-US" dirty="0" smtClean="0"/>
              <a:t> genotypes?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pic>
        <p:nvPicPr>
          <p:cNvPr id="21" name="Content Placeholder 4" descr="B11_ISHI_2014_003_1.png"/>
          <p:cNvPicPr>
            <a:picLocks noChangeAspect="1"/>
          </p:cNvPicPr>
          <p:nvPr/>
        </p:nvPicPr>
        <p:blipFill>
          <a:blip r:embed="rId2" cstate="print"/>
          <a:srcRect l="65311" t="6313" r="25534" b="82813"/>
          <a:stretch>
            <a:fillRect/>
          </a:stretch>
        </p:blipFill>
        <p:spPr bwMode="auto">
          <a:xfrm>
            <a:off x="5942013" y="44897"/>
            <a:ext cx="1428707" cy="127272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2" name="Content Placeholder 4" descr="B11_ISHI_2014_003_1.png"/>
          <p:cNvPicPr>
            <a:picLocks noChangeAspect="1"/>
          </p:cNvPicPr>
          <p:nvPr/>
        </p:nvPicPr>
        <p:blipFill>
          <a:blip r:embed="rId2" cstate="print"/>
          <a:srcRect l="90135" t="6313" r="3709" b="82813"/>
          <a:stretch>
            <a:fillRect/>
          </a:stretch>
        </p:blipFill>
        <p:spPr bwMode="auto">
          <a:xfrm>
            <a:off x="7356475" y="44897"/>
            <a:ext cx="960691" cy="127272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more realistic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cope with dropout</a:t>
            </a:r>
          </a:p>
          <a:p>
            <a:r>
              <a:rPr lang="en-US" dirty="0" smtClean="0"/>
              <a:t>Suspect allele not seen (at threshold)</a:t>
            </a:r>
          </a:p>
          <a:p>
            <a:pPr lvl="1"/>
            <a:r>
              <a:rPr lang="en-US" dirty="0" smtClean="0"/>
              <a:t>Can’t exclude suspect; we know dropout possible</a:t>
            </a:r>
          </a:p>
          <a:p>
            <a:pPr lvl="1"/>
            <a:r>
              <a:rPr lang="en-US" dirty="0" smtClean="0"/>
              <a:t>Can’t ignore the locus – unfair to suspect.</a:t>
            </a:r>
          </a:p>
          <a:p>
            <a:pPr>
              <a:buNone/>
            </a:pPr>
            <a:r>
              <a:rPr lang="en-US" dirty="0" smtClean="0"/>
              <a:t>⇒Need probabilistic dropout treatment.</a:t>
            </a:r>
          </a:p>
          <a:p>
            <a:pPr>
              <a:buNone/>
            </a:pPr>
            <a:r>
              <a:rPr lang="en-US" dirty="0" smtClean="0"/>
              <a:t>⇒Model dropout as stochastic phenomenon</a:t>
            </a:r>
          </a:p>
          <a:p>
            <a:pPr>
              <a:buNone/>
            </a:pPr>
            <a:r>
              <a:rPr lang="en-US" dirty="0" smtClean="0"/>
              <a:t>⇒Consider continuum of signal intensity</a:t>
            </a:r>
          </a:p>
          <a:p>
            <a:pPr>
              <a:buNone/>
            </a:pPr>
            <a:r>
              <a:rPr lang="en-US" dirty="0" smtClean="0"/>
              <a:t>⇒Continuous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pic>
        <p:nvPicPr>
          <p:cNvPr id="5" name="Picture 2" descr="EbertN1182 JZ.jpg"/>
          <p:cNvPicPr>
            <a:picLocks noChangeAspect="1"/>
          </p:cNvPicPr>
          <p:nvPr/>
        </p:nvPicPr>
        <p:blipFill>
          <a:blip r:embed="rId2" cstate="print"/>
          <a:srcRect l="38557" t="17801" r="50000" b="75510"/>
          <a:stretch>
            <a:fillRect/>
          </a:stretch>
        </p:blipFill>
        <p:spPr bwMode="auto">
          <a:xfrm>
            <a:off x="7086600" y="990600"/>
            <a:ext cx="17192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5586153" y="1590502"/>
            <a:ext cx="3329247" cy="703811"/>
            <a:chOff x="5586153" y="1590502"/>
            <a:chExt cx="3329247" cy="703811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7086600" y="1828800"/>
              <a:ext cx="18288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5586153" y="1590502"/>
              <a:ext cx="1379912" cy="703811"/>
            </a:xfrm>
            <a:custGeom>
              <a:avLst/>
              <a:gdLst>
                <a:gd name="connsiteX0" fmla="*/ 0 w 1379912"/>
                <a:gd name="connsiteY0" fmla="*/ 703811 h 703811"/>
                <a:gd name="connsiteX1" fmla="*/ 332509 w 1379912"/>
                <a:gd name="connsiteY1" fmla="*/ 55418 h 703811"/>
                <a:gd name="connsiteX2" fmla="*/ 964276 w 1379912"/>
                <a:gd name="connsiteY2" fmla="*/ 371302 h 703811"/>
                <a:gd name="connsiteX3" fmla="*/ 1379912 w 1379912"/>
                <a:gd name="connsiteY3" fmla="*/ 254923 h 70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9912" h="703811">
                  <a:moveTo>
                    <a:pt x="0" y="703811"/>
                  </a:moveTo>
                  <a:cubicBezTo>
                    <a:pt x="85898" y="407323"/>
                    <a:pt x="171796" y="110836"/>
                    <a:pt x="332509" y="55418"/>
                  </a:cubicBezTo>
                  <a:cubicBezTo>
                    <a:pt x="493222" y="0"/>
                    <a:pt x="789709" y="338051"/>
                    <a:pt x="964276" y="371302"/>
                  </a:cubicBezTo>
                  <a:cubicBezTo>
                    <a:pt x="1138843" y="404553"/>
                    <a:pt x="1379912" y="254923"/>
                    <a:pt x="1379912" y="254923"/>
                  </a:cubicBezTo>
                </a:path>
              </a:pathLst>
            </a:cu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>
            <a:off x="3857105" y="2344189"/>
            <a:ext cx="4207626" cy="519545"/>
          </a:xfrm>
          <a:custGeom>
            <a:avLst/>
            <a:gdLst>
              <a:gd name="connsiteX0" fmla="*/ 0 w 4613564"/>
              <a:gd name="connsiteY0" fmla="*/ 266007 h 509847"/>
              <a:gd name="connsiteX1" fmla="*/ 3940233 w 4613564"/>
              <a:gd name="connsiteY1" fmla="*/ 465513 h 509847"/>
              <a:gd name="connsiteX2" fmla="*/ 4039986 w 4613564"/>
              <a:gd name="connsiteY2" fmla="*/ 0 h 509847"/>
              <a:gd name="connsiteX0" fmla="*/ 0 w 4207626"/>
              <a:gd name="connsiteY0" fmla="*/ 266007 h 519545"/>
              <a:gd name="connsiteX1" fmla="*/ 3534295 w 4207626"/>
              <a:gd name="connsiteY1" fmla="*/ 475211 h 519545"/>
              <a:gd name="connsiteX2" fmla="*/ 4039986 w 4207626"/>
              <a:gd name="connsiteY2" fmla="*/ 0 h 51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7626" h="519545">
                <a:moveTo>
                  <a:pt x="0" y="266007"/>
                </a:moveTo>
                <a:cubicBezTo>
                  <a:pt x="1633451" y="387927"/>
                  <a:pt x="2860964" y="519545"/>
                  <a:pt x="3534295" y="475211"/>
                </a:cubicBezTo>
                <a:cubicBezTo>
                  <a:pt x="4207626" y="430877"/>
                  <a:pt x="4039986" y="0"/>
                  <a:pt x="4039986" y="0"/>
                </a:cubicBezTo>
              </a:path>
            </a:pathLst>
          </a:custGeom>
          <a:ln w="38100">
            <a:solidFill>
              <a:srgbClr val="0066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the forensic math context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858963"/>
            <a:ext cx="8229600" cy="4267200"/>
          </a:xfrm>
        </p:spPr>
        <p:txBody>
          <a:bodyPr/>
          <a:lstStyle/>
          <a:p>
            <a:r>
              <a:rPr lang="en-US" sz="2800" dirty="0" smtClean="0"/>
              <a:t>Suspect: (13,16)    (29,32.2)      (8,11)       (11,12) …</a:t>
            </a:r>
          </a:p>
          <a:p>
            <a:r>
              <a:rPr lang="en-US" sz="2800" dirty="0" smtClean="0"/>
              <a:t>Forensic calculation: Ratio of likelihoods to </a:t>
            </a:r>
            <a:r>
              <a:rPr lang="en-US" sz="2800" b="1" dirty="0" smtClean="0"/>
              <a:t>see this mixture picture</a:t>
            </a:r>
            <a:r>
              <a:rPr lang="en-US" sz="2800" dirty="0" smtClean="0"/>
              <a:t> if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prosecution</a:t>
            </a:r>
            <a:r>
              <a:rPr lang="en-US" sz="2400" dirty="0" smtClean="0"/>
              <a:t>) the suspect was a contributor, versus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defense</a:t>
            </a:r>
            <a:r>
              <a:rPr lang="en-US" sz="2400" dirty="0" smtClean="0"/>
              <a:t>) the suspect was not a contributor.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More specifically 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does Mixture Solution™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ln w="38100"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Mixture profile = observed signals &amp; intensities</a:t>
            </a:r>
          </a:p>
          <a:p>
            <a:r>
              <a:rPr lang="en-US" dirty="0" smtClean="0"/>
              <a:t>Compare hypotheses H</a:t>
            </a:r>
            <a:r>
              <a:rPr lang="en-US" baseline="-25000" dirty="0" smtClean="0"/>
              <a:t>p</a:t>
            </a:r>
            <a:r>
              <a:rPr lang="en-US" dirty="0" smtClean="0"/>
              <a:t> &amp;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d</a:t>
            </a:r>
            <a:r>
              <a:rPr lang="en-US" dirty="0" smtClean="0"/>
              <a:t>; 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Hypotheses H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are e.g.: “Mixture is explained as references C, T, &amp; maybe some unknowns.”</a:t>
            </a:r>
          </a:p>
          <a:p>
            <a:pPr lvl="1"/>
            <a:r>
              <a:rPr lang="en-US" dirty="0" smtClean="0"/>
              <a:t>LR (likelihood ratio) is a ratio of L’s (likelihoods):</a:t>
            </a:r>
            <a:endParaRPr lang="en-US" sz="2800" dirty="0" smtClean="0"/>
          </a:p>
          <a:p>
            <a:pPr lvl="2">
              <a:buFont typeface="Arial" pitchFamily="34" charset="0"/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69FE94-AF50-4061-B2D7-4C4619DEDCA8}" type="datetime1">
              <a:rPr lang="en-US"/>
              <a:pPr>
                <a:defRPr/>
              </a:pPr>
              <a:t>9/21/2014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90600" y="4232274"/>
          <a:ext cx="6832278" cy="1025526"/>
        </p:xfrm>
        <a:graphic>
          <a:graphicData uri="http://schemas.openxmlformats.org/presentationml/2006/ole">
            <p:oleObj spid="_x0000_s2050" name="Equation" r:id="rId3" imgW="3047760" imgH="457200" progId="Equation.3">
              <p:embed/>
            </p:oleObj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260570" y="2119314"/>
            <a:ext cx="2081919" cy="759353"/>
            <a:chOff x="6260570" y="2119314"/>
            <a:chExt cx="2081919" cy="759353"/>
          </a:xfrm>
        </p:grpSpPr>
        <p:sp>
          <p:nvSpPr>
            <p:cNvPr id="6" name="Freeform 5"/>
            <p:cNvSpPr/>
            <p:nvPr/>
          </p:nvSpPr>
          <p:spPr>
            <a:xfrm>
              <a:off x="6265333" y="2540000"/>
              <a:ext cx="711200" cy="338667"/>
            </a:xfrm>
            <a:custGeom>
              <a:avLst/>
              <a:gdLst>
                <a:gd name="connsiteX0" fmla="*/ 0 w 711200"/>
                <a:gd name="connsiteY0" fmla="*/ 338667 h 338667"/>
                <a:gd name="connsiteX1" fmla="*/ 711200 w 711200"/>
                <a:gd name="connsiteY1" fmla="*/ 0 h 338667"/>
                <a:gd name="connsiteX0" fmla="*/ 0 w 711200"/>
                <a:gd name="connsiteY0" fmla="*/ 338667 h 338667"/>
                <a:gd name="connsiteX1" fmla="*/ 711200 w 711200"/>
                <a:gd name="connsiteY1" fmla="*/ 0 h 338667"/>
                <a:gd name="connsiteX0" fmla="*/ 0 w 711200"/>
                <a:gd name="connsiteY0" fmla="*/ 338667 h 338667"/>
                <a:gd name="connsiteX1" fmla="*/ 711200 w 711200"/>
                <a:gd name="connsiteY1" fmla="*/ 0 h 33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1200" h="338667">
                  <a:moveTo>
                    <a:pt x="0" y="338667"/>
                  </a:moveTo>
                  <a:cubicBezTo>
                    <a:pt x="70379" y="140053"/>
                    <a:pt x="364596" y="22402"/>
                    <a:pt x="711200" y="0"/>
                  </a:cubicBezTo>
                </a:path>
              </a:pathLst>
            </a:custGeom>
            <a:ln w="38100">
              <a:solidFill>
                <a:schemeClr val="accent2">
                  <a:lumMod val="50000"/>
                </a:scheme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flipV="1">
              <a:off x="6260570" y="2119314"/>
              <a:ext cx="711200" cy="315912"/>
            </a:xfrm>
            <a:custGeom>
              <a:avLst/>
              <a:gdLst>
                <a:gd name="connsiteX0" fmla="*/ 0 w 711200"/>
                <a:gd name="connsiteY0" fmla="*/ 338667 h 338667"/>
                <a:gd name="connsiteX1" fmla="*/ 711200 w 711200"/>
                <a:gd name="connsiteY1" fmla="*/ 0 h 338667"/>
                <a:gd name="connsiteX0" fmla="*/ 0 w 711200"/>
                <a:gd name="connsiteY0" fmla="*/ 338667 h 338667"/>
                <a:gd name="connsiteX1" fmla="*/ 711200 w 711200"/>
                <a:gd name="connsiteY1" fmla="*/ 0 h 338667"/>
                <a:gd name="connsiteX0" fmla="*/ 0 w 711200"/>
                <a:gd name="connsiteY0" fmla="*/ 338667 h 338667"/>
                <a:gd name="connsiteX1" fmla="*/ 711200 w 711200"/>
                <a:gd name="connsiteY1" fmla="*/ 0 h 33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1200" h="338667">
                  <a:moveTo>
                    <a:pt x="0" y="338667"/>
                  </a:moveTo>
                  <a:cubicBezTo>
                    <a:pt x="70379" y="140053"/>
                    <a:pt x="364596" y="22402"/>
                    <a:pt x="711200" y="0"/>
                  </a:cubicBezTo>
                </a:path>
              </a:pathLst>
            </a:custGeom>
            <a:ln w="38100">
              <a:solidFill>
                <a:schemeClr val="accent2">
                  <a:lumMod val="50000"/>
                </a:scheme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77062" y="2228840"/>
              <a:ext cx="1365427" cy="523220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Mixture model (in part)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56" y="274636"/>
            <a:ext cx="3601155" cy="5358519"/>
          </a:xfrm>
        </p:spPr>
        <p:txBody>
          <a:bodyPr/>
          <a:lstStyle/>
          <a:p>
            <a:pPr algn="l">
              <a:tabLst>
                <a:tab pos="509588" algn="l"/>
                <a:tab pos="854075" algn="l"/>
              </a:tabLst>
            </a:pPr>
            <a:r>
              <a:rPr lang="en-US" sz="3600" dirty="0" smtClean="0"/>
              <a:t>Visualizing an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Hp(Prosecution)</a:t>
            </a:r>
            <a:b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W=	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ictim</a:t>
            </a:r>
            <a:b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	+	Tug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cumbag</a:t>
            </a:r>
            <a:b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	+	1 unknown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pic>
        <p:nvPicPr>
          <p:cNvPr id="12" name="Content Placeholder 11" descr="Vis W-VS1(131.7) 0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266" t="22760" r="19335" b="12030"/>
          <a:stretch>
            <a:fillRect/>
          </a:stretch>
        </p:blipFill>
        <p:spPr>
          <a:xfrm>
            <a:off x="3768866" y="112758"/>
            <a:ext cx="5375134" cy="6536267"/>
          </a:xfrm>
        </p:spPr>
      </p:pic>
      <p:grpSp>
        <p:nvGrpSpPr>
          <p:cNvPr id="17" name="Group 16"/>
          <p:cNvGrpSpPr/>
          <p:nvPr/>
        </p:nvGrpSpPr>
        <p:grpSpPr>
          <a:xfrm>
            <a:off x="4914900" y="1414463"/>
            <a:ext cx="3216276" cy="948339"/>
            <a:chOff x="4914900" y="1414463"/>
            <a:chExt cx="3216276" cy="948339"/>
          </a:xfrm>
        </p:grpSpPr>
        <p:sp>
          <p:nvSpPr>
            <p:cNvPr id="13" name="Freeform 12"/>
            <p:cNvSpPr/>
            <p:nvPr/>
          </p:nvSpPr>
          <p:spPr>
            <a:xfrm>
              <a:off x="4914900" y="1414463"/>
              <a:ext cx="3216276" cy="914400"/>
            </a:xfrm>
            <a:custGeom>
              <a:avLst/>
              <a:gdLst>
                <a:gd name="connsiteX0" fmla="*/ 0 w 3105150"/>
                <a:gd name="connsiteY0" fmla="*/ 0 h 862012"/>
                <a:gd name="connsiteX1" fmla="*/ 2457450 w 3105150"/>
                <a:gd name="connsiteY1" fmla="*/ 509587 h 862012"/>
                <a:gd name="connsiteX2" fmla="*/ 2828925 w 3105150"/>
                <a:gd name="connsiteY2" fmla="*/ 862012 h 862012"/>
                <a:gd name="connsiteX3" fmla="*/ 2828925 w 3105150"/>
                <a:gd name="connsiteY3" fmla="*/ 862012 h 862012"/>
                <a:gd name="connsiteX4" fmla="*/ 3105150 w 3105150"/>
                <a:gd name="connsiteY4" fmla="*/ 823912 h 862012"/>
                <a:gd name="connsiteX0" fmla="*/ 0 w 3105150"/>
                <a:gd name="connsiteY0" fmla="*/ 0 h 862012"/>
                <a:gd name="connsiteX1" fmla="*/ 2457450 w 3105150"/>
                <a:gd name="connsiteY1" fmla="*/ 509587 h 862012"/>
                <a:gd name="connsiteX2" fmla="*/ 2828925 w 3105150"/>
                <a:gd name="connsiteY2" fmla="*/ 862012 h 862012"/>
                <a:gd name="connsiteX3" fmla="*/ 3105150 w 3105150"/>
                <a:gd name="connsiteY3" fmla="*/ 823912 h 862012"/>
                <a:gd name="connsiteX0" fmla="*/ 0 w 3105150"/>
                <a:gd name="connsiteY0" fmla="*/ 0 h 823912"/>
                <a:gd name="connsiteX1" fmla="*/ 2457450 w 3105150"/>
                <a:gd name="connsiteY1" fmla="*/ 509587 h 823912"/>
                <a:gd name="connsiteX2" fmla="*/ 3105150 w 3105150"/>
                <a:gd name="connsiteY2" fmla="*/ 823912 h 823912"/>
                <a:gd name="connsiteX0" fmla="*/ 0 w 3105150"/>
                <a:gd name="connsiteY0" fmla="*/ 0 h 823912"/>
                <a:gd name="connsiteX1" fmla="*/ 2457450 w 3105150"/>
                <a:gd name="connsiteY1" fmla="*/ 509587 h 823912"/>
                <a:gd name="connsiteX2" fmla="*/ 3105150 w 3105150"/>
                <a:gd name="connsiteY2" fmla="*/ 823912 h 823912"/>
                <a:gd name="connsiteX0" fmla="*/ 0 w 3105150"/>
                <a:gd name="connsiteY0" fmla="*/ 0 h 823912"/>
                <a:gd name="connsiteX1" fmla="*/ 2457450 w 3105150"/>
                <a:gd name="connsiteY1" fmla="*/ 509587 h 823912"/>
                <a:gd name="connsiteX2" fmla="*/ 3105150 w 3105150"/>
                <a:gd name="connsiteY2" fmla="*/ 823912 h 823912"/>
                <a:gd name="connsiteX0" fmla="*/ 0 w 3265488"/>
                <a:gd name="connsiteY0" fmla="*/ 0 h 823912"/>
                <a:gd name="connsiteX1" fmla="*/ 2747963 w 3265488"/>
                <a:gd name="connsiteY1" fmla="*/ 242887 h 823912"/>
                <a:gd name="connsiteX2" fmla="*/ 3105150 w 3265488"/>
                <a:gd name="connsiteY2" fmla="*/ 823912 h 823912"/>
                <a:gd name="connsiteX0" fmla="*/ 0 w 3232944"/>
                <a:gd name="connsiteY0" fmla="*/ 0 h 914400"/>
                <a:gd name="connsiteX1" fmla="*/ 2747963 w 3232944"/>
                <a:gd name="connsiteY1" fmla="*/ 242887 h 914400"/>
                <a:gd name="connsiteX2" fmla="*/ 2909887 w 3232944"/>
                <a:gd name="connsiteY2" fmla="*/ 914400 h 914400"/>
                <a:gd name="connsiteX0" fmla="*/ 0 w 3260725"/>
                <a:gd name="connsiteY0" fmla="*/ 0 h 914400"/>
                <a:gd name="connsiteX1" fmla="*/ 2747963 w 3260725"/>
                <a:gd name="connsiteY1" fmla="*/ 242887 h 914400"/>
                <a:gd name="connsiteX2" fmla="*/ 2909887 w 3260725"/>
                <a:gd name="connsiteY2" fmla="*/ 914400 h 914400"/>
                <a:gd name="connsiteX0" fmla="*/ 0 w 3216276"/>
                <a:gd name="connsiteY0" fmla="*/ 0 h 914400"/>
                <a:gd name="connsiteX1" fmla="*/ 2747963 w 3216276"/>
                <a:gd name="connsiteY1" fmla="*/ 242887 h 914400"/>
                <a:gd name="connsiteX2" fmla="*/ 2809875 w 3216276"/>
                <a:gd name="connsiteY2" fmla="*/ 914400 h 914400"/>
                <a:gd name="connsiteX0" fmla="*/ 0 w 3216276"/>
                <a:gd name="connsiteY0" fmla="*/ 0 h 914400"/>
                <a:gd name="connsiteX1" fmla="*/ 2747963 w 3216276"/>
                <a:gd name="connsiteY1" fmla="*/ 242887 h 914400"/>
                <a:gd name="connsiteX2" fmla="*/ 2809875 w 3216276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6276" h="914400">
                  <a:moveTo>
                    <a:pt x="0" y="0"/>
                  </a:moveTo>
                  <a:cubicBezTo>
                    <a:pt x="426243" y="292496"/>
                    <a:pt x="2279651" y="90487"/>
                    <a:pt x="2747963" y="242887"/>
                  </a:cubicBezTo>
                  <a:cubicBezTo>
                    <a:pt x="3216276" y="395287"/>
                    <a:pt x="2974975" y="734616"/>
                    <a:pt x="2809875" y="914400"/>
                  </a:cubicBezTo>
                </a:path>
              </a:pathLst>
            </a:custGeom>
            <a:ln w="25400">
              <a:solidFill>
                <a:schemeClr val="tx2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356350" y="1590787"/>
              <a:ext cx="673100" cy="772015"/>
            </a:xfrm>
            <a:custGeom>
              <a:avLst/>
              <a:gdLst>
                <a:gd name="connsiteX0" fmla="*/ 0 w 433387"/>
                <a:gd name="connsiteY0" fmla="*/ 0 h 752475"/>
                <a:gd name="connsiteX1" fmla="*/ 433387 w 433387"/>
                <a:gd name="connsiteY1" fmla="*/ 752475 h 752475"/>
                <a:gd name="connsiteX0" fmla="*/ 0 w 452324"/>
                <a:gd name="connsiteY0" fmla="*/ 0 h 760591"/>
                <a:gd name="connsiteX1" fmla="*/ 452324 w 452324"/>
                <a:gd name="connsiteY1" fmla="*/ 760591 h 760591"/>
                <a:gd name="connsiteX0" fmla="*/ 0 w 452324"/>
                <a:gd name="connsiteY0" fmla="*/ 0 h 760591"/>
                <a:gd name="connsiteX1" fmla="*/ 452324 w 452324"/>
                <a:gd name="connsiteY1" fmla="*/ 760591 h 760591"/>
                <a:gd name="connsiteX0" fmla="*/ 0 w 673100"/>
                <a:gd name="connsiteY0" fmla="*/ 0 h 771413"/>
                <a:gd name="connsiteX1" fmla="*/ 673100 w 673100"/>
                <a:gd name="connsiteY1" fmla="*/ 771413 h 771413"/>
                <a:gd name="connsiteX0" fmla="*/ 0 w 673100"/>
                <a:gd name="connsiteY0" fmla="*/ 0 h 772015"/>
                <a:gd name="connsiteX1" fmla="*/ 673100 w 673100"/>
                <a:gd name="connsiteY1" fmla="*/ 771413 h 77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100" h="772015">
                  <a:moveTo>
                    <a:pt x="0" y="0"/>
                  </a:moveTo>
                  <a:cubicBezTo>
                    <a:pt x="204882" y="15461"/>
                    <a:pt x="84063" y="772015"/>
                    <a:pt x="673100" y="771413"/>
                  </a:cubicBezTo>
                </a:path>
              </a:pathLst>
            </a:custGeom>
            <a:ln w="25400">
              <a:solidFill>
                <a:schemeClr val="tx2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11040" y="1457498"/>
            <a:ext cx="3103418" cy="1059709"/>
            <a:chOff x="4511040" y="1457498"/>
            <a:chExt cx="3103418" cy="1059709"/>
          </a:xfrm>
        </p:grpSpPr>
        <p:sp>
          <p:nvSpPr>
            <p:cNvPr id="15" name="Freeform 14"/>
            <p:cNvSpPr/>
            <p:nvPr/>
          </p:nvSpPr>
          <p:spPr>
            <a:xfrm>
              <a:off x="4511040" y="1457498"/>
              <a:ext cx="3103418" cy="681644"/>
            </a:xfrm>
            <a:custGeom>
              <a:avLst/>
              <a:gdLst>
                <a:gd name="connsiteX0" fmla="*/ 0 w 3103418"/>
                <a:gd name="connsiteY0" fmla="*/ 0 h 681644"/>
                <a:gd name="connsiteX1" fmla="*/ 3103418 w 3103418"/>
                <a:gd name="connsiteY1" fmla="*/ 681644 h 681644"/>
                <a:gd name="connsiteX0" fmla="*/ 0 w 3103418"/>
                <a:gd name="connsiteY0" fmla="*/ 0 h 681644"/>
                <a:gd name="connsiteX1" fmla="*/ 3103418 w 3103418"/>
                <a:gd name="connsiteY1" fmla="*/ 681644 h 681644"/>
                <a:gd name="connsiteX0" fmla="*/ 0 w 3103418"/>
                <a:gd name="connsiteY0" fmla="*/ 0 h 681644"/>
                <a:gd name="connsiteX1" fmla="*/ 3103418 w 3103418"/>
                <a:gd name="connsiteY1" fmla="*/ 681644 h 681644"/>
                <a:gd name="connsiteX0" fmla="*/ 0 w 3103418"/>
                <a:gd name="connsiteY0" fmla="*/ 0 h 681644"/>
                <a:gd name="connsiteX1" fmla="*/ 3103418 w 3103418"/>
                <a:gd name="connsiteY1" fmla="*/ 681644 h 68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3418" h="681644">
                  <a:moveTo>
                    <a:pt x="0" y="0"/>
                  </a:moveTo>
                  <a:cubicBezTo>
                    <a:pt x="36946" y="210589"/>
                    <a:pt x="2600959" y="27103"/>
                    <a:pt x="3103418" y="681644"/>
                  </a:cubicBezTo>
                </a:path>
              </a:pathLst>
            </a:cu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758248" y="1745153"/>
              <a:ext cx="562557" cy="772054"/>
            </a:xfrm>
            <a:custGeom>
              <a:avLst/>
              <a:gdLst>
                <a:gd name="connsiteX0" fmla="*/ 0 w 3103418"/>
                <a:gd name="connsiteY0" fmla="*/ 0 h 681644"/>
                <a:gd name="connsiteX1" fmla="*/ 3103418 w 3103418"/>
                <a:gd name="connsiteY1" fmla="*/ 681644 h 681644"/>
                <a:gd name="connsiteX0" fmla="*/ 0 w 3231098"/>
                <a:gd name="connsiteY0" fmla="*/ 0 h 681644"/>
                <a:gd name="connsiteX1" fmla="*/ 3103418 w 3231098"/>
                <a:gd name="connsiteY1" fmla="*/ 681644 h 681644"/>
                <a:gd name="connsiteX0" fmla="*/ 0 w 3231098"/>
                <a:gd name="connsiteY0" fmla="*/ 0 h 681644"/>
                <a:gd name="connsiteX1" fmla="*/ 3103418 w 3231098"/>
                <a:gd name="connsiteY1" fmla="*/ 681644 h 681644"/>
                <a:gd name="connsiteX0" fmla="*/ 0 w 3231098"/>
                <a:gd name="connsiteY0" fmla="*/ 0 h 727480"/>
                <a:gd name="connsiteX1" fmla="*/ 3023542 w 3231098"/>
                <a:gd name="connsiteY1" fmla="*/ 727480 h 72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1098" h="727480">
                  <a:moveTo>
                    <a:pt x="0" y="0"/>
                  </a:moveTo>
                  <a:cubicBezTo>
                    <a:pt x="3231098" y="132209"/>
                    <a:pt x="2827783" y="382326"/>
                    <a:pt x="3023542" y="727480"/>
                  </a:cubicBezTo>
                </a:path>
              </a:pathLst>
            </a:cu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279917" y="1132959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height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241059" y="1237067"/>
            <a:ext cx="86498" cy="284205"/>
          </a:xfrm>
          <a:prstGeom prst="rect">
            <a:avLst/>
          </a:prstGeom>
          <a:solidFill>
            <a:srgbClr val="E0ED65">
              <a:alpha val="56863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240505" y="1137181"/>
            <a:ext cx="86498" cy="99753"/>
          </a:xfrm>
          <a:prstGeom prst="rect">
            <a:avLst/>
          </a:prstGeom>
          <a:solidFill>
            <a:schemeClr val="accent2">
              <a:lumMod val="40000"/>
              <a:lumOff val="60000"/>
              <a:alpha val="56863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104622" y="1149178"/>
            <a:ext cx="831830" cy="998770"/>
            <a:chOff x="4104622" y="1149178"/>
            <a:chExt cx="831830" cy="998770"/>
          </a:xfrm>
        </p:grpSpPr>
        <p:sp>
          <p:nvSpPr>
            <p:cNvPr id="22" name="Freeform 21"/>
            <p:cNvSpPr/>
            <p:nvPr/>
          </p:nvSpPr>
          <p:spPr>
            <a:xfrm>
              <a:off x="4104622" y="1149178"/>
              <a:ext cx="831830" cy="936797"/>
            </a:xfrm>
            <a:custGeom>
              <a:avLst/>
              <a:gdLst>
                <a:gd name="connsiteX0" fmla="*/ 0 w 642551"/>
                <a:gd name="connsiteY0" fmla="*/ 0 h 951471"/>
                <a:gd name="connsiteX1" fmla="*/ 642551 w 642551"/>
                <a:gd name="connsiteY1" fmla="*/ 951471 h 951471"/>
                <a:gd name="connsiteX0" fmla="*/ 0 w 642551"/>
                <a:gd name="connsiteY0" fmla="*/ 0 h 951471"/>
                <a:gd name="connsiteX1" fmla="*/ 642551 w 642551"/>
                <a:gd name="connsiteY1" fmla="*/ 951471 h 951471"/>
                <a:gd name="connsiteX0" fmla="*/ 207886 w 850437"/>
                <a:gd name="connsiteY0" fmla="*/ 0 h 951471"/>
                <a:gd name="connsiteX1" fmla="*/ 850437 w 850437"/>
                <a:gd name="connsiteY1" fmla="*/ 951471 h 951471"/>
                <a:gd name="connsiteX0" fmla="*/ 207886 w 831830"/>
                <a:gd name="connsiteY0" fmla="*/ 0 h 936797"/>
                <a:gd name="connsiteX1" fmla="*/ 831830 w 831830"/>
                <a:gd name="connsiteY1" fmla="*/ 936797 h 93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1830" h="936797">
                  <a:moveTo>
                    <a:pt x="207886" y="0"/>
                  </a:moveTo>
                  <a:cubicBezTo>
                    <a:pt x="0" y="612125"/>
                    <a:pt x="364817" y="771140"/>
                    <a:pt x="831830" y="936797"/>
                  </a:cubicBezTo>
                </a:path>
              </a:pathLst>
            </a:custGeom>
            <a:ln w="25400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347525" y="1757364"/>
              <a:ext cx="264095" cy="390584"/>
            </a:xfrm>
            <a:custGeom>
              <a:avLst/>
              <a:gdLst>
                <a:gd name="connsiteX0" fmla="*/ 0 w 642551"/>
                <a:gd name="connsiteY0" fmla="*/ 0 h 951471"/>
                <a:gd name="connsiteX1" fmla="*/ 642551 w 642551"/>
                <a:gd name="connsiteY1" fmla="*/ 951471 h 951471"/>
                <a:gd name="connsiteX0" fmla="*/ 0 w 363094"/>
                <a:gd name="connsiteY0" fmla="*/ 0 h 961596"/>
                <a:gd name="connsiteX1" fmla="*/ 363094 w 363094"/>
                <a:gd name="connsiteY1" fmla="*/ 961596 h 961596"/>
                <a:gd name="connsiteX0" fmla="*/ 0 w 745335"/>
                <a:gd name="connsiteY0" fmla="*/ 0 h 961596"/>
                <a:gd name="connsiteX1" fmla="*/ 363094 w 745335"/>
                <a:gd name="connsiteY1" fmla="*/ 961596 h 961596"/>
                <a:gd name="connsiteX0" fmla="*/ 0 w 465879"/>
                <a:gd name="connsiteY0" fmla="*/ 0 h 951468"/>
                <a:gd name="connsiteX1" fmla="*/ 83638 w 465879"/>
                <a:gd name="connsiteY1" fmla="*/ 951468 h 951468"/>
                <a:gd name="connsiteX0" fmla="*/ 0 w 530373"/>
                <a:gd name="connsiteY0" fmla="*/ 0 h 932302"/>
                <a:gd name="connsiteX1" fmla="*/ 148132 w 530373"/>
                <a:gd name="connsiteY1" fmla="*/ 932302 h 932302"/>
                <a:gd name="connsiteX0" fmla="*/ 0 w 470178"/>
                <a:gd name="connsiteY0" fmla="*/ 0 h 932302"/>
                <a:gd name="connsiteX1" fmla="*/ 148132 w 470178"/>
                <a:gd name="connsiteY1" fmla="*/ 932302 h 932302"/>
                <a:gd name="connsiteX0" fmla="*/ 0 w 448679"/>
                <a:gd name="connsiteY0" fmla="*/ 0 h 919524"/>
                <a:gd name="connsiteX1" fmla="*/ 126633 w 448679"/>
                <a:gd name="connsiteY1" fmla="*/ 919524 h 919524"/>
                <a:gd name="connsiteX0" fmla="*/ 0 w 448679"/>
                <a:gd name="connsiteY0" fmla="*/ 0 h 919524"/>
                <a:gd name="connsiteX1" fmla="*/ 126633 w 448679"/>
                <a:gd name="connsiteY1" fmla="*/ 919524 h 919524"/>
                <a:gd name="connsiteX0" fmla="*/ 0 w 427182"/>
                <a:gd name="connsiteY0" fmla="*/ 0 h 938690"/>
                <a:gd name="connsiteX1" fmla="*/ 105136 w 427182"/>
                <a:gd name="connsiteY1" fmla="*/ 938690 h 9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7182" h="938690">
                  <a:moveTo>
                    <a:pt x="0" y="0"/>
                  </a:moveTo>
                  <a:cubicBezTo>
                    <a:pt x="194125" y="320533"/>
                    <a:pt x="427182" y="587806"/>
                    <a:pt x="105136" y="938690"/>
                  </a:cubicBezTo>
                </a:path>
              </a:pathLst>
            </a:custGeom>
            <a:ln w="25400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</a:t>
            </a:r>
            <a:r>
              <a:rPr lang="en-US" i="1" dirty="0" smtClean="0"/>
              <a:t>Mixture Solution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guts is the likelihood function L:</a:t>
            </a:r>
          </a:p>
          <a:p>
            <a:pPr lvl="1"/>
            <a:r>
              <a:rPr lang="en-US" sz="2400" dirty="0" smtClean="0"/>
              <a:t>L=Pr(evidence | hypothesis)</a:t>
            </a:r>
          </a:p>
          <a:p>
            <a:pPr lvl="2"/>
            <a:r>
              <a:rPr lang="en-US" sz="2000" dirty="0" smtClean="0"/>
              <a:t>Evidence: the mixture alleles &amp; heights as observed</a:t>
            </a:r>
          </a:p>
          <a:p>
            <a:pPr lvl="2"/>
            <a:r>
              <a:rPr lang="en-US" sz="2000" dirty="0" smtClean="0"/>
              <a:t>Hypothesis:  Mixture comes from … S+ 2 unknowns</a:t>
            </a:r>
            <a:endParaRPr lang="en-US" sz="2800" dirty="0" smtClean="0"/>
          </a:p>
          <a:p>
            <a:r>
              <a:rPr lang="en-US" sz="2800" dirty="0" smtClean="0"/>
              <a:t>Evaluation of L depends on our model</a:t>
            </a:r>
          </a:p>
          <a:p>
            <a:pPr lvl="1"/>
            <a:r>
              <a:rPr lang="en-US" sz="2400" dirty="0" smtClean="0"/>
              <a:t>(old way) mixture is a collection of alleles</a:t>
            </a:r>
          </a:p>
          <a:p>
            <a:pPr lvl="1"/>
            <a:r>
              <a:rPr lang="en-US" sz="2400" dirty="0" smtClean="0"/>
              <a:t>(new way) … and also of heights (clue to dosage)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2668" y="0"/>
            <a:ext cx="6089217" cy="710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8446"/>
            <a:ext cx="8229600" cy="1143000"/>
          </a:xfrm>
        </p:spPr>
        <p:txBody>
          <a:bodyPr/>
          <a:lstStyle/>
          <a:p>
            <a:r>
              <a:rPr lang="en-US" dirty="0" smtClean="0"/>
              <a:t>70:30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Mixtures past &amp;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377950" algn="l"/>
              </a:tabLst>
            </a:pPr>
            <a:r>
              <a:rPr lang="en-US" sz="2400" dirty="0" smtClean="0"/>
              <a:t>What – </a:t>
            </a:r>
          </a:p>
          <a:p>
            <a:pPr lvl="1">
              <a:tabLst>
                <a:tab pos="1377950" algn="l"/>
              </a:tabLst>
            </a:pPr>
            <a:r>
              <a:rPr lang="en-US" sz="2000" dirty="0" smtClean="0"/>
              <a:t>traditional (rape, murder(fingernail), …)</a:t>
            </a:r>
          </a:p>
          <a:p>
            <a:pPr lvl="1">
              <a:tabLst>
                <a:tab pos="1377950" algn="l"/>
              </a:tabLst>
            </a:pPr>
            <a:r>
              <a:rPr lang="en-US" sz="2000" dirty="0" smtClean="0"/>
              <a:t>Now (gun grip, ski mask, grab touch)</a:t>
            </a:r>
          </a:p>
          <a:p>
            <a:pPr lvl="2">
              <a:tabLst>
                <a:tab pos="1377950" algn="l"/>
              </a:tabLst>
            </a:pPr>
            <a:r>
              <a:rPr lang="en-US" sz="1800" dirty="0" smtClean="0"/>
              <a:t>Lots more mixtures</a:t>
            </a:r>
          </a:p>
          <a:p>
            <a:pPr lvl="2">
              <a:tabLst>
                <a:tab pos="1377950" algn="l"/>
              </a:tabLst>
            </a:pPr>
            <a:r>
              <a:rPr lang="en-US" sz="1800" dirty="0" smtClean="0"/>
              <a:t>Cases with many suspects</a:t>
            </a:r>
          </a:p>
          <a:p>
            <a:pPr lvl="2">
              <a:tabLst>
                <a:tab pos="1377950" algn="l"/>
              </a:tabLst>
            </a:pPr>
            <a:r>
              <a:rPr lang="en-US" sz="1800" dirty="0" smtClean="0"/>
              <a:t>Mixtures with many possible references, or total # of contributors  </a:t>
            </a:r>
          </a:p>
          <a:p>
            <a:pPr>
              <a:tabLst>
                <a:tab pos="1377950" algn="l"/>
              </a:tabLst>
            </a:pPr>
            <a:r>
              <a:rPr lang="en-US" sz="2400" dirty="0" smtClean="0"/>
              <a:t>Calculation history</a:t>
            </a:r>
          </a:p>
          <a:p>
            <a:pPr lvl="1">
              <a:tabLst>
                <a:tab pos="1377950" algn="l"/>
              </a:tabLst>
            </a:pPr>
            <a:r>
              <a:rPr lang="en-US" sz="2000" dirty="0" smtClean="0"/>
              <a:t>Binary  (combinatory; exclusion)</a:t>
            </a:r>
          </a:p>
          <a:p>
            <a:pPr lvl="1">
              <a:tabLst>
                <a:tab pos="1377950" algn="l"/>
              </a:tabLst>
            </a:pPr>
            <a:r>
              <a:rPr lang="en-US" sz="2000" dirty="0" smtClean="0"/>
              <a:t>Square pegs</a:t>
            </a:r>
          </a:p>
          <a:p>
            <a:pPr lvl="1">
              <a:tabLst>
                <a:tab pos="1377950" algn="l"/>
              </a:tabLst>
            </a:pPr>
            <a:r>
              <a:rPr lang="en-US" sz="2000" dirty="0" smtClean="0"/>
              <a:t>Simplifications favor the guilty</a:t>
            </a:r>
          </a:p>
          <a:p>
            <a:pPr lvl="1">
              <a:tabLst>
                <a:tab pos="1377950" algn="l"/>
              </a:tabLst>
            </a:pPr>
            <a:r>
              <a:rPr lang="en-US" sz="2000" dirty="0" smtClean="0"/>
              <a:t>Continuous</a:t>
            </a:r>
          </a:p>
          <a:p>
            <a:pPr lvl="1">
              <a:tabLst>
                <a:tab pos="1377950" algn="l"/>
              </a:tabLst>
            </a:pPr>
            <a:r>
              <a:rPr lang="en-US" sz="2000" dirty="0" smtClean="0"/>
              <a:t>Undefined terms – careless definitions impede progress</a:t>
            </a:r>
          </a:p>
          <a:p>
            <a:pPr lvl="2">
              <a:tabLst>
                <a:tab pos="1377950" algn="l"/>
              </a:tabLst>
            </a:pPr>
            <a:r>
              <a:rPr lang="en-US" sz="1600" dirty="0" smtClean="0"/>
              <a:t>contributor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5415" y="0"/>
            <a:ext cx="6071438" cy="708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6470"/>
            <a:ext cx="8229600" cy="1143000"/>
          </a:xfrm>
        </p:spPr>
        <p:txBody>
          <a:bodyPr/>
          <a:lstStyle/>
          <a:p>
            <a:r>
              <a:rPr lang="en-US" dirty="0" smtClean="0"/>
              <a:t>30:70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748" y="-1"/>
            <a:ext cx="6448638" cy="705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87" y="-53169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30unk:70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goes into calculating 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DNA profiles: mixture (including peak height); references.</a:t>
            </a:r>
          </a:p>
          <a:p>
            <a:pPr>
              <a:defRPr/>
            </a:pPr>
            <a:r>
              <a:rPr lang="en-US" sz="2400" dirty="0" smtClean="0"/>
              <a:t>There are some “nuisance variables”: </a:t>
            </a:r>
          </a:p>
          <a:p>
            <a:pPr marL="971550" lvl="1" indent="-514350">
              <a:buClr>
                <a:schemeClr val="tx2">
                  <a:lumMod val="75000"/>
                </a:schemeClr>
              </a:buClr>
              <a:buFont typeface="+mj-lt"/>
              <a:buAutoNum type="alphaLcParenR"/>
              <a:defRPr/>
            </a:pPr>
            <a:r>
              <a:rPr lang="en-US" sz="2000" dirty="0" smtClean="0"/>
              <a:t># of unknowns</a:t>
            </a:r>
          </a:p>
          <a:p>
            <a:pPr marL="971550" lvl="1" indent="-514350">
              <a:buClr>
                <a:schemeClr val="tx2">
                  <a:lumMod val="75000"/>
                </a:schemeClr>
              </a:buClr>
              <a:buFont typeface="+mj-lt"/>
              <a:buAutoNum type="alphaLcParenR"/>
              <a:defRPr/>
            </a:pPr>
            <a:r>
              <a:rPr lang="en-US" sz="2000" dirty="0" smtClean="0"/>
              <a:t>Genotypes of unknowns</a:t>
            </a:r>
          </a:p>
          <a:p>
            <a:pPr marL="971550" lvl="1" indent="-514350">
              <a:buClr>
                <a:schemeClr val="tx2">
                  <a:lumMod val="75000"/>
                </a:schemeClr>
              </a:buClr>
              <a:buFont typeface="+mj-lt"/>
              <a:buAutoNum type="alphaLcParenR"/>
              <a:defRPr/>
            </a:pPr>
            <a:r>
              <a:rPr lang="en-US" sz="2000" dirty="0" smtClean="0"/>
              <a:t>Mixture contributor proportions for references &amp; unknowns</a:t>
            </a:r>
          </a:p>
          <a:p>
            <a:pPr marL="971550" lvl="1" indent="-514350">
              <a:buClr>
                <a:schemeClr val="tx2">
                  <a:lumMod val="75000"/>
                </a:schemeClr>
              </a:buClr>
              <a:buFont typeface="+mj-lt"/>
              <a:buAutoNum type="alphaLcParenR"/>
              <a:defRPr/>
            </a:pPr>
            <a:r>
              <a:rPr lang="en-US" sz="2000" dirty="0" smtClean="0"/>
              <a:t>Race of each unknown</a:t>
            </a:r>
          </a:p>
          <a:p>
            <a:pPr marL="571500" indent="-514350">
              <a:defRPr/>
            </a:pPr>
            <a:r>
              <a:rPr lang="en-US" sz="2400" dirty="0" smtClean="0"/>
              <a:t>Atomic calculation = Pr(Mixture | references &amp; specific a-d)</a:t>
            </a:r>
          </a:p>
          <a:p>
            <a:pPr marL="571500" indent="-514350">
              <a:defRPr/>
            </a:pPr>
            <a:r>
              <a:rPr lang="en-US" sz="2400" dirty="0" smtClean="0"/>
              <a:t>L = Atomic calc &amp; eliminate all nuisance variables either by</a:t>
            </a:r>
          </a:p>
          <a:p>
            <a:pPr marL="971550" lvl="1" indent="-514350">
              <a:defRPr/>
            </a:pPr>
            <a:r>
              <a:rPr lang="en-US" sz="2000" dirty="0" smtClean="0"/>
              <a:t>Optimizing – find &amp; use best value (races, # unknowns), or </a:t>
            </a:r>
          </a:p>
          <a:p>
            <a:pPr marL="971550" lvl="1" indent="-514350">
              <a:defRPr/>
            </a:pPr>
            <a:r>
              <a:rPr lang="en-US" sz="2000" dirty="0" smtClean="0"/>
              <a:t>Averaging over all possible values (genotypes, mixture proportions)</a:t>
            </a:r>
          </a:p>
          <a:p>
            <a:pPr marL="1371600" lvl="2" indent="-514350">
              <a:buFont typeface="Arial" pitchFamily="34" charset="0"/>
              <a:buNone/>
              <a:defRPr/>
            </a:pPr>
            <a:r>
              <a:rPr lang="en-US" sz="1800" dirty="0" smtClean="0"/>
              <a:t>E.g. consider all 10</a:t>
            </a:r>
            <a:r>
              <a:rPr lang="en-US" sz="1800" baseline="30000" dirty="0" smtClean="0"/>
              <a:t>39</a:t>
            </a:r>
            <a:r>
              <a:rPr lang="en-US" sz="1800" dirty="0" smtClean="0"/>
              <a:t> genotypic combinations of 3 unknowns</a:t>
            </a:r>
          </a:p>
          <a:p>
            <a:pPr marL="571500" indent="-514350">
              <a:buFont typeface="+mj-lt"/>
              <a:buAutoNum type="alphaLcParenR"/>
              <a:defRPr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69FE94-AF50-4061-B2D7-4C4619DEDCA8}" type="datetime1">
              <a:rPr lang="en-US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12733" y="2464582"/>
            <a:ext cx="82586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  <a:scene3d>
              <a:camera prst="orthographicFront">
                <a:rot lat="1683599" lon="20023153" rev="514126"/>
              </a:camera>
              <a:lightRig rig="threePt" dir="t"/>
            </a:scene3d>
            <a:sp3d contourW="12700">
              <a:contourClr>
                <a:schemeClr val="tx2"/>
              </a:contourClr>
            </a:sp3d>
          </a:bodyPr>
          <a:lstStyle/>
          <a:p>
            <a:pPr>
              <a:defRPr/>
            </a:pPr>
            <a:r>
              <a:rPr lang="en-US" dirty="0"/>
              <a:t>0?  2?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2848428"/>
            <a:ext cx="3074988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(11,12)(11,13)   (8,9.3)(9,10)</a:t>
            </a:r>
          </a:p>
        </p:txBody>
      </p:sp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7721600" y="2971800"/>
          <a:ext cx="1193800" cy="99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114801" y="3505311"/>
            <a:ext cx="1810511" cy="548640"/>
            <a:chOff x="4114801" y="3505311"/>
            <a:chExt cx="1810511" cy="548640"/>
          </a:xfrm>
        </p:grpSpPr>
        <p:pic>
          <p:nvPicPr>
            <p:cNvPr id="9" name="Picture 8" descr="European hatted man.jpg"/>
            <p:cNvPicPr>
              <a:picLocks noChangeAspect="1"/>
            </p:cNvPicPr>
            <p:nvPr/>
          </p:nvPicPr>
          <p:blipFill>
            <a:blip r:embed="rId3" cstate="print"/>
            <a:srcRect l="23105" r="30686" b="12088"/>
            <a:stretch>
              <a:fillRect/>
            </a:stretch>
          </p:blipFill>
          <p:spPr>
            <a:xfrm>
              <a:off x="5486400" y="3505311"/>
              <a:ext cx="438912" cy="548640"/>
            </a:xfrm>
            <a:prstGeom prst="rect">
              <a:avLst/>
            </a:prstGeom>
          </p:spPr>
        </p:pic>
        <p:pic>
          <p:nvPicPr>
            <p:cNvPr id="10" name="Picture 9" descr="Shalamasi ma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8877" y="3505311"/>
              <a:ext cx="393895" cy="548640"/>
            </a:xfrm>
            <a:prstGeom prst="rect">
              <a:avLst/>
            </a:prstGeom>
          </p:spPr>
        </p:pic>
        <p:pic>
          <p:nvPicPr>
            <p:cNvPr id="11" name="Picture 10" descr="AmerInd Girls.jpg"/>
            <p:cNvPicPr>
              <a:picLocks noChangeAspect="1"/>
            </p:cNvPicPr>
            <p:nvPr/>
          </p:nvPicPr>
          <p:blipFill>
            <a:blip r:embed="rId5" cstate="print"/>
            <a:srcRect l="17647" t="4324" r="54902" b="35135"/>
            <a:stretch>
              <a:fillRect/>
            </a:stretch>
          </p:blipFill>
          <p:spPr>
            <a:xfrm>
              <a:off x="4114801" y="3505311"/>
              <a:ext cx="365759" cy="5486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uiExpand="1" animBg="1"/>
      <p:bldGraphic spid="21" grpId="0" uiExpand="1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old way easy &amp; new way hard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048446" cy="4525963"/>
          </a:xfrm>
        </p:spPr>
        <p:txBody>
          <a:bodyPr/>
          <a:lstStyle/>
          <a:p>
            <a:r>
              <a:rPr lang="en-US" sz="2800" dirty="0" smtClean="0"/>
              <a:t>Old way: just alleles</a:t>
            </a:r>
          </a:p>
          <a:p>
            <a:pPr lvl="1"/>
            <a:r>
              <a:rPr lang="en-US" sz="2400" dirty="0" smtClean="0"/>
              <a:t>Evidence E={E</a:t>
            </a:r>
            <a:r>
              <a:rPr lang="en-US" sz="2400" baseline="-25000" dirty="0" smtClean="0"/>
              <a:t>D8</a:t>
            </a:r>
            <a:r>
              <a:rPr lang="en-US" sz="2400" dirty="0" smtClean="0"/>
              <a:t>,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vWA</a:t>
            </a:r>
            <a:r>
              <a:rPr lang="en-US" sz="2400" dirty="0" smtClean="0"/>
              <a:t>,…}</a:t>
            </a:r>
          </a:p>
          <a:p>
            <a:pPr lvl="1"/>
            <a:r>
              <a:rPr lang="en-US" sz="2400" dirty="0" smtClean="0"/>
              <a:t>L = Pr(E|H</a:t>
            </a:r>
            <a:r>
              <a:rPr lang="en-US" sz="2400" dirty="0" smtClean="0"/>
              <a:t>) = Pr(E</a:t>
            </a:r>
            <a:r>
              <a:rPr lang="en-US" sz="2400" baseline="-25000" dirty="0" smtClean="0"/>
              <a:t>D8</a:t>
            </a:r>
            <a:r>
              <a:rPr lang="en-US" sz="2400" dirty="0" smtClean="0"/>
              <a:t>|H)</a:t>
            </a:r>
            <a:r>
              <a:rPr lang="en-US" sz="2400" dirty="0" err="1" smtClean="0"/>
              <a:t>xPr</a:t>
            </a:r>
            <a:r>
              <a:rPr lang="en-US" sz="2400" dirty="0" smtClean="0"/>
              <a:t>(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vWA</a:t>
            </a:r>
            <a:r>
              <a:rPr lang="en-US" sz="2400" dirty="0" err="1" smtClean="0"/>
              <a:t>|H</a:t>
            </a:r>
            <a:r>
              <a:rPr lang="en-US" sz="2400" dirty="0" smtClean="0"/>
              <a:t>) …</a:t>
            </a:r>
          </a:p>
          <a:p>
            <a:pPr lvl="1"/>
            <a:r>
              <a:rPr lang="en-US" sz="2400" dirty="0" smtClean="0"/>
              <a:t>because junk DNA uncorrelated between </a:t>
            </a:r>
            <a:r>
              <a:rPr lang="en-US" sz="2400" dirty="0" smtClean="0"/>
              <a:t>loci</a:t>
            </a:r>
            <a:endParaRPr lang="en-US" sz="2400" dirty="0" smtClean="0"/>
          </a:p>
          <a:p>
            <a:pPr lvl="1"/>
            <a:r>
              <a:rPr lang="en-US" sz="2400" dirty="0" smtClean="0"/>
              <a:t>Calculations: (15 loci)x(20 genotype-pairs/locus)=300 Pr’s</a:t>
            </a:r>
          </a:p>
          <a:p>
            <a:r>
              <a:rPr lang="en-US" sz="2800" dirty="0" smtClean="0"/>
              <a:t>New way: also heights</a:t>
            </a:r>
          </a:p>
          <a:p>
            <a:pPr lvl="1"/>
            <a:r>
              <a:rPr lang="en-US" sz="2400" dirty="0" smtClean="0"/>
              <a:t>Inter-locus info connected</a:t>
            </a:r>
          </a:p>
          <a:p>
            <a:pPr lvl="2"/>
            <a:r>
              <a:rPr lang="en-US" sz="2000" dirty="0" smtClean="0"/>
              <a:t>Big signals tend to have same source</a:t>
            </a:r>
            <a:endParaRPr lang="en-US" sz="2000" dirty="0" smtClean="0"/>
          </a:p>
          <a:p>
            <a:pPr lvl="1"/>
            <a:r>
              <a:rPr lang="en-US" sz="2400" dirty="0" smtClean="0"/>
              <a:t>Pr’s not independent; seemingly can’t multiply.</a:t>
            </a:r>
          </a:p>
          <a:p>
            <a:pPr lvl="1"/>
            <a:r>
              <a:rPr lang="en-US" sz="2400" dirty="0" smtClean="0"/>
              <a:t>Calculations: (20 genotype-pairs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(</a:t>
            </a:r>
            <a:r>
              <a:rPr lang="en-US" sz="2400" baseline="30000" dirty="0" smtClean="0"/>
              <a:t>15 loci</a:t>
            </a:r>
            <a:r>
              <a:rPr lang="en-US" sz="2400" baseline="30000" dirty="0" smtClean="0"/>
              <a:t>) </a:t>
            </a:r>
            <a:r>
              <a:rPr lang="en-US" sz="2400" dirty="0" smtClean="0"/>
              <a:t>=</a:t>
            </a:r>
            <a:r>
              <a:rPr lang="en-US" sz="2400" b="1" dirty="0" smtClean="0"/>
              <a:t>1E20 Pr’s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55410" y="1547366"/>
            <a:ext cx="162853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D8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10 11 14 16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5857" y="1544489"/>
            <a:ext cx="154558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vWA</a:t>
            </a:r>
            <a:endParaRPr lang="en-US" sz="1600" dirty="0" smtClean="0">
              <a:latin typeface="+mn-lt"/>
              <a:cs typeface="Courier New" pitchFamily="49" charset="0"/>
            </a:endParaRP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7  9  10 12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552533" y="3805521"/>
            <a:ext cx="3406028" cy="1080095"/>
            <a:chOff x="5552533" y="3805521"/>
            <a:chExt cx="3406028" cy="1080095"/>
          </a:xfrm>
        </p:grpSpPr>
        <p:sp>
          <p:nvSpPr>
            <p:cNvPr id="8" name="TextBox 7"/>
            <p:cNvSpPr txBox="1"/>
            <p:nvPr/>
          </p:nvSpPr>
          <p:spPr>
            <a:xfrm>
              <a:off x="5552533" y="3808398"/>
              <a:ext cx="1628535" cy="107721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dirty="0" smtClean="0">
                <a:latin typeface="Courier New" pitchFamily="49" charset="0"/>
                <a:cs typeface="Courier New" pitchFamily="49" charset="0"/>
              </a:endParaRPr>
            </a:p>
            <a:p>
              <a:endParaRPr lang="en-US" sz="1600" dirty="0" smtClean="0">
                <a:latin typeface="Courier New" pitchFamily="49" charset="0"/>
                <a:cs typeface="Courier New" pitchFamily="49" charset="0"/>
              </a:endParaRPr>
            </a:p>
            <a:p>
              <a:endParaRPr lang="en-US" sz="1600" dirty="0" smtClean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10 11 14 16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12980" y="3805521"/>
              <a:ext cx="1545581" cy="107721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dirty="0" smtClean="0">
                <a:latin typeface="Courier New" pitchFamily="49" charset="0"/>
                <a:cs typeface="Courier New" pitchFamily="49" charset="0"/>
              </a:endParaRPr>
            </a:p>
            <a:p>
              <a:endParaRPr lang="en-US" sz="1600" dirty="0" smtClean="0">
                <a:latin typeface="Courier New" pitchFamily="49" charset="0"/>
                <a:cs typeface="Courier New" pitchFamily="49" charset="0"/>
              </a:endParaRPr>
            </a:p>
            <a:p>
              <a:endParaRPr lang="en-US" sz="1600" dirty="0" smtClean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7  9  10 12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676182" y="3933644"/>
              <a:ext cx="172528" cy="603850"/>
            </a:xfrm>
            <a:custGeom>
              <a:avLst/>
              <a:gdLst>
                <a:gd name="connsiteX0" fmla="*/ 0 w 172528"/>
                <a:gd name="connsiteY0" fmla="*/ 609601 h 644106"/>
                <a:gd name="connsiteX1" fmla="*/ 103517 w 172528"/>
                <a:gd name="connsiteY1" fmla="*/ 5751 h 644106"/>
                <a:gd name="connsiteX2" fmla="*/ 172528 w 172528"/>
                <a:gd name="connsiteY2" fmla="*/ 644106 h 644106"/>
                <a:gd name="connsiteX0" fmla="*/ 0 w 172528"/>
                <a:gd name="connsiteY0" fmla="*/ 603850 h 603850"/>
                <a:gd name="connsiteX1" fmla="*/ 103517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0513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  <a:gd name="connsiteX0" fmla="*/ 0 w 184030"/>
                <a:gd name="connsiteY0" fmla="*/ 603850 h 603850"/>
                <a:gd name="connsiteX1" fmla="*/ 86264 w 184030"/>
                <a:gd name="connsiteY1" fmla="*/ 0 h 603850"/>
                <a:gd name="connsiteX2" fmla="*/ 172528 w 184030"/>
                <a:gd name="connsiteY2" fmla="*/ 603850 h 603850"/>
                <a:gd name="connsiteX0" fmla="*/ 0 w 184030"/>
                <a:gd name="connsiteY0" fmla="*/ 603850 h 603850"/>
                <a:gd name="connsiteX1" fmla="*/ 86264 w 184030"/>
                <a:gd name="connsiteY1" fmla="*/ 0 h 603850"/>
                <a:gd name="connsiteX2" fmla="*/ 172528 w 184030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528" h="603850">
                  <a:moveTo>
                    <a:pt x="0" y="603850"/>
                  </a:moveTo>
                  <a:cubicBezTo>
                    <a:pt x="37381" y="299049"/>
                    <a:pt x="23004" y="0"/>
                    <a:pt x="86264" y="0"/>
                  </a:cubicBezTo>
                  <a:cubicBezTo>
                    <a:pt x="155275" y="5751"/>
                    <a:pt x="152400" y="287548"/>
                    <a:pt x="172528" y="603850"/>
                  </a:cubicBezTo>
                </a:path>
              </a:pathLst>
            </a:cu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018213" y="3942750"/>
              <a:ext cx="172528" cy="603850"/>
            </a:xfrm>
            <a:custGeom>
              <a:avLst/>
              <a:gdLst>
                <a:gd name="connsiteX0" fmla="*/ 0 w 172528"/>
                <a:gd name="connsiteY0" fmla="*/ 609601 h 644106"/>
                <a:gd name="connsiteX1" fmla="*/ 103517 w 172528"/>
                <a:gd name="connsiteY1" fmla="*/ 5751 h 644106"/>
                <a:gd name="connsiteX2" fmla="*/ 172528 w 172528"/>
                <a:gd name="connsiteY2" fmla="*/ 644106 h 644106"/>
                <a:gd name="connsiteX0" fmla="*/ 0 w 172528"/>
                <a:gd name="connsiteY0" fmla="*/ 603850 h 603850"/>
                <a:gd name="connsiteX1" fmla="*/ 103517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0513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  <a:gd name="connsiteX0" fmla="*/ 0 w 184030"/>
                <a:gd name="connsiteY0" fmla="*/ 603850 h 603850"/>
                <a:gd name="connsiteX1" fmla="*/ 86264 w 184030"/>
                <a:gd name="connsiteY1" fmla="*/ 0 h 603850"/>
                <a:gd name="connsiteX2" fmla="*/ 172528 w 184030"/>
                <a:gd name="connsiteY2" fmla="*/ 603850 h 603850"/>
                <a:gd name="connsiteX0" fmla="*/ 0 w 184030"/>
                <a:gd name="connsiteY0" fmla="*/ 603850 h 603850"/>
                <a:gd name="connsiteX1" fmla="*/ 86264 w 184030"/>
                <a:gd name="connsiteY1" fmla="*/ 0 h 603850"/>
                <a:gd name="connsiteX2" fmla="*/ 172528 w 184030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528" h="603850">
                  <a:moveTo>
                    <a:pt x="0" y="603850"/>
                  </a:moveTo>
                  <a:cubicBezTo>
                    <a:pt x="37381" y="299049"/>
                    <a:pt x="23004" y="0"/>
                    <a:pt x="86264" y="0"/>
                  </a:cubicBezTo>
                  <a:cubicBezTo>
                    <a:pt x="155275" y="5751"/>
                    <a:pt x="152400" y="287548"/>
                    <a:pt x="172528" y="603850"/>
                  </a:cubicBezTo>
                </a:path>
              </a:pathLst>
            </a:cu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494145" y="3942750"/>
              <a:ext cx="172528" cy="603850"/>
            </a:xfrm>
            <a:custGeom>
              <a:avLst/>
              <a:gdLst>
                <a:gd name="connsiteX0" fmla="*/ 0 w 172528"/>
                <a:gd name="connsiteY0" fmla="*/ 609601 h 644106"/>
                <a:gd name="connsiteX1" fmla="*/ 103517 w 172528"/>
                <a:gd name="connsiteY1" fmla="*/ 5751 h 644106"/>
                <a:gd name="connsiteX2" fmla="*/ 172528 w 172528"/>
                <a:gd name="connsiteY2" fmla="*/ 644106 h 644106"/>
                <a:gd name="connsiteX0" fmla="*/ 0 w 172528"/>
                <a:gd name="connsiteY0" fmla="*/ 603850 h 603850"/>
                <a:gd name="connsiteX1" fmla="*/ 103517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0513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  <a:gd name="connsiteX0" fmla="*/ 0 w 184030"/>
                <a:gd name="connsiteY0" fmla="*/ 603850 h 603850"/>
                <a:gd name="connsiteX1" fmla="*/ 86264 w 184030"/>
                <a:gd name="connsiteY1" fmla="*/ 0 h 603850"/>
                <a:gd name="connsiteX2" fmla="*/ 172528 w 184030"/>
                <a:gd name="connsiteY2" fmla="*/ 603850 h 603850"/>
                <a:gd name="connsiteX0" fmla="*/ 0 w 184030"/>
                <a:gd name="connsiteY0" fmla="*/ 603850 h 603850"/>
                <a:gd name="connsiteX1" fmla="*/ 86264 w 184030"/>
                <a:gd name="connsiteY1" fmla="*/ 0 h 603850"/>
                <a:gd name="connsiteX2" fmla="*/ 172528 w 184030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528" h="603850">
                  <a:moveTo>
                    <a:pt x="0" y="603850"/>
                  </a:moveTo>
                  <a:cubicBezTo>
                    <a:pt x="37381" y="299049"/>
                    <a:pt x="23004" y="0"/>
                    <a:pt x="86264" y="0"/>
                  </a:cubicBezTo>
                  <a:cubicBezTo>
                    <a:pt x="155275" y="5751"/>
                    <a:pt x="152400" y="287548"/>
                    <a:pt x="172528" y="603850"/>
                  </a:cubicBezTo>
                </a:path>
              </a:pathLst>
            </a:cu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63815" y="3942750"/>
              <a:ext cx="172528" cy="603850"/>
            </a:xfrm>
            <a:custGeom>
              <a:avLst/>
              <a:gdLst>
                <a:gd name="connsiteX0" fmla="*/ 0 w 172528"/>
                <a:gd name="connsiteY0" fmla="*/ 609601 h 644106"/>
                <a:gd name="connsiteX1" fmla="*/ 103517 w 172528"/>
                <a:gd name="connsiteY1" fmla="*/ 5751 h 644106"/>
                <a:gd name="connsiteX2" fmla="*/ 172528 w 172528"/>
                <a:gd name="connsiteY2" fmla="*/ 644106 h 644106"/>
                <a:gd name="connsiteX0" fmla="*/ 0 w 172528"/>
                <a:gd name="connsiteY0" fmla="*/ 603850 h 603850"/>
                <a:gd name="connsiteX1" fmla="*/ 103517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0513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  <a:gd name="connsiteX0" fmla="*/ 0 w 184030"/>
                <a:gd name="connsiteY0" fmla="*/ 603850 h 603850"/>
                <a:gd name="connsiteX1" fmla="*/ 86264 w 184030"/>
                <a:gd name="connsiteY1" fmla="*/ 0 h 603850"/>
                <a:gd name="connsiteX2" fmla="*/ 172528 w 184030"/>
                <a:gd name="connsiteY2" fmla="*/ 603850 h 603850"/>
                <a:gd name="connsiteX0" fmla="*/ 0 w 184030"/>
                <a:gd name="connsiteY0" fmla="*/ 603850 h 603850"/>
                <a:gd name="connsiteX1" fmla="*/ 86264 w 184030"/>
                <a:gd name="connsiteY1" fmla="*/ 0 h 603850"/>
                <a:gd name="connsiteX2" fmla="*/ 172528 w 184030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528" h="603850">
                  <a:moveTo>
                    <a:pt x="0" y="603850"/>
                  </a:moveTo>
                  <a:cubicBezTo>
                    <a:pt x="37381" y="299049"/>
                    <a:pt x="23004" y="0"/>
                    <a:pt x="86264" y="0"/>
                  </a:cubicBezTo>
                  <a:cubicBezTo>
                    <a:pt x="155275" y="5751"/>
                    <a:pt x="152400" y="287548"/>
                    <a:pt x="172528" y="603850"/>
                  </a:cubicBezTo>
                </a:path>
              </a:pathLst>
            </a:cu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383839" y="4171734"/>
              <a:ext cx="172528" cy="365760"/>
            </a:xfrm>
            <a:custGeom>
              <a:avLst/>
              <a:gdLst>
                <a:gd name="connsiteX0" fmla="*/ 0 w 172528"/>
                <a:gd name="connsiteY0" fmla="*/ 609601 h 644106"/>
                <a:gd name="connsiteX1" fmla="*/ 103517 w 172528"/>
                <a:gd name="connsiteY1" fmla="*/ 5751 h 644106"/>
                <a:gd name="connsiteX2" fmla="*/ 172528 w 172528"/>
                <a:gd name="connsiteY2" fmla="*/ 644106 h 644106"/>
                <a:gd name="connsiteX0" fmla="*/ 0 w 172528"/>
                <a:gd name="connsiteY0" fmla="*/ 603850 h 603850"/>
                <a:gd name="connsiteX1" fmla="*/ 103517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0513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  <a:gd name="connsiteX0" fmla="*/ 0 w 184030"/>
                <a:gd name="connsiteY0" fmla="*/ 603850 h 603850"/>
                <a:gd name="connsiteX1" fmla="*/ 86264 w 184030"/>
                <a:gd name="connsiteY1" fmla="*/ 0 h 603850"/>
                <a:gd name="connsiteX2" fmla="*/ 172528 w 184030"/>
                <a:gd name="connsiteY2" fmla="*/ 603850 h 603850"/>
                <a:gd name="connsiteX0" fmla="*/ 0 w 184030"/>
                <a:gd name="connsiteY0" fmla="*/ 603850 h 603850"/>
                <a:gd name="connsiteX1" fmla="*/ 86264 w 184030"/>
                <a:gd name="connsiteY1" fmla="*/ 0 h 603850"/>
                <a:gd name="connsiteX2" fmla="*/ 172528 w 184030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528" h="603850">
                  <a:moveTo>
                    <a:pt x="0" y="603850"/>
                  </a:moveTo>
                  <a:cubicBezTo>
                    <a:pt x="37381" y="299049"/>
                    <a:pt x="23004" y="0"/>
                    <a:pt x="86264" y="0"/>
                  </a:cubicBezTo>
                  <a:cubicBezTo>
                    <a:pt x="155275" y="5751"/>
                    <a:pt x="152400" y="287548"/>
                    <a:pt x="172528" y="603850"/>
                  </a:cubicBezTo>
                </a:path>
              </a:pathLst>
            </a:cu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725870" y="4180840"/>
              <a:ext cx="172528" cy="365760"/>
            </a:xfrm>
            <a:custGeom>
              <a:avLst/>
              <a:gdLst>
                <a:gd name="connsiteX0" fmla="*/ 0 w 172528"/>
                <a:gd name="connsiteY0" fmla="*/ 609601 h 644106"/>
                <a:gd name="connsiteX1" fmla="*/ 103517 w 172528"/>
                <a:gd name="connsiteY1" fmla="*/ 5751 h 644106"/>
                <a:gd name="connsiteX2" fmla="*/ 172528 w 172528"/>
                <a:gd name="connsiteY2" fmla="*/ 644106 h 644106"/>
                <a:gd name="connsiteX0" fmla="*/ 0 w 172528"/>
                <a:gd name="connsiteY0" fmla="*/ 603850 h 603850"/>
                <a:gd name="connsiteX1" fmla="*/ 103517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0513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  <a:gd name="connsiteX0" fmla="*/ 0 w 184030"/>
                <a:gd name="connsiteY0" fmla="*/ 603850 h 603850"/>
                <a:gd name="connsiteX1" fmla="*/ 86264 w 184030"/>
                <a:gd name="connsiteY1" fmla="*/ 0 h 603850"/>
                <a:gd name="connsiteX2" fmla="*/ 172528 w 184030"/>
                <a:gd name="connsiteY2" fmla="*/ 603850 h 603850"/>
                <a:gd name="connsiteX0" fmla="*/ 0 w 184030"/>
                <a:gd name="connsiteY0" fmla="*/ 603850 h 603850"/>
                <a:gd name="connsiteX1" fmla="*/ 86264 w 184030"/>
                <a:gd name="connsiteY1" fmla="*/ 0 h 603850"/>
                <a:gd name="connsiteX2" fmla="*/ 172528 w 184030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528" h="603850">
                  <a:moveTo>
                    <a:pt x="0" y="603850"/>
                  </a:moveTo>
                  <a:cubicBezTo>
                    <a:pt x="37381" y="299049"/>
                    <a:pt x="23004" y="0"/>
                    <a:pt x="86264" y="0"/>
                  </a:cubicBezTo>
                  <a:cubicBezTo>
                    <a:pt x="155275" y="5751"/>
                    <a:pt x="152400" y="287548"/>
                    <a:pt x="172528" y="603850"/>
                  </a:cubicBezTo>
                </a:path>
              </a:pathLst>
            </a:cu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862760" y="4180840"/>
              <a:ext cx="172528" cy="365760"/>
            </a:xfrm>
            <a:custGeom>
              <a:avLst/>
              <a:gdLst>
                <a:gd name="connsiteX0" fmla="*/ 0 w 172528"/>
                <a:gd name="connsiteY0" fmla="*/ 609601 h 644106"/>
                <a:gd name="connsiteX1" fmla="*/ 103517 w 172528"/>
                <a:gd name="connsiteY1" fmla="*/ 5751 h 644106"/>
                <a:gd name="connsiteX2" fmla="*/ 172528 w 172528"/>
                <a:gd name="connsiteY2" fmla="*/ 644106 h 644106"/>
                <a:gd name="connsiteX0" fmla="*/ 0 w 172528"/>
                <a:gd name="connsiteY0" fmla="*/ 603850 h 603850"/>
                <a:gd name="connsiteX1" fmla="*/ 103517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0513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  <a:gd name="connsiteX0" fmla="*/ 0 w 184030"/>
                <a:gd name="connsiteY0" fmla="*/ 603850 h 603850"/>
                <a:gd name="connsiteX1" fmla="*/ 86264 w 184030"/>
                <a:gd name="connsiteY1" fmla="*/ 0 h 603850"/>
                <a:gd name="connsiteX2" fmla="*/ 172528 w 184030"/>
                <a:gd name="connsiteY2" fmla="*/ 603850 h 603850"/>
                <a:gd name="connsiteX0" fmla="*/ 0 w 184030"/>
                <a:gd name="connsiteY0" fmla="*/ 603850 h 603850"/>
                <a:gd name="connsiteX1" fmla="*/ 86264 w 184030"/>
                <a:gd name="connsiteY1" fmla="*/ 0 h 603850"/>
                <a:gd name="connsiteX2" fmla="*/ 172528 w 184030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528" h="603850">
                  <a:moveTo>
                    <a:pt x="0" y="603850"/>
                  </a:moveTo>
                  <a:cubicBezTo>
                    <a:pt x="37381" y="299049"/>
                    <a:pt x="23004" y="0"/>
                    <a:pt x="86264" y="0"/>
                  </a:cubicBezTo>
                  <a:cubicBezTo>
                    <a:pt x="155275" y="5751"/>
                    <a:pt x="152400" y="287548"/>
                    <a:pt x="172528" y="603850"/>
                  </a:cubicBezTo>
                </a:path>
              </a:pathLst>
            </a:cu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632430" y="4180840"/>
              <a:ext cx="172528" cy="365760"/>
            </a:xfrm>
            <a:custGeom>
              <a:avLst/>
              <a:gdLst>
                <a:gd name="connsiteX0" fmla="*/ 0 w 172528"/>
                <a:gd name="connsiteY0" fmla="*/ 609601 h 644106"/>
                <a:gd name="connsiteX1" fmla="*/ 103517 w 172528"/>
                <a:gd name="connsiteY1" fmla="*/ 5751 h 644106"/>
                <a:gd name="connsiteX2" fmla="*/ 172528 w 172528"/>
                <a:gd name="connsiteY2" fmla="*/ 644106 h 644106"/>
                <a:gd name="connsiteX0" fmla="*/ 0 w 172528"/>
                <a:gd name="connsiteY0" fmla="*/ 603850 h 603850"/>
                <a:gd name="connsiteX1" fmla="*/ 103517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0513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  <a:gd name="connsiteX0" fmla="*/ 0 w 184030"/>
                <a:gd name="connsiteY0" fmla="*/ 603850 h 603850"/>
                <a:gd name="connsiteX1" fmla="*/ 86264 w 184030"/>
                <a:gd name="connsiteY1" fmla="*/ 0 h 603850"/>
                <a:gd name="connsiteX2" fmla="*/ 172528 w 184030"/>
                <a:gd name="connsiteY2" fmla="*/ 603850 h 603850"/>
                <a:gd name="connsiteX0" fmla="*/ 0 w 184030"/>
                <a:gd name="connsiteY0" fmla="*/ 603850 h 603850"/>
                <a:gd name="connsiteX1" fmla="*/ 86264 w 184030"/>
                <a:gd name="connsiteY1" fmla="*/ 0 h 603850"/>
                <a:gd name="connsiteX2" fmla="*/ 172528 w 184030"/>
                <a:gd name="connsiteY2" fmla="*/ 603850 h 603850"/>
                <a:gd name="connsiteX0" fmla="*/ 0 w 172528"/>
                <a:gd name="connsiteY0" fmla="*/ 603850 h 603850"/>
                <a:gd name="connsiteX1" fmla="*/ 86264 w 172528"/>
                <a:gd name="connsiteY1" fmla="*/ 0 h 603850"/>
                <a:gd name="connsiteX2" fmla="*/ 172528 w 172528"/>
                <a:gd name="connsiteY2" fmla="*/ 603850 h 60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528" h="603850">
                  <a:moveTo>
                    <a:pt x="0" y="603850"/>
                  </a:moveTo>
                  <a:cubicBezTo>
                    <a:pt x="37381" y="299049"/>
                    <a:pt x="23004" y="0"/>
                    <a:pt x="86264" y="0"/>
                  </a:cubicBezTo>
                  <a:cubicBezTo>
                    <a:pt x="155275" y="5751"/>
                    <a:pt x="152400" y="287548"/>
                    <a:pt x="172528" y="603850"/>
                  </a:cubicBezTo>
                </a:path>
              </a:pathLst>
            </a:cu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 19"/>
          <p:cNvSpPr/>
          <p:nvPr/>
        </p:nvSpPr>
        <p:spPr>
          <a:xfrm>
            <a:off x="5846263" y="4612739"/>
            <a:ext cx="1647372" cy="621467"/>
          </a:xfrm>
          <a:custGeom>
            <a:avLst/>
            <a:gdLst>
              <a:gd name="connsiteX0" fmla="*/ 0 w 965200"/>
              <a:gd name="connsiteY0" fmla="*/ 0 h 58057"/>
              <a:gd name="connsiteX1" fmla="*/ 965200 w 965200"/>
              <a:gd name="connsiteY1" fmla="*/ 58057 h 58057"/>
              <a:gd name="connsiteX0" fmla="*/ 0 w 965200"/>
              <a:gd name="connsiteY0" fmla="*/ 0 h 485019"/>
              <a:gd name="connsiteX1" fmla="*/ 965200 w 965200"/>
              <a:gd name="connsiteY1" fmla="*/ 58057 h 485019"/>
              <a:gd name="connsiteX0" fmla="*/ 0 w 1560286"/>
              <a:gd name="connsiteY0" fmla="*/ 384629 h 426962"/>
              <a:gd name="connsiteX1" fmla="*/ 1560286 w 1560286"/>
              <a:gd name="connsiteY1" fmla="*/ 0 h 426962"/>
              <a:gd name="connsiteX0" fmla="*/ 0 w 1647372"/>
              <a:gd name="connsiteY0" fmla="*/ 3629 h 426962"/>
              <a:gd name="connsiteX1" fmla="*/ 1647372 w 1647372"/>
              <a:gd name="connsiteY1" fmla="*/ 0 h 426962"/>
              <a:gd name="connsiteX0" fmla="*/ 0 w 1647372"/>
              <a:gd name="connsiteY0" fmla="*/ 3629 h 574523"/>
              <a:gd name="connsiteX1" fmla="*/ 1647372 w 1647372"/>
              <a:gd name="connsiteY1" fmla="*/ 0 h 574523"/>
              <a:gd name="connsiteX0" fmla="*/ 0 w 1647372"/>
              <a:gd name="connsiteY0" fmla="*/ 3629 h 574523"/>
              <a:gd name="connsiteX1" fmla="*/ 1647372 w 1647372"/>
              <a:gd name="connsiteY1" fmla="*/ 0 h 574523"/>
              <a:gd name="connsiteX0" fmla="*/ 0 w 1647372"/>
              <a:gd name="connsiteY0" fmla="*/ 3629 h 621467"/>
              <a:gd name="connsiteX1" fmla="*/ 1647372 w 1647372"/>
              <a:gd name="connsiteY1" fmla="*/ 0 h 62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7372" h="621467">
                <a:moveTo>
                  <a:pt x="0" y="3629"/>
                </a:moveTo>
                <a:cubicBezTo>
                  <a:pt x="289075" y="621467"/>
                  <a:pt x="1375078" y="561219"/>
                  <a:pt x="1647372" y="0"/>
                </a:cubicBezTo>
              </a:path>
            </a:pathLst>
          </a:custGeom>
          <a:ln w="25400">
            <a:solidFill>
              <a:schemeClr val="accent2">
                <a:lumMod val="75000"/>
              </a:schemeClr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506100" y="2036100"/>
            <a:ext cx="1285548" cy="224862"/>
            <a:chOff x="5676181" y="1872615"/>
            <a:chExt cx="1285548" cy="224862"/>
          </a:xfrm>
        </p:grpSpPr>
        <p:sp>
          <p:nvSpPr>
            <p:cNvPr id="22" name="Oval 21"/>
            <p:cNvSpPr/>
            <p:nvPr/>
          </p:nvSpPr>
          <p:spPr>
            <a:xfrm>
              <a:off x="5676181" y="1872615"/>
              <a:ext cx="213444" cy="213360"/>
            </a:xfrm>
            <a:prstGeom prst="ellipse">
              <a:avLst/>
            </a:prstGeom>
            <a:solidFill>
              <a:srgbClr val="00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18213" y="1872615"/>
              <a:ext cx="213444" cy="213360"/>
            </a:xfrm>
            <a:prstGeom prst="ellipse">
              <a:avLst/>
            </a:prstGeom>
            <a:solidFill>
              <a:srgbClr val="00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83249" y="1878366"/>
              <a:ext cx="213444" cy="213360"/>
            </a:xfrm>
            <a:prstGeom prst="ellipse">
              <a:avLst/>
            </a:prstGeom>
            <a:solidFill>
              <a:srgbClr val="00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748285" y="1884117"/>
              <a:ext cx="213444" cy="213360"/>
            </a:xfrm>
            <a:prstGeom prst="ellipse">
              <a:avLst/>
            </a:prstGeom>
            <a:solidFill>
              <a:srgbClr val="00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95581" y="2025015"/>
            <a:ext cx="1285548" cy="224862"/>
            <a:chOff x="5676181" y="1872615"/>
            <a:chExt cx="1285548" cy="224862"/>
          </a:xfrm>
        </p:grpSpPr>
        <p:sp>
          <p:nvSpPr>
            <p:cNvPr id="28" name="Oval 27"/>
            <p:cNvSpPr/>
            <p:nvPr/>
          </p:nvSpPr>
          <p:spPr>
            <a:xfrm>
              <a:off x="5676181" y="1872615"/>
              <a:ext cx="213444" cy="213360"/>
            </a:xfrm>
            <a:prstGeom prst="ellipse">
              <a:avLst/>
            </a:prstGeom>
            <a:solidFill>
              <a:srgbClr val="00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018213" y="1872615"/>
              <a:ext cx="213444" cy="213360"/>
            </a:xfrm>
            <a:prstGeom prst="ellipse">
              <a:avLst/>
            </a:prstGeom>
            <a:solidFill>
              <a:srgbClr val="00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383249" y="1878366"/>
              <a:ext cx="213444" cy="213360"/>
            </a:xfrm>
            <a:prstGeom prst="ellipse">
              <a:avLst/>
            </a:prstGeom>
            <a:solidFill>
              <a:srgbClr val="00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748285" y="1884117"/>
              <a:ext cx="213444" cy="213360"/>
            </a:xfrm>
            <a:prstGeom prst="ellipse">
              <a:avLst/>
            </a:prstGeom>
            <a:solidFill>
              <a:srgbClr val="00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 animBg="1"/>
      <p:bldP spid="7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out of trouble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L computation includes </a:t>
            </a:r>
          </a:p>
          <a:p>
            <a:pPr lvl="2"/>
            <a:r>
              <a:rPr lang="en-US" sz="1800" dirty="0" smtClean="0"/>
              <a:t>(old way’s) “combinatorial factor” – can iterate per locus, wholesale computing all the pairs (let’s say) of unknown genotypes (“</a:t>
            </a:r>
            <a:r>
              <a:rPr lang="en-US" sz="1800" dirty="0" err="1" smtClean="0"/>
              <a:t>unks</a:t>
            </a:r>
            <a:r>
              <a:rPr lang="en-US" sz="1800" dirty="0" smtClean="0"/>
              <a:t>”)</a:t>
            </a:r>
          </a:p>
          <a:p>
            <a:pPr lvl="2"/>
            <a:r>
              <a:rPr lang="en-US" sz="1800" dirty="0" smtClean="0"/>
              <a:t>“fit factor” – sticking point as depends on template quantities.</a:t>
            </a:r>
          </a:p>
          <a:p>
            <a:r>
              <a:rPr lang="en-US" sz="2400" dirty="0" smtClean="0"/>
              <a:t>Trouble</a:t>
            </a:r>
          </a:p>
          <a:p>
            <a:pPr lvl="1"/>
            <a:r>
              <a:rPr lang="en-US" sz="2000" dirty="0" smtClean="0"/>
              <a:t>For each of the 1e20 combinations of </a:t>
            </a:r>
            <a:r>
              <a:rPr lang="en-US" sz="2000" dirty="0" err="1" smtClean="0"/>
              <a:t>unks</a:t>
            </a:r>
            <a:r>
              <a:rPr lang="en-US" sz="2000" dirty="0" smtClean="0"/>
              <a:t>, some pair of template quantities maximizes the Pr(</a:t>
            </a:r>
            <a:r>
              <a:rPr lang="en-US" sz="2000" dirty="0" err="1" smtClean="0"/>
              <a:t>Evidence|these</a:t>
            </a:r>
            <a:r>
              <a:rPr lang="en-US" sz="2000" dirty="0" smtClean="0"/>
              <a:t> </a:t>
            </a:r>
            <a:r>
              <a:rPr lang="en-US" sz="2000" dirty="0" err="1" smtClean="0"/>
              <a:t>unks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One out: MCMC, limiting consideration to the important profiles.</a:t>
            </a:r>
          </a:p>
          <a:p>
            <a:r>
              <a:rPr lang="en-US" sz="2400" dirty="0" smtClean="0"/>
              <a:t>Better idea</a:t>
            </a:r>
          </a:p>
          <a:p>
            <a:pPr lvl="1"/>
            <a:r>
              <a:rPr lang="en-US" sz="2000" dirty="0" smtClean="0"/>
              <a:t>Outer loop iterates/searches through mixture proportions</a:t>
            </a:r>
          </a:p>
          <a:p>
            <a:pPr lvl="1"/>
            <a:r>
              <a:rPr lang="en-US" sz="2000" dirty="0" smtClean="0"/>
              <a:t>Conditional on mixture proportions, loci ARE independent.</a:t>
            </a:r>
          </a:p>
          <a:p>
            <a:pPr lvl="2"/>
            <a:r>
              <a:rPr lang="en-US" sz="2000" dirty="0" smtClean="0"/>
              <a:t>Then loop on loci</a:t>
            </a:r>
          </a:p>
          <a:p>
            <a:pPr lvl="3"/>
            <a:r>
              <a:rPr lang="en-US" dirty="0" smtClean="0"/>
              <a:t>Loop on </a:t>
            </a:r>
            <a:r>
              <a:rPr lang="en-US" dirty="0" err="1" smtClean="0"/>
              <a:t>unks</a:t>
            </a:r>
            <a:r>
              <a:rPr lang="en-US" dirty="0" smtClean="0"/>
              <a:t> (handle both combination &amp; fit factors).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trouble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Calculation</a:t>
            </a:r>
            <a:r>
              <a:rPr lang="en-US" sz="2800" dirty="0" smtClean="0"/>
              <a:t>, not simulation</a:t>
            </a:r>
          </a:p>
          <a:p>
            <a:pPr lvl="1"/>
            <a:r>
              <a:rPr lang="en-US" sz="2400" dirty="0" smtClean="0"/>
              <a:t>All genotype combinations for unknowns</a:t>
            </a:r>
          </a:p>
          <a:p>
            <a:r>
              <a:rPr lang="en-US" sz="2800" dirty="0" smtClean="0"/>
              <a:t>Fast, with attendant benefits</a:t>
            </a:r>
          </a:p>
          <a:p>
            <a:pPr lvl="1"/>
            <a:r>
              <a:rPr lang="en-US" sz="2400" dirty="0" smtClean="0"/>
              <a:t>Easier to test, debug, use, validate</a:t>
            </a:r>
          </a:p>
          <a:p>
            <a:pPr lvl="1"/>
            <a:r>
              <a:rPr lang="en-US" dirty="0" smtClean="0"/>
              <a:t>Easier to see the forest</a:t>
            </a:r>
          </a:p>
          <a:p>
            <a:pPr lvl="2"/>
            <a:r>
              <a:rPr lang="en-US" dirty="0" smtClean="0"/>
              <a:t>What’s the total solution</a:t>
            </a:r>
          </a:p>
          <a:p>
            <a:pPr lvl="3"/>
            <a:r>
              <a:rPr lang="en-US" dirty="0" smtClean="0"/>
              <a:t>Integrate over mixture proportions</a:t>
            </a:r>
          </a:p>
          <a:p>
            <a:pPr lvl="3"/>
            <a:r>
              <a:rPr lang="en-US" dirty="0" smtClean="0"/>
              <a:t>Complicated forensic cases have many possible references, many mixture computations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79" y="714374"/>
            <a:ext cx="8331484" cy="602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multiway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mixture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5645" y="3508022"/>
            <a:ext cx="1190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Lots of Hp’s</a:t>
            </a:r>
            <a:endParaRPr lang="en-US" sz="2400" dirty="0"/>
          </a:p>
        </p:txBody>
      </p:sp>
      <p:sp>
        <p:nvSpPr>
          <p:cNvPr id="12" name="Freeform 11"/>
          <p:cNvSpPr/>
          <p:nvPr/>
        </p:nvSpPr>
        <p:spPr>
          <a:xfrm>
            <a:off x="3680177" y="3208395"/>
            <a:ext cx="1896534" cy="946386"/>
          </a:xfrm>
          <a:custGeom>
            <a:avLst/>
            <a:gdLst>
              <a:gd name="connsiteX0" fmla="*/ 0 w 1725318"/>
              <a:gd name="connsiteY0" fmla="*/ 410163 h 746948"/>
              <a:gd name="connsiteX1" fmla="*/ 993422 w 1725318"/>
              <a:gd name="connsiteY1" fmla="*/ 15052 h 746948"/>
              <a:gd name="connsiteX2" fmla="*/ 1693333 w 1725318"/>
              <a:gd name="connsiteY2" fmla="*/ 500474 h 746948"/>
              <a:gd name="connsiteX3" fmla="*/ 801511 w 1725318"/>
              <a:gd name="connsiteY3" fmla="*/ 726252 h 746948"/>
              <a:gd name="connsiteX4" fmla="*/ 237067 w 1725318"/>
              <a:gd name="connsiteY4" fmla="*/ 376296 h 746948"/>
              <a:gd name="connsiteX0" fmla="*/ 0 w 1894651"/>
              <a:gd name="connsiteY0" fmla="*/ 476014 h 733777"/>
              <a:gd name="connsiteX1" fmla="*/ 1162755 w 1894651"/>
              <a:gd name="connsiteY1" fmla="*/ 1881 h 733777"/>
              <a:gd name="connsiteX2" fmla="*/ 1862666 w 1894651"/>
              <a:gd name="connsiteY2" fmla="*/ 487303 h 733777"/>
              <a:gd name="connsiteX3" fmla="*/ 970844 w 1894651"/>
              <a:gd name="connsiteY3" fmla="*/ 713081 h 733777"/>
              <a:gd name="connsiteX4" fmla="*/ 406400 w 1894651"/>
              <a:gd name="connsiteY4" fmla="*/ 363125 h 733777"/>
              <a:gd name="connsiteX0" fmla="*/ 0 w 1894651"/>
              <a:gd name="connsiteY0" fmla="*/ 476014 h 733777"/>
              <a:gd name="connsiteX1" fmla="*/ 1162755 w 1894651"/>
              <a:gd name="connsiteY1" fmla="*/ 1881 h 733777"/>
              <a:gd name="connsiteX2" fmla="*/ 1862666 w 1894651"/>
              <a:gd name="connsiteY2" fmla="*/ 487303 h 733777"/>
              <a:gd name="connsiteX3" fmla="*/ 970844 w 1894651"/>
              <a:gd name="connsiteY3" fmla="*/ 713081 h 733777"/>
              <a:gd name="connsiteX4" fmla="*/ 406400 w 1894651"/>
              <a:gd name="connsiteY4" fmla="*/ 363125 h 733777"/>
              <a:gd name="connsiteX0" fmla="*/ 0 w 1872073"/>
              <a:gd name="connsiteY0" fmla="*/ 476014 h 699910"/>
              <a:gd name="connsiteX1" fmla="*/ 1162755 w 1872073"/>
              <a:gd name="connsiteY1" fmla="*/ 1881 h 699910"/>
              <a:gd name="connsiteX2" fmla="*/ 1862666 w 1872073"/>
              <a:gd name="connsiteY2" fmla="*/ 487303 h 699910"/>
              <a:gd name="connsiteX3" fmla="*/ 1106311 w 1872073"/>
              <a:gd name="connsiteY3" fmla="*/ 679214 h 699910"/>
              <a:gd name="connsiteX4" fmla="*/ 406400 w 1872073"/>
              <a:gd name="connsiteY4" fmla="*/ 363125 h 699910"/>
              <a:gd name="connsiteX0" fmla="*/ 0 w 1872073"/>
              <a:gd name="connsiteY0" fmla="*/ 476014 h 699910"/>
              <a:gd name="connsiteX1" fmla="*/ 1162755 w 1872073"/>
              <a:gd name="connsiteY1" fmla="*/ 1881 h 699910"/>
              <a:gd name="connsiteX2" fmla="*/ 1862666 w 1872073"/>
              <a:gd name="connsiteY2" fmla="*/ 487303 h 699910"/>
              <a:gd name="connsiteX3" fmla="*/ 1106311 w 1872073"/>
              <a:gd name="connsiteY3" fmla="*/ 679214 h 699910"/>
              <a:gd name="connsiteX4" fmla="*/ 406400 w 1872073"/>
              <a:gd name="connsiteY4" fmla="*/ 363125 h 699910"/>
              <a:gd name="connsiteX0" fmla="*/ 0 w 1347140"/>
              <a:gd name="connsiteY0" fmla="*/ 508000 h 711200"/>
              <a:gd name="connsiteX1" fmla="*/ 1162755 w 1347140"/>
              <a:gd name="connsiteY1" fmla="*/ 33867 h 711200"/>
              <a:gd name="connsiteX2" fmla="*/ 1106311 w 1347140"/>
              <a:gd name="connsiteY2" fmla="*/ 711200 h 711200"/>
              <a:gd name="connsiteX3" fmla="*/ 406400 w 1347140"/>
              <a:gd name="connsiteY3" fmla="*/ 395111 h 711200"/>
              <a:gd name="connsiteX0" fmla="*/ 0 w 1349022"/>
              <a:gd name="connsiteY0" fmla="*/ 508000 h 731896"/>
              <a:gd name="connsiteX1" fmla="*/ 1162755 w 1349022"/>
              <a:gd name="connsiteY1" fmla="*/ 33867 h 731896"/>
              <a:gd name="connsiteX2" fmla="*/ 1106311 w 1349022"/>
              <a:gd name="connsiteY2" fmla="*/ 711200 h 731896"/>
              <a:gd name="connsiteX3" fmla="*/ 406400 w 1349022"/>
              <a:gd name="connsiteY3" fmla="*/ 395111 h 731896"/>
              <a:gd name="connsiteX0" fmla="*/ 0 w 1349022"/>
              <a:gd name="connsiteY0" fmla="*/ 508000 h 731896"/>
              <a:gd name="connsiteX1" fmla="*/ 1162755 w 1349022"/>
              <a:gd name="connsiteY1" fmla="*/ 33867 h 731896"/>
              <a:gd name="connsiteX2" fmla="*/ 1106311 w 1349022"/>
              <a:gd name="connsiteY2" fmla="*/ 711200 h 731896"/>
              <a:gd name="connsiteX3" fmla="*/ 406400 w 1349022"/>
              <a:gd name="connsiteY3" fmla="*/ 395111 h 731896"/>
              <a:gd name="connsiteX0" fmla="*/ 0 w 2735674"/>
              <a:gd name="connsiteY0" fmla="*/ 508000 h 731896"/>
              <a:gd name="connsiteX1" fmla="*/ 1162755 w 2735674"/>
              <a:gd name="connsiteY1" fmla="*/ 33867 h 731896"/>
              <a:gd name="connsiteX2" fmla="*/ 1106311 w 2735674"/>
              <a:gd name="connsiteY2" fmla="*/ 711200 h 731896"/>
              <a:gd name="connsiteX3" fmla="*/ 406400 w 2735674"/>
              <a:gd name="connsiteY3" fmla="*/ 395111 h 731896"/>
              <a:gd name="connsiteX0" fmla="*/ 0 w 2724386"/>
              <a:gd name="connsiteY0" fmla="*/ 394171 h 687683"/>
              <a:gd name="connsiteX1" fmla="*/ 1151467 w 2724386"/>
              <a:gd name="connsiteY1" fmla="*/ 75260 h 687683"/>
              <a:gd name="connsiteX2" fmla="*/ 1106311 w 2724386"/>
              <a:gd name="connsiteY2" fmla="*/ 597371 h 687683"/>
              <a:gd name="connsiteX3" fmla="*/ 406400 w 2724386"/>
              <a:gd name="connsiteY3" fmla="*/ 281282 h 687683"/>
              <a:gd name="connsiteX0" fmla="*/ 0 w 2758252"/>
              <a:gd name="connsiteY0" fmla="*/ 394171 h 687683"/>
              <a:gd name="connsiteX1" fmla="*/ 1185333 w 2758252"/>
              <a:gd name="connsiteY1" fmla="*/ 75260 h 687683"/>
              <a:gd name="connsiteX2" fmla="*/ 1106311 w 2758252"/>
              <a:gd name="connsiteY2" fmla="*/ 597371 h 687683"/>
              <a:gd name="connsiteX3" fmla="*/ 406400 w 2758252"/>
              <a:gd name="connsiteY3" fmla="*/ 281282 h 687683"/>
              <a:gd name="connsiteX0" fmla="*/ 0 w 2758252"/>
              <a:gd name="connsiteY0" fmla="*/ 394171 h 687683"/>
              <a:gd name="connsiteX1" fmla="*/ 1185333 w 2758252"/>
              <a:gd name="connsiteY1" fmla="*/ 75260 h 687683"/>
              <a:gd name="connsiteX2" fmla="*/ 1873956 w 2758252"/>
              <a:gd name="connsiteY2" fmla="*/ 540927 h 687683"/>
              <a:gd name="connsiteX3" fmla="*/ 406400 w 2758252"/>
              <a:gd name="connsiteY3" fmla="*/ 281282 h 687683"/>
              <a:gd name="connsiteX0" fmla="*/ 0 w 1873956"/>
              <a:gd name="connsiteY0" fmla="*/ 112889 h 293982"/>
              <a:gd name="connsiteX1" fmla="*/ 1873956 w 1873956"/>
              <a:gd name="connsiteY1" fmla="*/ 259645 h 293982"/>
              <a:gd name="connsiteX2" fmla="*/ 406400 w 1873956"/>
              <a:gd name="connsiteY2" fmla="*/ 0 h 293982"/>
              <a:gd name="connsiteX0" fmla="*/ 0 w 2003778"/>
              <a:gd name="connsiteY0" fmla="*/ 112889 h 293982"/>
              <a:gd name="connsiteX1" fmla="*/ 1873956 w 2003778"/>
              <a:gd name="connsiteY1" fmla="*/ 259645 h 293982"/>
              <a:gd name="connsiteX2" fmla="*/ 406400 w 2003778"/>
              <a:gd name="connsiteY2" fmla="*/ 0 h 293982"/>
              <a:gd name="connsiteX0" fmla="*/ 0 w 2037645"/>
              <a:gd name="connsiteY0" fmla="*/ 429448 h 610541"/>
              <a:gd name="connsiteX1" fmla="*/ 1873956 w 2037645"/>
              <a:gd name="connsiteY1" fmla="*/ 576204 h 610541"/>
              <a:gd name="connsiteX2" fmla="*/ 406400 w 2037645"/>
              <a:gd name="connsiteY2" fmla="*/ 316559 h 610541"/>
              <a:gd name="connsiteX0" fmla="*/ 0 w 2037645"/>
              <a:gd name="connsiteY0" fmla="*/ 429448 h 870186"/>
              <a:gd name="connsiteX1" fmla="*/ 1873956 w 2037645"/>
              <a:gd name="connsiteY1" fmla="*/ 576204 h 870186"/>
              <a:gd name="connsiteX2" fmla="*/ 406400 w 2037645"/>
              <a:gd name="connsiteY2" fmla="*/ 316559 h 870186"/>
              <a:gd name="connsiteX0" fmla="*/ 0 w 1936045"/>
              <a:gd name="connsiteY0" fmla="*/ 652404 h 1093142"/>
              <a:gd name="connsiteX1" fmla="*/ 1873956 w 1936045"/>
              <a:gd name="connsiteY1" fmla="*/ 799160 h 1093142"/>
              <a:gd name="connsiteX2" fmla="*/ 406400 w 1936045"/>
              <a:gd name="connsiteY2" fmla="*/ 539515 h 1093142"/>
              <a:gd name="connsiteX0" fmla="*/ 0 w 1936045"/>
              <a:gd name="connsiteY0" fmla="*/ 652404 h 1093142"/>
              <a:gd name="connsiteX1" fmla="*/ 1873956 w 1936045"/>
              <a:gd name="connsiteY1" fmla="*/ 799160 h 1093142"/>
              <a:gd name="connsiteX2" fmla="*/ 349956 w 1936045"/>
              <a:gd name="connsiteY2" fmla="*/ 663693 h 1093142"/>
              <a:gd name="connsiteX0" fmla="*/ 0 w 1873956"/>
              <a:gd name="connsiteY0" fmla="*/ 505648 h 946386"/>
              <a:gd name="connsiteX1" fmla="*/ 1873956 w 1873956"/>
              <a:gd name="connsiteY1" fmla="*/ 652404 h 946386"/>
              <a:gd name="connsiteX2" fmla="*/ 349956 w 1873956"/>
              <a:gd name="connsiteY2" fmla="*/ 516937 h 946386"/>
              <a:gd name="connsiteX0" fmla="*/ 0 w 1896534"/>
              <a:gd name="connsiteY0" fmla="*/ 539515 h 946386"/>
              <a:gd name="connsiteX1" fmla="*/ 1896534 w 1896534"/>
              <a:gd name="connsiteY1" fmla="*/ 652404 h 946386"/>
              <a:gd name="connsiteX2" fmla="*/ 349956 w 1896534"/>
              <a:gd name="connsiteY2" fmla="*/ 550804 h 94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6534" h="946386">
                <a:moveTo>
                  <a:pt x="0" y="539515"/>
                </a:moveTo>
                <a:cubicBezTo>
                  <a:pt x="390407" y="570089"/>
                  <a:pt x="1721557" y="0"/>
                  <a:pt x="1896534" y="652404"/>
                </a:cubicBezTo>
                <a:cubicBezTo>
                  <a:pt x="1879601" y="946386"/>
                  <a:pt x="510822" y="715434"/>
                  <a:pt x="349956" y="55080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8C3DB-DCB6-4757-8B8B-88DCB92B37F2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multiway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mixture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0848" t="36874" r="15425" b="22825"/>
          <a:stretch>
            <a:fillRect/>
          </a:stretch>
        </p:blipFill>
        <p:spPr bwMode="auto">
          <a:xfrm>
            <a:off x="709887" y="824089"/>
            <a:ext cx="7724226" cy="353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89201" y="1769533"/>
            <a:ext cx="1190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Lots of Hp’s</a:t>
            </a:r>
            <a:endParaRPr lang="en-US" sz="2400" dirty="0"/>
          </a:p>
        </p:txBody>
      </p:sp>
      <p:sp>
        <p:nvSpPr>
          <p:cNvPr id="12" name="Freeform 11"/>
          <p:cNvSpPr/>
          <p:nvPr/>
        </p:nvSpPr>
        <p:spPr>
          <a:xfrm>
            <a:off x="3623733" y="1469906"/>
            <a:ext cx="1896534" cy="946386"/>
          </a:xfrm>
          <a:custGeom>
            <a:avLst/>
            <a:gdLst>
              <a:gd name="connsiteX0" fmla="*/ 0 w 1725318"/>
              <a:gd name="connsiteY0" fmla="*/ 410163 h 746948"/>
              <a:gd name="connsiteX1" fmla="*/ 993422 w 1725318"/>
              <a:gd name="connsiteY1" fmla="*/ 15052 h 746948"/>
              <a:gd name="connsiteX2" fmla="*/ 1693333 w 1725318"/>
              <a:gd name="connsiteY2" fmla="*/ 500474 h 746948"/>
              <a:gd name="connsiteX3" fmla="*/ 801511 w 1725318"/>
              <a:gd name="connsiteY3" fmla="*/ 726252 h 746948"/>
              <a:gd name="connsiteX4" fmla="*/ 237067 w 1725318"/>
              <a:gd name="connsiteY4" fmla="*/ 376296 h 746948"/>
              <a:gd name="connsiteX0" fmla="*/ 0 w 1894651"/>
              <a:gd name="connsiteY0" fmla="*/ 476014 h 733777"/>
              <a:gd name="connsiteX1" fmla="*/ 1162755 w 1894651"/>
              <a:gd name="connsiteY1" fmla="*/ 1881 h 733777"/>
              <a:gd name="connsiteX2" fmla="*/ 1862666 w 1894651"/>
              <a:gd name="connsiteY2" fmla="*/ 487303 h 733777"/>
              <a:gd name="connsiteX3" fmla="*/ 970844 w 1894651"/>
              <a:gd name="connsiteY3" fmla="*/ 713081 h 733777"/>
              <a:gd name="connsiteX4" fmla="*/ 406400 w 1894651"/>
              <a:gd name="connsiteY4" fmla="*/ 363125 h 733777"/>
              <a:gd name="connsiteX0" fmla="*/ 0 w 1894651"/>
              <a:gd name="connsiteY0" fmla="*/ 476014 h 733777"/>
              <a:gd name="connsiteX1" fmla="*/ 1162755 w 1894651"/>
              <a:gd name="connsiteY1" fmla="*/ 1881 h 733777"/>
              <a:gd name="connsiteX2" fmla="*/ 1862666 w 1894651"/>
              <a:gd name="connsiteY2" fmla="*/ 487303 h 733777"/>
              <a:gd name="connsiteX3" fmla="*/ 970844 w 1894651"/>
              <a:gd name="connsiteY3" fmla="*/ 713081 h 733777"/>
              <a:gd name="connsiteX4" fmla="*/ 406400 w 1894651"/>
              <a:gd name="connsiteY4" fmla="*/ 363125 h 733777"/>
              <a:gd name="connsiteX0" fmla="*/ 0 w 1872073"/>
              <a:gd name="connsiteY0" fmla="*/ 476014 h 699910"/>
              <a:gd name="connsiteX1" fmla="*/ 1162755 w 1872073"/>
              <a:gd name="connsiteY1" fmla="*/ 1881 h 699910"/>
              <a:gd name="connsiteX2" fmla="*/ 1862666 w 1872073"/>
              <a:gd name="connsiteY2" fmla="*/ 487303 h 699910"/>
              <a:gd name="connsiteX3" fmla="*/ 1106311 w 1872073"/>
              <a:gd name="connsiteY3" fmla="*/ 679214 h 699910"/>
              <a:gd name="connsiteX4" fmla="*/ 406400 w 1872073"/>
              <a:gd name="connsiteY4" fmla="*/ 363125 h 699910"/>
              <a:gd name="connsiteX0" fmla="*/ 0 w 1872073"/>
              <a:gd name="connsiteY0" fmla="*/ 476014 h 699910"/>
              <a:gd name="connsiteX1" fmla="*/ 1162755 w 1872073"/>
              <a:gd name="connsiteY1" fmla="*/ 1881 h 699910"/>
              <a:gd name="connsiteX2" fmla="*/ 1862666 w 1872073"/>
              <a:gd name="connsiteY2" fmla="*/ 487303 h 699910"/>
              <a:gd name="connsiteX3" fmla="*/ 1106311 w 1872073"/>
              <a:gd name="connsiteY3" fmla="*/ 679214 h 699910"/>
              <a:gd name="connsiteX4" fmla="*/ 406400 w 1872073"/>
              <a:gd name="connsiteY4" fmla="*/ 363125 h 699910"/>
              <a:gd name="connsiteX0" fmla="*/ 0 w 1347140"/>
              <a:gd name="connsiteY0" fmla="*/ 508000 h 711200"/>
              <a:gd name="connsiteX1" fmla="*/ 1162755 w 1347140"/>
              <a:gd name="connsiteY1" fmla="*/ 33867 h 711200"/>
              <a:gd name="connsiteX2" fmla="*/ 1106311 w 1347140"/>
              <a:gd name="connsiteY2" fmla="*/ 711200 h 711200"/>
              <a:gd name="connsiteX3" fmla="*/ 406400 w 1347140"/>
              <a:gd name="connsiteY3" fmla="*/ 395111 h 711200"/>
              <a:gd name="connsiteX0" fmla="*/ 0 w 1349022"/>
              <a:gd name="connsiteY0" fmla="*/ 508000 h 731896"/>
              <a:gd name="connsiteX1" fmla="*/ 1162755 w 1349022"/>
              <a:gd name="connsiteY1" fmla="*/ 33867 h 731896"/>
              <a:gd name="connsiteX2" fmla="*/ 1106311 w 1349022"/>
              <a:gd name="connsiteY2" fmla="*/ 711200 h 731896"/>
              <a:gd name="connsiteX3" fmla="*/ 406400 w 1349022"/>
              <a:gd name="connsiteY3" fmla="*/ 395111 h 731896"/>
              <a:gd name="connsiteX0" fmla="*/ 0 w 1349022"/>
              <a:gd name="connsiteY0" fmla="*/ 508000 h 731896"/>
              <a:gd name="connsiteX1" fmla="*/ 1162755 w 1349022"/>
              <a:gd name="connsiteY1" fmla="*/ 33867 h 731896"/>
              <a:gd name="connsiteX2" fmla="*/ 1106311 w 1349022"/>
              <a:gd name="connsiteY2" fmla="*/ 711200 h 731896"/>
              <a:gd name="connsiteX3" fmla="*/ 406400 w 1349022"/>
              <a:gd name="connsiteY3" fmla="*/ 395111 h 731896"/>
              <a:gd name="connsiteX0" fmla="*/ 0 w 2735674"/>
              <a:gd name="connsiteY0" fmla="*/ 508000 h 731896"/>
              <a:gd name="connsiteX1" fmla="*/ 1162755 w 2735674"/>
              <a:gd name="connsiteY1" fmla="*/ 33867 h 731896"/>
              <a:gd name="connsiteX2" fmla="*/ 1106311 w 2735674"/>
              <a:gd name="connsiteY2" fmla="*/ 711200 h 731896"/>
              <a:gd name="connsiteX3" fmla="*/ 406400 w 2735674"/>
              <a:gd name="connsiteY3" fmla="*/ 395111 h 731896"/>
              <a:gd name="connsiteX0" fmla="*/ 0 w 2724386"/>
              <a:gd name="connsiteY0" fmla="*/ 394171 h 687683"/>
              <a:gd name="connsiteX1" fmla="*/ 1151467 w 2724386"/>
              <a:gd name="connsiteY1" fmla="*/ 75260 h 687683"/>
              <a:gd name="connsiteX2" fmla="*/ 1106311 w 2724386"/>
              <a:gd name="connsiteY2" fmla="*/ 597371 h 687683"/>
              <a:gd name="connsiteX3" fmla="*/ 406400 w 2724386"/>
              <a:gd name="connsiteY3" fmla="*/ 281282 h 687683"/>
              <a:gd name="connsiteX0" fmla="*/ 0 w 2758252"/>
              <a:gd name="connsiteY0" fmla="*/ 394171 h 687683"/>
              <a:gd name="connsiteX1" fmla="*/ 1185333 w 2758252"/>
              <a:gd name="connsiteY1" fmla="*/ 75260 h 687683"/>
              <a:gd name="connsiteX2" fmla="*/ 1106311 w 2758252"/>
              <a:gd name="connsiteY2" fmla="*/ 597371 h 687683"/>
              <a:gd name="connsiteX3" fmla="*/ 406400 w 2758252"/>
              <a:gd name="connsiteY3" fmla="*/ 281282 h 687683"/>
              <a:gd name="connsiteX0" fmla="*/ 0 w 2758252"/>
              <a:gd name="connsiteY0" fmla="*/ 394171 h 687683"/>
              <a:gd name="connsiteX1" fmla="*/ 1185333 w 2758252"/>
              <a:gd name="connsiteY1" fmla="*/ 75260 h 687683"/>
              <a:gd name="connsiteX2" fmla="*/ 1873956 w 2758252"/>
              <a:gd name="connsiteY2" fmla="*/ 540927 h 687683"/>
              <a:gd name="connsiteX3" fmla="*/ 406400 w 2758252"/>
              <a:gd name="connsiteY3" fmla="*/ 281282 h 687683"/>
              <a:gd name="connsiteX0" fmla="*/ 0 w 1873956"/>
              <a:gd name="connsiteY0" fmla="*/ 112889 h 293982"/>
              <a:gd name="connsiteX1" fmla="*/ 1873956 w 1873956"/>
              <a:gd name="connsiteY1" fmla="*/ 259645 h 293982"/>
              <a:gd name="connsiteX2" fmla="*/ 406400 w 1873956"/>
              <a:gd name="connsiteY2" fmla="*/ 0 h 293982"/>
              <a:gd name="connsiteX0" fmla="*/ 0 w 2003778"/>
              <a:gd name="connsiteY0" fmla="*/ 112889 h 293982"/>
              <a:gd name="connsiteX1" fmla="*/ 1873956 w 2003778"/>
              <a:gd name="connsiteY1" fmla="*/ 259645 h 293982"/>
              <a:gd name="connsiteX2" fmla="*/ 406400 w 2003778"/>
              <a:gd name="connsiteY2" fmla="*/ 0 h 293982"/>
              <a:gd name="connsiteX0" fmla="*/ 0 w 2037645"/>
              <a:gd name="connsiteY0" fmla="*/ 429448 h 610541"/>
              <a:gd name="connsiteX1" fmla="*/ 1873956 w 2037645"/>
              <a:gd name="connsiteY1" fmla="*/ 576204 h 610541"/>
              <a:gd name="connsiteX2" fmla="*/ 406400 w 2037645"/>
              <a:gd name="connsiteY2" fmla="*/ 316559 h 610541"/>
              <a:gd name="connsiteX0" fmla="*/ 0 w 2037645"/>
              <a:gd name="connsiteY0" fmla="*/ 429448 h 870186"/>
              <a:gd name="connsiteX1" fmla="*/ 1873956 w 2037645"/>
              <a:gd name="connsiteY1" fmla="*/ 576204 h 870186"/>
              <a:gd name="connsiteX2" fmla="*/ 406400 w 2037645"/>
              <a:gd name="connsiteY2" fmla="*/ 316559 h 870186"/>
              <a:gd name="connsiteX0" fmla="*/ 0 w 1936045"/>
              <a:gd name="connsiteY0" fmla="*/ 652404 h 1093142"/>
              <a:gd name="connsiteX1" fmla="*/ 1873956 w 1936045"/>
              <a:gd name="connsiteY1" fmla="*/ 799160 h 1093142"/>
              <a:gd name="connsiteX2" fmla="*/ 406400 w 1936045"/>
              <a:gd name="connsiteY2" fmla="*/ 539515 h 1093142"/>
              <a:gd name="connsiteX0" fmla="*/ 0 w 1936045"/>
              <a:gd name="connsiteY0" fmla="*/ 652404 h 1093142"/>
              <a:gd name="connsiteX1" fmla="*/ 1873956 w 1936045"/>
              <a:gd name="connsiteY1" fmla="*/ 799160 h 1093142"/>
              <a:gd name="connsiteX2" fmla="*/ 349956 w 1936045"/>
              <a:gd name="connsiteY2" fmla="*/ 663693 h 1093142"/>
              <a:gd name="connsiteX0" fmla="*/ 0 w 1873956"/>
              <a:gd name="connsiteY0" fmla="*/ 505648 h 946386"/>
              <a:gd name="connsiteX1" fmla="*/ 1873956 w 1873956"/>
              <a:gd name="connsiteY1" fmla="*/ 652404 h 946386"/>
              <a:gd name="connsiteX2" fmla="*/ 349956 w 1873956"/>
              <a:gd name="connsiteY2" fmla="*/ 516937 h 946386"/>
              <a:gd name="connsiteX0" fmla="*/ 0 w 1896534"/>
              <a:gd name="connsiteY0" fmla="*/ 539515 h 946386"/>
              <a:gd name="connsiteX1" fmla="*/ 1896534 w 1896534"/>
              <a:gd name="connsiteY1" fmla="*/ 652404 h 946386"/>
              <a:gd name="connsiteX2" fmla="*/ 349956 w 1896534"/>
              <a:gd name="connsiteY2" fmla="*/ 550804 h 94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6534" h="946386">
                <a:moveTo>
                  <a:pt x="0" y="539515"/>
                </a:moveTo>
                <a:cubicBezTo>
                  <a:pt x="390407" y="570089"/>
                  <a:pt x="1721557" y="0"/>
                  <a:pt x="1896534" y="652404"/>
                </a:cubicBezTo>
                <a:cubicBezTo>
                  <a:pt x="1879601" y="946386"/>
                  <a:pt x="510822" y="715434"/>
                  <a:pt x="349956" y="55080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27110" y="2983099"/>
            <a:ext cx="1190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Lots of </a:t>
            </a:r>
            <a:r>
              <a:rPr lang="en-US" sz="2400" dirty="0" err="1" smtClean="0"/>
              <a:t>Hd’s</a:t>
            </a:r>
            <a:endParaRPr lang="en-US" sz="2400" dirty="0"/>
          </a:p>
        </p:txBody>
      </p:sp>
      <p:sp>
        <p:nvSpPr>
          <p:cNvPr id="10" name="Freeform 9"/>
          <p:cNvSpPr/>
          <p:nvPr/>
        </p:nvSpPr>
        <p:spPr>
          <a:xfrm flipV="1">
            <a:off x="3448752" y="3065407"/>
            <a:ext cx="1896534" cy="908277"/>
          </a:xfrm>
          <a:custGeom>
            <a:avLst/>
            <a:gdLst>
              <a:gd name="connsiteX0" fmla="*/ 0 w 1725318"/>
              <a:gd name="connsiteY0" fmla="*/ 410163 h 746948"/>
              <a:gd name="connsiteX1" fmla="*/ 993422 w 1725318"/>
              <a:gd name="connsiteY1" fmla="*/ 15052 h 746948"/>
              <a:gd name="connsiteX2" fmla="*/ 1693333 w 1725318"/>
              <a:gd name="connsiteY2" fmla="*/ 500474 h 746948"/>
              <a:gd name="connsiteX3" fmla="*/ 801511 w 1725318"/>
              <a:gd name="connsiteY3" fmla="*/ 726252 h 746948"/>
              <a:gd name="connsiteX4" fmla="*/ 237067 w 1725318"/>
              <a:gd name="connsiteY4" fmla="*/ 376296 h 746948"/>
              <a:gd name="connsiteX0" fmla="*/ 0 w 1894651"/>
              <a:gd name="connsiteY0" fmla="*/ 476014 h 733777"/>
              <a:gd name="connsiteX1" fmla="*/ 1162755 w 1894651"/>
              <a:gd name="connsiteY1" fmla="*/ 1881 h 733777"/>
              <a:gd name="connsiteX2" fmla="*/ 1862666 w 1894651"/>
              <a:gd name="connsiteY2" fmla="*/ 487303 h 733777"/>
              <a:gd name="connsiteX3" fmla="*/ 970844 w 1894651"/>
              <a:gd name="connsiteY3" fmla="*/ 713081 h 733777"/>
              <a:gd name="connsiteX4" fmla="*/ 406400 w 1894651"/>
              <a:gd name="connsiteY4" fmla="*/ 363125 h 733777"/>
              <a:gd name="connsiteX0" fmla="*/ 0 w 1894651"/>
              <a:gd name="connsiteY0" fmla="*/ 476014 h 733777"/>
              <a:gd name="connsiteX1" fmla="*/ 1162755 w 1894651"/>
              <a:gd name="connsiteY1" fmla="*/ 1881 h 733777"/>
              <a:gd name="connsiteX2" fmla="*/ 1862666 w 1894651"/>
              <a:gd name="connsiteY2" fmla="*/ 487303 h 733777"/>
              <a:gd name="connsiteX3" fmla="*/ 970844 w 1894651"/>
              <a:gd name="connsiteY3" fmla="*/ 713081 h 733777"/>
              <a:gd name="connsiteX4" fmla="*/ 406400 w 1894651"/>
              <a:gd name="connsiteY4" fmla="*/ 363125 h 733777"/>
              <a:gd name="connsiteX0" fmla="*/ 0 w 1872073"/>
              <a:gd name="connsiteY0" fmla="*/ 476014 h 699910"/>
              <a:gd name="connsiteX1" fmla="*/ 1162755 w 1872073"/>
              <a:gd name="connsiteY1" fmla="*/ 1881 h 699910"/>
              <a:gd name="connsiteX2" fmla="*/ 1862666 w 1872073"/>
              <a:gd name="connsiteY2" fmla="*/ 487303 h 699910"/>
              <a:gd name="connsiteX3" fmla="*/ 1106311 w 1872073"/>
              <a:gd name="connsiteY3" fmla="*/ 679214 h 699910"/>
              <a:gd name="connsiteX4" fmla="*/ 406400 w 1872073"/>
              <a:gd name="connsiteY4" fmla="*/ 363125 h 699910"/>
              <a:gd name="connsiteX0" fmla="*/ 0 w 1872073"/>
              <a:gd name="connsiteY0" fmla="*/ 476014 h 699910"/>
              <a:gd name="connsiteX1" fmla="*/ 1162755 w 1872073"/>
              <a:gd name="connsiteY1" fmla="*/ 1881 h 699910"/>
              <a:gd name="connsiteX2" fmla="*/ 1862666 w 1872073"/>
              <a:gd name="connsiteY2" fmla="*/ 487303 h 699910"/>
              <a:gd name="connsiteX3" fmla="*/ 1106311 w 1872073"/>
              <a:gd name="connsiteY3" fmla="*/ 679214 h 699910"/>
              <a:gd name="connsiteX4" fmla="*/ 406400 w 1872073"/>
              <a:gd name="connsiteY4" fmla="*/ 363125 h 699910"/>
              <a:gd name="connsiteX0" fmla="*/ 0 w 1347140"/>
              <a:gd name="connsiteY0" fmla="*/ 508000 h 711200"/>
              <a:gd name="connsiteX1" fmla="*/ 1162755 w 1347140"/>
              <a:gd name="connsiteY1" fmla="*/ 33867 h 711200"/>
              <a:gd name="connsiteX2" fmla="*/ 1106311 w 1347140"/>
              <a:gd name="connsiteY2" fmla="*/ 711200 h 711200"/>
              <a:gd name="connsiteX3" fmla="*/ 406400 w 1347140"/>
              <a:gd name="connsiteY3" fmla="*/ 395111 h 711200"/>
              <a:gd name="connsiteX0" fmla="*/ 0 w 1349022"/>
              <a:gd name="connsiteY0" fmla="*/ 508000 h 731896"/>
              <a:gd name="connsiteX1" fmla="*/ 1162755 w 1349022"/>
              <a:gd name="connsiteY1" fmla="*/ 33867 h 731896"/>
              <a:gd name="connsiteX2" fmla="*/ 1106311 w 1349022"/>
              <a:gd name="connsiteY2" fmla="*/ 711200 h 731896"/>
              <a:gd name="connsiteX3" fmla="*/ 406400 w 1349022"/>
              <a:gd name="connsiteY3" fmla="*/ 395111 h 731896"/>
              <a:gd name="connsiteX0" fmla="*/ 0 w 1349022"/>
              <a:gd name="connsiteY0" fmla="*/ 508000 h 731896"/>
              <a:gd name="connsiteX1" fmla="*/ 1162755 w 1349022"/>
              <a:gd name="connsiteY1" fmla="*/ 33867 h 731896"/>
              <a:gd name="connsiteX2" fmla="*/ 1106311 w 1349022"/>
              <a:gd name="connsiteY2" fmla="*/ 711200 h 731896"/>
              <a:gd name="connsiteX3" fmla="*/ 406400 w 1349022"/>
              <a:gd name="connsiteY3" fmla="*/ 395111 h 731896"/>
              <a:gd name="connsiteX0" fmla="*/ 0 w 2735674"/>
              <a:gd name="connsiteY0" fmla="*/ 508000 h 731896"/>
              <a:gd name="connsiteX1" fmla="*/ 1162755 w 2735674"/>
              <a:gd name="connsiteY1" fmla="*/ 33867 h 731896"/>
              <a:gd name="connsiteX2" fmla="*/ 1106311 w 2735674"/>
              <a:gd name="connsiteY2" fmla="*/ 711200 h 731896"/>
              <a:gd name="connsiteX3" fmla="*/ 406400 w 2735674"/>
              <a:gd name="connsiteY3" fmla="*/ 395111 h 731896"/>
              <a:gd name="connsiteX0" fmla="*/ 0 w 2724386"/>
              <a:gd name="connsiteY0" fmla="*/ 394171 h 687683"/>
              <a:gd name="connsiteX1" fmla="*/ 1151467 w 2724386"/>
              <a:gd name="connsiteY1" fmla="*/ 75260 h 687683"/>
              <a:gd name="connsiteX2" fmla="*/ 1106311 w 2724386"/>
              <a:gd name="connsiteY2" fmla="*/ 597371 h 687683"/>
              <a:gd name="connsiteX3" fmla="*/ 406400 w 2724386"/>
              <a:gd name="connsiteY3" fmla="*/ 281282 h 687683"/>
              <a:gd name="connsiteX0" fmla="*/ 0 w 2758252"/>
              <a:gd name="connsiteY0" fmla="*/ 394171 h 687683"/>
              <a:gd name="connsiteX1" fmla="*/ 1185333 w 2758252"/>
              <a:gd name="connsiteY1" fmla="*/ 75260 h 687683"/>
              <a:gd name="connsiteX2" fmla="*/ 1106311 w 2758252"/>
              <a:gd name="connsiteY2" fmla="*/ 597371 h 687683"/>
              <a:gd name="connsiteX3" fmla="*/ 406400 w 2758252"/>
              <a:gd name="connsiteY3" fmla="*/ 281282 h 687683"/>
              <a:gd name="connsiteX0" fmla="*/ 0 w 2758252"/>
              <a:gd name="connsiteY0" fmla="*/ 394171 h 687683"/>
              <a:gd name="connsiteX1" fmla="*/ 1185333 w 2758252"/>
              <a:gd name="connsiteY1" fmla="*/ 75260 h 687683"/>
              <a:gd name="connsiteX2" fmla="*/ 1873956 w 2758252"/>
              <a:gd name="connsiteY2" fmla="*/ 540927 h 687683"/>
              <a:gd name="connsiteX3" fmla="*/ 406400 w 2758252"/>
              <a:gd name="connsiteY3" fmla="*/ 281282 h 687683"/>
              <a:gd name="connsiteX0" fmla="*/ 0 w 1873956"/>
              <a:gd name="connsiteY0" fmla="*/ 112889 h 293982"/>
              <a:gd name="connsiteX1" fmla="*/ 1873956 w 1873956"/>
              <a:gd name="connsiteY1" fmla="*/ 259645 h 293982"/>
              <a:gd name="connsiteX2" fmla="*/ 406400 w 1873956"/>
              <a:gd name="connsiteY2" fmla="*/ 0 h 293982"/>
              <a:gd name="connsiteX0" fmla="*/ 0 w 2003778"/>
              <a:gd name="connsiteY0" fmla="*/ 112889 h 293982"/>
              <a:gd name="connsiteX1" fmla="*/ 1873956 w 2003778"/>
              <a:gd name="connsiteY1" fmla="*/ 259645 h 293982"/>
              <a:gd name="connsiteX2" fmla="*/ 406400 w 2003778"/>
              <a:gd name="connsiteY2" fmla="*/ 0 h 293982"/>
              <a:gd name="connsiteX0" fmla="*/ 0 w 2037645"/>
              <a:gd name="connsiteY0" fmla="*/ 429448 h 610541"/>
              <a:gd name="connsiteX1" fmla="*/ 1873956 w 2037645"/>
              <a:gd name="connsiteY1" fmla="*/ 576204 h 610541"/>
              <a:gd name="connsiteX2" fmla="*/ 406400 w 2037645"/>
              <a:gd name="connsiteY2" fmla="*/ 316559 h 610541"/>
              <a:gd name="connsiteX0" fmla="*/ 0 w 2037645"/>
              <a:gd name="connsiteY0" fmla="*/ 429448 h 870186"/>
              <a:gd name="connsiteX1" fmla="*/ 1873956 w 2037645"/>
              <a:gd name="connsiteY1" fmla="*/ 576204 h 870186"/>
              <a:gd name="connsiteX2" fmla="*/ 406400 w 2037645"/>
              <a:gd name="connsiteY2" fmla="*/ 316559 h 870186"/>
              <a:gd name="connsiteX0" fmla="*/ 0 w 1936045"/>
              <a:gd name="connsiteY0" fmla="*/ 652404 h 1093142"/>
              <a:gd name="connsiteX1" fmla="*/ 1873956 w 1936045"/>
              <a:gd name="connsiteY1" fmla="*/ 799160 h 1093142"/>
              <a:gd name="connsiteX2" fmla="*/ 406400 w 1936045"/>
              <a:gd name="connsiteY2" fmla="*/ 539515 h 1093142"/>
              <a:gd name="connsiteX0" fmla="*/ 0 w 1936045"/>
              <a:gd name="connsiteY0" fmla="*/ 652404 h 1093142"/>
              <a:gd name="connsiteX1" fmla="*/ 1873956 w 1936045"/>
              <a:gd name="connsiteY1" fmla="*/ 799160 h 1093142"/>
              <a:gd name="connsiteX2" fmla="*/ 349956 w 1936045"/>
              <a:gd name="connsiteY2" fmla="*/ 663693 h 1093142"/>
              <a:gd name="connsiteX0" fmla="*/ 0 w 1873956"/>
              <a:gd name="connsiteY0" fmla="*/ 505648 h 946386"/>
              <a:gd name="connsiteX1" fmla="*/ 1873956 w 1873956"/>
              <a:gd name="connsiteY1" fmla="*/ 652404 h 946386"/>
              <a:gd name="connsiteX2" fmla="*/ 349956 w 1873956"/>
              <a:gd name="connsiteY2" fmla="*/ 516937 h 946386"/>
              <a:gd name="connsiteX0" fmla="*/ 0 w 1896534"/>
              <a:gd name="connsiteY0" fmla="*/ 539515 h 946386"/>
              <a:gd name="connsiteX1" fmla="*/ 1896534 w 1896534"/>
              <a:gd name="connsiteY1" fmla="*/ 652404 h 946386"/>
              <a:gd name="connsiteX2" fmla="*/ 349956 w 1896534"/>
              <a:gd name="connsiteY2" fmla="*/ 550804 h 94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6534" h="946386">
                <a:moveTo>
                  <a:pt x="0" y="539515"/>
                </a:moveTo>
                <a:cubicBezTo>
                  <a:pt x="390407" y="570089"/>
                  <a:pt x="1721557" y="0"/>
                  <a:pt x="1896534" y="652404"/>
                </a:cubicBezTo>
                <a:cubicBezTo>
                  <a:pt x="1879601" y="946386"/>
                  <a:pt x="510822" y="715434"/>
                  <a:pt x="349956" y="55080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6177" y="4309543"/>
            <a:ext cx="742244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Lots of combinations to consider, e.g.</a:t>
            </a:r>
          </a:p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Hp = SVB + unknown Caucasian</a:t>
            </a:r>
          </a:p>
          <a:p>
            <a:r>
              <a:rPr lang="en-US" sz="2400" dirty="0" err="1" smtClean="0"/>
              <a:t>vs</a:t>
            </a:r>
            <a:r>
              <a:rPr lang="en-US" sz="2400" dirty="0" smtClean="0"/>
              <a:t> 	</a:t>
            </a:r>
            <a:r>
              <a:rPr lang="en-US" sz="2400" dirty="0" err="1" smtClean="0">
                <a:solidFill>
                  <a:srgbClr val="7030A0"/>
                </a:solidFill>
              </a:rPr>
              <a:t>Hd</a:t>
            </a:r>
            <a:r>
              <a:rPr lang="en-US" sz="2400" dirty="0" smtClean="0">
                <a:solidFill>
                  <a:srgbClr val="7030A0"/>
                </a:solidFill>
              </a:rPr>
              <a:t> = V + unknown Korean + 2 unknown Black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92712" y="2505670"/>
            <a:ext cx="1961819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282575" algn="l"/>
              </a:tabLst>
            </a:pPr>
            <a:r>
              <a:rPr lang="en-US" dirty="0" smtClean="0"/>
              <a:t>V	</a:t>
            </a:r>
            <a:r>
              <a:rPr lang="en-US" b="1" dirty="0" smtClean="0"/>
              <a:t>V</a:t>
            </a:r>
            <a:r>
              <a:rPr lang="en-US" dirty="0" smtClean="0"/>
              <a:t>ictim</a:t>
            </a:r>
          </a:p>
          <a:p>
            <a:pPr>
              <a:tabLst>
                <a:tab pos="282575" algn="l"/>
              </a:tabLst>
            </a:pPr>
            <a:r>
              <a:rPr lang="en-US" dirty="0" smtClean="0"/>
              <a:t>S	Tug </a:t>
            </a:r>
            <a:r>
              <a:rPr lang="en-US" b="1" dirty="0" smtClean="0"/>
              <a:t>S</a:t>
            </a:r>
            <a:r>
              <a:rPr lang="en-US" dirty="0" smtClean="0"/>
              <a:t>cumbag</a:t>
            </a:r>
          </a:p>
          <a:p>
            <a:pPr>
              <a:tabLst>
                <a:tab pos="282575" algn="l"/>
              </a:tabLst>
            </a:pPr>
            <a:r>
              <a:rPr lang="en-US" dirty="0" smtClean="0"/>
              <a:t>B	</a:t>
            </a:r>
            <a:r>
              <a:rPr lang="en-US" b="1" dirty="0" smtClean="0"/>
              <a:t>B</a:t>
            </a:r>
            <a:r>
              <a:rPr lang="en-US" dirty="0" smtClean="0"/>
              <a:t>oyfriend(?)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91820" y="5602132"/>
            <a:ext cx="742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Automated expertise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mixture exercises from NIST (</a:t>
            </a:r>
            <a:r>
              <a:rPr lang="en-US" dirty="0" err="1" smtClean="0"/>
              <a:t>gov’t</a:t>
            </a:r>
            <a:r>
              <a:rPr lang="en-US" dirty="0" smtClean="0"/>
              <a:t> agency)</a:t>
            </a:r>
          </a:p>
          <a:p>
            <a:pPr lvl="1"/>
            <a:r>
              <a:rPr lang="en-US" dirty="0" smtClean="0"/>
              <a:t>100+ labs, all leading programs submitted</a:t>
            </a:r>
          </a:p>
          <a:p>
            <a:pPr lvl="1"/>
            <a:r>
              <a:rPr lang="en-US" dirty="0" smtClean="0"/>
              <a:t>Mixture Solution alone got all correct</a:t>
            </a:r>
          </a:p>
          <a:p>
            <a:r>
              <a:rPr lang="en-US" dirty="0" smtClean="0"/>
              <a:t>Exercise for “mixture jamboree” (next week)</a:t>
            </a:r>
          </a:p>
          <a:p>
            <a:pPr lvl="1"/>
            <a:r>
              <a:rPr lang="en-US" dirty="0" smtClean="0"/>
              <a:t>2 suggested references, paradox detected by M.S.:</a:t>
            </a:r>
          </a:p>
          <a:p>
            <a:pPr lvl="2"/>
            <a:r>
              <a:rPr lang="en-US" dirty="0" smtClean="0"/>
              <a:t>Included one is non-contributor; non-included is</a:t>
            </a:r>
          </a:p>
          <a:p>
            <a:r>
              <a:rPr lang="en-US" dirty="0" smtClean="0"/>
              <a:t>Testing by various labs</a:t>
            </a:r>
          </a:p>
          <a:p>
            <a:r>
              <a:rPr lang="en-US" dirty="0" smtClean="0"/>
              <a:t>Cautious use in casework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Where does it stand</a:t>
            </a:r>
            <a:r>
              <a:rPr lang="en-US" dirty="0" smtClean="0"/>
              <a:t>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8610600" cy="556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Current state</a:t>
            </a:r>
          </a:p>
          <a:p>
            <a:pPr lvl="1" eaLnBrk="1" hangingPunct="1"/>
            <a:r>
              <a:rPr lang="en-US" sz="2000" dirty="0" smtClean="0"/>
              <a:t>Works extremely well already</a:t>
            </a:r>
          </a:p>
          <a:p>
            <a:pPr lvl="2" eaLnBrk="1" hangingPunct="1"/>
            <a:r>
              <a:rPr lang="en-US" sz="1800" dirty="0" smtClean="0"/>
              <a:t>Program explores alternatives, decides</a:t>
            </a:r>
          </a:p>
          <a:p>
            <a:pPr lvl="1" eaLnBrk="1" hangingPunct="1"/>
            <a:r>
              <a:rPr lang="en-US" sz="2000" dirty="0" smtClean="0"/>
              <a:t>Some labs experimenting with it.</a:t>
            </a:r>
          </a:p>
          <a:p>
            <a:pPr lvl="1" eaLnBrk="1" hangingPunct="1"/>
            <a:r>
              <a:rPr lang="en-US" sz="2000" dirty="0" smtClean="0"/>
              <a:t>Fast &amp; easy to use.</a:t>
            </a:r>
          </a:p>
          <a:p>
            <a:pPr eaLnBrk="1" hangingPunct="1"/>
            <a:r>
              <a:rPr lang="en-US" sz="2400" dirty="0" smtClean="0"/>
              <a:t>Plans</a:t>
            </a:r>
          </a:p>
          <a:p>
            <a:pPr lvl="1" eaLnBrk="1" hangingPunct="1"/>
            <a:r>
              <a:rPr lang="en-US" sz="2000" dirty="0" smtClean="0"/>
              <a:t>Windows </a:t>
            </a:r>
            <a:r>
              <a:rPr lang="en-US" sz="2000" dirty="0" smtClean="0"/>
              <a:t>release this year. 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Lots of work remaining</a:t>
            </a:r>
          </a:p>
          <a:p>
            <a:pPr lvl="2" eaLnBrk="1" hangingPunct="1"/>
            <a:r>
              <a:rPr lang="en-US" sz="1600" dirty="0" smtClean="0"/>
              <a:t>Mixture Solution features &amp; infrastructure</a:t>
            </a:r>
          </a:p>
          <a:p>
            <a:pPr lvl="2" eaLnBrk="1" hangingPunct="1"/>
            <a:endParaRPr lang="en-US" sz="1600" dirty="0" smtClean="0"/>
          </a:p>
          <a:p>
            <a:pPr lvl="2" eaLnBrk="1" hangingPunct="1"/>
            <a:r>
              <a:rPr lang="en-US" sz="1600" dirty="0" smtClean="0"/>
              <a:t>Later add remaining DNA·VIEW modules (Kinship, Paternity, MVI, etc</a:t>
            </a:r>
            <a:r>
              <a:rPr lang="en-US" sz="1600" dirty="0" smtClean="0"/>
              <a:t>.)</a:t>
            </a:r>
          </a:p>
          <a:p>
            <a:pPr eaLnBrk="1" hangingPunct="1"/>
            <a:r>
              <a:rPr lang="en-US" dirty="0" smtClean="0"/>
              <a:t>I need help!</a:t>
            </a:r>
          </a:p>
          <a:p>
            <a:pPr eaLnBrk="1" hangingPunct="1"/>
            <a:r>
              <a:rPr lang="en-US" dirty="0" smtClean="0"/>
              <a:t>Questions? Comments? 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sz="2200" dirty="0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FDBE081-A642-4877-9B07-90AFD2430D8B}" type="datetime1">
              <a:rPr lang="en-US"/>
              <a:pPr>
                <a:defRPr/>
              </a:pPr>
              <a:t>9/21/2014</a:t>
            </a:fld>
            <a:endParaRPr lang="en-US"/>
          </a:p>
        </p:txBody>
      </p:sp>
      <p:pic>
        <p:nvPicPr>
          <p:cNvPr id="22534" name="Content Placeholder 14" descr="Sculpture and hous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685800"/>
            <a:ext cx="3429000" cy="2571750"/>
          </a:xfrm>
        </p:spPr>
      </p:pic>
      <p:sp>
        <p:nvSpPr>
          <p:cNvPr id="10" name="TextBox 9"/>
          <p:cNvSpPr txBox="1"/>
          <p:nvPr/>
        </p:nvSpPr>
        <p:spPr>
          <a:xfrm>
            <a:off x="7391400" y="2438400"/>
            <a:ext cx="14414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DNA garden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3429000"/>
            <a:ext cx="2297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Charles Brenner, PhD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c@dna-view.com</a:t>
            </a:r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http://dna-view.com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1533378"/>
            <a:ext cx="4233863" cy="434691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broad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DNA·VIEW® forensic DNA software since 1988</a:t>
            </a:r>
          </a:p>
          <a:p>
            <a:r>
              <a:rPr lang="en-US" dirty="0" smtClean="0"/>
              <a:t>APL since 1967</a:t>
            </a:r>
          </a:p>
          <a:p>
            <a:pPr lvl="1"/>
            <a:r>
              <a:rPr lang="en-US" dirty="0" smtClean="0"/>
              <a:t>IBM, STSC, self (Sharp, DNA)</a:t>
            </a:r>
          </a:p>
          <a:p>
            <a:r>
              <a:rPr lang="en-US" dirty="0" smtClean="0"/>
              <a:t>Mathematics since 19-aught-50</a:t>
            </a:r>
          </a:p>
          <a:p>
            <a:r>
              <a:rPr lang="en-US" dirty="0" smtClean="0"/>
              <a:t>Struggling with Windows since 2004</a:t>
            </a:r>
            <a:endParaRPr lang="en-US" dirty="0"/>
          </a:p>
        </p:txBody>
      </p:sp>
      <p:pic>
        <p:nvPicPr>
          <p:cNvPr id="6" name="Content Placeholder 5" descr="Earth ball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424240"/>
              </a:clrFrom>
              <a:clrTo>
                <a:srgbClr val="424240">
                  <a:alpha val="0"/>
                </a:srgbClr>
              </a:clrTo>
            </a:clrChange>
          </a:blip>
          <a:srcRect l="10243" t="9698" r="7554" b="11538"/>
          <a:stretch>
            <a:fillRect/>
          </a:stretch>
        </p:blipFill>
        <p:spPr>
          <a:xfrm>
            <a:off x="4674404" y="1757363"/>
            <a:ext cx="4131459" cy="39586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F76613-78EA-471A-926B-71F1A0A80B8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pic>
        <p:nvPicPr>
          <p:cNvPr id="8" name="Content Placeholder 5" descr="Earth bal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424240"/>
              </a:clrFrom>
              <a:clrTo>
                <a:srgbClr val="424240">
                  <a:alpha val="0"/>
                </a:srgbClr>
              </a:clrTo>
            </a:clrChange>
          </a:blip>
          <a:srcRect l="10243" t="9698" r="7554" b="11538"/>
          <a:stretch>
            <a:fillRect/>
          </a:stretch>
        </p:blipFill>
        <p:spPr bwMode="auto">
          <a:xfrm>
            <a:off x="5555894" y="2620367"/>
            <a:ext cx="2370585" cy="22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5" descr="Earth bal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424240"/>
              </a:clrFrom>
              <a:clrTo>
                <a:srgbClr val="424240">
                  <a:alpha val="0"/>
                </a:srgbClr>
              </a:clrTo>
            </a:clrChange>
          </a:blip>
          <a:srcRect l="10243" t="9698" r="7554" b="11538"/>
          <a:stretch>
            <a:fillRect/>
          </a:stretch>
        </p:blipFill>
        <p:spPr bwMode="auto">
          <a:xfrm>
            <a:off x="6424590" y="3454731"/>
            <a:ext cx="536292" cy="51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1256" t="31157" r="44564" b="10962"/>
          <a:stretch>
            <a:fillRect/>
          </a:stretch>
        </p:blipFill>
        <p:spPr bwMode="auto">
          <a:xfrm>
            <a:off x="4531056" y="1579939"/>
            <a:ext cx="4309186" cy="423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aids</a:t>
            </a:r>
            <a:br>
              <a:rPr lang="en-US" dirty="0" smtClean="0"/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Stochastic variation model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pic>
        <p:nvPicPr>
          <p:cNvPr id="7" name="Content Placeholder 6" descr="Stochastic variation model_Page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8825"/>
          <a:stretch>
            <a:fillRect/>
          </a:stretch>
        </p:blipFill>
        <p:spPr>
          <a:xfrm>
            <a:off x="89763" y="1656528"/>
            <a:ext cx="8964475" cy="3544944"/>
          </a:xfrm>
        </p:spPr>
      </p:pic>
      <p:sp>
        <p:nvSpPr>
          <p:cNvPr id="8" name="TextBox 7"/>
          <p:cNvSpPr txBox="1"/>
          <p:nvPr/>
        </p:nvSpPr>
        <p:spPr>
          <a:xfrm>
            <a:off x="3775734" y="2169540"/>
            <a:ext cx="285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One </a:t>
            </a:r>
            <a:r>
              <a:rPr lang="el-GR" dirty="0" smtClean="0">
                <a:solidFill>
                  <a:srgbClr val="006600"/>
                </a:solidFill>
              </a:rPr>
              <a:t>σ</a:t>
            </a:r>
            <a:r>
              <a:rPr lang="en-US" dirty="0" smtClean="0">
                <a:solidFill>
                  <a:srgbClr val="006600"/>
                </a:solidFill>
              </a:rPr>
              <a:t> of peak height ratio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7025" y="2863969"/>
            <a:ext cx="55964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Modeling simplification – one stochastic rule explains</a:t>
            </a:r>
          </a:p>
          <a:p>
            <a:r>
              <a:rPr lang="en-US" dirty="0" smtClean="0"/>
              <a:t>	allelic height variation / peak height ratio</a:t>
            </a:r>
          </a:p>
          <a:p>
            <a:r>
              <a:rPr lang="en-US" dirty="0" smtClean="0"/>
              <a:t>	stutter variation</a:t>
            </a:r>
          </a:p>
          <a:p>
            <a:r>
              <a:rPr lang="en-US" dirty="0" smtClean="0"/>
              <a:t>	dropout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dropin</a:t>
            </a:r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analysis concepts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Likelihood ratio</a:t>
            </a:r>
          </a:p>
          <a:p>
            <a:r>
              <a:rPr lang="en-US" dirty="0" smtClean="0"/>
              <a:t>Two hypotheses</a:t>
            </a:r>
          </a:p>
          <a:p>
            <a:endParaRPr lang="en-US" dirty="0" smtClean="0"/>
          </a:p>
          <a:p>
            <a:r>
              <a:rPr lang="en-US" dirty="0" smtClean="0"/>
              <a:t>Alleles seen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“Contributor”</a:t>
            </a:r>
          </a:p>
          <a:p>
            <a:pPr lvl="1"/>
            <a:r>
              <a:rPr lang="en-US" dirty="0" smtClean="0"/>
              <a:t># contributors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Modern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Likelihood ratio</a:t>
            </a:r>
          </a:p>
          <a:p>
            <a:r>
              <a:rPr lang="en-US" dirty="0" smtClean="0"/>
              <a:t>Many hypotheses</a:t>
            </a:r>
          </a:p>
          <a:p>
            <a:pPr lvl="1"/>
            <a:r>
              <a:rPr lang="en-US" dirty="0" smtClean="0"/>
              <a:t>Likelihood</a:t>
            </a:r>
          </a:p>
          <a:p>
            <a:r>
              <a:rPr lang="en-US" dirty="0" smtClean="0"/>
              <a:t>Florescent signal</a:t>
            </a:r>
          </a:p>
          <a:p>
            <a:pPr lvl="1"/>
            <a:r>
              <a:rPr lang="en-US" dirty="0" smtClean="0"/>
              <a:t>Continuum</a:t>
            </a:r>
          </a:p>
          <a:p>
            <a:pPr lvl="1"/>
            <a:r>
              <a:rPr lang="en-US" dirty="0" smtClean="0"/>
              <a:t>Future: quantized?</a:t>
            </a:r>
          </a:p>
          <a:p>
            <a:r>
              <a:rPr lang="en-US" dirty="0" smtClean="0"/>
              <a:t>Degree of contribution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Solution™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Samples</a:t>
            </a:r>
          </a:p>
          <a:p>
            <a:pPr lvl="1"/>
            <a:r>
              <a:rPr lang="en-US" dirty="0" smtClean="0"/>
              <a:t>W = sexual assault mixture, ≥20rfu </a:t>
            </a:r>
          </a:p>
          <a:p>
            <a:pPr lvl="1"/>
            <a:r>
              <a:rPr lang="en-US" dirty="0" smtClean="0"/>
              <a:t>V = Victim reference profile</a:t>
            </a:r>
          </a:p>
          <a:p>
            <a:pPr lvl="1"/>
            <a:r>
              <a:rPr lang="en-US" dirty="0" smtClean="0"/>
              <a:t>S = suspect Tug Scumbag profile</a:t>
            </a:r>
          </a:p>
          <a:p>
            <a:r>
              <a:rPr lang="en-US" dirty="0" smtClean="0"/>
              <a:t>Likely hypotheses – W consists of …</a:t>
            </a:r>
          </a:p>
          <a:p>
            <a:pPr lvl="1"/>
            <a:r>
              <a:rPr lang="en-US" dirty="0" smtClean="0"/>
              <a:t>Hp:  V, S, &amp; 0+ unknowns</a:t>
            </a:r>
          </a:p>
          <a:p>
            <a:pPr lvl="1"/>
            <a:r>
              <a:rPr lang="en-US" dirty="0" err="1" smtClean="0"/>
              <a:t>Hd</a:t>
            </a:r>
            <a:r>
              <a:rPr lang="en-US" dirty="0" smtClean="0"/>
              <a:t>:  V &amp; some unknowns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Vis W-V2(141.4) 0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071" t="22127" r="21614" b="11277"/>
          <a:stretch>
            <a:fillRect/>
          </a:stretch>
        </p:blipFill>
        <p:spPr>
          <a:xfrm>
            <a:off x="3707900" y="0"/>
            <a:ext cx="54361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56" y="274636"/>
            <a:ext cx="3601155" cy="5358519"/>
          </a:xfrm>
        </p:spPr>
        <p:txBody>
          <a:bodyPr/>
          <a:lstStyle/>
          <a:p>
            <a:pPr algn="l">
              <a:tabLst>
                <a:tab pos="688975" algn="l"/>
                <a:tab pos="1027113" algn="l"/>
              </a:tabLst>
            </a:pPr>
            <a:r>
              <a:rPr lang="en-US" sz="3600" dirty="0" smtClean="0"/>
              <a:t>Visual aid – </a:t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EPG &amp; contributor proportions </a:t>
            </a:r>
            <a:b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</a:rPr>
              <a:t>Hd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(Defense)</a:t>
            </a:r>
            <a:b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W=		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ictim</a:t>
            </a:r>
            <a:b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	+ 2 unknowns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57" y="274636"/>
            <a:ext cx="3364088" cy="5358519"/>
          </a:xfrm>
        </p:spPr>
        <p:txBody>
          <a:bodyPr/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509588" algn="l"/>
                <a:tab pos="854075" algn="l"/>
              </a:tabLst>
            </a:pPr>
            <a:r>
              <a:rPr lang="en-US" sz="3200" b="1" dirty="0" smtClean="0"/>
              <a:t>(artificial) hypothesis fits data well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Hp(Prosecution)</a:t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W=	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ictim</a:t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	+	Tug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cumbag</a:t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	+	</a:t>
            </a:r>
            <a:r>
              <a:rPr lang="en-US" sz="3200" dirty="0" smtClean="0">
                <a:solidFill>
                  <a:srgbClr val="215968"/>
                </a:solidFill>
                <a:highlight>
                  <a:srgbClr val="FFFF00"/>
                </a:highlight>
              </a:rPr>
              <a:t>?</a:t>
            </a:r>
            <a:r>
              <a:rPr lang="en-US" sz="3200" b="1" dirty="0" smtClean="0">
                <a:solidFill>
                  <a:srgbClr val="215968"/>
                </a:solidFill>
                <a:highlight>
                  <a:srgbClr val="FFFF00"/>
                </a:highlight>
              </a:rPr>
              <a:t>B</a:t>
            </a:r>
            <a:r>
              <a:rPr lang="en-US" sz="3200" dirty="0" smtClean="0">
                <a:solidFill>
                  <a:srgbClr val="215968"/>
                </a:solidFill>
                <a:highlight>
                  <a:srgbClr val="FFFF00"/>
                </a:highlight>
              </a:rPr>
              <a:t>oyfriend</a:t>
            </a:r>
            <a:r>
              <a:rPr lang="en-US" sz="1050" dirty="0" smtClean="0">
                <a:ea typeface="Calibri"/>
                <a:cs typeface="Times New Roman"/>
              </a:rPr>
              <a:t/>
            </a:r>
            <a:br>
              <a:rPr lang="en-US" sz="1050" dirty="0" smtClean="0">
                <a:ea typeface="Calibri"/>
                <a:cs typeface="Times New Roman"/>
              </a:rPr>
            </a:b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pic>
        <p:nvPicPr>
          <p:cNvPr id="6" name="Content Placeholder 5" descr="Vis W-VBS(114.8) 0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329" t="21451" r="17044" b="10955"/>
          <a:stretch>
            <a:fillRect/>
          </a:stretch>
        </p:blipFill>
        <p:spPr>
          <a:xfrm>
            <a:off x="3450089" y="0"/>
            <a:ext cx="569391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/>
              <a:t>Likelihood Ratios against Tug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rPr>
              <a:t>S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rPr>
              <a:t>cumbag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5777" y="3465696"/>
          <a:ext cx="8692446" cy="1749775"/>
        </p:xfrm>
        <a:graphic>
          <a:graphicData uri="http://schemas.openxmlformats.org/drawingml/2006/table">
            <a:tbl>
              <a:tblPr/>
              <a:tblGrid>
                <a:gridCol w="1448741"/>
                <a:gridCol w="1448741"/>
                <a:gridCol w="1448741"/>
                <a:gridCol w="1448741"/>
                <a:gridCol w="1448741"/>
                <a:gridCol w="1448741"/>
              </a:tblGrid>
              <a:tr h="34995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D0D0D"/>
                          </a:solidFill>
                          <a:latin typeface="Calibri"/>
                        </a:rPr>
                        <a:t>LR Hp/</a:t>
                      </a:r>
                      <a:r>
                        <a:rPr lang="en-US" sz="1600" b="0" i="0" u="none" strike="noStrike" dirty="0" err="1">
                          <a:solidFill>
                            <a:srgbClr val="0D0D0D"/>
                          </a:solidFill>
                          <a:latin typeface="Calibri"/>
                        </a:rPr>
                        <a:t>Hd</a:t>
                      </a:r>
                      <a:endParaRPr lang="en-US" sz="1600" b="0" i="0" u="none" strike="noStrike" dirty="0">
                        <a:solidFill>
                          <a:srgbClr val="0D0D0D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Hd1=VB&amp;1unk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Hd1=VB&amp;2unk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Hd0=V&amp;2unk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Hd0=V&amp;3unk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Hd0=V&amp;1unk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Hp1=VBS&amp;0unk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6.07E+10</a:t>
                      </a:r>
                      <a:endParaRPr lang="en-US" sz="2000" b="1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1.60E+15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1.89E+26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1.32E+30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4.00E+55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9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Hp1=VBS&amp;1unk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2.90E+06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7.65E+10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9.03E+21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6.29E+25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1.91E+51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Hp0=VS&amp;1unk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1/439700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0.06004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7.09E+09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4.94E+13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1.50E+39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Hp0=VS&amp;2unk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1/7.775e9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1/294600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2.79E+09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8.47E+34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44194" y="5317067"/>
            <a:ext cx="6455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LRs at optimum (i.e. maximum likelihood) mixture proportions</a:t>
            </a:r>
          </a:p>
          <a:p>
            <a:r>
              <a:rPr lang="en-US" dirty="0" smtClean="0"/>
              <a:t>(4 minutes)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59556" y="1230489"/>
          <a:ext cx="5384799" cy="1309512"/>
        </p:xfrm>
        <a:graphic>
          <a:graphicData uri="http://schemas.openxmlformats.org/drawingml/2006/table">
            <a:tbl>
              <a:tblPr/>
              <a:tblGrid>
                <a:gridCol w="1794933"/>
                <a:gridCol w="1794933"/>
                <a:gridCol w="1794933"/>
              </a:tblGrid>
              <a:tr h="436504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LR Hp/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Hd1=VB&amp;1unk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Hd0=V&amp;2unk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6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Hp1=VBS&amp;0unk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2.69E+10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5.84E+24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36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Hp0=VS&amp;1unk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1/656800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3.30E+08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14293" y="2444045"/>
            <a:ext cx="3719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Averaged over mixture proportions</a:t>
            </a:r>
          </a:p>
          <a:p>
            <a:r>
              <a:rPr lang="en-US" dirty="0" smtClean="0"/>
              <a:t>(10 minutes)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559774" y="2472268"/>
            <a:ext cx="2263425" cy="2133598"/>
            <a:chOff x="5559774" y="2472268"/>
            <a:chExt cx="2263425" cy="2133598"/>
          </a:xfrm>
        </p:grpSpPr>
        <p:sp>
          <p:nvSpPr>
            <p:cNvPr id="14" name="Freeform 13"/>
            <p:cNvSpPr/>
            <p:nvPr/>
          </p:nvSpPr>
          <p:spPr>
            <a:xfrm>
              <a:off x="5576711" y="2472268"/>
              <a:ext cx="925690" cy="541866"/>
            </a:xfrm>
            <a:custGeom>
              <a:avLst/>
              <a:gdLst>
                <a:gd name="connsiteX0" fmla="*/ 0 w 970845"/>
                <a:gd name="connsiteY0" fmla="*/ 0 h 349955"/>
                <a:gd name="connsiteX1" fmla="*/ 970845 w 970845"/>
                <a:gd name="connsiteY1" fmla="*/ 349955 h 349955"/>
                <a:gd name="connsiteX0" fmla="*/ 0 w 891823"/>
                <a:gd name="connsiteY0" fmla="*/ 0 h 541866"/>
                <a:gd name="connsiteX1" fmla="*/ 891823 w 891823"/>
                <a:gd name="connsiteY1" fmla="*/ 541866 h 541866"/>
                <a:gd name="connsiteX0" fmla="*/ 0 w 891823"/>
                <a:gd name="connsiteY0" fmla="*/ 0 h 541866"/>
                <a:gd name="connsiteX1" fmla="*/ 891823 w 891823"/>
                <a:gd name="connsiteY1" fmla="*/ 541866 h 541866"/>
                <a:gd name="connsiteX0" fmla="*/ 0 w 891823"/>
                <a:gd name="connsiteY0" fmla="*/ 0 h 541866"/>
                <a:gd name="connsiteX1" fmla="*/ 891823 w 891823"/>
                <a:gd name="connsiteY1" fmla="*/ 541866 h 541866"/>
                <a:gd name="connsiteX0" fmla="*/ 0 w 925690"/>
                <a:gd name="connsiteY0" fmla="*/ 0 h 541866"/>
                <a:gd name="connsiteX1" fmla="*/ 925690 w 925690"/>
                <a:gd name="connsiteY1" fmla="*/ 541866 h 54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5690" h="541866">
                  <a:moveTo>
                    <a:pt x="0" y="0"/>
                  </a:moveTo>
                  <a:cubicBezTo>
                    <a:pt x="229541" y="474133"/>
                    <a:pt x="267172" y="496711"/>
                    <a:pt x="925690" y="541866"/>
                  </a:cubicBezTo>
                </a:path>
              </a:pathLst>
            </a:custGeom>
            <a:ln w="44450"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flipV="1">
              <a:off x="5559774" y="3132665"/>
              <a:ext cx="948267" cy="1473201"/>
            </a:xfrm>
            <a:custGeom>
              <a:avLst/>
              <a:gdLst>
                <a:gd name="connsiteX0" fmla="*/ 0 w 970845"/>
                <a:gd name="connsiteY0" fmla="*/ 0 h 349955"/>
                <a:gd name="connsiteX1" fmla="*/ 970845 w 970845"/>
                <a:gd name="connsiteY1" fmla="*/ 349955 h 349955"/>
                <a:gd name="connsiteX0" fmla="*/ 0 w 970845"/>
                <a:gd name="connsiteY0" fmla="*/ 0 h 349955"/>
                <a:gd name="connsiteX1" fmla="*/ 970845 w 970845"/>
                <a:gd name="connsiteY1" fmla="*/ 349955 h 349955"/>
                <a:gd name="connsiteX0" fmla="*/ 0 w 970845"/>
                <a:gd name="connsiteY0" fmla="*/ 0 h 349955"/>
                <a:gd name="connsiteX1" fmla="*/ 970845 w 970845"/>
                <a:gd name="connsiteY1" fmla="*/ 349955 h 349955"/>
                <a:gd name="connsiteX0" fmla="*/ 0 w 959556"/>
                <a:gd name="connsiteY0" fmla="*/ 0 h 325039"/>
                <a:gd name="connsiteX1" fmla="*/ 959556 w 959556"/>
                <a:gd name="connsiteY1" fmla="*/ 325039 h 325039"/>
                <a:gd name="connsiteX0" fmla="*/ 0 w 959556"/>
                <a:gd name="connsiteY0" fmla="*/ 0 h 325039"/>
                <a:gd name="connsiteX1" fmla="*/ 959556 w 959556"/>
                <a:gd name="connsiteY1" fmla="*/ 325039 h 325039"/>
                <a:gd name="connsiteX0" fmla="*/ 0 w 948267"/>
                <a:gd name="connsiteY0" fmla="*/ 0 h 295593"/>
                <a:gd name="connsiteX1" fmla="*/ 948267 w 948267"/>
                <a:gd name="connsiteY1" fmla="*/ 295593 h 295593"/>
                <a:gd name="connsiteX0" fmla="*/ 0 w 948267"/>
                <a:gd name="connsiteY0" fmla="*/ 0 h 295593"/>
                <a:gd name="connsiteX1" fmla="*/ 948267 w 948267"/>
                <a:gd name="connsiteY1" fmla="*/ 295593 h 29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8267" h="295593">
                  <a:moveTo>
                    <a:pt x="0" y="0"/>
                  </a:moveTo>
                  <a:cubicBezTo>
                    <a:pt x="334904" y="150628"/>
                    <a:pt x="48919" y="255388"/>
                    <a:pt x="948267" y="295593"/>
                  </a:cubicBezTo>
                </a:path>
              </a:pathLst>
            </a:custGeom>
            <a:ln w="44450"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23375" y="2743197"/>
              <a:ext cx="13998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Legitimate hypotheses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94399" y="2043288"/>
            <a:ext cx="2488640" cy="666045"/>
            <a:chOff x="5994399" y="2043288"/>
            <a:chExt cx="2488640" cy="666045"/>
          </a:xfrm>
        </p:grpSpPr>
        <p:sp>
          <p:nvSpPr>
            <p:cNvPr id="23" name="TextBox 22"/>
            <p:cNvSpPr txBox="1"/>
            <p:nvPr/>
          </p:nvSpPr>
          <p:spPr>
            <a:xfrm>
              <a:off x="6603998" y="2122310"/>
              <a:ext cx="1879041" cy="46166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C000"/>
                  </a:solidFill>
                </a:rPr>
                <a:t>Best answer</a:t>
              </a:r>
              <a:endParaRPr 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994399" y="2043288"/>
              <a:ext cx="711200" cy="666045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5446" y="1301746"/>
            <a:ext cx="8580438" cy="3847911"/>
            <a:chOff x="225426" y="-2490754"/>
            <a:chExt cx="8580438" cy="3847911"/>
          </a:xfrm>
        </p:grpSpPr>
        <p:sp>
          <p:nvSpPr>
            <p:cNvPr id="12" name="Freeform 11"/>
            <p:cNvSpPr/>
            <p:nvPr/>
          </p:nvSpPr>
          <p:spPr>
            <a:xfrm>
              <a:off x="456830" y="-1841435"/>
              <a:ext cx="739424" cy="1215496"/>
            </a:xfrm>
            <a:custGeom>
              <a:avLst/>
              <a:gdLst>
                <a:gd name="connsiteX0" fmla="*/ 884296 w 4942652"/>
                <a:gd name="connsiteY0" fmla="*/ 844785 h 2075274"/>
                <a:gd name="connsiteX1" fmla="*/ 4406430 w 4942652"/>
                <a:gd name="connsiteY1" fmla="*/ 856074 h 2075274"/>
                <a:gd name="connsiteX2" fmla="*/ 4101630 w 4942652"/>
                <a:gd name="connsiteY2" fmla="*/ 31985 h 2075274"/>
                <a:gd name="connsiteX3" fmla="*/ 523052 w 4942652"/>
                <a:gd name="connsiteY3" fmla="*/ 664163 h 2075274"/>
                <a:gd name="connsiteX4" fmla="*/ 963319 w 4942652"/>
                <a:gd name="connsiteY4" fmla="*/ 2075274 h 2075274"/>
                <a:gd name="connsiteX0" fmla="*/ 884296 w 4942652"/>
                <a:gd name="connsiteY0" fmla="*/ 812800 h 2043289"/>
                <a:gd name="connsiteX1" fmla="*/ 4406430 w 4942652"/>
                <a:gd name="connsiteY1" fmla="*/ 824089 h 2043289"/>
                <a:gd name="connsiteX2" fmla="*/ 4101630 w 4942652"/>
                <a:gd name="connsiteY2" fmla="*/ 0 h 2043289"/>
                <a:gd name="connsiteX3" fmla="*/ 523052 w 4942652"/>
                <a:gd name="connsiteY3" fmla="*/ 632178 h 2043289"/>
                <a:gd name="connsiteX4" fmla="*/ 963319 w 4942652"/>
                <a:gd name="connsiteY4" fmla="*/ 2043289 h 2043289"/>
                <a:gd name="connsiteX0" fmla="*/ 771407 w 4716874"/>
                <a:gd name="connsiteY0" fmla="*/ 846666 h 2077155"/>
                <a:gd name="connsiteX1" fmla="*/ 4293541 w 4716874"/>
                <a:gd name="connsiteY1" fmla="*/ 857955 h 2077155"/>
                <a:gd name="connsiteX2" fmla="*/ 3311407 w 4716874"/>
                <a:gd name="connsiteY2" fmla="*/ 0 h 2077155"/>
                <a:gd name="connsiteX3" fmla="*/ 410163 w 4716874"/>
                <a:gd name="connsiteY3" fmla="*/ 666044 h 2077155"/>
                <a:gd name="connsiteX4" fmla="*/ 850430 w 4716874"/>
                <a:gd name="connsiteY4" fmla="*/ 2077155 h 2077155"/>
                <a:gd name="connsiteX0" fmla="*/ 771407 w 4784607"/>
                <a:gd name="connsiteY0" fmla="*/ 846666 h 2077155"/>
                <a:gd name="connsiteX1" fmla="*/ 4361274 w 4784607"/>
                <a:gd name="connsiteY1" fmla="*/ 620888 h 2077155"/>
                <a:gd name="connsiteX2" fmla="*/ 3311407 w 4784607"/>
                <a:gd name="connsiteY2" fmla="*/ 0 h 2077155"/>
                <a:gd name="connsiteX3" fmla="*/ 410163 w 4784607"/>
                <a:gd name="connsiteY3" fmla="*/ 666044 h 2077155"/>
                <a:gd name="connsiteX4" fmla="*/ 850430 w 4784607"/>
                <a:gd name="connsiteY4" fmla="*/ 2077155 h 2077155"/>
                <a:gd name="connsiteX0" fmla="*/ 771407 w 4784607"/>
                <a:gd name="connsiteY0" fmla="*/ 846666 h 2077155"/>
                <a:gd name="connsiteX1" fmla="*/ 4361274 w 4784607"/>
                <a:gd name="connsiteY1" fmla="*/ 620888 h 2077155"/>
                <a:gd name="connsiteX2" fmla="*/ 3311407 w 4784607"/>
                <a:gd name="connsiteY2" fmla="*/ 0 h 2077155"/>
                <a:gd name="connsiteX3" fmla="*/ 410163 w 4784607"/>
                <a:gd name="connsiteY3" fmla="*/ 666044 h 2077155"/>
                <a:gd name="connsiteX4" fmla="*/ 850430 w 4784607"/>
                <a:gd name="connsiteY4" fmla="*/ 2077155 h 2077155"/>
                <a:gd name="connsiteX0" fmla="*/ 771407 w 4468518"/>
                <a:gd name="connsiteY0" fmla="*/ 886178 h 2116667"/>
                <a:gd name="connsiteX1" fmla="*/ 4361274 w 4468518"/>
                <a:gd name="connsiteY1" fmla="*/ 660400 h 2116667"/>
                <a:gd name="connsiteX2" fmla="*/ 3311407 w 4468518"/>
                <a:gd name="connsiteY2" fmla="*/ 39512 h 2116667"/>
                <a:gd name="connsiteX3" fmla="*/ 410163 w 4468518"/>
                <a:gd name="connsiteY3" fmla="*/ 705556 h 2116667"/>
                <a:gd name="connsiteX4" fmla="*/ 850430 w 4468518"/>
                <a:gd name="connsiteY4" fmla="*/ 2116667 h 2116667"/>
                <a:gd name="connsiteX0" fmla="*/ 771407 w 4468518"/>
                <a:gd name="connsiteY0" fmla="*/ 1063036 h 2293525"/>
                <a:gd name="connsiteX1" fmla="*/ 4361274 w 4468518"/>
                <a:gd name="connsiteY1" fmla="*/ 837258 h 2293525"/>
                <a:gd name="connsiteX2" fmla="*/ 3311407 w 4468518"/>
                <a:gd name="connsiteY2" fmla="*/ 216370 h 2293525"/>
                <a:gd name="connsiteX3" fmla="*/ 410163 w 4468518"/>
                <a:gd name="connsiteY3" fmla="*/ 882414 h 2293525"/>
                <a:gd name="connsiteX4" fmla="*/ 850430 w 4468518"/>
                <a:gd name="connsiteY4" fmla="*/ 2293525 h 2293525"/>
                <a:gd name="connsiteX0" fmla="*/ 664162 w 4361273"/>
                <a:gd name="connsiteY0" fmla="*/ 886178 h 2116667"/>
                <a:gd name="connsiteX1" fmla="*/ 4254029 w 4361273"/>
                <a:gd name="connsiteY1" fmla="*/ 660400 h 2116667"/>
                <a:gd name="connsiteX2" fmla="*/ 2560695 w 4361273"/>
                <a:gd name="connsiteY2" fmla="*/ 287867 h 2116667"/>
                <a:gd name="connsiteX3" fmla="*/ 302918 w 4361273"/>
                <a:gd name="connsiteY3" fmla="*/ 705556 h 2116667"/>
                <a:gd name="connsiteX4" fmla="*/ 743185 w 4361273"/>
                <a:gd name="connsiteY4" fmla="*/ 2116667 h 2116667"/>
                <a:gd name="connsiteX0" fmla="*/ 506117 w 4361273"/>
                <a:gd name="connsiteY0" fmla="*/ 874890 h 2116667"/>
                <a:gd name="connsiteX1" fmla="*/ 4254029 w 4361273"/>
                <a:gd name="connsiteY1" fmla="*/ 660400 h 2116667"/>
                <a:gd name="connsiteX2" fmla="*/ 2560695 w 4361273"/>
                <a:gd name="connsiteY2" fmla="*/ 287867 h 2116667"/>
                <a:gd name="connsiteX3" fmla="*/ 302918 w 4361273"/>
                <a:gd name="connsiteY3" fmla="*/ 705556 h 2116667"/>
                <a:gd name="connsiteX4" fmla="*/ 743185 w 4361273"/>
                <a:gd name="connsiteY4" fmla="*/ 2116667 h 2116667"/>
                <a:gd name="connsiteX0" fmla="*/ 438384 w 4293540"/>
                <a:gd name="connsiteY0" fmla="*/ 874890 h 2116667"/>
                <a:gd name="connsiteX1" fmla="*/ 4186296 w 4293540"/>
                <a:gd name="connsiteY1" fmla="*/ 660400 h 2116667"/>
                <a:gd name="connsiteX2" fmla="*/ 2492962 w 4293540"/>
                <a:gd name="connsiteY2" fmla="*/ 287867 h 2116667"/>
                <a:gd name="connsiteX3" fmla="*/ 302918 w 4293540"/>
                <a:gd name="connsiteY3" fmla="*/ 762001 h 2116667"/>
                <a:gd name="connsiteX4" fmla="*/ 675452 w 4293540"/>
                <a:gd name="connsiteY4" fmla="*/ 2116667 h 2116667"/>
                <a:gd name="connsiteX0" fmla="*/ 430858 w 4286014"/>
                <a:gd name="connsiteY0" fmla="*/ 874890 h 2026356"/>
                <a:gd name="connsiteX1" fmla="*/ 4178770 w 4286014"/>
                <a:gd name="connsiteY1" fmla="*/ 660400 h 2026356"/>
                <a:gd name="connsiteX2" fmla="*/ 2485436 w 4286014"/>
                <a:gd name="connsiteY2" fmla="*/ 287867 h 2026356"/>
                <a:gd name="connsiteX3" fmla="*/ 295392 w 4286014"/>
                <a:gd name="connsiteY3" fmla="*/ 762001 h 2026356"/>
                <a:gd name="connsiteX4" fmla="*/ 713082 w 4286014"/>
                <a:gd name="connsiteY4" fmla="*/ 2026356 h 2026356"/>
                <a:gd name="connsiteX0" fmla="*/ 430858 w 4286014"/>
                <a:gd name="connsiteY0" fmla="*/ 874890 h 2026356"/>
                <a:gd name="connsiteX1" fmla="*/ 4178770 w 4286014"/>
                <a:gd name="connsiteY1" fmla="*/ 660400 h 2026356"/>
                <a:gd name="connsiteX2" fmla="*/ 2485436 w 4286014"/>
                <a:gd name="connsiteY2" fmla="*/ 287867 h 2026356"/>
                <a:gd name="connsiteX3" fmla="*/ 295392 w 4286014"/>
                <a:gd name="connsiteY3" fmla="*/ 762001 h 2026356"/>
                <a:gd name="connsiteX4" fmla="*/ 713082 w 4286014"/>
                <a:gd name="connsiteY4" fmla="*/ 2026356 h 2026356"/>
                <a:gd name="connsiteX0" fmla="*/ 430858 w 3166532"/>
                <a:gd name="connsiteY0" fmla="*/ 803393 h 1954859"/>
                <a:gd name="connsiteX1" fmla="*/ 2406414 w 3166532"/>
                <a:gd name="connsiteY1" fmla="*/ 893703 h 1954859"/>
                <a:gd name="connsiteX2" fmla="*/ 2485436 w 3166532"/>
                <a:gd name="connsiteY2" fmla="*/ 216370 h 1954859"/>
                <a:gd name="connsiteX3" fmla="*/ 295392 w 3166532"/>
                <a:gd name="connsiteY3" fmla="*/ 690504 h 1954859"/>
                <a:gd name="connsiteX4" fmla="*/ 713082 w 3166532"/>
                <a:gd name="connsiteY4" fmla="*/ 1954859 h 1954859"/>
                <a:gd name="connsiteX0" fmla="*/ 432740 w 3179703"/>
                <a:gd name="connsiteY0" fmla="*/ 1085615 h 2237081"/>
                <a:gd name="connsiteX1" fmla="*/ 2408296 w 3179703"/>
                <a:gd name="connsiteY1" fmla="*/ 1175925 h 2237081"/>
                <a:gd name="connsiteX2" fmla="*/ 2498607 w 3179703"/>
                <a:gd name="connsiteY2" fmla="*/ 216370 h 2237081"/>
                <a:gd name="connsiteX3" fmla="*/ 297274 w 3179703"/>
                <a:gd name="connsiteY3" fmla="*/ 972726 h 2237081"/>
                <a:gd name="connsiteX4" fmla="*/ 714964 w 3179703"/>
                <a:gd name="connsiteY4" fmla="*/ 2237081 h 2237081"/>
                <a:gd name="connsiteX0" fmla="*/ 432740 w 3179703"/>
                <a:gd name="connsiteY0" fmla="*/ 1085615 h 2237081"/>
                <a:gd name="connsiteX1" fmla="*/ 2408296 w 3179703"/>
                <a:gd name="connsiteY1" fmla="*/ 1175925 h 2237081"/>
                <a:gd name="connsiteX2" fmla="*/ 2498607 w 3179703"/>
                <a:gd name="connsiteY2" fmla="*/ 216370 h 2237081"/>
                <a:gd name="connsiteX3" fmla="*/ 297274 w 3179703"/>
                <a:gd name="connsiteY3" fmla="*/ 972726 h 2237081"/>
                <a:gd name="connsiteX4" fmla="*/ 714964 w 3179703"/>
                <a:gd name="connsiteY4" fmla="*/ 2237081 h 2237081"/>
                <a:gd name="connsiteX0" fmla="*/ 432740 w 3179703"/>
                <a:gd name="connsiteY0" fmla="*/ 1085615 h 2237081"/>
                <a:gd name="connsiteX1" fmla="*/ 2408296 w 3179703"/>
                <a:gd name="connsiteY1" fmla="*/ 1175925 h 2237081"/>
                <a:gd name="connsiteX2" fmla="*/ 2498607 w 3179703"/>
                <a:gd name="connsiteY2" fmla="*/ 216370 h 2237081"/>
                <a:gd name="connsiteX3" fmla="*/ 297274 w 3179703"/>
                <a:gd name="connsiteY3" fmla="*/ 972726 h 2237081"/>
                <a:gd name="connsiteX4" fmla="*/ 714964 w 3179703"/>
                <a:gd name="connsiteY4" fmla="*/ 2237081 h 2237081"/>
                <a:gd name="connsiteX0" fmla="*/ 671688 w 4852339"/>
                <a:gd name="connsiteY0" fmla="*/ 238948 h 1390414"/>
                <a:gd name="connsiteX1" fmla="*/ 2647244 w 4852339"/>
                <a:gd name="connsiteY1" fmla="*/ 329258 h 1390414"/>
                <a:gd name="connsiteX2" fmla="*/ 4171243 w 4852339"/>
                <a:gd name="connsiteY2" fmla="*/ 634059 h 1390414"/>
                <a:gd name="connsiteX3" fmla="*/ 536222 w 4852339"/>
                <a:gd name="connsiteY3" fmla="*/ 126059 h 1390414"/>
                <a:gd name="connsiteX4" fmla="*/ 953912 w 4852339"/>
                <a:gd name="connsiteY4" fmla="*/ 1390414 h 1390414"/>
                <a:gd name="connsiteX0" fmla="*/ 671688 w 4852339"/>
                <a:gd name="connsiteY0" fmla="*/ 1318918 h 2470384"/>
                <a:gd name="connsiteX1" fmla="*/ 2647244 w 4852339"/>
                <a:gd name="connsiteY1" fmla="*/ 1409228 h 2470384"/>
                <a:gd name="connsiteX2" fmla="*/ 4171243 w 4852339"/>
                <a:gd name="connsiteY2" fmla="*/ 1714029 h 2470384"/>
                <a:gd name="connsiteX3" fmla="*/ 536222 w 4852339"/>
                <a:gd name="connsiteY3" fmla="*/ 1206029 h 2470384"/>
                <a:gd name="connsiteX4" fmla="*/ 953912 w 4852339"/>
                <a:gd name="connsiteY4" fmla="*/ 2470384 h 2470384"/>
                <a:gd name="connsiteX0" fmla="*/ 671688 w 4524962"/>
                <a:gd name="connsiteY0" fmla="*/ 1318918 h 2470384"/>
                <a:gd name="connsiteX1" fmla="*/ 2647244 w 4524962"/>
                <a:gd name="connsiteY1" fmla="*/ 1409228 h 2470384"/>
                <a:gd name="connsiteX2" fmla="*/ 4171243 w 4524962"/>
                <a:gd name="connsiteY2" fmla="*/ 1714029 h 2470384"/>
                <a:gd name="connsiteX3" fmla="*/ 536222 w 4524962"/>
                <a:gd name="connsiteY3" fmla="*/ 1206029 h 2470384"/>
                <a:gd name="connsiteX4" fmla="*/ 953912 w 4524962"/>
                <a:gd name="connsiteY4" fmla="*/ 2470384 h 2470384"/>
                <a:gd name="connsiteX0" fmla="*/ 671688 w 4524962"/>
                <a:gd name="connsiteY0" fmla="*/ 1318918 h 2470384"/>
                <a:gd name="connsiteX1" fmla="*/ 2647244 w 4524962"/>
                <a:gd name="connsiteY1" fmla="*/ 1409228 h 2470384"/>
                <a:gd name="connsiteX2" fmla="*/ 4171243 w 4524962"/>
                <a:gd name="connsiteY2" fmla="*/ 1714029 h 2470384"/>
                <a:gd name="connsiteX3" fmla="*/ 536222 w 4524962"/>
                <a:gd name="connsiteY3" fmla="*/ 1206029 h 2470384"/>
                <a:gd name="connsiteX4" fmla="*/ 953912 w 4524962"/>
                <a:gd name="connsiteY4" fmla="*/ 2470384 h 2470384"/>
                <a:gd name="connsiteX0" fmla="*/ 671688 w 4524962"/>
                <a:gd name="connsiteY0" fmla="*/ 1318918 h 2470384"/>
                <a:gd name="connsiteX1" fmla="*/ 2647244 w 4524962"/>
                <a:gd name="connsiteY1" fmla="*/ 1409228 h 2470384"/>
                <a:gd name="connsiteX2" fmla="*/ 4171243 w 4524962"/>
                <a:gd name="connsiteY2" fmla="*/ 1714029 h 2470384"/>
                <a:gd name="connsiteX3" fmla="*/ 536222 w 4524962"/>
                <a:gd name="connsiteY3" fmla="*/ 1206029 h 2470384"/>
                <a:gd name="connsiteX4" fmla="*/ 953912 w 4524962"/>
                <a:gd name="connsiteY4" fmla="*/ 2470384 h 2470384"/>
                <a:gd name="connsiteX0" fmla="*/ 713080 w 4814710"/>
                <a:gd name="connsiteY0" fmla="*/ 1826918 h 2978384"/>
                <a:gd name="connsiteX1" fmla="*/ 2688636 w 4814710"/>
                <a:gd name="connsiteY1" fmla="*/ 1917228 h 2978384"/>
                <a:gd name="connsiteX2" fmla="*/ 4460991 w 4814710"/>
                <a:gd name="connsiteY2" fmla="*/ 1714029 h 2978384"/>
                <a:gd name="connsiteX3" fmla="*/ 577614 w 4814710"/>
                <a:gd name="connsiteY3" fmla="*/ 1714029 h 2978384"/>
                <a:gd name="connsiteX4" fmla="*/ 995304 w 4814710"/>
                <a:gd name="connsiteY4" fmla="*/ 2978384 h 2978384"/>
                <a:gd name="connsiteX0" fmla="*/ 713080 w 4814710"/>
                <a:gd name="connsiteY0" fmla="*/ 1860784 h 3012250"/>
                <a:gd name="connsiteX1" fmla="*/ 2688636 w 4814710"/>
                <a:gd name="connsiteY1" fmla="*/ 1951094 h 3012250"/>
                <a:gd name="connsiteX2" fmla="*/ 4460991 w 4814710"/>
                <a:gd name="connsiteY2" fmla="*/ 1747895 h 3012250"/>
                <a:gd name="connsiteX3" fmla="*/ 577614 w 4814710"/>
                <a:gd name="connsiteY3" fmla="*/ 1747895 h 3012250"/>
                <a:gd name="connsiteX4" fmla="*/ 995304 w 4814710"/>
                <a:gd name="connsiteY4" fmla="*/ 3012250 h 3012250"/>
                <a:gd name="connsiteX0" fmla="*/ 713080 w 4487332"/>
                <a:gd name="connsiteY0" fmla="*/ 1860784 h 3012250"/>
                <a:gd name="connsiteX1" fmla="*/ 2688636 w 4487332"/>
                <a:gd name="connsiteY1" fmla="*/ 1951094 h 3012250"/>
                <a:gd name="connsiteX2" fmla="*/ 4460991 w 4487332"/>
                <a:gd name="connsiteY2" fmla="*/ 1747895 h 3012250"/>
                <a:gd name="connsiteX3" fmla="*/ 577614 w 4487332"/>
                <a:gd name="connsiteY3" fmla="*/ 1747895 h 3012250"/>
                <a:gd name="connsiteX4" fmla="*/ 995304 w 4487332"/>
                <a:gd name="connsiteY4" fmla="*/ 3012250 h 3012250"/>
                <a:gd name="connsiteX0" fmla="*/ 713080 w 4487332"/>
                <a:gd name="connsiteY0" fmla="*/ 1635007 h 2786473"/>
                <a:gd name="connsiteX1" fmla="*/ 2688636 w 4487332"/>
                <a:gd name="connsiteY1" fmla="*/ 1725317 h 2786473"/>
                <a:gd name="connsiteX2" fmla="*/ 4460991 w 4487332"/>
                <a:gd name="connsiteY2" fmla="*/ 1522118 h 2786473"/>
                <a:gd name="connsiteX3" fmla="*/ 577614 w 4487332"/>
                <a:gd name="connsiteY3" fmla="*/ 1522118 h 2786473"/>
                <a:gd name="connsiteX4" fmla="*/ 995304 w 4487332"/>
                <a:gd name="connsiteY4" fmla="*/ 2786473 h 2786473"/>
                <a:gd name="connsiteX0" fmla="*/ 410162 w 4184414"/>
                <a:gd name="connsiteY0" fmla="*/ 745068 h 1896534"/>
                <a:gd name="connsiteX1" fmla="*/ 2385718 w 4184414"/>
                <a:gd name="connsiteY1" fmla="*/ 835378 h 1896534"/>
                <a:gd name="connsiteX2" fmla="*/ 4158073 w 4184414"/>
                <a:gd name="connsiteY2" fmla="*/ 632179 h 1896534"/>
                <a:gd name="connsiteX3" fmla="*/ 2340562 w 4184414"/>
                <a:gd name="connsiteY3" fmla="*/ 0 h 1896534"/>
                <a:gd name="connsiteX4" fmla="*/ 274696 w 4184414"/>
                <a:gd name="connsiteY4" fmla="*/ 632179 h 1896534"/>
                <a:gd name="connsiteX5" fmla="*/ 692386 w 4184414"/>
                <a:gd name="connsiteY5" fmla="*/ 1896534 h 1896534"/>
                <a:gd name="connsiteX0" fmla="*/ 410162 w 4376325"/>
                <a:gd name="connsiteY0" fmla="*/ 918163 h 2069629"/>
                <a:gd name="connsiteX1" fmla="*/ 2385718 w 4376325"/>
                <a:gd name="connsiteY1" fmla="*/ 1008473 h 2069629"/>
                <a:gd name="connsiteX2" fmla="*/ 4158073 w 4376325"/>
                <a:gd name="connsiteY2" fmla="*/ 805274 h 2069629"/>
                <a:gd name="connsiteX3" fmla="*/ 2340562 w 4376325"/>
                <a:gd name="connsiteY3" fmla="*/ 173095 h 2069629"/>
                <a:gd name="connsiteX4" fmla="*/ 274696 w 4376325"/>
                <a:gd name="connsiteY4" fmla="*/ 805274 h 2069629"/>
                <a:gd name="connsiteX5" fmla="*/ 692386 w 4376325"/>
                <a:gd name="connsiteY5" fmla="*/ 2069629 h 2069629"/>
                <a:gd name="connsiteX0" fmla="*/ 410162 w 4376325"/>
                <a:gd name="connsiteY0" fmla="*/ 918163 h 2069629"/>
                <a:gd name="connsiteX1" fmla="*/ 2385718 w 4376325"/>
                <a:gd name="connsiteY1" fmla="*/ 1008473 h 2069629"/>
                <a:gd name="connsiteX2" fmla="*/ 4158073 w 4376325"/>
                <a:gd name="connsiteY2" fmla="*/ 805274 h 2069629"/>
                <a:gd name="connsiteX3" fmla="*/ 2340562 w 4376325"/>
                <a:gd name="connsiteY3" fmla="*/ 173095 h 2069629"/>
                <a:gd name="connsiteX4" fmla="*/ 274696 w 4376325"/>
                <a:gd name="connsiteY4" fmla="*/ 805274 h 2069629"/>
                <a:gd name="connsiteX5" fmla="*/ 692386 w 4376325"/>
                <a:gd name="connsiteY5" fmla="*/ 2069629 h 2069629"/>
                <a:gd name="connsiteX0" fmla="*/ 421451 w 4387614"/>
                <a:gd name="connsiteY0" fmla="*/ 918163 h 2069629"/>
                <a:gd name="connsiteX1" fmla="*/ 2397007 w 4387614"/>
                <a:gd name="connsiteY1" fmla="*/ 1008473 h 2069629"/>
                <a:gd name="connsiteX2" fmla="*/ 4169362 w 4387614"/>
                <a:gd name="connsiteY2" fmla="*/ 805274 h 2069629"/>
                <a:gd name="connsiteX3" fmla="*/ 2419584 w 4387614"/>
                <a:gd name="connsiteY3" fmla="*/ 274695 h 2069629"/>
                <a:gd name="connsiteX4" fmla="*/ 285985 w 4387614"/>
                <a:gd name="connsiteY4" fmla="*/ 805274 h 2069629"/>
                <a:gd name="connsiteX5" fmla="*/ 703675 w 4387614"/>
                <a:gd name="connsiteY5" fmla="*/ 2069629 h 2069629"/>
                <a:gd name="connsiteX0" fmla="*/ 423332 w 4389495"/>
                <a:gd name="connsiteY0" fmla="*/ 918163 h 2069629"/>
                <a:gd name="connsiteX1" fmla="*/ 2398888 w 4389495"/>
                <a:gd name="connsiteY1" fmla="*/ 1008473 h 2069629"/>
                <a:gd name="connsiteX2" fmla="*/ 4171243 w 4389495"/>
                <a:gd name="connsiteY2" fmla="*/ 805274 h 2069629"/>
                <a:gd name="connsiteX3" fmla="*/ 2432754 w 4389495"/>
                <a:gd name="connsiteY3" fmla="*/ 523051 h 2069629"/>
                <a:gd name="connsiteX4" fmla="*/ 287866 w 4389495"/>
                <a:gd name="connsiteY4" fmla="*/ 805274 h 2069629"/>
                <a:gd name="connsiteX5" fmla="*/ 705556 w 4389495"/>
                <a:gd name="connsiteY5" fmla="*/ 2069629 h 2069629"/>
                <a:gd name="connsiteX0" fmla="*/ 423332 w 4389495"/>
                <a:gd name="connsiteY0" fmla="*/ 1038579 h 2190045"/>
                <a:gd name="connsiteX1" fmla="*/ 2398888 w 4389495"/>
                <a:gd name="connsiteY1" fmla="*/ 1128889 h 2190045"/>
                <a:gd name="connsiteX2" fmla="*/ 4171243 w 4389495"/>
                <a:gd name="connsiteY2" fmla="*/ 925690 h 2190045"/>
                <a:gd name="connsiteX3" fmla="*/ 2432754 w 4389495"/>
                <a:gd name="connsiteY3" fmla="*/ 643467 h 2190045"/>
                <a:gd name="connsiteX4" fmla="*/ 287866 w 4389495"/>
                <a:gd name="connsiteY4" fmla="*/ 925690 h 2190045"/>
                <a:gd name="connsiteX5" fmla="*/ 705556 w 4389495"/>
                <a:gd name="connsiteY5" fmla="*/ 2190045 h 2190045"/>
                <a:gd name="connsiteX0" fmla="*/ 423332 w 4389495"/>
                <a:gd name="connsiteY0" fmla="*/ 1038579 h 2190045"/>
                <a:gd name="connsiteX1" fmla="*/ 2398888 w 4389495"/>
                <a:gd name="connsiteY1" fmla="*/ 1128889 h 2190045"/>
                <a:gd name="connsiteX2" fmla="*/ 4171243 w 4389495"/>
                <a:gd name="connsiteY2" fmla="*/ 925690 h 2190045"/>
                <a:gd name="connsiteX3" fmla="*/ 2432754 w 4389495"/>
                <a:gd name="connsiteY3" fmla="*/ 643467 h 2190045"/>
                <a:gd name="connsiteX4" fmla="*/ 287866 w 4389495"/>
                <a:gd name="connsiteY4" fmla="*/ 925690 h 2190045"/>
                <a:gd name="connsiteX5" fmla="*/ 705556 w 4389495"/>
                <a:gd name="connsiteY5" fmla="*/ 2190045 h 2190045"/>
                <a:gd name="connsiteX0" fmla="*/ 423332 w 5936073"/>
                <a:gd name="connsiteY0" fmla="*/ 1038579 h 2190045"/>
                <a:gd name="connsiteX1" fmla="*/ 2398888 w 5936073"/>
                <a:gd name="connsiteY1" fmla="*/ 1128889 h 2190045"/>
                <a:gd name="connsiteX2" fmla="*/ 5717821 w 5936073"/>
                <a:gd name="connsiteY2" fmla="*/ 936979 h 2190045"/>
                <a:gd name="connsiteX3" fmla="*/ 2432754 w 5936073"/>
                <a:gd name="connsiteY3" fmla="*/ 643467 h 2190045"/>
                <a:gd name="connsiteX4" fmla="*/ 287866 w 5936073"/>
                <a:gd name="connsiteY4" fmla="*/ 925690 h 2190045"/>
                <a:gd name="connsiteX5" fmla="*/ 705556 w 5936073"/>
                <a:gd name="connsiteY5" fmla="*/ 2190045 h 2190045"/>
                <a:gd name="connsiteX0" fmla="*/ 423332 w 5936073"/>
                <a:gd name="connsiteY0" fmla="*/ 1038579 h 2190045"/>
                <a:gd name="connsiteX1" fmla="*/ 2398888 w 5936073"/>
                <a:gd name="connsiteY1" fmla="*/ 1128889 h 2190045"/>
                <a:gd name="connsiteX2" fmla="*/ 5717821 w 5936073"/>
                <a:gd name="connsiteY2" fmla="*/ 936979 h 2190045"/>
                <a:gd name="connsiteX3" fmla="*/ 2432754 w 5936073"/>
                <a:gd name="connsiteY3" fmla="*/ 643467 h 2190045"/>
                <a:gd name="connsiteX4" fmla="*/ 287866 w 5936073"/>
                <a:gd name="connsiteY4" fmla="*/ 925690 h 2190045"/>
                <a:gd name="connsiteX5" fmla="*/ 705556 w 5936073"/>
                <a:gd name="connsiteY5" fmla="*/ 2190045 h 2190045"/>
                <a:gd name="connsiteX0" fmla="*/ 423332 w 5857050"/>
                <a:gd name="connsiteY0" fmla="*/ 1038579 h 2190045"/>
                <a:gd name="connsiteX1" fmla="*/ 2398888 w 5857050"/>
                <a:gd name="connsiteY1" fmla="*/ 1128889 h 2190045"/>
                <a:gd name="connsiteX2" fmla="*/ 5638798 w 5857050"/>
                <a:gd name="connsiteY2" fmla="*/ 1049868 h 2190045"/>
                <a:gd name="connsiteX3" fmla="*/ 2432754 w 5857050"/>
                <a:gd name="connsiteY3" fmla="*/ 643467 h 2190045"/>
                <a:gd name="connsiteX4" fmla="*/ 287866 w 5857050"/>
                <a:gd name="connsiteY4" fmla="*/ 925690 h 2190045"/>
                <a:gd name="connsiteX5" fmla="*/ 705556 w 5857050"/>
                <a:gd name="connsiteY5" fmla="*/ 2190045 h 2190045"/>
                <a:gd name="connsiteX0" fmla="*/ 423332 w 5638798"/>
                <a:gd name="connsiteY0" fmla="*/ 1038579 h 2190045"/>
                <a:gd name="connsiteX1" fmla="*/ 2398888 w 5638798"/>
                <a:gd name="connsiteY1" fmla="*/ 1128889 h 2190045"/>
                <a:gd name="connsiteX2" fmla="*/ 5638798 w 5638798"/>
                <a:gd name="connsiteY2" fmla="*/ 1049868 h 2190045"/>
                <a:gd name="connsiteX3" fmla="*/ 2432754 w 5638798"/>
                <a:gd name="connsiteY3" fmla="*/ 643467 h 2190045"/>
                <a:gd name="connsiteX4" fmla="*/ 287866 w 5638798"/>
                <a:gd name="connsiteY4" fmla="*/ 925690 h 2190045"/>
                <a:gd name="connsiteX5" fmla="*/ 705556 w 5638798"/>
                <a:gd name="connsiteY5" fmla="*/ 2190045 h 2190045"/>
                <a:gd name="connsiteX0" fmla="*/ 423332 w 5638798"/>
                <a:gd name="connsiteY0" fmla="*/ 1038579 h 2190045"/>
                <a:gd name="connsiteX1" fmla="*/ 2398888 w 5638798"/>
                <a:gd name="connsiteY1" fmla="*/ 1128889 h 2190045"/>
                <a:gd name="connsiteX2" fmla="*/ 5638798 w 5638798"/>
                <a:gd name="connsiteY2" fmla="*/ 1049868 h 2190045"/>
                <a:gd name="connsiteX3" fmla="*/ 2432754 w 5638798"/>
                <a:gd name="connsiteY3" fmla="*/ 643467 h 2190045"/>
                <a:gd name="connsiteX4" fmla="*/ 287866 w 5638798"/>
                <a:gd name="connsiteY4" fmla="*/ 925690 h 2190045"/>
                <a:gd name="connsiteX5" fmla="*/ 705556 w 5638798"/>
                <a:gd name="connsiteY5" fmla="*/ 2190045 h 2190045"/>
                <a:gd name="connsiteX0" fmla="*/ 423332 w 5926665"/>
                <a:gd name="connsiteY0" fmla="*/ 756357 h 1907823"/>
                <a:gd name="connsiteX1" fmla="*/ 2398888 w 5926665"/>
                <a:gd name="connsiteY1" fmla="*/ 846667 h 1907823"/>
                <a:gd name="connsiteX2" fmla="*/ 5638798 w 5926665"/>
                <a:gd name="connsiteY2" fmla="*/ 767646 h 1907823"/>
                <a:gd name="connsiteX3" fmla="*/ 4171244 w 5926665"/>
                <a:gd name="connsiteY3" fmla="*/ 67733 h 1907823"/>
                <a:gd name="connsiteX4" fmla="*/ 2432754 w 5926665"/>
                <a:gd name="connsiteY4" fmla="*/ 361245 h 1907823"/>
                <a:gd name="connsiteX5" fmla="*/ 287866 w 5926665"/>
                <a:gd name="connsiteY5" fmla="*/ 643468 h 1907823"/>
                <a:gd name="connsiteX6" fmla="*/ 705556 w 5926665"/>
                <a:gd name="connsiteY6" fmla="*/ 1907823 h 1907823"/>
                <a:gd name="connsiteX0" fmla="*/ 423332 w 5926665"/>
                <a:gd name="connsiteY0" fmla="*/ 498594 h 1650060"/>
                <a:gd name="connsiteX1" fmla="*/ 2398888 w 5926665"/>
                <a:gd name="connsiteY1" fmla="*/ 588904 h 1650060"/>
                <a:gd name="connsiteX2" fmla="*/ 5638798 w 5926665"/>
                <a:gd name="connsiteY2" fmla="*/ 509883 h 1650060"/>
                <a:gd name="connsiteX3" fmla="*/ 4171244 w 5926665"/>
                <a:gd name="connsiteY3" fmla="*/ 148637 h 1650060"/>
                <a:gd name="connsiteX4" fmla="*/ 2432754 w 5926665"/>
                <a:gd name="connsiteY4" fmla="*/ 103482 h 1650060"/>
                <a:gd name="connsiteX5" fmla="*/ 287866 w 5926665"/>
                <a:gd name="connsiteY5" fmla="*/ 385705 h 1650060"/>
                <a:gd name="connsiteX6" fmla="*/ 705556 w 5926665"/>
                <a:gd name="connsiteY6" fmla="*/ 1650060 h 1650060"/>
                <a:gd name="connsiteX0" fmla="*/ 423332 w 5983109"/>
                <a:gd name="connsiteY0" fmla="*/ 498594 h 1650060"/>
                <a:gd name="connsiteX1" fmla="*/ 2398888 w 5983109"/>
                <a:gd name="connsiteY1" fmla="*/ 588904 h 1650060"/>
                <a:gd name="connsiteX2" fmla="*/ 5695242 w 5983109"/>
                <a:gd name="connsiteY2" fmla="*/ 464728 h 1650060"/>
                <a:gd name="connsiteX3" fmla="*/ 4171244 w 5983109"/>
                <a:gd name="connsiteY3" fmla="*/ 148637 h 1650060"/>
                <a:gd name="connsiteX4" fmla="*/ 2432754 w 5983109"/>
                <a:gd name="connsiteY4" fmla="*/ 103482 h 1650060"/>
                <a:gd name="connsiteX5" fmla="*/ 287866 w 5983109"/>
                <a:gd name="connsiteY5" fmla="*/ 385705 h 1650060"/>
                <a:gd name="connsiteX6" fmla="*/ 705556 w 5983109"/>
                <a:gd name="connsiteY6" fmla="*/ 1650060 h 1650060"/>
                <a:gd name="connsiteX0" fmla="*/ 423332 w 5813776"/>
                <a:gd name="connsiteY0" fmla="*/ 498594 h 1650060"/>
                <a:gd name="connsiteX1" fmla="*/ 2398888 w 5813776"/>
                <a:gd name="connsiteY1" fmla="*/ 588904 h 1650060"/>
                <a:gd name="connsiteX2" fmla="*/ 5695242 w 5813776"/>
                <a:gd name="connsiteY2" fmla="*/ 464728 h 1650060"/>
                <a:gd name="connsiteX3" fmla="*/ 4171244 w 5813776"/>
                <a:gd name="connsiteY3" fmla="*/ 148637 h 1650060"/>
                <a:gd name="connsiteX4" fmla="*/ 2432754 w 5813776"/>
                <a:gd name="connsiteY4" fmla="*/ 103482 h 1650060"/>
                <a:gd name="connsiteX5" fmla="*/ 287866 w 5813776"/>
                <a:gd name="connsiteY5" fmla="*/ 385705 h 1650060"/>
                <a:gd name="connsiteX6" fmla="*/ 705556 w 5813776"/>
                <a:gd name="connsiteY6" fmla="*/ 1650060 h 1650060"/>
                <a:gd name="connsiteX0" fmla="*/ 423332 w 5813776"/>
                <a:gd name="connsiteY0" fmla="*/ 498594 h 1650060"/>
                <a:gd name="connsiteX1" fmla="*/ 2398888 w 5813776"/>
                <a:gd name="connsiteY1" fmla="*/ 588904 h 1650060"/>
                <a:gd name="connsiteX2" fmla="*/ 5695242 w 5813776"/>
                <a:gd name="connsiteY2" fmla="*/ 464728 h 1650060"/>
                <a:gd name="connsiteX3" fmla="*/ 4171244 w 5813776"/>
                <a:gd name="connsiteY3" fmla="*/ 148637 h 1650060"/>
                <a:gd name="connsiteX4" fmla="*/ 2432754 w 5813776"/>
                <a:gd name="connsiteY4" fmla="*/ 103482 h 1650060"/>
                <a:gd name="connsiteX5" fmla="*/ 287866 w 5813776"/>
                <a:gd name="connsiteY5" fmla="*/ 385705 h 1650060"/>
                <a:gd name="connsiteX6" fmla="*/ 705556 w 5813776"/>
                <a:gd name="connsiteY6" fmla="*/ 1650060 h 1650060"/>
                <a:gd name="connsiteX0" fmla="*/ 423332 w 5813776"/>
                <a:gd name="connsiteY0" fmla="*/ 498594 h 1847615"/>
                <a:gd name="connsiteX1" fmla="*/ 3189110 w 5813776"/>
                <a:gd name="connsiteY1" fmla="*/ 1063037 h 1847615"/>
                <a:gd name="connsiteX2" fmla="*/ 5695242 w 5813776"/>
                <a:gd name="connsiteY2" fmla="*/ 464728 h 1847615"/>
                <a:gd name="connsiteX3" fmla="*/ 4171244 w 5813776"/>
                <a:gd name="connsiteY3" fmla="*/ 148637 h 1847615"/>
                <a:gd name="connsiteX4" fmla="*/ 2432754 w 5813776"/>
                <a:gd name="connsiteY4" fmla="*/ 103482 h 1847615"/>
                <a:gd name="connsiteX5" fmla="*/ 287866 w 5813776"/>
                <a:gd name="connsiteY5" fmla="*/ 385705 h 1847615"/>
                <a:gd name="connsiteX6" fmla="*/ 705556 w 5813776"/>
                <a:gd name="connsiteY6" fmla="*/ 1650060 h 1847615"/>
                <a:gd name="connsiteX0" fmla="*/ 423332 w 5813776"/>
                <a:gd name="connsiteY0" fmla="*/ 498594 h 1650060"/>
                <a:gd name="connsiteX1" fmla="*/ 3189110 w 5813776"/>
                <a:gd name="connsiteY1" fmla="*/ 1063037 h 1650060"/>
                <a:gd name="connsiteX2" fmla="*/ 5695242 w 5813776"/>
                <a:gd name="connsiteY2" fmla="*/ 464728 h 1650060"/>
                <a:gd name="connsiteX3" fmla="*/ 4171244 w 5813776"/>
                <a:gd name="connsiteY3" fmla="*/ 148637 h 1650060"/>
                <a:gd name="connsiteX4" fmla="*/ 2432754 w 5813776"/>
                <a:gd name="connsiteY4" fmla="*/ 103482 h 1650060"/>
                <a:gd name="connsiteX5" fmla="*/ 287866 w 5813776"/>
                <a:gd name="connsiteY5" fmla="*/ 385705 h 1650060"/>
                <a:gd name="connsiteX6" fmla="*/ 705556 w 5813776"/>
                <a:gd name="connsiteY6" fmla="*/ 1650060 h 1650060"/>
                <a:gd name="connsiteX0" fmla="*/ 423332 w 5813776"/>
                <a:gd name="connsiteY0" fmla="*/ 498594 h 1650060"/>
                <a:gd name="connsiteX1" fmla="*/ 3189110 w 5813776"/>
                <a:gd name="connsiteY1" fmla="*/ 1063037 h 1650060"/>
                <a:gd name="connsiteX2" fmla="*/ 5695242 w 5813776"/>
                <a:gd name="connsiteY2" fmla="*/ 464728 h 1650060"/>
                <a:gd name="connsiteX3" fmla="*/ 4171244 w 5813776"/>
                <a:gd name="connsiteY3" fmla="*/ 148637 h 1650060"/>
                <a:gd name="connsiteX4" fmla="*/ 2432754 w 5813776"/>
                <a:gd name="connsiteY4" fmla="*/ 103482 h 1650060"/>
                <a:gd name="connsiteX5" fmla="*/ 287866 w 5813776"/>
                <a:gd name="connsiteY5" fmla="*/ 385705 h 1650060"/>
                <a:gd name="connsiteX6" fmla="*/ 705556 w 5813776"/>
                <a:gd name="connsiteY6" fmla="*/ 1650060 h 1650060"/>
                <a:gd name="connsiteX0" fmla="*/ 423332 w 5813776"/>
                <a:gd name="connsiteY0" fmla="*/ 498594 h 1650060"/>
                <a:gd name="connsiteX1" fmla="*/ 3189110 w 5813776"/>
                <a:gd name="connsiteY1" fmla="*/ 1063037 h 1650060"/>
                <a:gd name="connsiteX2" fmla="*/ 5695242 w 5813776"/>
                <a:gd name="connsiteY2" fmla="*/ 464728 h 1650060"/>
                <a:gd name="connsiteX3" fmla="*/ 4171244 w 5813776"/>
                <a:gd name="connsiteY3" fmla="*/ 148637 h 1650060"/>
                <a:gd name="connsiteX4" fmla="*/ 2432754 w 5813776"/>
                <a:gd name="connsiteY4" fmla="*/ 103482 h 1650060"/>
                <a:gd name="connsiteX5" fmla="*/ 287866 w 5813776"/>
                <a:gd name="connsiteY5" fmla="*/ 385705 h 1650060"/>
                <a:gd name="connsiteX6" fmla="*/ 705556 w 5813776"/>
                <a:gd name="connsiteY6" fmla="*/ 1650060 h 1650060"/>
                <a:gd name="connsiteX0" fmla="*/ 423332 w 5813776"/>
                <a:gd name="connsiteY0" fmla="*/ 929454 h 2080920"/>
                <a:gd name="connsiteX1" fmla="*/ 3189110 w 5813776"/>
                <a:gd name="connsiteY1" fmla="*/ 1493897 h 2080920"/>
                <a:gd name="connsiteX2" fmla="*/ 5695242 w 5813776"/>
                <a:gd name="connsiteY2" fmla="*/ 895588 h 2080920"/>
                <a:gd name="connsiteX3" fmla="*/ 4171244 w 5813776"/>
                <a:gd name="connsiteY3" fmla="*/ 579497 h 2080920"/>
                <a:gd name="connsiteX4" fmla="*/ 2432754 w 5813776"/>
                <a:gd name="connsiteY4" fmla="*/ 534342 h 2080920"/>
                <a:gd name="connsiteX5" fmla="*/ 287866 w 5813776"/>
                <a:gd name="connsiteY5" fmla="*/ 816565 h 2080920"/>
                <a:gd name="connsiteX6" fmla="*/ 705556 w 5813776"/>
                <a:gd name="connsiteY6" fmla="*/ 2080920 h 2080920"/>
                <a:gd name="connsiteX0" fmla="*/ 423332 w 5813776"/>
                <a:gd name="connsiteY0" fmla="*/ 929454 h 2080920"/>
                <a:gd name="connsiteX1" fmla="*/ 3189110 w 5813776"/>
                <a:gd name="connsiteY1" fmla="*/ 1493897 h 2080920"/>
                <a:gd name="connsiteX2" fmla="*/ 5695242 w 5813776"/>
                <a:gd name="connsiteY2" fmla="*/ 895588 h 2080920"/>
                <a:gd name="connsiteX3" fmla="*/ 4171244 w 5813776"/>
                <a:gd name="connsiteY3" fmla="*/ 579497 h 2080920"/>
                <a:gd name="connsiteX4" fmla="*/ 2432754 w 5813776"/>
                <a:gd name="connsiteY4" fmla="*/ 534342 h 2080920"/>
                <a:gd name="connsiteX5" fmla="*/ 287866 w 5813776"/>
                <a:gd name="connsiteY5" fmla="*/ 816565 h 2080920"/>
                <a:gd name="connsiteX6" fmla="*/ 705556 w 5813776"/>
                <a:gd name="connsiteY6" fmla="*/ 2080920 h 2080920"/>
                <a:gd name="connsiteX0" fmla="*/ 423332 w 5813776"/>
                <a:gd name="connsiteY0" fmla="*/ 929454 h 2080920"/>
                <a:gd name="connsiteX1" fmla="*/ 5695242 w 5813776"/>
                <a:gd name="connsiteY1" fmla="*/ 895588 h 2080920"/>
                <a:gd name="connsiteX2" fmla="*/ 4171244 w 5813776"/>
                <a:gd name="connsiteY2" fmla="*/ 579497 h 2080920"/>
                <a:gd name="connsiteX3" fmla="*/ 2432754 w 5813776"/>
                <a:gd name="connsiteY3" fmla="*/ 534342 h 2080920"/>
                <a:gd name="connsiteX4" fmla="*/ 287866 w 5813776"/>
                <a:gd name="connsiteY4" fmla="*/ 816565 h 2080920"/>
                <a:gd name="connsiteX5" fmla="*/ 705556 w 5813776"/>
                <a:gd name="connsiteY5" fmla="*/ 2080920 h 2080920"/>
                <a:gd name="connsiteX0" fmla="*/ 423332 w 4171244"/>
                <a:gd name="connsiteY0" fmla="*/ 929454 h 2080920"/>
                <a:gd name="connsiteX1" fmla="*/ 4171244 w 4171244"/>
                <a:gd name="connsiteY1" fmla="*/ 579497 h 2080920"/>
                <a:gd name="connsiteX2" fmla="*/ 2432754 w 4171244"/>
                <a:gd name="connsiteY2" fmla="*/ 534342 h 2080920"/>
                <a:gd name="connsiteX3" fmla="*/ 287866 w 4171244"/>
                <a:gd name="connsiteY3" fmla="*/ 816565 h 2080920"/>
                <a:gd name="connsiteX4" fmla="*/ 705556 w 4171244"/>
                <a:gd name="connsiteY4" fmla="*/ 2080920 h 2080920"/>
                <a:gd name="connsiteX0" fmla="*/ 423332 w 4171244"/>
                <a:gd name="connsiteY0" fmla="*/ 985899 h 2137365"/>
                <a:gd name="connsiteX1" fmla="*/ 4171244 w 4171244"/>
                <a:gd name="connsiteY1" fmla="*/ 579497 h 2137365"/>
                <a:gd name="connsiteX2" fmla="*/ 2432754 w 4171244"/>
                <a:gd name="connsiteY2" fmla="*/ 590787 h 2137365"/>
                <a:gd name="connsiteX3" fmla="*/ 287866 w 4171244"/>
                <a:gd name="connsiteY3" fmla="*/ 873010 h 2137365"/>
                <a:gd name="connsiteX4" fmla="*/ 705556 w 4171244"/>
                <a:gd name="connsiteY4" fmla="*/ 2137365 h 2137365"/>
                <a:gd name="connsiteX0" fmla="*/ 423332 w 2432754"/>
                <a:gd name="connsiteY0" fmla="*/ 395112 h 1546578"/>
                <a:gd name="connsiteX1" fmla="*/ 2432754 w 2432754"/>
                <a:gd name="connsiteY1" fmla="*/ 0 h 1546578"/>
                <a:gd name="connsiteX2" fmla="*/ 287866 w 2432754"/>
                <a:gd name="connsiteY2" fmla="*/ 282223 h 1546578"/>
                <a:gd name="connsiteX3" fmla="*/ 705556 w 2432754"/>
                <a:gd name="connsiteY3" fmla="*/ 1546578 h 1546578"/>
                <a:gd name="connsiteX0" fmla="*/ 2432754 w 2432754"/>
                <a:gd name="connsiteY0" fmla="*/ 0 h 1546578"/>
                <a:gd name="connsiteX1" fmla="*/ 287866 w 2432754"/>
                <a:gd name="connsiteY1" fmla="*/ 282223 h 1546578"/>
                <a:gd name="connsiteX2" fmla="*/ 705556 w 2432754"/>
                <a:gd name="connsiteY2" fmla="*/ 1546578 h 1546578"/>
                <a:gd name="connsiteX0" fmla="*/ 287866 w 705556"/>
                <a:gd name="connsiteY0" fmla="*/ 0 h 1264355"/>
                <a:gd name="connsiteX1" fmla="*/ 705556 w 705556"/>
                <a:gd name="connsiteY1" fmla="*/ 1264355 h 1264355"/>
                <a:gd name="connsiteX0" fmla="*/ 312325 w 673571"/>
                <a:gd name="connsiteY0" fmla="*/ 0 h 1181629"/>
                <a:gd name="connsiteX1" fmla="*/ 673571 w 673571"/>
                <a:gd name="connsiteY1" fmla="*/ 1181629 h 1181629"/>
                <a:gd name="connsiteX0" fmla="*/ 445911 w 807157"/>
                <a:gd name="connsiteY0" fmla="*/ 0 h 1181629"/>
                <a:gd name="connsiteX1" fmla="*/ 807157 w 807157"/>
                <a:gd name="connsiteY1" fmla="*/ 1181629 h 1181629"/>
                <a:gd name="connsiteX0" fmla="*/ 445911 w 739424"/>
                <a:gd name="connsiteY0" fmla="*/ 0 h 1215496"/>
                <a:gd name="connsiteX1" fmla="*/ 739424 w 739424"/>
                <a:gd name="connsiteY1" fmla="*/ 1215496 h 121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424" h="1215496">
                  <a:moveTo>
                    <a:pt x="445911" y="0"/>
                  </a:moveTo>
                  <a:cubicBezTo>
                    <a:pt x="0" y="68321"/>
                    <a:pt x="65853" y="985014"/>
                    <a:pt x="739424" y="1215496"/>
                  </a:cubicBezTo>
                </a:path>
              </a:pathLst>
            </a:custGeom>
            <a:ln w="31750">
              <a:solidFill>
                <a:srgbClr val="C0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28518" y="-795276"/>
              <a:ext cx="20072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Artificial hypotheses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225426" y="-314482"/>
              <a:ext cx="8580438" cy="1671639"/>
            </a:xfrm>
            <a:custGeom>
              <a:avLst/>
              <a:gdLst>
                <a:gd name="connsiteX0" fmla="*/ 0 w 8489244"/>
                <a:gd name="connsiteY0" fmla="*/ 372534 h 1704623"/>
                <a:gd name="connsiteX1" fmla="*/ 1569156 w 8489244"/>
                <a:gd name="connsiteY1" fmla="*/ 383823 h 1704623"/>
                <a:gd name="connsiteX2" fmla="*/ 1580444 w 8489244"/>
                <a:gd name="connsiteY2" fmla="*/ 0 h 1704623"/>
                <a:gd name="connsiteX3" fmla="*/ 4323644 w 8489244"/>
                <a:gd name="connsiteY3" fmla="*/ 0 h 1704623"/>
                <a:gd name="connsiteX4" fmla="*/ 4425244 w 8489244"/>
                <a:gd name="connsiteY4" fmla="*/ 395112 h 1704623"/>
                <a:gd name="connsiteX5" fmla="*/ 8477956 w 8489244"/>
                <a:gd name="connsiteY5" fmla="*/ 372534 h 1704623"/>
                <a:gd name="connsiteX6" fmla="*/ 8489244 w 8489244"/>
                <a:gd name="connsiteY6" fmla="*/ 993423 h 1704623"/>
                <a:gd name="connsiteX7" fmla="*/ 4323644 w 8489244"/>
                <a:gd name="connsiteY7" fmla="*/ 1004712 h 1704623"/>
                <a:gd name="connsiteX8" fmla="*/ 4120444 w 8489244"/>
                <a:gd name="connsiteY8" fmla="*/ 1704623 h 1704623"/>
                <a:gd name="connsiteX9" fmla="*/ 1648178 w 8489244"/>
                <a:gd name="connsiteY9" fmla="*/ 1682045 h 1704623"/>
                <a:gd name="connsiteX10" fmla="*/ 1614311 w 8489244"/>
                <a:gd name="connsiteY10" fmla="*/ 925689 h 1704623"/>
                <a:gd name="connsiteX11" fmla="*/ 22578 w 8489244"/>
                <a:gd name="connsiteY11" fmla="*/ 936978 h 1704623"/>
                <a:gd name="connsiteX12" fmla="*/ 0 w 8489244"/>
                <a:gd name="connsiteY12" fmla="*/ 372534 h 1704623"/>
                <a:gd name="connsiteX0" fmla="*/ 0 w 8489244"/>
                <a:gd name="connsiteY0" fmla="*/ 372534 h 1704623"/>
                <a:gd name="connsiteX1" fmla="*/ 1569156 w 8489244"/>
                <a:gd name="connsiteY1" fmla="*/ 383823 h 1704623"/>
                <a:gd name="connsiteX2" fmla="*/ 1580444 w 8489244"/>
                <a:gd name="connsiteY2" fmla="*/ 0 h 1704623"/>
                <a:gd name="connsiteX3" fmla="*/ 4323644 w 8489244"/>
                <a:gd name="connsiteY3" fmla="*/ 0 h 1704623"/>
                <a:gd name="connsiteX4" fmla="*/ 4425244 w 8489244"/>
                <a:gd name="connsiteY4" fmla="*/ 395112 h 1704623"/>
                <a:gd name="connsiteX5" fmla="*/ 8477956 w 8489244"/>
                <a:gd name="connsiteY5" fmla="*/ 372534 h 1704623"/>
                <a:gd name="connsiteX6" fmla="*/ 8489244 w 8489244"/>
                <a:gd name="connsiteY6" fmla="*/ 993423 h 1704623"/>
                <a:gd name="connsiteX7" fmla="*/ 4368800 w 8489244"/>
                <a:gd name="connsiteY7" fmla="*/ 971069 h 1704623"/>
                <a:gd name="connsiteX8" fmla="*/ 4120444 w 8489244"/>
                <a:gd name="connsiteY8" fmla="*/ 1704623 h 1704623"/>
                <a:gd name="connsiteX9" fmla="*/ 1648178 w 8489244"/>
                <a:gd name="connsiteY9" fmla="*/ 1682045 h 1704623"/>
                <a:gd name="connsiteX10" fmla="*/ 1614311 w 8489244"/>
                <a:gd name="connsiteY10" fmla="*/ 925689 h 1704623"/>
                <a:gd name="connsiteX11" fmla="*/ 22578 w 8489244"/>
                <a:gd name="connsiteY11" fmla="*/ 936978 h 1704623"/>
                <a:gd name="connsiteX12" fmla="*/ 0 w 8489244"/>
                <a:gd name="connsiteY12" fmla="*/ 372534 h 1704623"/>
                <a:gd name="connsiteX0" fmla="*/ 0 w 8489244"/>
                <a:gd name="connsiteY0" fmla="*/ 372534 h 1704623"/>
                <a:gd name="connsiteX1" fmla="*/ 1569156 w 8489244"/>
                <a:gd name="connsiteY1" fmla="*/ 383823 h 1704623"/>
                <a:gd name="connsiteX2" fmla="*/ 1580444 w 8489244"/>
                <a:gd name="connsiteY2" fmla="*/ 0 h 1704623"/>
                <a:gd name="connsiteX3" fmla="*/ 4323644 w 8489244"/>
                <a:gd name="connsiteY3" fmla="*/ 0 h 1704623"/>
                <a:gd name="connsiteX4" fmla="*/ 4425244 w 8489244"/>
                <a:gd name="connsiteY4" fmla="*/ 395112 h 1704623"/>
                <a:gd name="connsiteX5" fmla="*/ 8477956 w 8489244"/>
                <a:gd name="connsiteY5" fmla="*/ 372534 h 1704623"/>
                <a:gd name="connsiteX6" fmla="*/ 8489244 w 8489244"/>
                <a:gd name="connsiteY6" fmla="*/ 993423 h 1704623"/>
                <a:gd name="connsiteX7" fmla="*/ 4368800 w 8489244"/>
                <a:gd name="connsiteY7" fmla="*/ 959854 h 1704623"/>
                <a:gd name="connsiteX8" fmla="*/ 4120444 w 8489244"/>
                <a:gd name="connsiteY8" fmla="*/ 1704623 h 1704623"/>
                <a:gd name="connsiteX9" fmla="*/ 1648178 w 8489244"/>
                <a:gd name="connsiteY9" fmla="*/ 1682045 h 1704623"/>
                <a:gd name="connsiteX10" fmla="*/ 1614311 w 8489244"/>
                <a:gd name="connsiteY10" fmla="*/ 925689 h 1704623"/>
                <a:gd name="connsiteX11" fmla="*/ 22578 w 8489244"/>
                <a:gd name="connsiteY11" fmla="*/ 936978 h 1704623"/>
                <a:gd name="connsiteX12" fmla="*/ 0 w 8489244"/>
                <a:gd name="connsiteY12" fmla="*/ 372534 h 1704623"/>
                <a:gd name="connsiteX0" fmla="*/ 0 w 8489244"/>
                <a:gd name="connsiteY0" fmla="*/ 372534 h 1704623"/>
                <a:gd name="connsiteX1" fmla="*/ 1569156 w 8489244"/>
                <a:gd name="connsiteY1" fmla="*/ 383823 h 1704623"/>
                <a:gd name="connsiteX2" fmla="*/ 1580444 w 8489244"/>
                <a:gd name="connsiteY2" fmla="*/ 0 h 1704623"/>
                <a:gd name="connsiteX3" fmla="*/ 4323644 w 8489244"/>
                <a:gd name="connsiteY3" fmla="*/ 0 h 1704623"/>
                <a:gd name="connsiteX4" fmla="*/ 4368800 w 8489244"/>
                <a:gd name="connsiteY4" fmla="*/ 372683 h 1704623"/>
                <a:gd name="connsiteX5" fmla="*/ 8477956 w 8489244"/>
                <a:gd name="connsiteY5" fmla="*/ 372534 h 1704623"/>
                <a:gd name="connsiteX6" fmla="*/ 8489244 w 8489244"/>
                <a:gd name="connsiteY6" fmla="*/ 993423 h 1704623"/>
                <a:gd name="connsiteX7" fmla="*/ 4368800 w 8489244"/>
                <a:gd name="connsiteY7" fmla="*/ 959854 h 1704623"/>
                <a:gd name="connsiteX8" fmla="*/ 4120444 w 8489244"/>
                <a:gd name="connsiteY8" fmla="*/ 1704623 h 1704623"/>
                <a:gd name="connsiteX9" fmla="*/ 1648178 w 8489244"/>
                <a:gd name="connsiteY9" fmla="*/ 1682045 h 1704623"/>
                <a:gd name="connsiteX10" fmla="*/ 1614311 w 8489244"/>
                <a:gd name="connsiteY10" fmla="*/ 925689 h 1704623"/>
                <a:gd name="connsiteX11" fmla="*/ 22578 w 8489244"/>
                <a:gd name="connsiteY11" fmla="*/ 936978 h 1704623"/>
                <a:gd name="connsiteX12" fmla="*/ 0 w 8489244"/>
                <a:gd name="connsiteY12" fmla="*/ 372534 h 1704623"/>
                <a:gd name="connsiteX0" fmla="*/ 0 w 8489244"/>
                <a:gd name="connsiteY0" fmla="*/ 453840 h 1785929"/>
                <a:gd name="connsiteX1" fmla="*/ 1569156 w 8489244"/>
                <a:gd name="connsiteY1" fmla="*/ 465129 h 1785929"/>
                <a:gd name="connsiteX2" fmla="*/ 1580444 w 8489244"/>
                <a:gd name="connsiteY2" fmla="*/ 81306 h 1785929"/>
                <a:gd name="connsiteX3" fmla="*/ 4368800 w 8489244"/>
                <a:gd name="connsiteY3" fmla="*/ 0 h 1785929"/>
                <a:gd name="connsiteX4" fmla="*/ 4368800 w 8489244"/>
                <a:gd name="connsiteY4" fmla="*/ 453989 h 1785929"/>
                <a:gd name="connsiteX5" fmla="*/ 8477956 w 8489244"/>
                <a:gd name="connsiteY5" fmla="*/ 453840 h 1785929"/>
                <a:gd name="connsiteX6" fmla="*/ 8489244 w 8489244"/>
                <a:gd name="connsiteY6" fmla="*/ 1074729 h 1785929"/>
                <a:gd name="connsiteX7" fmla="*/ 4368800 w 8489244"/>
                <a:gd name="connsiteY7" fmla="*/ 1041160 h 1785929"/>
                <a:gd name="connsiteX8" fmla="*/ 4120444 w 8489244"/>
                <a:gd name="connsiteY8" fmla="*/ 1785929 h 1785929"/>
                <a:gd name="connsiteX9" fmla="*/ 1648178 w 8489244"/>
                <a:gd name="connsiteY9" fmla="*/ 1763351 h 1785929"/>
                <a:gd name="connsiteX10" fmla="*/ 1614311 w 8489244"/>
                <a:gd name="connsiteY10" fmla="*/ 1006995 h 1785929"/>
                <a:gd name="connsiteX11" fmla="*/ 22578 w 8489244"/>
                <a:gd name="connsiteY11" fmla="*/ 1018284 h 1785929"/>
                <a:gd name="connsiteX12" fmla="*/ 0 w 8489244"/>
                <a:gd name="connsiteY12" fmla="*/ 453840 h 1785929"/>
                <a:gd name="connsiteX0" fmla="*/ 0 w 8602663"/>
                <a:gd name="connsiteY0" fmla="*/ 453840 h 1785929"/>
                <a:gd name="connsiteX1" fmla="*/ 1569156 w 8602663"/>
                <a:gd name="connsiteY1" fmla="*/ 465129 h 1785929"/>
                <a:gd name="connsiteX2" fmla="*/ 1580444 w 8602663"/>
                <a:gd name="connsiteY2" fmla="*/ 81306 h 1785929"/>
                <a:gd name="connsiteX3" fmla="*/ 4368800 w 8602663"/>
                <a:gd name="connsiteY3" fmla="*/ 0 h 1785929"/>
                <a:gd name="connsiteX4" fmla="*/ 4368800 w 8602663"/>
                <a:gd name="connsiteY4" fmla="*/ 453989 h 1785929"/>
                <a:gd name="connsiteX5" fmla="*/ 8602663 w 8602663"/>
                <a:gd name="connsiteY5" fmla="*/ 447884 h 1785929"/>
                <a:gd name="connsiteX6" fmla="*/ 8489244 w 8602663"/>
                <a:gd name="connsiteY6" fmla="*/ 1074729 h 1785929"/>
                <a:gd name="connsiteX7" fmla="*/ 4368800 w 8602663"/>
                <a:gd name="connsiteY7" fmla="*/ 1041160 h 1785929"/>
                <a:gd name="connsiteX8" fmla="*/ 4120444 w 8602663"/>
                <a:gd name="connsiteY8" fmla="*/ 1785929 h 1785929"/>
                <a:gd name="connsiteX9" fmla="*/ 1648178 w 8602663"/>
                <a:gd name="connsiteY9" fmla="*/ 1763351 h 1785929"/>
                <a:gd name="connsiteX10" fmla="*/ 1614311 w 8602663"/>
                <a:gd name="connsiteY10" fmla="*/ 1006995 h 1785929"/>
                <a:gd name="connsiteX11" fmla="*/ 22578 w 8602663"/>
                <a:gd name="connsiteY11" fmla="*/ 1018284 h 1785929"/>
                <a:gd name="connsiteX12" fmla="*/ 0 w 8602663"/>
                <a:gd name="connsiteY12" fmla="*/ 453840 h 1785929"/>
                <a:gd name="connsiteX0" fmla="*/ 0 w 8602663"/>
                <a:gd name="connsiteY0" fmla="*/ 453840 h 1785929"/>
                <a:gd name="connsiteX1" fmla="*/ 1569156 w 8602663"/>
                <a:gd name="connsiteY1" fmla="*/ 465129 h 1785929"/>
                <a:gd name="connsiteX2" fmla="*/ 1580444 w 8602663"/>
                <a:gd name="connsiteY2" fmla="*/ 81306 h 1785929"/>
                <a:gd name="connsiteX3" fmla="*/ 4368800 w 8602663"/>
                <a:gd name="connsiteY3" fmla="*/ 0 h 1785929"/>
                <a:gd name="connsiteX4" fmla="*/ 4368800 w 8602663"/>
                <a:gd name="connsiteY4" fmla="*/ 453989 h 1785929"/>
                <a:gd name="connsiteX5" fmla="*/ 8602663 w 8602663"/>
                <a:gd name="connsiteY5" fmla="*/ 447884 h 1785929"/>
                <a:gd name="connsiteX6" fmla="*/ 8602663 w 8602663"/>
                <a:gd name="connsiteY6" fmla="*/ 1031395 h 1785929"/>
                <a:gd name="connsiteX7" fmla="*/ 4368800 w 8602663"/>
                <a:gd name="connsiteY7" fmla="*/ 1041160 h 1785929"/>
                <a:gd name="connsiteX8" fmla="*/ 4120444 w 8602663"/>
                <a:gd name="connsiteY8" fmla="*/ 1785929 h 1785929"/>
                <a:gd name="connsiteX9" fmla="*/ 1648178 w 8602663"/>
                <a:gd name="connsiteY9" fmla="*/ 1763351 h 1785929"/>
                <a:gd name="connsiteX10" fmla="*/ 1614311 w 8602663"/>
                <a:gd name="connsiteY10" fmla="*/ 1006995 h 1785929"/>
                <a:gd name="connsiteX11" fmla="*/ 22578 w 8602663"/>
                <a:gd name="connsiteY11" fmla="*/ 1018284 h 1785929"/>
                <a:gd name="connsiteX12" fmla="*/ 0 w 8602663"/>
                <a:gd name="connsiteY12" fmla="*/ 453840 h 1785929"/>
                <a:gd name="connsiteX0" fmla="*/ 0 w 8602663"/>
                <a:gd name="connsiteY0" fmla="*/ 453840 h 1763351"/>
                <a:gd name="connsiteX1" fmla="*/ 1569156 w 8602663"/>
                <a:gd name="connsiteY1" fmla="*/ 465129 h 1763351"/>
                <a:gd name="connsiteX2" fmla="*/ 1580444 w 8602663"/>
                <a:gd name="connsiteY2" fmla="*/ 81306 h 1763351"/>
                <a:gd name="connsiteX3" fmla="*/ 4368800 w 8602663"/>
                <a:gd name="connsiteY3" fmla="*/ 0 h 1763351"/>
                <a:gd name="connsiteX4" fmla="*/ 4368800 w 8602663"/>
                <a:gd name="connsiteY4" fmla="*/ 453989 h 1763351"/>
                <a:gd name="connsiteX5" fmla="*/ 8602663 w 8602663"/>
                <a:gd name="connsiteY5" fmla="*/ 447884 h 1763351"/>
                <a:gd name="connsiteX6" fmla="*/ 8602663 w 8602663"/>
                <a:gd name="connsiteY6" fmla="*/ 1031395 h 1763351"/>
                <a:gd name="connsiteX7" fmla="*/ 4368800 w 8602663"/>
                <a:gd name="connsiteY7" fmla="*/ 1041160 h 1763351"/>
                <a:gd name="connsiteX8" fmla="*/ 4300538 w 8602663"/>
                <a:gd name="connsiteY8" fmla="*/ 1726877 h 1763351"/>
                <a:gd name="connsiteX9" fmla="*/ 1648178 w 8602663"/>
                <a:gd name="connsiteY9" fmla="*/ 1763351 h 1763351"/>
                <a:gd name="connsiteX10" fmla="*/ 1614311 w 8602663"/>
                <a:gd name="connsiteY10" fmla="*/ 1006995 h 1763351"/>
                <a:gd name="connsiteX11" fmla="*/ 22578 w 8602663"/>
                <a:gd name="connsiteY11" fmla="*/ 1018284 h 1763351"/>
                <a:gd name="connsiteX12" fmla="*/ 0 w 8602663"/>
                <a:gd name="connsiteY12" fmla="*/ 453840 h 1763351"/>
                <a:gd name="connsiteX0" fmla="*/ 0 w 8602663"/>
                <a:gd name="connsiteY0" fmla="*/ 453840 h 1726878"/>
                <a:gd name="connsiteX1" fmla="*/ 1569156 w 8602663"/>
                <a:gd name="connsiteY1" fmla="*/ 465129 h 1726878"/>
                <a:gd name="connsiteX2" fmla="*/ 1580444 w 8602663"/>
                <a:gd name="connsiteY2" fmla="*/ 81306 h 1726878"/>
                <a:gd name="connsiteX3" fmla="*/ 4368800 w 8602663"/>
                <a:gd name="connsiteY3" fmla="*/ 0 h 1726878"/>
                <a:gd name="connsiteX4" fmla="*/ 4368800 w 8602663"/>
                <a:gd name="connsiteY4" fmla="*/ 453989 h 1726878"/>
                <a:gd name="connsiteX5" fmla="*/ 8602663 w 8602663"/>
                <a:gd name="connsiteY5" fmla="*/ 447884 h 1726878"/>
                <a:gd name="connsiteX6" fmla="*/ 8602663 w 8602663"/>
                <a:gd name="connsiteY6" fmla="*/ 1031395 h 1726878"/>
                <a:gd name="connsiteX7" fmla="*/ 4368800 w 8602663"/>
                <a:gd name="connsiteY7" fmla="*/ 1041160 h 1726878"/>
                <a:gd name="connsiteX8" fmla="*/ 4300538 w 8602663"/>
                <a:gd name="connsiteY8" fmla="*/ 1726877 h 1726878"/>
                <a:gd name="connsiteX9" fmla="*/ 1693862 w 8602663"/>
                <a:gd name="connsiteY9" fmla="*/ 1726878 h 1726878"/>
                <a:gd name="connsiteX10" fmla="*/ 1614311 w 8602663"/>
                <a:gd name="connsiteY10" fmla="*/ 1006995 h 1726878"/>
                <a:gd name="connsiteX11" fmla="*/ 22578 w 8602663"/>
                <a:gd name="connsiteY11" fmla="*/ 1018284 h 1726878"/>
                <a:gd name="connsiteX12" fmla="*/ 0 w 8602663"/>
                <a:gd name="connsiteY12" fmla="*/ 453840 h 1726878"/>
                <a:gd name="connsiteX0" fmla="*/ 0 w 8602663"/>
                <a:gd name="connsiteY0" fmla="*/ 453840 h 1726878"/>
                <a:gd name="connsiteX1" fmla="*/ 1569156 w 8602663"/>
                <a:gd name="connsiteY1" fmla="*/ 465129 h 1726878"/>
                <a:gd name="connsiteX2" fmla="*/ 1580444 w 8602663"/>
                <a:gd name="connsiteY2" fmla="*/ 81306 h 1726878"/>
                <a:gd name="connsiteX3" fmla="*/ 4368800 w 8602663"/>
                <a:gd name="connsiteY3" fmla="*/ 0 h 1726878"/>
                <a:gd name="connsiteX4" fmla="*/ 4368800 w 8602663"/>
                <a:gd name="connsiteY4" fmla="*/ 453989 h 1726878"/>
                <a:gd name="connsiteX5" fmla="*/ 8602663 w 8602663"/>
                <a:gd name="connsiteY5" fmla="*/ 447884 h 1726878"/>
                <a:gd name="connsiteX6" fmla="*/ 8602663 w 8602663"/>
                <a:gd name="connsiteY6" fmla="*/ 1031395 h 1726878"/>
                <a:gd name="connsiteX7" fmla="*/ 4368800 w 8602663"/>
                <a:gd name="connsiteY7" fmla="*/ 1041160 h 1726878"/>
                <a:gd name="connsiteX8" fmla="*/ 4300538 w 8602663"/>
                <a:gd name="connsiteY8" fmla="*/ 1726877 h 1726878"/>
                <a:gd name="connsiteX9" fmla="*/ 1693862 w 8602663"/>
                <a:gd name="connsiteY9" fmla="*/ 1726878 h 1726878"/>
                <a:gd name="connsiteX10" fmla="*/ 1557338 w 8602663"/>
                <a:gd name="connsiteY10" fmla="*/ 1031396 h 1726878"/>
                <a:gd name="connsiteX11" fmla="*/ 22578 w 8602663"/>
                <a:gd name="connsiteY11" fmla="*/ 1018284 h 1726878"/>
                <a:gd name="connsiteX12" fmla="*/ 0 w 8602663"/>
                <a:gd name="connsiteY12" fmla="*/ 453840 h 1726878"/>
                <a:gd name="connsiteX0" fmla="*/ 0 w 8602663"/>
                <a:gd name="connsiteY0" fmla="*/ 453840 h 1726879"/>
                <a:gd name="connsiteX1" fmla="*/ 1569156 w 8602663"/>
                <a:gd name="connsiteY1" fmla="*/ 465129 h 1726879"/>
                <a:gd name="connsiteX2" fmla="*/ 1580444 w 8602663"/>
                <a:gd name="connsiteY2" fmla="*/ 81306 h 1726879"/>
                <a:gd name="connsiteX3" fmla="*/ 4368800 w 8602663"/>
                <a:gd name="connsiteY3" fmla="*/ 0 h 1726879"/>
                <a:gd name="connsiteX4" fmla="*/ 4368800 w 8602663"/>
                <a:gd name="connsiteY4" fmla="*/ 453989 h 1726879"/>
                <a:gd name="connsiteX5" fmla="*/ 8602663 w 8602663"/>
                <a:gd name="connsiteY5" fmla="*/ 447884 h 1726879"/>
                <a:gd name="connsiteX6" fmla="*/ 8602663 w 8602663"/>
                <a:gd name="connsiteY6" fmla="*/ 1031395 h 1726879"/>
                <a:gd name="connsiteX7" fmla="*/ 4368800 w 8602663"/>
                <a:gd name="connsiteY7" fmla="*/ 1041160 h 1726879"/>
                <a:gd name="connsiteX8" fmla="*/ 4300538 w 8602663"/>
                <a:gd name="connsiteY8" fmla="*/ 1726877 h 1726879"/>
                <a:gd name="connsiteX9" fmla="*/ 1557338 w 8602663"/>
                <a:gd name="connsiteY9" fmla="*/ 1726879 h 1726879"/>
                <a:gd name="connsiteX10" fmla="*/ 1557338 w 8602663"/>
                <a:gd name="connsiteY10" fmla="*/ 1031396 h 1726879"/>
                <a:gd name="connsiteX11" fmla="*/ 22578 w 8602663"/>
                <a:gd name="connsiteY11" fmla="*/ 1018284 h 1726879"/>
                <a:gd name="connsiteX12" fmla="*/ 0 w 8602663"/>
                <a:gd name="connsiteY12" fmla="*/ 453840 h 1726879"/>
                <a:gd name="connsiteX0" fmla="*/ 0 w 8602663"/>
                <a:gd name="connsiteY0" fmla="*/ 453840 h 1726879"/>
                <a:gd name="connsiteX1" fmla="*/ 1569156 w 8602663"/>
                <a:gd name="connsiteY1" fmla="*/ 465129 h 1726879"/>
                <a:gd name="connsiteX2" fmla="*/ 1580444 w 8602663"/>
                <a:gd name="connsiteY2" fmla="*/ 81306 h 1726879"/>
                <a:gd name="connsiteX3" fmla="*/ 4368800 w 8602663"/>
                <a:gd name="connsiteY3" fmla="*/ 0 h 1726879"/>
                <a:gd name="connsiteX4" fmla="*/ 4368800 w 8602663"/>
                <a:gd name="connsiteY4" fmla="*/ 453989 h 1726879"/>
                <a:gd name="connsiteX5" fmla="*/ 8602663 w 8602663"/>
                <a:gd name="connsiteY5" fmla="*/ 447884 h 1726879"/>
                <a:gd name="connsiteX6" fmla="*/ 8602663 w 8602663"/>
                <a:gd name="connsiteY6" fmla="*/ 1031395 h 1726879"/>
                <a:gd name="connsiteX7" fmla="*/ 4368800 w 8602663"/>
                <a:gd name="connsiteY7" fmla="*/ 1041160 h 1726879"/>
                <a:gd name="connsiteX8" fmla="*/ 4368800 w 8602663"/>
                <a:gd name="connsiteY8" fmla="*/ 1726878 h 1726879"/>
                <a:gd name="connsiteX9" fmla="*/ 1557338 w 8602663"/>
                <a:gd name="connsiteY9" fmla="*/ 1726879 h 1726879"/>
                <a:gd name="connsiteX10" fmla="*/ 1557338 w 8602663"/>
                <a:gd name="connsiteY10" fmla="*/ 1031396 h 1726879"/>
                <a:gd name="connsiteX11" fmla="*/ 22578 w 8602663"/>
                <a:gd name="connsiteY11" fmla="*/ 1018284 h 1726879"/>
                <a:gd name="connsiteX12" fmla="*/ 0 w 8602663"/>
                <a:gd name="connsiteY12" fmla="*/ 453840 h 1726879"/>
                <a:gd name="connsiteX0" fmla="*/ 0 w 8602663"/>
                <a:gd name="connsiteY0" fmla="*/ 387604 h 1660643"/>
                <a:gd name="connsiteX1" fmla="*/ 1569156 w 8602663"/>
                <a:gd name="connsiteY1" fmla="*/ 398893 h 1660643"/>
                <a:gd name="connsiteX2" fmla="*/ 1580444 w 8602663"/>
                <a:gd name="connsiteY2" fmla="*/ 15070 h 1660643"/>
                <a:gd name="connsiteX3" fmla="*/ 4368800 w 8602663"/>
                <a:gd name="connsiteY3" fmla="*/ 0 h 1660643"/>
                <a:gd name="connsiteX4" fmla="*/ 4368800 w 8602663"/>
                <a:gd name="connsiteY4" fmla="*/ 387753 h 1660643"/>
                <a:gd name="connsiteX5" fmla="*/ 8602663 w 8602663"/>
                <a:gd name="connsiteY5" fmla="*/ 381648 h 1660643"/>
                <a:gd name="connsiteX6" fmla="*/ 8602663 w 8602663"/>
                <a:gd name="connsiteY6" fmla="*/ 965159 h 1660643"/>
                <a:gd name="connsiteX7" fmla="*/ 4368800 w 8602663"/>
                <a:gd name="connsiteY7" fmla="*/ 974924 h 1660643"/>
                <a:gd name="connsiteX8" fmla="*/ 4368800 w 8602663"/>
                <a:gd name="connsiteY8" fmla="*/ 1660642 h 1660643"/>
                <a:gd name="connsiteX9" fmla="*/ 1557338 w 8602663"/>
                <a:gd name="connsiteY9" fmla="*/ 1660643 h 1660643"/>
                <a:gd name="connsiteX10" fmla="*/ 1557338 w 8602663"/>
                <a:gd name="connsiteY10" fmla="*/ 965160 h 1660643"/>
                <a:gd name="connsiteX11" fmla="*/ 22578 w 8602663"/>
                <a:gd name="connsiteY11" fmla="*/ 952048 h 1660643"/>
                <a:gd name="connsiteX12" fmla="*/ 0 w 8602663"/>
                <a:gd name="connsiteY12" fmla="*/ 387604 h 1660643"/>
                <a:gd name="connsiteX0" fmla="*/ 0 w 8602663"/>
                <a:gd name="connsiteY0" fmla="*/ 387604 h 1660643"/>
                <a:gd name="connsiteX1" fmla="*/ 1569156 w 8602663"/>
                <a:gd name="connsiteY1" fmla="*/ 398893 h 1660643"/>
                <a:gd name="connsiteX2" fmla="*/ 1557338 w 8602663"/>
                <a:gd name="connsiteY2" fmla="*/ 0 h 1660643"/>
                <a:gd name="connsiteX3" fmla="*/ 4368800 w 8602663"/>
                <a:gd name="connsiteY3" fmla="*/ 0 h 1660643"/>
                <a:gd name="connsiteX4" fmla="*/ 4368800 w 8602663"/>
                <a:gd name="connsiteY4" fmla="*/ 387753 h 1660643"/>
                <a:gd name="connsiteX5" fmla="*/ 8602663 w 8602663"/>
                <a:gd name="connsiteY5" fmla="*/ 381648 h 1660643"/>
                <a:gd name="connsiteX6" fmla="*/ 8602663 w 8602663"/>
                <a:gd name="connsiteY6" fmla="*/ 965159 h 1660643"/>
                <a:gd name="connsiteX7" fmla="*/ 4368800 w 8602663"/>
                <a:gd name="connsiteY7" fmla="*/ 974924 h 1660643"/>
                <a:gd name="connsiteX8" fmla="*/ 4368800 w 8602663"/>
                <a:gd name="connsiteY8" fmla="*/ 1660642 h 1660643"/>
                <a:gd name="connsiteX9" fmla="*/ 1557338 w 8602663"/>
                <a:gd name="connsiteY9" fmla="*/ 1660643 h 1660643"/>
                <a:gd name="connsiteX10" fmla="*/ 1557338 w 8602663"/>
                <a:gd name="connsiteY10" fmla="*/ 965160 h 1660643"/>
                <a:gd name="connsiteX11" fmla="*/ 22578 w 8602663"/>
                <a:gd name="connsiteY11" fmla="*/ 952048 h 1660643"/>
                <a:gd name="connsiteX12" fmla="*/ 0 w 8602663"/>
                <a:gd name="connsiteY12" fmla="*/ 387604 h 1660643"/>
                <a:gd name="connsiteX0" fmla="*/ 0 w 8602663"/>
                <a:gd name="connsiteY0" fmla="*/ 387604 h 1660643"/>
                <a:gd name="connsiteX1" fmla="*/ 1557338 w 8602663"/>
                <a:gd name="connsiteY1" fmla="*/ 381648 h 1660643"/>
                <a:gd name="connsiteX2" fmla="*/ 1557338 w 8602663"/>
                <a:gd name="connsiteY2" fmla="*/ 0 h 1660643"/>
                <a:gd name="connsiteX3" fmla="*/ 4368800 w 8602663"/>
                <a:gd name="connsiteY3" fmla="*/ 0 h 1660643"/>
                <a:gd name="connsiteX4" fmla="*/ 4368800 w 8602663"/>
                <a:gd name="connsiteY4" fmla="*/ 387753 h 1660643"/>
                <a:gd name="connsiteX5" fmla="*/ 8602663 w 8602663"/>
                <a:gd name="connsiteY5" fmla="*/ 381648 h 1660643"/>
                <a:gd name="connsiteX6" fmla="*/ 8602663 w 8602663"/>
                <a:gd name="connsiteY6" fmla="*/ 965159 h 1660643"/>
                <a:gd name="connsiteX7" fmla="*/ 4368800 w 8602663"/>
                <a:gd name="connsiteY7" fmla="*/ 974924 h 1660643"/>
                <a:gd name="connsiteX8" fmla="*/ 4368800 w 8602663"/>
                <a:gd name="connsiteY8" fmla="*/ 1660642 h 1660643"/>
                <a:gd name="connsiteX9" fmla="*/ 1557338 w 8602663"/>
                <a:gd name="connsiteY9" fmla="*/ 1660643 h 1660643"/>
                <a:gd name="connsiteX10" fmla="*/ 1557338 w 8602663"/>
                <a:gd name="connsiteY10" fmla="*/ 965160 h 1660643"/>
                <a:gd name="connsiteX11" fmla="*/ 22578 w 8602663"/>
                <a:gd name="connsiteY11" fmla="*/ 952048 h 1660643"/>
                <a:gd name="connsiteX12" fmla="*/ 0 w 8602663"/>
                <a:gd name="connsiteY12" fmla="*/ 387604 h 1660643"/>
                <a:gd name="connsiteX0" fmla="*/ 0 w 8602663"/>
                <a:gd name="connsiteY0" fmla="*/ 387604 h 1660643"/>
                <a:gd name="connsiteX1" fmla="*/ 1557338 w 8602663"/>
                <a:gd name="connsiteY1" fmla="*/ 381648 h 1660643"/>
                <a:gd name="connsiteX2" fmla="*/ 1557338 w 8602663"/>
                <a:gd name="connsiteY2" fmla="*/ 0 h 1660643"/>
                <a:gd name="connsiteX3" fmla="*/ 4368800 w 8602663"/>
                <a:gd name="connsiteY3" fmla="*/ 0 h 1660643"/>
                <a:gd name="connsiteX4" fmla="*/ 4368800 w 8602663"/>
                <a:gd name="connsiteY4" fmla="*/ 387753 h 1660643"/>
                <a:gd name="connsiteX5" fmla="*/ 8602663 w 8602663"/>
                <a:gd name="connsiteY5" fmla="*/ 381648 h 1660643"/>
                <a:gd name="connsiteX6" fmla="*/ 8602663 w 8602663"/>
                <a:gd name="connsiteY6" fmla="*/ 965159 h 1660643"/>
                <a:gd name="connsiteX7" fmla="*/ 4368800 w 8602663"/>
                <a:gd name="connsiteY7" fmla="*/ 974924 h 1660643"/>
                <a:gd name="connsiteX8" fmla="*/ 4368800 w 8602663"/>
                <a:gd name="connsiteY8" fmla="*/ 1660642 h 1660643"/>
                <a:gd name="connsiteX9" fmla="*/ 1557338 w 8602663"/>
                <a:gd name="connsiteY9" fmla="*/ 1660643 h 1660643"/>
                <a:gd name="connsiteX10" fmla="*/ 1557338 w 8602663"/>
                <a:gd name="connsiteY10" fmla="*/ 965160 h 1660643"/>
                <a:gd name="connsiteX11" fmla="*/ 22225 w 8602663"/>
                <a:gd name="connsiteY11" fmla="*/ 965159 h 1660643"/>
                <a:gd name="connsiteX12" fmla="*/ 0 w 8602663"/>
                <a:gd name="connsiteY12" fmla="*/ 387604 h 1660643"/>
                <a:gd name="connsiteX0" fmla="*/ 0 w 8580438"/>
                <a:gd name="connsiteY0" fmla="*/ 381648 h 1660643"/>
                <a:gd name="connsiteX1" fmla="*/ 1535113 w 8580438"/>
                <a:gd name="connsiteY1" fmla="*/ 381648 h 1660643"/>
                <a:gd name="connsiteX2" fmla="*/ 1535113 w 8580438"/>
                <a:gd name="connsiteY2" fmla="*/ 0 h 1660643"/>
                <a:gd name="connsiteX3" fmla="*/ 4346575 w 8580438"/>
                <a:gd name="connsiteY3" fmla="*/ 0 h 1660643"/>
                <a:gd name="connsiteX4" fmla="*/ 4346575 w 8580438"/>
                <a:gd name="connsiteY4" fmla="*/ 387753 h 1660643"/>
                <a:gd name="connsiteX5" fmla="*/ 8580438 w 8580438"/>
                <a:gd name="connsiteY5" fmla="*/ 381648 h 1660643"/>
                <a:gd name="connsiteX6" fmla="*/ 8580438 w 8580438"/>
                <a:gd name="connsiteY6" fmla="*/ 965159 h 1660643"/>
                <a:gd name="connsiteX7" fmla="*/ 4346575 w 8580438"/>
                <a:gd name="connsiteY7" fmla="*/ 974924 h 1660643"/>
                <a:gd name="connsiteX8" fmla="*/ 4346575 w 8580438"/>
                <a:gd name="connsiteY8" fmla="*/ 1660642 h 1660643"/>
                <a:gd name="connsiteX9" fmla="*/ 1535113 w 8580438"/>
                <a:gd name="connsiteY9" fmla="*/ 1660643 h 1660643"/>
                <a:gd name="connsiteX10" fmla="*/ 1535113 w 8580438"/>
                <a:gd name="connsiteY10" fmla="*/ 965160 h 1660643"/>
                <a:gd name="connsiteX11" fmla="*/ 0 w 8580438"/>
                <a:gd name="connsiteY11" fmla="*/ 965159 h 1660643"/>
                <a:gd name="connsiteX12" fmla="*/ 0 w 8580438"/>
                <a:gd name="connsiteY12" fmla="*/ 381648 h 166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80438" h="1660643">
                  <a:moveTo>
                    <a:pt x="0" y="381648"/>
                  </a:moveTo>
                  <a:lnTo>
                    <a:pt x="1535113" y="381648"/>
                  </a:lnTo>
                  <a:lnTo>
                    <a:pt x="1535113" y="0"/>
                  </a:lnTo>
                  <a:lnTo>
                    <a:pt x="4346575" y="0"/>
                  </a:lnTo>
                  <a:lnTo>
                    <a:pt x="4346575" y="387753"/>
                  </a:lnTo>
                  <a:lnTo>
                    <a:pt x="8580438" y="381648"/>
                  </a:lnTo>
                  <a:lnTo>
                    <a:pt x="8580438" y="965159"/>
                  </a:lnTo>
                  <a:lnTo>
                    <a:pt x="4346575" y="974924"/>
                  </a:lnTo>
                  <a:lnTo>
                    <a:pt x="4346575" y="1660642"/>
                  </a:lnTo>
                  <a:lnTo>
                    <a:pt x="1535113" y="1660643"/>
                  </a:lnTo>
                  <a:lnTo>
                    <a:pt x="1535113" y="965160"/>
                  </a:lnTo>
                  <a:lnTo>
                    <a:pt x="0" y="965159"/>
                  </a:lnTo>
                  <a:lnTo>
                    <a:pt x="0" y="381648"/>
                  </a:lnTo>
                  <a:close/>
                </a:path>
              </a:pathLst>
            </a:custGeom>
            <a:solidFill>
              <a:srgbClr val="C00000">
                <a:alpha val="14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flipV="1">
              <a:off x="496339" y="-586430"/>
              <a:ext cx="716846" cy="649111"/>
            </a:xfrm>
            <a:custGeom>
              <a:avLst/>
              <a:gdLst>
                <a:gd name="connsiteX0" fmla="*/ 884296 w 4942652"/>
                <a:gd name="connsiteY0" fmla="*/ 844785 h 2075274"/>
                <a:gd name="connsiteX1" fmla="*/ 4406430 w 4942652"/>
                <a:gd name="connsiteY1" fmla="*/ 856074 h 2075274"/>
                <a:gd name="connsiteX2" fmla="*/ 4101630 w 4942652"/>
                <a:gd name="connsiteY2" fmla="*/ 31985 h 2075274"/>
                <a:gd name="connsiteX3" fmla="*/ 523052 w 4942652"/>
                <a:gd name="connsiteY3" fmla="*/ 664163 h 2075274"/>
                <a:gd name="connsiteX4" fmla="*/ 963319 w 4942652"/>
                <a:gd name="connsiteY4" fmla="*/ 2075274 h 2075274"/>
                <a:gd name="connsiteX0" fmla="*/ 884296 w 4942652"/>
                <a:gd name="connsiteY0" fmla="*/ 812800 h 2043289"/>
                <a:gd name="connsiteX1" fmla="*/ 4406430 w 4942652"/>
                <a:gd name="connsiteY1" fmla="*/ 824089 h 2043289"/>
                <a:gd name="connsiteX2" fmla="*/ 4101630 w 4942652"/>
                <a:gd name="connsiteY2" fmla="*/ 0 h 2043289"/>
                <a:gd name="connsiteX3" fmla="*/ 523052 w 4942652"/>
                <a:gd name="connsiteY3" fmla="*/ 632178 h 2043289"/>
                <a:gd name="connsiteX4" fmla="*/ 963319 w 4942652"/>
                <a:gd name="connsiteY4" fmla="*/ 2043289 h 2043289"/>
                <a:gd name="connsiteX0" fmla="*/ 771407 w 4716874"/>
                <a:gd name="connsiteY0" fmla="*/ 846666 h 2077155"/>
                <a:gd name="connsiteX1" fmla="*/ 4293541 w 4716874"/>
                <a:gd name="connsiteY1" fmla="*/ 857955 h 2077155"/>
                <a:gd name="connsiteX2" fmla="*/ 3311407 w 4716874"/>
                <a:gd name="connsiteY2" fmla="*/ 0 h 2077155"/>
                <a:gd name="connsiteX3" fmla="*/ 410163 w 4716874"/>
                <a:gd name="connsiteY3" fmla="*/ 666044 h 2077155"/>
                <a:gd name="connsiteX4" fmla="*/ 850430 w 4716874"/>
                <a:gd name="connsiteY4" fmla="*/ 2077155 h 2077155"/>
                <a:gd name="connsiteX0" fmla="*/ 771407 w 4784607"/>
                <a:gd name="connsiteY0" fmla="*/ 846666 h 2077155"/>
                <a:gd name="connsiteX1" fmla="*/ 4361274 w 4784607"/>
                <a:gd name="connsiteY1" fmla="*/ 620888 h 2077155"/>
                <a:gd name="connsiteX2" fmla="*/ 3311407 w 4784607"/>
                <a:gd name="connsiteY2" fmla="*/ 0 h 2077155"/>
                <a:gd name="connsiteX3" fmla="*/ 410163 w 4784607"/>
                <a:gd name="connsiteY3" fmla="*/ 666044 h 2077155"/>
                <a:gd name="connsiteX4" fmla="*/ 850430 w 4784607"/>
                <a:gd name="connsiteY4" fmla="*/ 2077155 h 2077155"/>
                <a:gd name="connsiteX0" fmla="*/ 771407 w 4784607"/>
                <a:gd name="connsiteY0" fmla="*/ 846666 h 2077155"/>
                <a:gd name="connsiteX1" fmla="*/ 4361274 w 4784607"/>
                <a:gd name="connsiteY1" fmla="*/ 620888 h 2077155"/>
                <a:gd name="connsiteX2" fmla="*/ 3311407 w 4784607"/>
                <a:gd name="connsiteY2" fmla="*/ 0 h 2077155"/>
                <a:gd name="connsiteX3" fmla="*/ 410163 w 4784607"/>
                <a:gd name="connsiteY3" fmla="*/ 666044 h 2077155"/>
                <a:gd name="connsiteX4" fmla="*/ 850430 w 4784607"/>
                <a:gd name="connsiteY4" fmla="*/ 2077155 h 2077155"/>
                <a:gd name="connsiteX0" fmla="*/ 771407 w 4468518"/>
                <a:gd name="connsiteY0" fmla="*/ 886178 h 2116667"/>
                <a:gd name="connsiteX1" fmla="*/ 4361274 w 4468518"/>
                <a:gd name="connsiteY1" fmla="*/ 660400 h 2116667"/>
                <a:gd name="connsiteX2" fmla="*/ 3311407 w 4468518"/>
                <a:gd name="connsiteY2" fmla="*/ 39512 h 2116667"/>
                <a:gd name="connsiteX3" fmla="*/ 410163 w 4468518"/>
                <a:gd name="connsiteY3" fmla="*/ 705556 h 2116667"/>
                <a:gd name="connsiteX4" fmla="*/ 850430 w 4468518"/>
                <a:gd name="connsiteY4" fmla="*/ 2116667 h 2116667"/>
                <a:gd name="connsiteX0" fmla="*/ 771407 w 4468518"/>
                <a:gd name="connsiteY0" fmla="*/ 1063036 h 2293525"/>
                <a:gd name="connsiteX1" fmla="*/ 4361274 w 4468518"/>
                <a:gd name="connsiteY1" fmla="*/ 837258 h 2293525"/>
                <a:gd name="connsiteX2" fmla="*/ 3311407 w 4468518"/>
                <a:gd name="connsiteY2" fmla="*/ 216370 h 2293525"/>
                <a:gd name="connsiteX3" fmla="*/ 410163 w 4468518"/>
                <a:gd name="connsiteY3" fmla="*/ 882414 h 2293525"/>
                <a:gd name="connsiteX4" fmla="*/ 850430 w 4468518"/>
                <a:gd name="connsiteY4" fmla="*/ 2293525 h 2293525"/>
                <a:gd name="connsiteX0" fmla="*/ 664162 w 4361273"/>
                <a:gd name="connsiteY0" fmla="*/ 886178 h 2116667"/>
                <a:gd name="connsiteX1" fmla="*/ 4254029 w 4361273"/>
                <a:gd name="connsiteY1" fmla="*/ 660400 h 2116667"/>
                <a:gd name="connsiteX2" fmla="*/ 2560695 w 4361273"/>
                <a:gd name="connsiteY2" fmla="*/ 287867 h 2116667"/>
                <a:gd name="connsiteX3" fmla="*/ 302918 w 4361273"/>
                <a:gd name="connsiteY3" fmla="*/ 705556 h 2116667"/>
                <a:gd name="connsiteX4" fmla="*/ 743185 w 4361273"/>
                <a:gd name="connsiteY4" fmla="*/ 2116667 h 2116667"/>
                <a:gd name="connsiteX0" fmla="*/ 506117 w 4361273"/>
                <a:gd name="connsiteY0" fmla="*/ 874890 h 2116667"/>
                <a:gd name="connsiteX1" fmla="*/ 4254029 w 4361273"/>
                <a:gd name="connsiteY1" fmla="*/ 660400 h 2116667"/>
                <a:gd name="connsiteX2" fmla="*/ 2560695 w 4361273"/>
                <a:gd name="connsiteY2" fmla="*/ 287867 h 2116667"/>
                <a:gd name="connsiteX3" fmla="*/ 302918 w 4361273"/>
                <a:gd name="connsiteY3" fmla="*/ 705556 h 2116667"/>
                <a:gd name="connsiteX4" fmla="*/ 743185 w 4361273"/>
                <a:gd name="connsiteY4" fmla="*/ 2116667 h 2116667"/>
                <a:gd name="connsiteX0" fmla="*/ 438384 w 4293540"/>
                <a:gd name="connsiteY0" fmla="*/ 874890 h 2116667"/>
                <a:gd name="connsiteX1" fmla="*/ 4186296 w 4293540"/>
                <a:gd name="connsiteY1" fmla="*/ 660400 h 2116667"/>
                <a:gd name="connsiteX2" fmla="*/ 2492962 w 4293540"/>
                <a:gd name="connsiteY2" fmla="*/ 287867 h 2116667"/>
                <a:gd name="connsiteX3" fmla="*/ 302918 w 4293540"/>
                <a:gd name="connsiteY3" fmla="*/ 762001 h 2116667"/>
                <a:gd name="connsiteX4" fmla="*/ 675452 w 4293540"/>
                <a:gd name="connsiteY4" fmla="*/ 2116667 h 2116667"/>
                <a:gd name="connsiteX0" fmla="*/ 430858 w 4286014"/>
                <a:gd name="connsiteY0" fmla="*/ 874890 h 2026356"/>
                <a:gd name="connsiteX1" fmla="*/ 4178770 w 4286014"/>
                <a:gd name="connsiteY1" fmla="*/ 660400 h 2026356"/>
                <a:gd name="connsiteX2" fmla="*/ 2485436 w 4286014"/>
                <a:gd name="connsiteY2" fmla="*/ 287867 h 2026356"/>
                <a:gd name="connsiteX3" fmla="*/ 295392 w 4286014"/>
                <a:gd name="connsiteY3" fmla="*/ 762001 h 2026356"/>
                <a:gd name="connsiteX4" fmla="*/ 713082 w 4286014"/>
                <a:gd name="connsiteY4" fmla="*/ 2026356 h 2026356"/>
                <a:gd name="connsiteX0" fmla="*/ 430858 w 4286014"/>
                <a:gd name="connsiteY0" fmla="*/ 874890 h 2026356"/>
                <a:gd name="connsiteX1" fmla="*/ 4178770 w 4286014"/>
                <a:gd name="connsiteY1" fmla="*/ 660400 h 2026356"/>
                <a:gd name="connsiteX2" fmla="*/ 2485436 w 4286014"/>
                <a:gd name="connsiteY2" fmla="*/ 287867 h 2026356"/>
                <a:gd name="connsiteX3" fmla="*/ 295392 w 4286014"/>
                <a:gd name="connsiteY3" fmla="*/ 762001 h 2026356"/>
                <a:gd name="connsiteX4" fmla="*/ 713082 w 4286014"/>
                <a:gd name="connsiteY4" fmla="*/ 2026356 h 2026356"/>
                <a:gd name="connsiteX0" fmla="*/ 430858 w 3166532"/>
                <a:gd name="connsiteY0" fmla="*/ 803393 h 1954859"/>
                <a:gd name="connsiteX1" fmla="*/ 2406414 w 3166532"/>
                <a:gd name="connsiteY1" fmla="*/ 893703 h 1954859"/>
                <a:gd name="connsiteX2" fmla="*/ 2485436 w 3166532"/>
                <a:gd name="connsiteY2" fmla="*/ 216370 h 1954859"/>
                <a:gd name="connsiteX3" fmla="*/ 295392 w 3166532"/>
                <a:gd name="connsiteY3" fmla="*/ 690504 h 1954859"/>
                <a:gd name="connsiteX4" fmla="*/ 713082 w 3166532"/>
                <a:gd name="connsiteY4" fmla="*/ 1954859 h 1954859"/>
                <a:gd name="connsiteX0" fmla="*/ 432740 w 3179703"/>
                <a:gd name="connsiteY0" fmla="*/ 1085615 h 2237081"/>
                <a:gd name="connsiteX1" fmla="*/ 2408296 w 3179703"/>
                <a:gd name="connsiteY1" fmla="*/ 1175925 h 2237081"/>
                <a:gd name="connsiteX2" fmla="*/ 2498607 w 3179703"/>
                <a:gd name="connsiteY2" fmla="*/ 216370 h 2237081"/>
                <a:gd name="connsiteX3" fmla="*/ 297274 w 3179703"/>
                <a:gd name="connsiteY3" fmla="*/ 972726 h 2237081"/>
                <a:gd name="connsiteX4" fmla="*/ 714964 w 3179703"/>
                <a:gd name="connsiteY4" fmla="*/ 2237081 h 2237081"/>
                <a:gd name="connsiteX0" fmla="*/ 432740 w 3179703"/>
                <a:gd name="connsiteY0" fmla="*/ 1085615 h 2237081"/>
                <a:gd name="connsiteX1" fmla="*/ 2408296 w 3179703"/>
                <a:gd name="connsiteY1" fmla="*/ 1175925 h 2237081"/>
                <a:gd name="connsiteX2" fmla="*/ 2498607 w 3179703"/>
                <a:gd name="connsiteY2" fmla="*/ 216370 h 2237081"/>
                <a:gd name="connsiteX3" fmla="*/ 297274 w 3179703"/>
                <a:gd name="connsiteY3" fmla="*/ 972726 h 2237081"/>
                <a:gd name="connsiteX4" fmla="*/ 714964 w 3179703"/>
                <a:gd name="connsiteY4" fmla="*/ 2237081 h 2237081"/>
                <a:gd name="connsiteX0" fmla="*/ 432740 w 3179703"/>
                <a:gd name="connsiteY0" fmla="*/ 1085615 h 2237081"/>
                <a:gd name="connsiteX1" fmla="*/ 2408296 w 3179703"/>
                <a:gd name="connsiteY1" fmla="*/ 1175925 h 2237081"/>
                <a:gd name="connsiteX2" fmla="*/ 2498607 w 3179703"/>
                <a:gd name="connsiteY2" fmla="*/ 216370 h 2237081"/>
                <a:gd name="connsiteX3" fmla="*/ 297274 w 3179703"/>
                <a:gd name="connsiteY3" fmla="*/ 972726 h 2237081"/>
                <a:gd name="connsiteX4" fmla="*/ 714964 w 3179703"/>
                <a:gd name="connsiteY4" fmla="*/ 2237081 h 2237081"/>
                <a:gd name="connsiteX0" fmla="*/ 671688 w 4852339"/>
                <a:gd name="connsiteY0" fmla="*/ 238948 h 1390414"/>
                <a:gd name="connsiteX1" fmla="*/ 2647244 w 4852339"/>
                <a:gd name="connsiteY1" fmla="*/ 329258 h 1390414"/>
                <a:gd name="connsiteX2" fmla="*/ 4171243 w 4852339"/>
                <a:gd name="connsiteY2" fmla="*/ 634059 h 1390414"/>
                <a:gd name="connsiteX3" fmla="*/ 536222 w 4852339"/>
                <a:gd name="connsiteY3" fmla="*/ 126059 h 1390414"/>
                <a:gd name="connsiteX4" fmla="*/ 953912 w 4852339"/>
                <a:gd name="connsiteY4" fmla="*/ 1390414 h 1390414"/>
                <a:gd name="connsiteX0" fmla="*/ 671688 w 4852339"/>
                <a:gd name="connsiteY0" fmla="*/ 1318918 h 2470384"/>
                <a:gd name="connsiteX1" fmla="*/ 2647244 w 4852339"/>
                <a:gd name="connsiteY1" fmla="*/ 1409228 h 2470384"/>
                <a:gd name="connsiteX2" fmla="*/ 4171243 w 4852339"/>
                <a:gd name="connsiteY2" fmla="*/ 1714029 h 2470384"/>
                <a:gd name="connsiteX3" fmla="*/ 536222 w 4852339"/>
                <a:gd name="connsiteY3" fmla="*/ 1206029 h 2470384"/>
                <a:gd name="connsiteX4" fmla="*/ 953912 w 4852339"/>
                <a:gd name="connsiteY4" fmla="*/ 2470384 h 2470384"/>
                <a:gd name="connsiteX0" fmla="*/ 671688 w 4524962"/>
                <a:gd name="connsiteY0" fmla="*/ 1318918 h 2470384"/>
                <a:gd name="connsiteX1" fmla="*/ 2647244 w 4524962"/>
                <a:gd name="connsiteY1" fmla="*/ 1409228 h 2470384"/>
                <a:gd name="connsiteX2" fmla="*/ 4171243 w 4524962"/>
                <a:gd name="connsiteY2" fmla="*/ 1714029 h 2470384"/>
                <a:gd name="connsiteX3" fmla="*/ 536222 w 4524962"/>
                <a:gd name="connsiteY3" fmla="*/ 1206029 h 2470384"/>
                <a:gd name="connsiteX4" fmla="*/ 953912 w 4524962"/>
                <a:gd name="connsiteY4" fmla="*/ 2470384 h 2470384"/>
                <a:gd name="connsiteX0" fmla="*/ 671688 w 4524962"/>
                <a:gd name="connsiteY0" fmla="*/ 1318918 h 2470384"/>
                <a:gd name="connsiteX1" fmla="*/ 2647244 w 4524962"/>
                <a:gd name="connsiteY1" fmla="*/ 1409228 h 2470384"/>
                <a:gd name="connsiteX2" fmla="*/ 4171243 w 4524962"/>
                <a:gd name="connsiteY2" fmla="*/ 1714029 h 2470384"/>
                <a:gd name="connsiteX3" fmla="*/ 536222 w 4524962"/>
                <a:gd name="connsiteY3" fmla="*/ 1206029 h 2470384"/>
                <a:gd name="connsiteX4" fmla="*/ 953912 w 4524962"/>
                <a:gd name="connsiteY4" fmla="*/ 2470384 h 2470384"/>
                <a:gd name="connsiteX0" fmla="*/ 671688 w 4524962"/>
                <a:gd name="connsiteY0" fmla="*/ 1318918 h 2470384"/>
                <a:gd name="connsiteX1" fmla="*/ 2647244 w 4524962"/>
                <a:gd name="connsiteY1" fmla="*/ 1409228 h 2470384"/>
                <a:gd name="connsiteX2" fmla="*/ 4171243 w 4524962"/>
                <a:gd name="connsiteY2" fmla="*/ 1714029 h 2470384"/>
                <a:gd name="connsiteX3" fmla="*/ 536222 w 4524962"/>
                <a:gd name="connsiteY3" fmla="*/ 1206029 h 2470384"/>
                <a:gd name="connsiteX4" fmla="*/ 953912 w 4524962"/>
                <a:gd name="connsiteY4" fmla="*/ 2470384 h 2470384"/>
                <a:gd name="connsiteX0" fmla="*/ 713080 w 4814710"/>
                <a:gd name="connsiteY0" fmla="*/ 1826918 h 2978384"/>
                <a:gd name="connsiteX1" fmla="*/ 2688636 w 4814710"/>
                <a:gd name="connsiteY1" fmla="*/ 1917228 h 2978384"/>
                <a:gd name="connsiteX2" fmla="*/ 4460991 w 4814710"/>
                <a:gd name="connsiteY2" fmla="*/ 1714029 h 2978384"/>
                <a:gd name="connsiteX3" fmla="*/ 577614 w 4814710"/>
                <a:gd name="connsiteY3" fmla="*/ 1714029 h 2978384"/>
                <a:gd name="connsiteX4" fmla="*/ 995304 w 4814710"/>
                <a:gd name="connsiteY4" fmla="*/ 2978384 h 2978384"/>
                <a:gd name="connsiteX0" fmla="*/ 713080 w 4814710"/>
                <a:gd name="connsiteY0" fmla="*/ 1860784 h 3012250"/>
                <a:gd name="connsiteX1" fmla="*/ 2688636 w 4814710"/>
                <a:gd name="connsiteY1" fmla="*/ 1951094 h 3012250"/>
                <a:gd name="connsiteX2" fmla="*/ 4460991 w 4814710"/>
                <a:gd name="connsiteY2" fmla="*/ 1747895 h 3012250"/>
                <a:gd name="connsiteX3" fmla="*/ 577614 w 4814710"/>
                <a:gd name="connsiteY3" fmla="*/ 1747895 h 3012250"/>
                <a:gd name="connsiteX4" fmla="*/ 995304 w 4814710"/>
                <a:gd name="connsiteY4" fmla="*/ 3012250 h 3012250"/>
                <a:gd name="connsiteX0" fmla="*/ 713080 w 4487332"/>
                <a:gd name="connsiteY0" fmla="*/ 1860784 h 3012250"/>
                <a:gd name="connsiteX1" fmla="*/ 2688636 w 4487332"/>
                <a:gd name="connsiteY1" fmla="*/ 1951094 h 3012250"/>
                <a:gd name="connsiteX2" fmla="*/ 4460991 w 4487332"/>
                <a:gd name="connsiteY2" fmla="*/ 1747895 h 3012250"/>
                <a:gd name="connsiteX3" fmla="*/ 577614 w 4487332"/>
                <a:gd name="connsiteY3" fmla="*/ 1747895 h 3012250"/>
                <a:gd name="connsiteX4" fmla="*/ 995304 w 4487332"/>
                <a:gd name="connsiteY4" fmla="*/ 3012250 h 3012250"/>
                <a:gd name="connsiteX0" fmla="*/ 713080 w 4487332"/>
                <a:gd name="connsiteY0" fmla="*/ 1635007 h 2786473"/>
                <a:gd name="connsiteX1" fmla="*/ 2688636 w 4487332"/>
                <a:gd name="connsiteY1" fmla="*/ 1725317 h 2786473"/>
                <a:gd name="connsiteX2" fmla="*/ 4460991 w 4487332"/>
                <a:gd name="connsiteY2" fmla="*/ 1522118 h 2786473"/>
                <a:gd name="connsiteX3" fmla="*/ 577614 w 4487332"/>
                <a:gd name="connsiteY3" fmla="*/ 1522118 h 2786473"/>
                <a:gd name="connsiteX4" fmla="*/ 995304 w 4487332"/>
                <a:gd name="connsiteY4" fmla="*/ 2786473 h 2786473"/>
                <a:gd name="connsiteX0" fmla="*/ 410162 w 4184414"/>
                <a:gd name="connsiteY0" fmla="*/ 745068 h 1896534"/>
                <a:gd name="connsiteX1" fmla="*/ 2385718 w 4184414"/>
                <a:gd name="connsiteY1" fmla="*/ 835378 h 1896534"/>
                <a:gd name="connsiteX2" fmla="*/ 4158073 w 4184414"/>
                <a:gd name="connsiteY2" fmla="*/ 632179 h 1896534"/>
                <a:gd name="connsiteX3" fmla="*/ 2340562 w 4184414"/>
                <a:gd name="connsiteY3" fmla="*/ 0 h 1896534"/>
                <a:gd name="connsiteX4" fmla="*/ 274696 w 4184414"/>
                <a:gd name="connsiteY4" fmla="*/ 632179 h 1896534"/>
                <a:gd name="connsiteX5" fmla="*/ 692386 w 4184414"/>
                <a:gd name="connsiteY5" fmla="*/ 1896534 h 1896534"/>
                <a:gd name="connsiteX0" fmla="*/ 410162 w 4376325"/>
                <a:gd name="connsiteY0" fmla="*/ 918163 h 2069629"/>
                <a:gd name="connsiteX1" fmla="*/ 2385718 w 4376325"/>
                <a:gd name="connsiteY1" fmla="*/ 1008473 h 2069629"/>
                <a:gd name="connsiteX2" fmla="*/ 4158073 w 4376325"/>
                <a:gd name="connsiteY2" fmla="*/ 805274 h 2069629"/>
                <a:gd name="connsiteX3" fmla="*/ 2340562 w 4376325"/>
                <a:gd name="connsiteY3" fmla="*/ 173095 h 2069629"/>
                <a:gd name="connsiteX4" fmla="*/ 274696 w 4376325"/>
                <a:gd name="connsiteY4" fmla="*/ 805274 h 2069629"/>
                <a:gd name="connsiteX5" fmla="*/ 692386 w 4376325"/>
                <a:gd name="connsiteY5" fmla="*/ 2069629 h 2069629"/>
                <a:gd name="connsiteX0" fmla="*/ 410162 w 4376325"/>
                <a:gd name="connsiteY0" fmla="*/ 918163 h 2069629"/>
                <a:gd name="connsiteX1" fmla="*/ 2385718 w 4376325"/>
                <a:gd name="connsiteY1" fmla="*/ 1008473 h 2069629"/>
                <a:gd name="connsiteX2" fmla="*/ 4158073 w 4376325"/>
                <a:gd name="connsiteY2" fmla="*/ 805274 h 2069629"/>
                <a:gd name="connsiteX3" fmla="*/ 2340562 w 4376325"/>
                <a:gd name="connsiteY3" fmla="*/ 173095 h 2069629"/>
                <a:gd name="connsiteX4" fmla="*/ 274696 w 4376325"/>
                <a:gd name="connsiteY4" fmla="*/ 805274 h 2069629"/>
                <a:gd name="connsiteX5" fmla="*/ 692386 w 4376325"/>
                <a:gd name="connsiteY5" fmla="*/ 2069629 h 2069629"/>
                <a:gd name="connsiteX0" fmla="*/ 421451 w 4387614"/>
                <a:gd name="connsiteY0" fmla="*/ 918163 h 2069629"/>
                <a:gd name="connsiteX1" fmla="*/ 2397007 w 4387614"/>
                <a:gd name="connsiteY1" fmla="*/ 1008473 h 2069629"/>
                <a:gd name="connsiteX2" fmla="*/ 4169362 w 4387614"/>
                <a:gd name="connsiteY2" fmla="*/ 805274 h 2069629"/>
                <a:gd name="connsiteX3" fmla="*/ 2419584 w 4387614"/>
                <a:gd name="connsiteY3" fmla="*/ 274695 h 2069629"/>
                <a:gd name="connsiteX4" fmla="*/ 285985 w 4387614"/>
                <a:gd name="connsiteY4" fmla="*/ 805274 h 2069629"/>
                <a:gd name="connsiteX5" fmla="*/ 703675 w 4387614"/>
                <a:gd name="connsiteY5" fmla="*/ 2069629 h 2069629"/>
                <a:gd name="connsiteX0" fmla="*/ 423332 w 4389495"/>
                <a:gd name="connsiteY0" fmla="*/ 918163 h 2069629"/>
                <a:gd name="connsiteX1" fmla="*/ 2398888 w 4389495"/>
                <a:gd name="connsiteY1" fmla="*/ 1008473 h 2069629"/>
                <a:gd name="connsiteX2" fmla="*/ 4171243 w 4389495"/>
                <a:gd name="connsiteY2" fmla="*/ 805274 h 2069629"/>
                <a:gd name="connsiteX3" fmla="*/ 2432754 w 4389495"/>
                <a:gd name="connsiteY3" fmla="*/ 523051 h 2069629"/>
                <a:gd name="connsiteX4" fmla="*/ 287866 w 4389495"/>
                <a:gd name="connsiteY4" fmla="*/ 805274 h 2069629"/>
                <a:gd name="connsiteX5" fmla="*/ 705556 w 4389495"/>
                <a:gd name="connsiteY5" fmla="*/ 2069629 h 2069629"/>
                <a:gd name="connsiteX0" fmla="*/ 423332 w 4389495"/>
                <a:gd name="connsiteY0" fmla="*/ 1038579 h 2190045"/>
                <a:gd name="connsiteX1" fmla="*/ 2398888 w 4389495"/>
                <a:gd name="connsiteY1" fmla="*/ 1128889 h 2190045"/>
                <a:gd name="connsiteX2" fmla="*/ 4171243 w 4389495"/>
                <a:gd name="connsiteY2" fmla="*/ 925690 h 2190045"/>
                <a:gd name="connsiteX3" fmla="*/ 2432754 w 4389495"/>
                <a:gd name="connsiteY3" fmla="*/ 643467 h 2190045"/>
                <a:gd name="connsiteX4" fmla="*/ 287866 w 4389495"/>
                <a:gd name="connsiteY4" fmla="*/ 925690 h 2190045"/>
                <a:gd name="connsiteX5" fmla="*/ 705556 w 4389495"/>
                <a:gd name="connsiteY5" fmla="*/ 2190045 h 2190045"/>
                <a:gd name="connsiteX0" fmla="*/ 423332 w 4389495"/>
                <a:gd name="connsiteY0" fmla="*/ 1038579 h 2190045"/>
                <a:gd name="connsiteX1" fmla="*/ 2398888 w 4389495"/>
                <a:gd name="connsiteY1" fmla="*/ 1128889 h 2190045"/>
                <a:gd name="connsiteX2" fmla="*/ 4171243 w 4389495"/>
                <a:gd name="connsiteY2" fmla="*/ 925690 h 2190045"/>
                <a:gd name="connsiteX3" fmla="*/ 2432754 w 4389495"/>
                <a:gd name="connsiteY3" fmla="*/ 643467 h 2190045"/>
                <a:gd name="connsiteX4" fmla="*/ 287866 w 4389495"/>
                <a:gd name="connsiteY4" fmla="*/ 925690 h 2190045"/>
                <a:gd name="connsiteX5" fmla="*/ 705556 w 4389495"/>
                <a:gd name="connsiteY5" fmla="*/ 2190045 h 2190045"/>
                <a:gd name="connsiteX0" fmla="*/ 423332 w 5936073"/>
                <a:gd name="connsiteY0" fmla="*/ 1038579 h 2190045"/>
                <a:gd name="connsiteX1" fmla="*/ 2398888 w 5936073"/>
                <a:gd name="connsiteY1" fmla="*/ 1128889 h 2190045"/>
                <a:gd name="connsiteX2" fmla="*/ 5717821 w 5936073"/>
                <a:gd name="connsiteY2" fmla="*/ 936979 h 2190045"/>
                <a:gd name="connsiteX3" fmla="*/ 2432754 w 5936073"/>
                <a:gd name="connsiteY3" fmla="*/ 643467 h 2190045"/>
                <a:gd name="connsiteX4" fmla="*/ 287866 w 5936073"/>
                <a:gd name="connsiteY4" fmla="*/ 925690 h 2190045"/>
                <a:gd name="connsiteX5" fmla="*/ 705556 w 5936073"/>
                <a:gd name="connsiteY5" fmla="*/ 2190045 h 2190045"/>
                <a:gd name="connsiteX0" fmla="*/ 423332 w 5936073"/>
                <a:gd name="connsiteY0" fmla="*/ 1038579 h 2190045"/>
                <a:gd name="connsiteX1" fmla="*/ 2398888 w 5936073"/>
                <a:gd name="connsiteY1" fmla="*/ 1128889 h 2190045"/>
                <a:gd name="connsiteX2" fmla="*/ 5717821 w 5936073"/>
                <a:gd name="connsiteY2" fmla="*/ 936979 h 2190045"/>
                <a:gd name="connsiteX3" fmla="*/ 2432754 w 5936073"/>
                <a:gd name="connsiteY3" fmla="*/ 643467 h 2190045"/>
                <a:gd name="connsiteX4" fmla="*/ 287866 w 5936073"/>
                <a:gd name="connsiteY4" fmla="*/ 925690 h 2190045"/>
                <a:gd name="connsiteX5" fmla="*/ 705556 w 5936073"/>
                <a:gd name="connsiteY5" fmla="*/ 2190045 h 2190045"/>
                <a:gd name="connsiteX0" fmla="*/ 423332 w 5857050"/>
                <a:gd name="connsiteY0" fmla="*/ 1038579 h 2190045"/>
                <a:gd name="connsiteX1" fmla="*/ 2398888 w 5857050"/>
                <a:gd name="connsiteY1" fmla="*/ 1128889 h 2190045"/>
                <a:gd name="connsiteX2" fmla="*/ 5638798 w 5857050"/>
                <a:gd name="connsiteY2" fmla="*/ 1049868 h 2190045"/>
                <a:gd name="connsiteX3" fmla="*/ 2432754 w 5857050"/>
                <a:gd name="connsiteY3" fmla="*/ 643467 h 2190045"/>
                <a:gd name="connsiteX4" fmla="*/ 287866 w 5857050"/>
                <a:gd name="connsiteY4" fmla="*/ 925690 h 2190045"/>
                <a:gd name="connsiteX5" fmla="*/ 705556 w 5857050"/>
                <a:gd name="connsiteY5" fmla="*/ 2190045 h 2190045"/>
                <a:gd name="connsiteX0" fmla="*/ 423332 w 5638798"/>
                <a:gd name="connsiteY0" fmla="*/ 1038579 h 2190045"/>
                <a:gd name="connsiteX1" fmla="*/ 2398888 w 5638798"/>
                <a:gd name="connsiteY1" fmla="*/ 1128889 h 2190045"/>
                <a:gd name="connsiteX2" fmla="*/ 5638798 w 5638798"/>
                <a:gd name="connsiteY2" fmla="*/ 1049868 h 2190045"/>
                <a:gd name="connsiteX3" fmla="*/ 2432754 w 5638798"/>
                <a:gd name="connsiteY3" fmla="*/ 643467 h 2190045"/>
                <a:gd name="connsiteX4" fmla="*/ 287866 w 5638798"/>
                <a:gd name="connsiteY4" fmla="*/ 925690 h 2190045"/>
                <a:gd name="connsiteX5" fmla="*/ 705556 w 5638798"/>
                <a:gd name="connsiteY5" fmla="*/ 2190045 h 2190045"/>
                <a:gd name="connsiteX0" fmla="*/ 423332 w 5638798"/>
                <a:gd name="connsiteY0" fmla="*/ 1038579 h 2190045"/>
                <a:gd name="connsiteX1" fmla="*/ 2398888 w 5638798"/>
                <a:gd name="connsiteY1" fmla="*/ 1128889 h 2190045"/>
                <a:gd name="connsiteX2" fmla="*/ 5638798 w 5638798"/>
                <a:gd name="connsiteY2" fmla="*/ 1049868 h 2190045"/>
                <a:gd name="connsiteX3" fmla="*/ 2432754 w 5638798"/>
                <a:gd name="connsiteY3" fmla="*/ 643467 h 2190045"/>
                <a:gd name="connsiteX4" fmla="*/ 287866 w 5638798"/>
                <a:gd name="connsiteY4" fmla="*/ 925690 h 2190045"/>
                <a:gd name="connsiteX5" fmla="*/ 705556 w 5638798"/>
                <a:gd name="connsiteY5" fmla="*/ 2190045 h 2190045"/>
                <a:gd name="connsiteX0" fmla="*/ 423332 w 5926665"/>
                <a:gd name="connsiteY0" fmla="*/ 756357 h 1907823"/>
                <a:gd name="connsiteX1" fmla="*/ 2398888 w 5926665"/>
                <a:gd name="connsiteY1" fmla="*/ 846667 h 1907823"/>
                <a:gd name="connsiteX2" fmla="*/ 5638798 w 5926665"/>
                <a:gd name="connsiteY2" fmla="*/ 767646 h 1907823"/>
                <a:gd name="connsiteX3" fmla="*/ 4171244 w 5926665"/>
                <a:gd name="connsiteY3" fmla="*/ 67733 h 1907823"/>
                <a:gd name="connsiteX4" fmla="*/ 2432754 w 5926665"/>
                <a:gd name="connsiteY4" fmla="*/ 361245 h 1907823"/>
                <a:gd name="connsiteX5" fmla="*/ 287866 w 5926665"/>
                <a:gd name="connsiteY5" fmla="*/ 643468 h 1907823"/>
                <a:gd name="connsiteX6" fmla="*/ 705556 w 5926665"/>
                <a:gd name="connsiteY6" fmla="*/ 1907823 h 1907823"/>
                <a:gd name="connsiteX0" fmla="*/ 423332 w 5926665"/>
                <a:gd name="connsiteY0" fmla="*/ 498594 h 1650060"/>
                <a:gd name="connsiteX1" fmla="*/ 2398888 w 5926665"/>
                <a:gd name="connsiteY1" fmla="*/ 588904 h 1650060"/>
                <a:gd name="connsiteX2" fmla="*/ 5638798 w 5926665"/>
                <a:gd name="connsiteY2" fmla="*/ 509883 h 1650060"/>
                <a:gd name="connsiteX3" fmla="*/ 4171244 w 5926665"/>
                <a:gd name="connsiteY3" fmla="*/ 148637 h 1650060"/>
                <a:gd name="connsiteX4" fmla="*/ 2432754 w 5926665"/>
                <a:gd name="connsiteY4" fmla="*/ 103482 h 1650060"/>
                <a:gd name="connsiteX5" fmla="*/ 287866 w 5926665"/>
                <a:gd name="connsiteY5" fmla="*/ 385705 h 1650060"/>
                <a:gd name="connsiteX6" fmla="*/ 705556 w 5926665"/>
                <a:gd name="connsiteY6" fmla="*/ 1650060 h 1650060"/>
                <a:gd name="connsiteX0" fmla="*/ 423332 w 5983109"/>
                <a:gd name="connsiteY0" fmla="*/ 498594 h 1650060"/>
                <a:gd name="connsiteX1" fmla="*/ 2398888 w 5983109"/>
                <a:gd name="connsiteY1" fmla="*/ 588904 h 1650060"/>
                <a:gd name="connsiteX2" fmla="*/ 5695242 w 5983109"/>
                <a:gd name="connsiteY2" fmla="*/ 464728 h 1650060"/>
                <a:gd name="connsiteX3" fmla="*/ 4171244 w 5983109"/>
                <a:gd name="connsiteY3" fmla="*/ 148637 h 1650060"/>
                <a:gd name="connsiteX4" fmla="*/ 2432754 w 5983109"/>
                <a:gd name="connsiteY4" fmla="*/ 103482 h 1650060"/>
                <a:gd name="connsiteX5" fmla="*/ 287866 w 5983109"/>
                <a:gd name="connsiteY5" fmla="*/ 385705 h 1650060"/>
                <a:gd name="connsiteX6" fmla="*/ 705556 w 5983109"/>
                <a:gd name="connsiteY6" fmla="*/ 1650060 h 1650060"/>
                <a:gd name="connsiteX0" fmla="*/ 423332 w 5813776"/>
                <a:gd name="connsiteY0" fmla="*/ 498594 h 1650060"/>
                <a:gd name="connsiteX1" fmla="*/ 2398888 w 5813776"/>
                <a:gd name="connsiteY1" fmla="*/ 588904 h 1650060"/>
                <a:gd name="connsiteX2" fmla="*/ 5695242 w 5813776"/>
                <a:gd name="connsiteY2" fmla="*/ 464728 h 1650060"/>
                <a:gd name="connsiteX3" fmla="*/ 4171244 w 5813776"/>
                <a:gd name="connsiteY3" fmla="*/ 148637 h 1650060"/>
                <a:gd name="connsiteX4" fmla="*/ 2432754 w 5813776"/>
                <a:gd name="connsiteY4" fmla="*/ 103482 h 1650060"/>
                <a:gd name="connsiteX5" fmla="*/ 287866 w 5813776"/>
                <a:gd name="connsiteY5" fmla="*/ 385705 h 1650060"/>
                <a:gd name="connsiteX6" fmla="*/ 705556 w 5813776"/>
                <a:gd name="connsiteY6" fmla="*/ 1650060 h 1650060"/>
                <a:gd name="connsiteX0" fmla="*/ 423332 w 5813776"/>
                <a:gd name="connsiteY0" fmla="*/ 498594 h 1650060"/>
                <a:gd name="connsiteX1" fmla="*/ 2398888 w 5813776"/>
                <a:gd name="connsiteY1" fmla="*/ 588904 h 1650060"/>
                <a:gd name="connsiteX2" fmla="*/ 5695242 w 5813776"/>
                <a:gd name="connsiteY2" fmla="*/ 464728 h 1650060"/>
                <a:gd name="connsiteX3" fmla="*/ 4171244 w 5813776"/>
                <a:gd name="connsiteY3" fmla="*/ 148637 h 1650060"/>
                <a:gd name="connsiteX4" fmla="*/ 2432754 w 5813776"/>
                <a:gd name="connsiteY4" fmla="*/ 103482 h 1650060"/>
                <a:gd name="connsiteX5" fmla="*/ 287866 w 5813776"/>
                <a:gd name="connsiteY5" fmla="*/ 385705 h 1650060"/>
                <a:gd name="connsiteX6" fmla="*/ 705556 w 5813776"/>
                <a:gd name="connsiteY6" fmla="*/ 1650060 h 1650060"/>
                <a:gd name="connsiteX0" fmla="*/ 423332 w 5813776"/>
                <a:gd name="connsiteY0" fmla="*/ 498594 h 1847615"/>
                <a:gd name="connsiteX1" fmla="*/ 3189110 w 5813776"/>
                <a:gd name="connsiteY1" fmla="*/ 1063037 h 1847615"/>
                <a:gd name="connsiteX2" fmla="*/ 5695242 w 5813776"/>
                <a:gd name="connsiteY2" fmla="*/ 464728 h 1847615"/>
                <a:gd name="connsiteX3" fmla="*/ 4171244 w 5813776"/>
                <a:gd name="connsiteY3" fmla="*/ 148637 h 1847615"/>
                <a:gd name="connsiteX4" fmla="*/ 2432754 w 5813776"/>
                <a:gd name="connsiteY4" fmla="*/ 103482 h 1847615"/>
                <a:gd name="connsiteX5" fmla="*/ 287866 w 5813776"/>
                <a:gd name="connsiteY5" fmla="*/ 385705 h 1847615"/>
                <a:gd name="connsiteX6" fmla="*/ 705556 w 5813776"/>
                <a:gd name="connsiteY6" fmla="*/ 1650060 h 1847615"/>
                <a:gd name="connsiteX0" fmla="*/ 423332 w 5813776"/>
                <a:gd name="connsiteY0" fmla="*/ 498594 h 1650060"/>
                <a:gd name="connsiteX1" fmla="*/ 3189110 w 5813776"/>
                <a:gd name="connsiteY1" fmla="*/ 1063037 h 1650060"/>
                <a:gd name="connsiteX2" fmla="*/ 5695242 w 5813776"/>
                <a:gd name="connsiteY2" fmla="*/ 464728 h 1650060"/>
                <a:gd name="connsiteX3" fmla="*/ 4171244 w 5813776"/>
                <a:gd name="connsiteY3" fmla="*/ 148637 h 1650060"/>
                <a:gd name="connsiteX4" fmla="*/ 2432754 w 5813776"/>
                <a:gd name="connsiteY4" fmla="*/ 103482 h 1650060"/>
                <a:gd name="connsiteX5" fmla="*/ 287866 w 5813776"/>
                <a:gd name="connsiteY5" fmla="*/ 385705 h 1650060"/>
                <a:gd name="connsiteX6" fmla="*/ 705556 w 5813776"/>
                <a:gd name="connsiteY6" fmla="*/ 1650060 h 1650060"/>
                <a:gd name="connsiteX0" fmla="*/ 423332 w 5813776"/>
                <a:gd name="connsiteY0" fmla="*/ 498594 h 1650060"/>
                <a:gd name="connsiteX1" fmla="*/ 3189110 w 5813776"/>
                <a:gd name="connsiteY1" fmla="*/ 1063037 h 1650060"/>
                <a:gd name="connsiteX2" fmla="*/ 5695242 w 5813776"/>
                <a:gd name="connsiteY2" fmla="*/ 464728 h 1650060"/>
                <a:gd name="connsiteX3" fmla="*/ 4171244 w 5813776"/>
                <a:gd name="connsiteY3" fmla="*/ 148637 h 1650060"/>
                <a:gd name="connsiteX4" fmla="*/ 2432754 w 5813776"/>
                <a:gd name="connsiteY4" fmla="*/ 103482 h 1650060"/>
                <a:gd name="connsiteX5" fmla="*/ 287866 w 5813776"/>
                <a:gd name="connsiteY5" fmla="*/ 385705 h 1650060"/>
                <a:gd name="connsiteX6" fmla="*/ 705556 w 5813776"/>
                <a:gd name="connsiteY6" fmla="*/ 1650060 h 1650060"/>
                <a:gd name="connsiteX0" fmla="*/ 423332 w 5813776"/>
                <a:gd name="connsiteY0" fmla="*/ 498594 h 1650060"/>
                <a:gd name="connsiteX1" fmla="*/ 3189110 w 5813776"/>
                <a:gd name="connsiteY1" fmla="*/ 1063037 h 1650060"/>
                <a:gd name="connsiteX2" fmla="*/ 5695242 w 5813776"/>
                <a:gd name="connsiteY2" fmla="*/ 464728 h 1650060"/>
                <a:gd name="connsiteX3" fmla="*/ 4171244 w 5813776"/>
                <a:gd name="connsiteY3" fmla="*/ 148637 h 1650060"/>
                <a:gd name="connsiteX4" fmla="*/ 2432754 w 5813776"/>
                <a:gd name="connsiteY4" fmla="*/ 103482 h 1650060"/>
                <a:gd name="connsiteX5" fmla="*/ 287866 w 5813776"/>
                <a:gd name="connsiteY5" fmla="*/ 385705 h 1650060"/>
                <a:gd name="connsiteX6" fmla="*/ 705556 w 5813776"/>
                <a:gd name="connsiteY6" fmla="*/ 1650060 h 1650060"/>
                <a:gd name="connsiteX0" fmla="*/ 423332 w 5813776"/>
                <a:gd name="connsiteY0" fmla="*/ 929454 h 2080920"/>
                <a:gd name="connsiteX1" fmla="*/ 3189110 w 5813776"/>
                <a:gd name="connsiteY1" fmla="*/ 1493897 h 2080920"/>
                <a:gd name="connsiteX2" fmla="*/ 5695242 w 5813776"/>
                <a:gd name="connsiteY2" fmla="*/ 895588 h 2080920"/>
                <a:gd name="connsiteX3" fmla="*/ 4171244 w 5813776"/>
                <a:gd name="connsiteY3" fmla="*/ 579497 h 2080920"/>
                <a:gd name="connsiteX4" fmla="*/ 2432754 w 5813776"/>
                <a:gd name="connsiteY4" fmla="*/ 534342 h 2080920"/>
                <a:gd name="connsiteX5" fmla="*/ 287866 w 5813776"/>
                <a:gd name="connsiteY5" fmla="*/ 816565 h 2080920"/>
                <a:gd name="connsiteX6" fmla="*/ 705556 w 5813776"/>
                <a:gd name="connsiteY6" fmla="*/ 2080920 h 2080920"/>
                <a:gd name="connsiteX0" fmla="*/ 423332 w 5813776"/>
                <a:gd name="connsiteY0" fmla="*/ 929454 h 2080920"/>
                <a:gd name="connsiteX1" fmla="*/ 3189110 w 5813776"/>
                <a:gd name="connsiteY1" fmla="*/ 1493897 h 2080920"/>
                <a:gd name="connsiteX2" fmla="*/ 5695242 w 5813776"/>
                <a:gd name="connsiteY2" fmla="*/ 895588 h 2080920"/>
                <a:gd name="connsiteX3" fmla="*/ 4171244 w 5813776"/>
                <a:gd name="connsiteY3" fmla="*/ 579497 h 2080920"/>
                <a:gd name="connsiteX4" fmla="*/ 2432754 w 5813776"/>
                <a:gd name="connsiteY4" fmla="*/ 534342 h 2080920"/>
                <a:gd name="connsiteX5" fmla="*/ 287866 w 5813776"/>
                <a:gd name="connsiteY5" fmla="*/ 816565 h 2080920"/>
                <a:gd name="connsiteX6" fmla="*/ 705556 w 5813776"/>
                <a:gd name="connsiteY6" fmla="*/ 2080920 h 2080920"/>
                <a:gd name="connsiteX0" fmla="*/ 423332 w 5813776"/>
                <a:gd name="connsiteY0" fmla="*/ 929454 h 2080920"/>
                <a:gd name="connsiteX1" fmla="*/ 5695242 w 5813776"/>
                <a:gd name="connsiteY1" fmla="*/ 895588 h 2080920"/>
                <a:gd name="connsiteX2" fmla="*/ 4171244 w 5813776"/>
                <a:gd name="connsiteY2" fmla="*/ 579497 h 2080920"/>
                <a:gd name="connsiteX3" fmla="*/ 2432754 w 5813776"/>
                <a:gd name="connsiteY3" fmla="*/ 534342 h 2080920"/>
                <a:gd name="connsiteX4" fmla="*/ 287866 w 5813776"/>
                <a:gd name="connsiteY4" fmla="*/ 816565 h 2080920"/>
                <a:gd name="connsiteX5" fmla="*/ 705556 w 5813776"/>
                <a:gd name="connsiteY5" fmla="*/ 2080920 h 2080920"/>
                <a:gd name="connsiteX0" fmla="*/ 423332 w 4171244"/>
                <a:gd name="connsiteY0" fmla="*/ 929454 h 2080920"/>
                <a:gd name="connsiteX1" fmla="*/ 4171244 w 4171244"/>
                <a:gd name="connsiteY1" fmla="*/ 579497 h 2080920"/>
                <a:gd name="connsiteX2" fmla="*/ 2432754 w 4171244"/>
                <a:gd name="connsiteY2" fmla="*/ 534342 h 2080920"/>
                <a:gd name="connsiteX3" fmla="*/ 287866 w 4171244"/>
                <a:gd name="connsiteY3" fmla="*/ 816565 h 2080920"/>
                <a:gd name="connsiteX4" fmla="*/ 705556 w 4171244"/>
                <a:gd name="connsiteY4" fmla="*/ 2080920 h 2080920"/>
                <a:gd name="connsiteX0" fmla="*/ 423332 w 4171244"/>
                <a:gd name="connsiteY0" fmla="*/ 985899 h 2137365"/>
                <a:gd name="connsiteX1" fmla="*/ 4171244 w 4171244"/>
                <a:gd name="connsiteY1" fmla="*/ 579497 h 2137365"/>
                <a:gd name="connsiteX2" fmla="*/ 2432754 w 4171244"/>
                <a:gd name="connsiteY2" fmla="*/ 590787 h 2137365"/>
                <a:gd name="connsiteX3" fmla="*/ 287866 w 4171244"/>
                <a:gd name="connsiteY3" fmla="*/ 873010 h 2137365"/>
                <a:gd name="connsiteX4" fmla="*/ 705556 w 4171244"/>
                <a:gd name="connsiteY4" fmla="*/ 2137365 h 2137365"/>
                <a:gd name="connsiteX0" fmla="*/ 423332 w 2432754"/>
                <a:gd name="connsiteY0" fmla="*/ 395112 h 1546578"/>
                <a:gd name="connsiteX1" fmla="*/ 2432754 w 2432754"/>
                <a:gd name="connsiteY1" fmla="*/ 0 h 1546578"/>
                <a:gd name="connsiteX2" fmla="*/ 287866 w 2432754"/>
                <a:gd name="connsiteY2" fmla="*/ 282223 h 1546578"/>
                <a:gd name="connsiteX3" fmla="*/ 705556 w 2432754"/>
                <a:gd name="connsiteY3" fmla="*/ 1546578 h 1546578"/>
                <a:gd name="connsiteX0" fmla="*/ 2432754 w 2432754"/>
                <a:gd name="connsiteY0" fmla="*/ 0 h 1546578"/>
                <a:gd name="connsiteX1" fmla="*/ 287866 w 2432754"/>
                <a:gd name="connsiteY1" fmla="*/ 282223 h 1546578"/>
                <a:gd name="connsiteX2" fmla="*/ 705556 w 2432754"/>
                <a:gd name="connsiteY2" fmla="*/ 1546578 h 1546578"/>
                <a:gd name="connsiteX0" fmla="*/ 287866 w 705556"/>
                <a:gd name="connsiteY0" fmla="*/ 0 h 1264355"/>
                <a:gd name="connsiteX1" fmla="*/ 705556 w 705556"/>
                <a:gd name="connsiteY1" fmla="*/ 1264355 h 1264355"/>
                <a:gd name="connsiteX0" fmla="*/ 265289 w 682979"/>
                <a:gd name="connsiteY0" fmla="*/ 0 h 1264355"/>
                <a:gd name="connsiteX1" fmla="*/ 682979 w 682979"/>
                <a:gd name="connsiteY1" fmla="*/ 1264355 h 1264355"/>
                <a:gd name="connsiteX0" fmla="*/ 299156 w 716846"/>
                <a:gd name="connsiteY0" fmla="*/ 45563 h 1309918"/>
                <a:gd name="connsiteX1" fmla="*/ 282224 w 716846"/>
                <a:gd name="connsiteY1" fmla="*/ 0 h 1309918"/>
                <a:gd name="connsiteX2" fmla="*/ 716846 w 716846"/>
                <a:gd name="connsiteY2" fmla="*/ 1309918 h 13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846" h="1309918">
                  <a:moveTo>
                    <a:pt x="299156" y="45563"/>
                  </a:moveTo>
                  <a:lnTo>
                    <a:pt x="282224" y="0"/>
                  </a:lnTo>
                  <a:cubicBezTo>
                    <a:pt x="0" y="1055107"/>
                    <a:pt x="43275" y="1079436"/>
                    <a:pt x="716846" y="1309918"/>
                  </a:cubicBezTo>
                </a:path>
              </a:pathLst>
            </a:custGeom>
            <a:ln w="31750">
              <a:solidFill>
                <a:srgbClr val="C0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50976" y="-2490754"/>
              <a:ext cx="5068889" cy="1150938"/>
            </a:xfrm>
            <a:custGeom>
              <a:avLst/>
              <a:gdLst>
                <a:gd name="connsiteX0" fmla="*/ 0 w 5057422"/>
                <a:gd name="connsiteY0" fmla="*/ 778934 h 1185334"/>
                <a:gd name="connsiteX1" fmla="*/ 0 w 5057422"/>
                <a:gd name="connsiteY1" fmla="*/ 406400 h 1185334"/>
                <a:gd name="connsiteX2" fmla="*/ 1873955 w 5057422"/>
                <a:gd name="connsiteY2" fmla="*/ 406400 h 1185334"/>
                <a:gd name="connsiteX3" fmla="*/ 1873955 w 5057422"/>
                <a:gd name="connsiteY3" fmla="*/ 0 h 1185334"/>
                <a:gd name="connsiteX4" fmla="*/ 3544711 w 5057422"/>
                <a:gd name="connsiteY4" fmla="*/ 11289 h 1185334"/>
                <a:gd name="connsiteX5" fmla="*/ 3567288 w 5057422"/>
                <a:gd name="connsiteY5" fmla="*/ 451556 h 1185334"/>
                <a:gd name="connsiteX6" fmla="*/ 5057422 w 5057422"/>
                <a:gd name="connsiteY6" fmla="*/ 440267 h 1185334"/>
                <a:gd name="connsiteX7" fmla="*/ 5057422 w 5057422"/>
                <a:gd name="connsiteY7" fmla="*/ 778934 h 1185334"/>
                <a:gd name="connsiteX8" fmla="*/ 3544711 w 5057422"/>
                <a:gd name="connsiteY8" fmla="*/ 790223 h 1185334"/>
                <a:gd name="connsiteX9" fmla="*/ 3544711 w 5057422"/>
                <a:gd name="connsiteY9" fmla="*/ 1185334 h 1185334"/>
                <a:gd name="connsiteX10" fmla="*/ 1851377 w 5057422"/>
                <a:gd name="connsiteY10" fmla="*/ 1185334 h 1185334"/>
                <a:gd name="connsiteX11" fmla="*/ 1862666 w 5057422"/>
                <a:gd name="connsiteY11" fmla="*/ 790223 h 1185334"/>
                <a:gd name="connsiteX12" fmla="*/ 0 w 5057422"/>
                <a:gd name="connsiteY12" fmla="*/ 778934 h 1185334"/>
                <a:gd name="connsiteX0" fmla="*/ 10231 w 5067653"/>
                <a:gd name="connsiteY0" fmla="*/ 778934 h 1185334"/>
                <a:gd name="connsiteX1" fmla="*/ 0 w 5067653"/>
                <a:gd name="connsiteY1" fmla="*/ 470430 h 1185334"/>
                <a:gd name="connsiteX2" fmla="*/ 1884186 w 5067653"/>
                <a:gd name="connsiteY2" fmla="*/ 406400 h 1185334"/>
                <a:gd name="connsiteX3" fmla="*/ 1884186 w 5067653"/>
                <a:gd name="connsiteY3" fmla="*/ 0 h 1185334"/>
                <a:gd name="connsiteX4" fmla="*/ 3554942 w 5067653"/>
                <a:gd name="connsiteY4" fmla="*/ 11289 h 1185334"/>
                <a:gd name="connsiteX5" fmla="*/ 3577519 w 5067653"/>
                <a:gd name="connsiteY5" fmla="*/ 451556 h 1185334"/>
                <a:gd name="connsiteX6" fmla="*/ 5067653 w 5067653"/>
                <a:gd name="connsiteY6" fmla="*/ 440267 h 1185334"/>
                <a:gd name="connsiteX7" fmla="*/ 5067653 w 5067653"/>
                <a:gd name="connsiteY7" fmla="*/ 778934 h 1185334"/>
                <a:gd name="connsiteX8" fmla="*/ 3554942 w 5067653"/>
                <a:gd name="connsiteY8" fmla="*/ 790223 h 1185334"/>
                <a:gd name="connsiteX9" fmla="*/ 3554942 w 5067653"/>
                <a:gd name="connsiteY9" fmla="*/ 1185334 h 1185334"/>
                <a:gd name="connsiteX10" fmla="*/ 1861608 w 5067653"/>
                <a:gd name="connsiteY10" fmla="*/ 1185334 h 1185334"/>
                <a:gd name="connsiteX11" fmla="*/ 1872897 w 5067653"/>
                <a:gd name="connsiteY11" fmla="*/ 790223 h 1185334"/>
                <a:gd name="connsiteX12" fmla="*/ 10231 w 5067653"/>
                <a:gd name="connsiteY12" fmla="*/ 778934 h 1185334"/>
                <a:gd name="connsiteX0" fmla="*/ 10231 w 5067653"/>
                <a:gd name="connsiteY0" fmla="*/ 778934 h 1185334"/>
                <a:gd name="connsiteX1" fmla="*/ 0 w 5067653"/>
                <a:gd name="connsiteY1" fmla="*/ 470430 h 1185334"/>
                <a:gd name="connsiteX2" fmla="*/ 1917701 w 5067653"/>
                <a:gd name="connsiteY2" fmla="*/ 470430 h 1185334"/>
                <a:gd name="connsiteX3" fmla="*/ 1884186 w 5067653"/>
                <a:gd name="connsiteY3" fmla="*/ 0 h 1185334"/>
                <a:gd name="connsiteX4" fmla="*/ 3554942 w 5067653"/>
                <a:gd name="connsiteY4" fmla="*/ 11289 h 1185334"/>
                <a:gd name="connsiteX5" fmla="*/ 3577519 w 5067653"/>
                <a:gd name="connsiteY5" fmla="*/ 451556 h 1185334"/>
                <a:gd name="connsiteX6" fmla="*/ 5067653 w 5067653"/>
                <a:gd name="connsiteY6" fmla="*/ 440267 h 1185334"/>
                <a:gd name="connsiteX7" fmla="*/ 5067653 w 5067653"/>
                <a:gd name="connsiteY7" fmla="*/ 778934 h 1185334"/>
                <a:gd name="connsiteX8" fmla="*/ 3554942 w 5067653"/>
                <a:gd name="connsiteY8" fmla="*/ 790223 h 1185334"/>
                <a:gd name="connsiteX9" fmla="*/ 3554942 w 5067653"/>
                <a:gd name="connsiteY9" fmla="*/ 1185334 h 1185334"/>
                <a:gd name="connsiteX10" fmla="*/ 1861608 w 5067653"/>
                <a:gd name="connsiteY10" fmla="*/ 1185334 h 1185334"/>
                <a:gd name="connsiteX11" fmla="*/ 1872897 w 5067653"/>
                <a:gd name="connsiteY11" fmla="*/ 790223 h 1185334"/>
                <a:gd name="connsiteX12" fmla="*/ 10231 w 5067653"/>
                <a:gd name="connsiteY12" fmla="*/ 778934 h 1185334"/>
                <a:gd name="connsiteX0" fmla="*/ 10231 w 5067653"/>
                <a:gd name="connsiteY0" fmla="*/ 767645 h 1174045"/>
                <a:gd name="connsiteX1" fmla="*/ 0 w 5067653"/>
                <a:gd name="connsiteY1" fmla="*/ 459141 h 1174045"/>
                <a:gd name="connsiteX2" fmla="*/ 1917701 w 5067653"/>
                <a:gd name="connsiteY2" fmla="*/ 459141 h 1174045"/>
                <a:gd name="connsiteX3" fmla="*/ 1917701 w 5067653"/>
                <a:gd name="connsiteY3" fmla="*/ 19403 h 1174045"/>
                <a:gd name="connsiteX4" fmla="*/ 3554942 w 5067653"/>
                <a:gd name="connsiteY4" fmla="*/ 0 h 1174045"/>
                <a:gd name="connsiteX5" fmla="*/ 3577519 w 5067653"/>
                <a:gd name="connsiteY5" fmla="*/ 440267 h 1174045"/>
                <a:gd name="connsiteX6" fmla="*/ 5067653 w 5067653"/>
                <a:gd name="connsiteY6" fmla="*/ 428978 h 1174045"/>
                <a:gd name="connsiteX7" fmla="*/ 5067653 w 5067653"/>
                <a:gd name="connsiteY7" fmla="*/ 767645 h 1174045"/>
                <a:gd name="connsiteX8" fmla="*/ 3554942 w 5067653"/>
                <a:gd name="connsiteY8" fmla="*/ 778934 h 1174045"/>
                <a:gd name="connsiteX9" fmla="*/ 3554942 w 5067653"/>
                <a:gd name="connsiteY9" fmla="*/ 1174045 h 1174045"/>
                <a:gd name="connsiteX10" fmla="*/ 1861608 w 5067653"/>
                <a:gd name="connsiteY10" fmla="*/ 1174045 h 1174045"/>
                <a:gd name="connsiteX11" fmla="*/ 1872897 w 5067653"/>
                <a:gd name="connsiteY11" fmla="*/ 778934 h 1174045"/>
                <a:gd name="connsiteX12" fmla="*/ 10231 w 5067653"/>
                <a:gd name="connsiteY12" fmla="*/ 767645 h 1174045"/>
                <a:gd name="connsiteX0" fmla="*/ 10231 w 5067653"/>
                <a:gd name="connsiteY0" fmla="*/ 767645 h 1174045"/>
                <a:gd name="connsiteX1" fmla="*/ 0 w 5067653"/>
                <a:gd name="connsiteY1" fmla="*/ 459141 h 1174045"/>
                <a:gd name="connsiteX2" fmla="*/ 1917701 w 5067653"/>
                <a:gd name="connsiteY2" fmla="*/ 459141 h 1174045"/>
                <a:gd name="connsiteX3" fmla="*/ 1917701 w 5067653"/>
                <a:gd name="connsiteY3" fmla="*/ 19403 h 1174045"/>
                <a:gd name="connsiteX4" fmla="*/ 3554942 w 5067653"/>
                <a:gd name="connsiteY4" fmla="*/ 0 h 1174045"/>
                <a:gd name="connsiteX5" fmla="*/ 3543301 w 5067653"/>
                <a:gd name="connsiteY5" fmla="*/ 459141 h 1174045"/>
                <a:gd name="connsiteX6" fmla="*/ 5067653 w 5067653"/>
                <a:gd name="connsiteY6" fmla="*/ 428978 h 1174045"/>
                <a:gd name="connsiteX7" fmla="*/ 5067653 w 5067653"/>
                <a:gd name="connsiteY7" fmla="*/ 767645 h 1174045"/>
                <a:gd name="connsiteX8" fmla="*/ 3554942 w 5067653"/>
                <a:gd name="connsiteY8" fmla="*/ 778934 h 1174045"/>
                <a:gd name="connsiteX9" fmla="*/ 3554942 w 5067653"/>
                <a:gd name="connsiteY9" fmla="*/ 1174045 h 1174045"/>
                <a:gd name="connsiteX10" fmla="*/ 1861608 w 5067653"/>
                <a:gd name="connsiteY10" fmla="*/ 1174045 h 1174045"/>
                <a:gd name="connsiteX11" fmla="*/ 1872897 w 5067653"/>
                <a:gd name="connsiteY11" fmla="*/ 778934 h 1174045"/>
                <a:gd name="connsiteX12" fmla="*/ 10231 w 5067653"/>
                <a:gd name="connsiteY12" fmla="*/ 767645 h 1174045"/>
                <a:gd name="connsiteX0" fmla="*/ 10231 w 5068889"/>
                <a:gd name="connsiteY0" fmla="*/ 767645 h 1174045"/>
                <a:gd name="connsiteX1" fmla="*/ 0 w 5068889"/>
                <a:gd name="connsiteY1" fmla="*/ 459141 h 1174045"/>
                <a:gd name="connsiteX2" fmla="*/ 1917701 w 5068889"/>
                <a:gd name="connsiteY2" fmla="*/ 459141 h 1174045"/>
                <a:gd name="connsiteX3" fmla="*/ 1917701 w 5068889"/>
                <a:gd name="connsiteY3" fmla="*/ 19403 h 1174045"/>
                <a:gd name="connsiteX4" fmla="*/ 3554942 w 5068889"/>
                <a:gd name="connsiteY4" fmla="*/ 0 h 1174045"/>
                <a:gd name="connsiteX5" fmla="*/ 3543301 w 5068889"/>
                <a:gd name="connsiteY5" fmla="*/ 459141 h 1174045"/>
                <a:gd name="connsiteX6" fmla="*/ 5068889 w 5068889"/>
                <a:gd name="connsiteY6" fmla="*/ 459141 h 1174045"/>
                <a:gd name="connsiteX7" fmla="*/ 5067653 w 5068889"/>
                <a:gd name="connsiteY7" fmla="*/ 767645 h 1174045"/>
                <a:gd name="connsiteX8" fmla="*/ 3554942 w 5068889"/>
                <a:gd name="connsiteY8" fmla="*/ 778934 h 1174045"/>
                <a:gd name="connsiteX9" fmla="*/ 3554942 w 5068889"/>
                <a:gd name="connsiteY9" fmla="*/ 1174045 h 1174045"/>
                <a:gd name="connsiteX10" fmla="*/ 1861608 w 5068889"/>
                <a:gd name="connsiteY10" fmla="*/ 1174045 h 1174045"/>
                <a:gd name="connsiteX11" fmla="*/ 1872897 w 5068889"/>
                <a:gd name="connsiteY11" fmla="*/ 778934 h 1174045"/>
                <a:gd name="connsiteX12" fmla="*/ 10231 w 5068889"/>
                <a:gd name="connsiteY12" fmla="*/ 767645 h 1174045"/>
                <a:gd name="connsiteX0" fmla="*/ 10231 w 5068889"/>
                <a:gd name="connsiteY0" fmla="*/ 767645 h 1174045"/>
                <a:gd name="connsiteX1" fmla="*/ 0 w 5068889"/>
                <a:gd name="connsiteY1" fmla="*/ 459141 h 1174045"/>
                <a:gd name="connsiteX2" fmla="*/ 1917701 w 5068889"/>
                <a:gd name="connsiteY2" fmla="*/ 459141 h 1174045"/>
                <a:gd name="connsiteX3" fmla="*/ 1917701 w 5068889"/>
                <a:gd name="connsiteY3" fmla="*/ 19403 h 1174045"/>
                <a:gd name="connsiteX4" fmla="*/ 3554942 w 5068889"/>
                <a:gd name="connsiteY4" fmla="*/ 0 h 1174045"/>
                <a:gd name="connsiteX5" fmla="*/ 3543301 w 5068889"/>
                <a:gd name="connsiteY5" fmla="*/ 459141 h 1174045"/>
                <a:gd name="connsiteX6" fmla="*/ 5068889 w 5068889"/>
                <a:gd name="connsiteY6" fmla="*/ 459141 h 1174045"/>
                <a:gd name="connsiteX7" fmla="*/ 5067653 w 5068889"/>
                <a:gd name="connsiteY7" fmla="*/ 767645 h 1174045"/>
                <a:gd name="connsiteX8" fmla="*/ 3554942 w 5068889"/>
                <a:gd name="connsiteY8" fmla="*/ 778934 h 1174045"/>
                <a:gd name="connsiteX9" fmla="*/ 3554942 w 5068889"/>
                <a:gd name="connsiteY9" fmla="*/ 1174045 h 1174045"/>
                <a:gd name="connsiteX10" fmla="*/ 1917701 w 5068889"/>
                <a:gd name="connsiteY10" fmla="*/ 1170341 h 1174045"/>
                <a:gd name="connsiteX11" fmla="*/ 1872897 w 5068889"/>
                <a:gd name="connsiteY11" fmla="*/ 778934 h 1174045"/>
                <a:gd name="connsiteX12" fmla="*/ 10231 w 5068889"/>
                <a:gd name="connsiteY12" fmla="*/ 767645 h 1174045"/>
                <a:gd name="connsiteX0" fmla="*/ 10231 w 5068889"/>
                <a:gd name="connsiteY0" fmla="*/ 767645 h 1174045"/>
                <a:gd name="connsiteX1" fmla="*/ 0 w 5068889"/>
                <a:gd name="connsiteY1" fmla="*/ 459141 h 1174045"/>
                <a:gd name="connsiteX2" fmla="*/ 1917701 w 5068889"/>
                <a:gd name="connsiteY2" fmla="*/ 459141 h 1174045"/>
                <a:gd name="connsiteX3" fmla="*/ 1917701 w 5068889"/>
                <a:gd name="connsiteY3" fmla="*/ 19403 h 1174045"/>
                <a:gd name="connsiteX4" fmla="*/ 3554942 w 5068889"/>
                <a:gd name="connsiteY4" fmla="*/ 0 h 1174045"/>
                <a:gd name="connsiteX5" fmla="*/ 3543301 w 5068889"/>
                <a:gd name="connsiteY5" fmla="*/ 459141 h 1174045"/>
                <a:gd name="connsiteX6" fmla="*/ 5068889 w 5068889"/>
                <a:gd name="connsiteY6" fmla="*/ 459141 h 1174045"/>
                <a:gd name="connsiteX7" fmla="*/ 5067653 w 5068889"/>
                <a:gd name="connsiteY7" fmla="*/ 767645 h 1174045"/>
                <a:gd name="connsiteX8" fmla="*/ 3554942 w 5068889"/>
                <a:gd name="connsiteY8" fmla="*/ 778934 h 1174045"/>
                <a:gd name="connsiteX9" fmla="*/ 3554942 w 5068889"/>
                <a:gd name="connsiteY9" fmla="*/ 1174045 h 1174045"/>
                <a:gd name="connsiteX10" fmla="*/ 1917701 w 5068889"/>
                <a:gd name="connsiteY10" fmla="*/ 1170341 h 1174045"/>
                <a:gd name="connsiteX11" fmla="*/ 1917701 w 5068889"/>
                <a:gd name="connsiteY11" fmla="*/ 787753 h 1174045"/>
                <a:gd name="connsiteX12" fmla="*/ 10231 w 5068889"/>
                <a:gd name="connsiteY12" fmla="*/ 767645 h 1174045"/>
                <a:gd name="connsiteX0" fmla="*/ 10230 w 5068888"/>
                <a:gd name="connsiteY0" fmla="*/ 767645 h 1174045"/>
                <a:gd name="connsiteX1" fmla="*/ 0 w 5068888"/>
                <a:gd name="connsiteY1" fmla="*/ 459141 h 1174045"/>
                <a:gd name="connsiteX2" fmla="*/ 1917700 w 5068888"/>
                <a:gd name="connsiteY2" fmla="*/ 459141 h 1174045"/>
                <a:gd name="connsiteX3" fmla="*/ 1917700 w 5068888"/>
                <a:gd name="connsiteY3" fmla="*/ 19403 h 1174045"/>
                <a:gd name="connsiteX4" fmla="*/ 3554941 w 5068888"/>
                <a:gd name="connsiteY4" fmla="*/ 0 h 1174045"/>
                <a:gd name="connsiteX5" fmla="*/ 3543300 w 5068888"/>
                <a:gd name="connsiteY5" fmla="*/ 459141 h 1174045"/>
                <a:gd name="connsiteX6" fmla="*/ 5068888 w 5068888"/>
                <a:gd name="connsiteY6" fmla="*/ 459141 h 1174045"/>
                <a:gd name="connsiteX7" fmla="*/ 5067652 w 5068888"/>
                <a:gd name="connsiteY7" fmla="*/ 767645 h 1174045"/>
                <a:gd name="connsiteX8" fmla="*/ 3554941 w 5068888"/>
                <a:gd name="connsiteY8" fmla="*/ 778934 h 1174045"/>
                <a:gd name="connsiteX9" fmla="*/ 3554941 w 5068888"/>
                <a:gd name="connsiteY9" fmla="*/ 1174045 h 1174045"/>
                <a:gd name="connsiteX10" fmla="*/ 1917700 w 5068888"/>
                <a:gd name="connsiteY10" fmla="*/ 1170341 h 1174045"/>
                <a:gd name="connsiteX11" fmla="*/ 1917700 w 5068888"/>
                <a:gd name="connsiteY11" fmla="*/ 787753 h 1174045"/>
                <a:gd name="connsiteX12" fmla="*/ 10230 w 5068888"/>
                <a:gd name="connsiteY12" fmla="*/ 767645 h 1174045"/>
                <a:gd name="connsiteX0" fmla="*/ 10230 w 5068888"/>
                <a:gd name="connsiteY0" fmla="*/ 748242 h 1154642"/>
                <a:gd name="connsiteX1" fmla="*/ 0 w 5068888"/>
                <a:gd name="connsiteY1" fmla="*/ 439738 h 1154642"/>
                <a:gd name="connsiteX2" fmla="*/ 1917700 w 5068888"/>
                <a:gd name="connsiteY2" fmla="*/ 439738 h 1154642"/>
                <a:gd name="connsiteX3" fmla="*/ 1917700 w 5068888"/>
                <a:gd name="connsiteY3" fmla="*/ 0 h 1154642"/>
                <a:gd name="connsiteX4" fmla="*/ 3543299 w 5068888"/>
                <a:gd name="connsiteY4" fmla="*/ 0 h 1154642"/>
                <a:gd name="connsiteX5" fmla="*/ 3543300 w 5068888"/>
                <a:gd name="connsiteY5" fmla="*/ 439738 h 1154642"/>
                <a:gd name="connsiteX6" fmla="*/ 5068888 w 5068888"/>
                <a:gd name="connsiteY6" fmla="*/ 439738 h 1154642"/>
                <a:gd name="connsiteX7" fmla="*/ 5067652 w 5068888"/>
                <a:gd name="connsiteY7" fmla="*/ 748242 h 1154642"/>
                <a:gd name="connsiteX8" fmla="*/ 3554941 w 5068888"/>
                <a:gd name="connsiteY8" fmla="*/ 759531 h 1154642"/>
                <a:gd name="connsiteX9" fmla="*/ 3554941 w 5068888"/>
                <a:gd name="connsiteY9" fmla="*/ 1154642 h 1154642"/>
                <a:gd name="connsiteX10" fmla="*/ 1917700 w 5068888"/>
                <a:gd name="connsiteY10" fmla="*/ 1150938 h 1154642"/>
                <a:gd name="connsiteX11" fmla="*/ 1917700 w 5068888"/>
                <a:gd name="connsiteY11" fmla="*/ 768350 h 1154642"/>
                <a:gd name="connsiteX12" fmla="*/ 10230 w 5068888"/>
                <a:gd name="connsiteY12" fmla="*/ 748242 h 1154642"/>
                <a:gd name="connsiteX0" fmla="*/ 0 w 5068889"/>
                <a:gd name="connsiteY0" fmla="*/ 768349 h 1154642"/>
                <a:gd name="connsiteX1" fmla="*/ 1 w 5068889"/>
                <a:gd name="connsiteY1" fmla="*/ 439738 h 1154642"/>
                <a:gd name="connsiteX2" fmla="*/ 1917701 w 5068889"/>
                <a:gd name="connsiteY2" fmla="*/ 439738 h 1154642"/>
                <a:gd name="connsiteX3" fmla="*/ 1917701 w 5068889"/>
                <a:gd name="connsiteY3" fmla="*/ 0 h 1154642"/>
                <a:gd name="connsiteX4" fmla="*/ 3543300 w 5068889"/>
                <a:gd name="connsiteY4" fmla="*/ 0 h 1154642"/>
                <a:gd name="connsiteX5" fmla="*/ 3543301 w 5068889"/>
                <a:gd name="connsiteY5" fmla="*/ 439738 h 1154642"/>
                <a:gd name="connsiteX6" fmla="*/ 5068889 w 5068889"/>
                <a:gd name="connsiteY6" fmla="*/ 439738 h 1154642"/>
                <a:gd name="connsiteX7" fmla="*/ 5067653 w 5068889"/>
                <a:gd name="connsiteY7" fmla="*/ 748242 h 1154642"/>
                <a:gd name="connsiteX8" fmla="*/ 3554942 w 5068889"/>
                <a:gd name="connsiteY8" fmla="*/ 759531 h 1154642"/>
                <a:gd name="connsiteX9" fmla="*/ 3554942 w 5068889"/>
                <a:gd name="connsiteY9" fmla="*/ 1154642 h 1154642"/>
                <a:gd name="connsiteX10" fmla="*/ 1917701 w 5068889"/>
                <a:gd name="connsiteY10" fmla="*/ 1150938 h 1154642"/>
                <a:gd name="connsiteX11" fmla="*/ 1917701 w 5068889"/>
                <a:gd name="connsiteY11" fmla="*/ 768350 h 1154642"/>
                <a:gd name="connsiteX12" fmla="*/ 0 w 5068889"/>
                <a:gd name="connsiteY12" fmla="*/ 768349 h 1154642"/>
                <a:gd name="connsiteX0" fmla="*/ 0 w 5068889"/>
                <a:gd name="connsiteY0" fmla="*/ 768349 h 1154642"/>
                <a:gd name="connsiteX1" fmla="*/ 1 w 5068889"/>
                <a:gd name="connsiteY1" fmla="*/ 439737 h 1154642"/>
                <a:gd name="connsiteX2" fmla="*/ 1917701 w 5068889"/>
                <a:gd name="connsiteY2" fmla="*/ 439738 h 1154642"/>
                <a:gd name="connsiteX3" fmla="*/ 1917701 w 5068889"/>
                <a:gd name="connsiteY3" fmla="*/ 0 h 1154642"/>
                <a:gd name="connsiteX4" fmla="*/ 3543300 w 5068889"/>
                <a:gd name="connsiteY4" fmla="*/ 0 h 1154642"/>
                <a:gd name="connsiteX5" fmla="*/ 3543301 w 5068889"/>
                <a:gd name="connsiteY5" fmla="*/ 439738 h 1154642"/>
                <a:gd name="connsiteX6" fmla="*/ 5068889 w 5068889"/>
                <a:gd name="connsiteY6" fmla="*/ 439738 h 1154642"/>
                <a:gd name="connsiteX7" fmla="*/ 5067653 w 5068889"/>
                <a:gd name="connsiteY7" fmla="*/ 748242 h 1154642"/>
                <a:gd name="connsiteX8" fmla="*/ 3554942 w 5068889"/>
                <a:gd name="connsiteY8" fmla="*/ 759531 h 1154642"/>
                <a:gd name="connsiteX9" fmla="*/ 3554942 w 5068889"/>
                <a:gd name="connsiteY9" fmla="*/ 1154642 h 1154642"/>
                <a:gd name="connsiteX10" fmla="*/ 1917701 w 5068889"/>
                <a:gd name="connsiteY10" fmla="*/ 1150938 h 1154642"/>
                <a:gd name="connsiteX11" fmla="*/ 1917701 w 5068889"/>
                <a:gd name="connsiteY11" fmla="*/ 768350 h 1154642"/>
                <a:gd name="connsiteX12" fmla="*/ 0 w 5068889"/>
                <a:gd name="connsiteY12" fmla="*/ 768349 h 1154642"/>
                <a:gd name="connsiteX0" fmla="*/ 0 w 5068889"/>
                <a:gd name="connsiteY0" fmla="*/ 768349 h 1154642"/>
                <a:gd name="connsiteX1" fmla="*/ 1 w 5068889"/>
                <a:gd name="connsiteY1" fmla="*/ 439737 h 1154642"/>
                <a:gd name="connsiteX2" fmla="*/ 1917701 w 5068889"/>
                <a:gd name="connsiteY2" fmla="*/ 439738 h 1154642"/>
                <a:gd name="connsiteX3" fmla="*/ 1917701 w 5068889"/>
                <a:gd name="connsiteY3" fmla="*/ 0 h 1154642"/>
                <a:gd name="connsiteX4" fmla="*/ 3543300 w 5068889"/>
                <a:gd name="connsiteY4" fmla="*/ 0 h 1154642"/>
                <a:gd name="connsiteX5" fmla="*/ 3543301 w 5068889"/>
                <a:gd name="connsiteY5" fmla="*/ 439738 h 1154642"/>
                <a:gd name="connsiteX6" fmla="*/ 5068889 w 5068889"/>
                <a:gd name="connsiteY6" fmla="*/ 439738 h 1154642"/>
                <a:gd name="connsiteX7" fmla="*/ 5067653 w 5068889"/>
                <a:gd name="connsiteY7" fmla="*/ 748242 h 1154642"/>
                <a:gd name="connsiteX8" fmla="*/ 3467630 w 5068889"/>
                <a:gd name="connsiteY8" fmla="*/ 768349 h 1154642"/>
                <a:gd name="connsiteX9" fmla="*/ 3554942 w 5068889"/>
                <a:gd name="connsiteY9" fmla="*/ 1154642 h 1154642"/>
                <a:gd name="connsiteX10" fmla="*/ 1917701 w 5068889"/>
                <a:gd name="connsiteY10" fmla="*/ 1150938 h 1154642"/>
                <a:gd name="connsiteX11" fmla="*/ 1917701 w 5068889"/>
                <a:gd name="connsiteY11" fmla="*/ 768350 h 1154642"/>
                <a:gd name="connsiteX12" fmla="*/ 0 w 5068889"/>
                <a:gd name="connsiteY12" fmla="*/ 768349 h 1154642"/>
                <a:gd name="connsiteX0" fmla="*/ 0 w 5068889"/>
                <a:gd name="connsiteY0" fmla="*/ 768349 h 1154642"/>
                <a:gd name="connsiteX1" fmla="*/ 1 w 5068889"/>
                <a:gd name="connsiteY1" fmla="*/ 439737 h 1154642"/>
                <a:gd name="connsiteX2" fmla="*/ 1917701 w 5068889"/>
                <a:gd name="connsiteY2" fmla="*/ 439738 h 1154642"/>
                <a:gd name="connsiteX3" fmla="*/ 1917701 w 5068889"/>
                <a:gd name="connsiteY3" fmla="*/ 0 h 1154642"/>
                <a:gd name="connsiteX4" fmla="*/ 3543300 w 5068889"/>
                <a:gd name="connsiteY4" fmla="*/ 0 h 1154642"/>
                <a:gd name="connsiteX5" fmla="*/ 3543301 w 5068889"/>
                <a:gd name="connsiteY5" fmla="*/ 439738 h 1154642"/>
                <a:gd name="connsiteX6" fmla="*/ 5068889 w 5068889"/>
                <a:gd name="connsiteY6" fmla="*/ 439738 h 1154642"/>
                <a:gd name="connsiteX7" fmla="*/ 5067653 w 5068889"/>
                <a:gd name="connsiteY7" fmla="*/ 748242 h 1154642"/>
                <a:gd name="connsiteX8" fmla="*/ 3543301 w 5068889"/>
                <a:gd name="connsiteY8" fmla="*/ 768349 h 1154642"/>
                <a:gd name="connsiteX9" fmla="*/ 3554942 w 5068889"/>
                <a:gd name="connsiteY9" fmla="*/ 1154642 h 1154642"/>
                <a:gd name="connsiteX10" fmla="*/ 1917701 w 5068889"/>
                <a:gd name="connsiteY10" fmla="*/ 1150938 h 1154642"/>
                <a:gd name="connsiteX11" fmla="*/ 1917701 w 5068889"/>
                <a:gd name="connsiteY11" fmla="*/ 768350 h 1154642"/>
                <a:gd name="connsiteX12" fmla="*/ 0 w 5068889"/>
                <a:gd name="connsiteY12" fmla="*/ 768349 h 1154642"/>
                <a:gd name="connsiteX0" fmla="*/ 0 w 5068889"/>
                <a:gd name="connsiteY0" fmla="*/ 768349 h 1150938"/>
                <a:gd name="connsiteX1" fmla="*/ 1 w 5068889"/>
                <a:gd name="connsiteY1" fmla="*/ 439737 h 1150938"/>
                <a:gd name="connsiteX2" fmla="*/ 1917701 w 5068889"/>
                <a:gd name="connsiteY2" fmla="*/ 439738 h 1150938"/>
                <a:gd name="connsiteX3" fmla="*/ 1917701 w 5068889"/>
                <a:gd name="connsiteY3" fmla="*/ 0 h 1150938"/>
                <a:gd name="connsiteX4" fmla="*/ 3543300 w 5068889"/>
                <a:gd name="connsiteY4" fmla="*/ 0 h 1150938"/>
                <a:gd name="connsiteX5" fmla="*/ 3543301 w 5068889"/>
                <a:gd name="connsiteY5" fmla="*/ 439738 h 1150938"/>
                <a:gd name="connsiteX6" fmla="*/ 5068889 w 5068889"/>
                <a:gd name="connsiteY6" fmla="*/ 439738 h 1150938"/>
                <a:gd name="connsiteX7" fmla="*/ 5067653 w 5068889"/>
                <a:gd name="connsiteY7" fmla="*/ 748242 h 1150938"/>
                <a:gd name="connsiteX8" fmla="*/ 3543301 w 5068889"/>
                <a:gd name="connsiteY8" fmla="*/ 768349 h 1150938"/>
                <a:gd name="connsiteX9" fmla="*/ 3543301 w 5068889"/>
                <a:gd name="connsiteY9" fmla="*/ 1150937 h 1150938"/>
                <a:gd name="connsiteX10" fmla="*/ 1917701 w 5068889"/>
                <a:gd name="connsiteY10" fmla="*/ 1150938 h 1150938"/>
                <a:gd name="connsiteX11" fmla="*/ 1917701 w 5068889"/>
                <a:gd name="connsiteY11" fmla="*/ 768350 h 1150938"/>
                <a:gd name="connsiteX12" fmla="*/ 0 w 5068889"/>
                <a:gd name="connsiteY12" fmla="*/ 768349 h 1150938"/>
                <a:gd name="connsiteX0" fmla="*/ 0 w 5068889"/>
                <a:gd name="connsiteY0" fmla="*/ 768349 h 1150938"/>
                <a:gd name="connsiteX1" fmla="*/ 1 w 5068889"/>
                <a:gd name="connsiteY1" fmla="*/ 439737 h 1150938"/>
                <a:gd name="connsiteX2" fmla="*/ 1917701 w 5068889"/>
                <a:gd name="connsiteY2" fmla="*/ 439738 h 1150938"/>
                <a:gd name="connsiteX3" fmla="*/ 1917701 w 5068889"/>
                <a:gd name="connsiteY3" fmla="*/ 0 h 1150938"/>
                <a:gd name="connsiteX4" fmla="*/ 3543300 w 5068889"/>
                <a:gd name="connsiteY4" fmla="*/ 0 h 1150938"/>
                <a:gd name="connsiteX5" fmla="*/ 3543301 w 5068889"/>
                <a:gd name="connsiteY5" fmla="*/ 439738 h 1150938"/>
                <a:gd name="connsiteX6" fmla="*/ 5068889 w 5068889"/>
                <a:gd name="connsiteY6" fmla="*/ 439738 h 1150938"/>
                <a:gd name="connsiteX7" fmla="*/ 5068889 w 5068889"/>
                <a:gd name="connsiteY7" fmla="*/ 768349 h 1150938"/>
                <a:gd name="connsiteX8" fmla="*/ 3543301 w 5068889"/>
                <a:gd name="connsiteY8" fmla="*/ 768349 h 1150938"/>
                <a:gd name="connsiteX9" fmla="*/ 3543301 w 5068889"/>
                <a:gd name="connsiteY9" fmla="*/ 1150937 h 1150938"/>
                <a:gd name="connsiteX10" fmla="*/ 1917701 w 5068889"/>
                <a:gd name="connsiteY10" fmla="*/ 1150938 h 1150938"/>
                <a:gd name="connsiteX11" fmla="*/ 1917701 w 5068889"/>
                <a:gd name="connsiteY11" fmla="*/ 768350 h 1150938"/>
                <a:gd name="connsiteX12" fmla="*/ 0 w 5068889"/>
                <a:gd name="connsiteY12" fmla="*/ 768349 h 1150938"/>
                <a:gd name="connsiteX0" fmla="*/ 0 w 5068889"/>
                <a:gd name="connsiteY0" fmla="*/ 768349 h 1150938"/>
                <a:gd name="connsiteX1" fmla="*/ 1 w 5068889"/>
                <a:gd name="connsiteY1" fmla="*/ 439737 h 1150938"/>
                <a:gd name="connsiteX2" fmla="*/ 1917701 w 5068889"/>
                <a:gd name="connsiteY2" fmla="*/ 439738 h 1150938"/>
                <a:gd name="connsiteX3" fmla="*/ 1917701 w 5068889"/>
                <a:gd name="connsiteY3" fmla="*/ 0 h 1150938"/>
                <a:gd name="connsiteX4" fmla="*/ 3543300 w 5068889"/>
                <a:gd name="connsiteY4" fmla="*/ 0 h 1150938"/>
                <a:gd name="connsiteX5" fmla="*/ 3543301 w 5068889"/>
                <a:gd name="connsiteY5" fmla="*/ 439738 h 1150938"/>
                <a:gd name="connsiteX6" fmla="*/ 5068889 w 5068889"/>
                <a:gd name="connsiteY6" fmla="*/ 439737 h 1150938"/>
                <a:gd name="connsiteX7" fmla="*/ 5068889 w 5068889"/>
                <a:gd name="connsiteY7" fmla="*/ 768349 h 1150938"/>
                <a:gd name="connsiteX8" fmla="*/ 3543301 w 5068889"/>
                <a:gd name="connsiteY8" fmla="*/ 768349 h 1150938"/>
                <a:gd name="connsiteX9" fmla="*/ 3543301 w 5068889"/>
                <a:gd name="connsiteY9" fmla="*/ 1150937 h 1150938"/>
                <a:gd name="connsiteX10" fmla="*/ 1917701 w 5068889"/>
                <a:gd name="connsiteY10" fmla="*/ 1150938 h 1150938"/>
                <a:gd name="connsiteX11" fmla="*/ 1917701 w 5068889"/>
                <a:gd name="connsiteY11" fmla="*/ 768350 h 1150938"/>
                <a:gd name="connsiteX12" fmla="*/ 0 w 5068889"/>
                <a:gd name="connsiteY12" fmla="*/ 768349 h 1150938"/>
                <a:gd name="connsiteX0" fmla="*/ 0 w 5068889"/>
                <a:gd name="connsiteY0" fmla="*/ 768349 h 1150938"/>
                <a:gd name="connsiteX1" fmla="*/ 1 w 5068889"/>
                <a:gd name="connsiteY1" fmla="*/ 439737 h 1150938"/>
                <a:gd name="connsiteX2" fmla="*/ 1917701 w 5068889"/>
                <a:gd name="connsiteY2" fmla="*/ 439738 h 1150938"/>
                <a:gd name="connsiteX3" fmla="*/ 1917701 w 5068889"/>
                <a:gd name="connsiteY3" fmla="*/ 0 h 1150938"/>
                <a:gd name="connsiteX4" fmla="*/ 3543300 w 5068889"/>
                <a:gd name="connsiteY4" fmla="*/ 0 h 1150938"/>
                <a:gd name="connsiteX5" fmla="*/ 3543301 w 5068889"/>
                <a:gd name="connsiteY5" fmla="*/ 439738 h 1150938"/>
                <a:gd name="connsiteX6" fmla="*/ 5068889 w 5068889"/>
                <a:gd name="connsiteY6" fmla="*/ 439737 h 1150938"/>
                <a:gd name="connsiteX7" fmla="*/ 5068889 w 5068889"/>
                <a:gd name="connsiteY7" fmla="*/ 768349 h 1150938"/>
                <a:gd name="connsiteX8" fmla="*/ 3543301 w 5068889"/>
                <a:gd name="connsiteY8" fmla="*/ 768349 h 1150938"/>
                <a:gd name="connsiteX9" fmla="*/ 3543301 w 5068889"/>
                <a:gd name="connsiteY9" fmla="*/ 1150937 h 1150938"/>
                <a:gd name="connsiteX10" fmla="*/ 1917701 w 5068889"/>
                <a:gd name="connsiteY10" fmla="*/ 1150938 h 1150938"/>
                <a:gd name="connsiteX11" fmla="*/ 1917701 w 5068889"/>
                <a:gd name="connsiteY11" fmla="*/ 768350 h 1150938"/>
                <a:gd name="connsiteX12" fmla="*/ 0 w 5068889"/>
                <a:gd name="connsiteY12" fmla="*/ 768349 h 1150938"/>
                <a:gd name="connsiteX0" fmla="*/ 0 w 5068889"/>
                <a:gd name="connsiteY0" fmla="*/ 768349 h 1150938"/>
                <a:gd name="connsiteX1" fmla="*/ 1 w 5068889"/>
                <a:gd name="connsiteY1" fmla="*/ 439737 h 1150938"/>
                <a:gd name="connsiteX2" fmla="*/ 1917701 w 5068889"/>
                <a:gd name="connsiteY2" fmla="*/ 439738 h 1150938"/>
                <a:gd name="connsiteX3" fmla="*/ 1917701 w 5068889"/>
                <a:gd name="connsiteY3" fmla="*/ 0 h 1150938"/>
                <a:gd name="connsiteX4" fmla="*/ 3543300 w 5068889"/>
                <a:gd name="connsiteY4" fmla="*/ 0 h 1150938"/>
                <a:gd name="connsiteX5" fmla="*/ 3543301 w 5068889"/>
                <a:gd name="connsiteY5" fmla="*/ 439738 h 1150938"/>
                <a:gd name="connsiteX6" fmla="*/ 5068889 w 5068889"/>
                <a:gd name="connsiteY6" fmla="*/ 439737 h 1150938"/>
                <a:gd name="connsiteX7" fmla="*/ 5068889 w 5068889"/>
                <a:gd name="connsiteY7" fmla="*/ 768349 h 1150938"/>
                <a:gd name="connsiteX8" fmla="*/ 3543301 w 5068889"/>
                <a:gd name="connsiteY8" fmla="*/ 768349 h 1150938"/>
                <a:gd name="connsiteX9" fmla="*/ 3543301 w 5068889"/>
                <a:gd name="connsiteY9" fmla="*/ 1150937 h 1150938"/>
                <a:gd name="connsiteX10" fmla="*/ 1917701 w 5068889"/>
                <a:gd name="connsiteY10" fmla="*/ 1150938 h 1150938"/>
                <a:gd name="connsiteX11" fmla="*/ 1917701 w 5068889"/>
                <a:gd name="connsiteY11" fmla="*/ 768350 h 1150938"/>
                <a:gd name="connsiteX12" fmla="*/ 0 w 5068889"/>
                <a:gd name="connsiteY12" fmla="*/ 768349 h 1150938"/>
                <a:gd name="connsiteX0" fmla="*/ 0 w 5068889"/>
                <a:gd name="connsiteY0" fmla="*/ 768349 h 1150938"/>
                <a:gd name="connsiteX1" fmla="*/ 1 w 5068889"/>
                <a:gd name="connsiteY1" fmla="*/ 439737 h 1150938"/>
                <a:gd name="connsiteX2" fmla="*/ 1917701 w 5068889"/>
                <a:gd name="connsiteY2" fmla="*/ 439738 h 1150938"/>
                <a:gd name="connsiteX3" fmla="*/ 1917701 w 5068889"/>
                <a:gd name="connsiteY3" fmla="*/ 0 h 1150938"/>
                <a:gd name="connsiteX4" fmla="*/ 3543300 w 5068889"/>
                <a:gd name="connsiteY4" fmla="*/ 0 h 1150938"/>
                <a:gd name="connsiteX5" fmla="*/ 3543301 w 5068889"/>
                <a:gd name="connsiteY5" fmla="*/ 439737 h 1150938"/>
                <a:gd name="connsiteX6" fmla="*/ 5068889 w 5068889"/>
                <a:gd name="connsiteY6" fmla="*/ 439737 h 1150938"/>
                <a:gd name="connsiteX7" fmla="*/ 5068889 w 5068889"/>
                <a:gd name="connsiteY7" fmla="*/ 768349 h 1150938"/>
                <a:gd name="connsiteX8" fmla="*/ 3543301 w 5068889"/>
                <a:gd name="connsiteY8" fmla="*/ 768349 h 1150938"/>
                <a:gd name="connsiteX9" fmla="*/ 3543301 w 5068889"/>
                <a:gd name="connsiteY9" fmla="*/ 1150937 h 1150938"/>
                <a:gd name="connsiteX10" fmla="*/ 1917701 w 5068889"/>
                <a:gd name="connsiteY10" fmla="*/ 1150938 h 1150938"/>
                <a:gd name="connsiteX11" fmla="*/ 1917701 w 5068889"/>
                <a:gd name="connsiteY11" fmla="*/ 768350 h 1150938"/>
                <a:gd name="connsiteX12" fmla="*/ 0 w 5068889"/>
                <a:gd name="connsiteY12" fmla="*/ 768349 h 115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68889" h="1150938">
                  <a:moveTo>
                    <a:pt x="0" y="768349"/>
                  </a:moveTo>
                  <a:cubicBezTo>
                    <a:pt x="0" y="658812"/>
                    <a:pt x="1" y="549274"/>
                    <a:pt x="1" y="439737"/>
                  </a:cubicBezTo>
                  <a:lnTo>
                    <a:pt x="1917701" y="439738"/>
                  </a:lnTo>
                  <a:lnTo>
                    <a:pt x="1917701" y="0"/>
                  </a:lnTo>
                  <a:lnTo>
                    <a:pt x="3543300" y="0"/>
                  </a:lnTo>
                  <a:cubicBezTo>
                    <a:pt x="3543300" y="146579"/>
                    <a:pt x="3543301" y="293158"/>
                    <a:pt x="3543301" y="439737"/>
                  </a:cubicBezTo>
                  <a:lnTo>
                    <a:pt x="5068889" y="439737"/>
                  </a:lnTo>
                  <a:lnTo>
                    <a:pt x="5068889" y="768349"/>
                  </a:lnTo>
                  <a:lnTo>
                    <a:pt x="3543301" y="768349"/>
                  </a:lnTo>
                  <a:lnTo>
                    <a:pt x="3543301" y="1150937"/>
                  </a:lnTo>
                  <a:lnTo>
                    <a:pt x="1917701" y="1150938"/>
                  </a:lnTo>
                  <a:lnTo>
                    <a:pt x="1917701" y="768350"/>
                  </a:lnTo>
                  <a:lnTo>
                    <a:pt x="0" y="768349"/>
                  </a:lnTo>
                  <a:close/>
                </a:path>
              </a:pathLst>
            </a:custGeom>
            <a:solidFill>
              <a:srgbClr val="C00000">
                <a:alpha val="1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 l="52051" t="46952" r="3276" b="32633"/>
          <a:stretch>
            <a:fillRect/>
          </a:stretch>
        </p:blipFill>
        <p:spPr bwMode="auto">
          <a:xfrm>
            <a:off x="5554133" y="3838221"/>
            <a:ext cx="3472590" cy="127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628445" y="5040483"/>
            <a:ext cx="1038578" cy="4741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8754" y="3945462"/>
            <a:ext cx="5887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likelihood proportions why?</a:t>
            </a:r>
          </a:p>
          <a:p>
            <a:pPr marL="688975" indent="225425">
              <a:buFont typeface="Arial" pitchFamily="34" charset="0"/>
              <a:buChar char="•"/>
            </a:pPr>
            <a:r>
              <a:rPr lang="en-US" dirty="0" smtClean="0"/>
              <a:t>No good reason. Tired?</a:t>
            </a:r>
          </a:p>
          <a:p>
            <a:pPr marL="688975" indent="225425">
              <a:buFont typeface="Arial" pitchFamily="34" charset="0"/>
              <a:buChar char="•"/>
            </a:pPr>
            <a:r>
              <a:rPr lang="en-US" dirty="0" smtClean="0"/>
              <a:t>Should average over all proportions.</a:t>
            </a:r>
          </a:p>
          <a:p>
            <a:r>
              <a:rPr lang="en-US" dirty="0" smtClean="0"/>
              <a:t>Averaged ( </a:t>
            </a:r>
            <a:r>
              <a:rPr lang="en-US" dirty="0" smtClean="0">
                <a:latin typeface="Arial"/>
                <a:cs typeface="Arial"/>
              </a:rPr>
              <a:t>∫ )</a:t>
            </a:r>
            <a:r>
              <a:rPr lang="en-US" dirty="0" smtClean="0"/>
              <a:t> over all proportions</a:t>
            </a:r>
          </a:p>
          <a:p>
            <a:pPr marL="688975" indent="225425">
              <a:buFont typeface="Arial" pitchFamily="34" charset="0"/>
              <a:buChar char="•"/>
            </a:pPr>
            <a:r>
              <a:rPr lang="en-US" dirty="0" smtClean="0"/>
              <a:t>LR ( VS&amp;1unk / V&amp;2unk) = 3.3E+08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 – likelihood ratios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53822" y="1840090"/>
          <a:ext cx="5836356" cy="1930399"/>
        </p:xfrm>
        <a:graphic>
          <a:graphicData uri="http://schemas.openxmlformats.org/drawingml/2006/table">
            <a:tbl>
              <a:tblPr/>
              <a:tblGrid>
                <a:gridCol w="1459089"/>
                <a:gridCol w="1459089"/>
                <a:gridCol w="1459089"/>
                <a:gridCol w="1459089"/>
              </a:tblGrid>
              <a:tr h="40384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LR Hp/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Hd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=V&amp;2unk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Hd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=V&amp;3unk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Hd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=V&amp;1unk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Hp=VS&amp;1unk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7.09E+09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4.94E+13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1.50E+39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88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Hp=VS&amp;2unk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2.79E+09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8.47E+34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8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Hp=VS&amp;0unk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>
          <a:xfrm>
            <a:off x="4289776" y="2630311"/>
            <a:ext cx="1512713" cy="2348089"/>
          </a:xfrm>
          <a:custGeom>
            <a:avLst/>
            <a:gdLst>
              <a:gd name="connsiteX0" fmla="*/ 0 w 1702742"/>
              <a:gd name="connsiteY0" fmla="*/ 0 h 2844800"/>
              <a:gd name="connsiteX1" fmla="*/ 1490134 w 1702742"/>
              <a:gd name="connsiteY1" fmla="*/ 1738489 h 2844800"/>
              <a:gd name="connsiteX2" fmla="*/ 1275645 w 1702742"/>
              <a:gd name="connsiteY2" fmla="*/ 2844800 h 2844800"/>
              <a:gd name="connsiteX0" fmla="*/ 0 w 1702742"/>
              <a:gd name="connsiteY0" fmla="*/ 0 h 2844800"/>
              <a:gd name="connsiteX1" fmla="*/ 1490134 w 1702742"/>
              <a:gd name="connsiteY1" fmla="*/ 1738489 h 2844800"/>
              <a:gd name="connsiteX2" fmla="*/ 1275645 w 1702742"/>
              <a:gd name="connsiteY2" fmla="*/ 284480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2742" h="2844800">
                <a:moveTo>
                  <a:pt x="0" y="0"/>
                </a:moveTo>
                <a:cubicBezTo>
                  <a:pt x="587936" y="1110870"/>
                  <a:pt x="1277526" y="1264356"/>
                  <a:pt x="1490134" y="1738489"/>
                </a:cubicBezTo>
                <a:cubicBezTo>
                  <a:pt x="1702742" y="2212622"/>
                  <a:pt x="1275645" y="2844800"/>
                  <a:pt x="1275645" y="2844800"/>
                </a:cubicBezTo>
              </a:path>
            </a:pathLst>
          </a:custGeom>
          <a:ln w="50800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78" y="1433685"/>
            <a:ext cx="605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At optimum (i.e. maximum likelihood) mixture proportions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5613469" y="3812853"/>
            <a:ext cx="1278394" cy="904605"/>
          </a:xfrm>
          <a:custGeom>
            <a:avLst/>
            <a:gdLst>
              <a:gd name="connsiteX0" fmla="*/ 0 w 1702742"/>
              <a:gd name="connsiteY0" fmla="*/ 0 h 2844800"/>
              <a:gd name="connsiteX1" fmla="*/ 1490134 w 1702742"/>
              <a:gd name="connsiteY1" fmla="*/ 1738489 h 2844800"/>
              <a:gd name="connsiteX2" fmla="*/ 1275645 w 1702742"/>
              <a:gd name="connsiteY2" fmla="*/ 2844800 h 2844800"/>
              <a:gd name="connsiteX0" fmla="*/ 0 w 1702742"/>
              <a:gd name="connsiteY0" fmla="*/ 0 h 2844800"/>
              <a:gd name="connsiteX1" fmla="*/ 1490134 w 1702742"/>
              <a:gd name="connsiteY1" fmla="*/ 1738489 h 2844800"/>
              <a:gd name="connsiteX2" fmla="*/ 1275645 w 1702742"/>
              <a:gd name="connsiteY2" fmla="*/ 2844800 h 2844800"/>
              <a:gd name="connsiteX0" fmla="*/ 579578 w 2166308"/>
              <a:gd name="connsiteY0" fmla="*/ 0 h 1973276"/>
              <a:gd name="connsiteX1" fmla="*/ 2069712 w 2166308"/>
              <a:gd name="connsiteY1" fmla="*/ 1738489 h 1973276"/>
              <a:gd name="connsiteX2" fmla="*/ 0 w 2166308"/>
              <a:gd name="connsiteY2" fmla="*/ 1408724 h 1973276"/>
              <a:gd name="connsiteX0" fmla="*/ 579578 w 1167514"/>
              <a:gd name="connsiteY0" fmla="*/ 0 h 1604000"/>
              <a:gd name="connsiteX1" fmla="*/ 595699 w 1167514"/>
              <a:gd name="connsiteY1" fmla="*/ 1369213 h 1604000"/>
              <a:gd name="connsiteX2" fmla="*/ 0 w 1167514"/>
              <a:gd name="connsiteY2" fmla="*/ 1408724 h 1604000"/>
              <a:gd name="connsiteX0" fmla="*/ 579578 w 579578"/>
              <a:gd name="connsiteY0" fmla="*/ 0 h 1408724"/>
              <a:gd name="connsiteX1" fmla="*/ 0 w 579578"/>
              <a:gd name="connsiteY1" fmla="*/ 1408724 h 1408724"/>
              <a:gd name="connsiteX0" fmla="*/ 719354 w 719354"/>
              <a:gd name="connsiteY0" fmla="*/ 0 h 1422401"/>
              <a:gd name="connsiteX1" fmla="*/ 0 w 719354"/>
              <a:gd name="connsiteY1" fmla="*/ 1422401 h 1422401"/>
              <a:gd name="connsiteX0" fmla="*/ 833717 w 833717"/>
              <a:gd name="connsiteY0" fmla="*/ 0 h 1200152"/>
              <a:gd name="connsiteX1" fmla="*/ 0 w 833717"/>
              <a:gd name="connsiteY1" fmla="*/ 1200152 h 1200152"/>
              <a:gd name="connsiteX0" fmla="*/ 1430947 w 1430947"/>
              <a:gd name="connsiteY0" fmla="*/ 99155 h 99155"/>
              <a:gd name="connsiteX1" fmla="*/ 0 w 1430947"/>
              <a:gd name="connsiteY1" fmla="*/ 0 h 99155"/>
              <a:gd name="connsiteX0" fmla="*/ 1430947 w 1430947"/>
              <a:gd name="connsiteY0" fmla="*/ 662192 h 662192"/>
              <a:gd name="connsiteX1" fmla="*/ 0 w 1430947"/>
              <a:gd name="connsiteY1" fmla="*/ 563037 h 662192"/>
              <a:gd name="connsiteX0" fmla="*/ 1430947 w 1430947"/>
              <a:gd name="connsiteY0" fmla="*/ 1105551 h 1105551"/>
              <a:gd name="connsiteX1" fmla="*/ 0 w 1430947"/>
              <a:gd name="connsiteY1" fmla="*/ 1006396 h 1105551"/>
              <a:gd name="connsiteX0" fmla="*/ 1438987 w 1438987"/>
              <a:gd name="connsiteY0" fmla="*/ 1114206 h 1114206"/>
              <a:gd name="connsiteX1" fmla="*/ 0 w 1438987"/>
              <a:gd name="connsiteY1" fmla="*/ 1006396 h 1114206"/>
              <a:gd name="connsiteX0" fmla="*/ 1438987 w 1438987"/>
              <a:gd name="connsiteY0" fmla="*/ 1094011 h 1094011"/>
              <a:gd name="connsiteX1" fmla="*/ 0 w 1438987"/>
              <a:gd name="connsiteY1" fmla="*/ 1006396 h 1094011"/>
              <a:gd name="connsiteX0" fmla="*/ 1438987 w 1438987"/>
              <a:gd name="connsiteY0" fmla="*/ 1056507 h 1056507"/>
              <a:gd name="connsiteX1" fmla="*/ 0 w 1438987"/>
              <a:gd name="connsiteY1" fmla="*/ 968892 h 1056507"/>
              <a:gd name="connsiteX0" fmla="*/ 1438987 w 1438987"/>
              <a:gd name="connsiteY0" fmla="*/ 1056507 h 1095967"/>
              <a:gd name="connsiteX1" fmla="*/ 1427675 w 1438987"/>
              <a:gd name="connsiteY1" fmla="*/ 1095722 h 1095967"/>
              <a:gd name="connsiteX2" fmla="*/ 0 w 1438987"/>
              <a:gd name="connsiteY2" fmla="*/ 968892 h 10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8987" h="1095967">
                <a:moveTo>
                  <a:pt x="1438987" y="1056507"/>
                </a:moveTo>
                <a:cubicBezTo>
                  <a:pt x="1438889" y="1056311"/>
                  <a:pt x="1427798" y="1095967"/>
                  <a:pt x="1427675" y="1095722"/>
                </a:cubicBezTo>
                <a:cubicBezTo>
                  <a:pt x="938577" y="434704"/>
                  <a:pt x="266522" y="0"/>
                  <a:pt x="0" y="968892"/>
                </a:cubicBezTo>
              </a:path>
            </a:pathLst>
          </a:custGeom>
          <a:ln w="50800"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uiExpand="1" build="p" bldLvl="2"/>
      <p:bldP spid="11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&amp; output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Import mixture &amp; reference profiles</a:t>
            </a:r>
          </a:p>
          <a:p>
            <a:pPr lvl="2"/>
            <a:r>
              <a:rPr lang="en-US" sz="1800" dirty="0" smtClean="0"/>
              <a:t>Allele calls, peak heights, etc</a:t>
            </a:r>
          </a:p>
          <a:p>
            <a:pPr lvl="3"/>
            <a:r>
              <a:rPr lang="en-US" dirty="0" smtClean="0"/>
              <a:t>Osiris or </a:t>
            </a:r>
            <a:r>
              <a:rPr lang="en-US" dirty="0" err="1" smtClean="0"/>
              <a:t>GeneMapper</a:t>
            </a:r>
            <a:endParaRPr lang="en-US" dirty="0" smtClean="0"/>
          </a:p>
          <a:p>
            <a:pPr lvl="2"/>
            <a:r>
              <a:rPr lang="en-US" sz="1800" dirty="0" smtClean="0"/>
              <a:t>Threshold: minimal (30rfu?)</a:t>
            </a:r>
          </a:p>
          <a:p>
            <a:r>
              <a:rPr lang="en-US" sz="2400" dirty="0" smtClean="0"/>
              <a:t>Choose</a:t>
            </a:r>
          </a:p>
          <a:p>
            <a:pPr lvl="2"/>
            <a:r>
              <a:rPr lang="en-US" sz="1800" dirty="0" smtClean="0"/>
              <a:t>Mixture </a:t>
            </a:r>
          </a:p>
          <a:p>
            <a:pPr lvl="2"/>
            <a:r>
              <a:rPr lang="en-US" sz="1800" dirty="0" smtClean="0"/>
              <a:t>Hypotheses (any #)</a:t>
            </a:r>
          </a:p>
          <a:p>
            <a:pPr lvl="2"/>
            <a:r>
              <a:rPr lang="en-US" sz="1800" dirty="0" smtClean="0"/>
              <a:t>Range of #s of unknowns</a:t>
            </a:r>
          </a:p>
          <a:p>
            <a:pPr lvl="2"/>
            <a:r>
              <a:rPr lang="en-US" sz="1800" dirty="0" smtClean="0"/>
              <a:t>Race(s) of interest</a:t>
            </a:r>
          </a:p>
          <a:p>
            <a:r>
              <a:rPr lang="en-US" sz="2400" dirty="0" smtClean="0"/>
              <a:t>Advanced parameters</a:t>
            </a:r>
          </a:p>
          <a:p>
            <a:pPr lvl="2"/>
            <a:r>
              <a:rPr lang="en-US" sz="1800" dirty="0" smtClean="0"/>
              <a:t>Stochastic model</a:t>
            </a:r>
          </a:p>
          <a:p>
            <a:pPr lvl="2"/>
            <a:r>
              <a:rPr lang="en-US" sz="1800" dirty="0" smtClean="0"/>
              <a:t>Time budget</a:t>
            </a:r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Likelihood ratios</a:t>
            </a:r>
          </a:p>
          <a:p>
            <a:pPr lvl="1"/>
            <a:r>
              <a:rPr lang="en-US" dirty="0" smtClean="0"/>
              <a:t>Visual Aids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7700C-0813-434E-B5A9-08CFA5F5C92E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79" t="90313" r="84359" b="2768"/>
          <a:stretch>
            <a:fillRect/>
          </a:stretch>
        </p:blipFill>
        <p:spPr bwMode="auto">
          <a:xfrm>
            <a:off x="2902744" y="3605213"/>
            <a:ext cx="9953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Biochemical model</a:t>
            </a:r>
          </a:p>
          <a:p>
            <a:pPr lvl="1"/>
            <a:r>
              <a:rPr lang="en-US" dirty="0" smtClean="0"/>
              <a:t>As complicated as necessary</a:t>
            </a:r>
          </a:p>
          <a:p>
            <a:pPr lvl="1"/>
            <a:r>
              <a:rPr lang="en-US" dirty="0" smtClean="0"/>
              <a:t>As simple as possible</a:t>
            </a:r>
          </a:p>
          <a:p>
            <a:pPr lvl="2"/>
            <a:r>
              <a:rPr lang="en-US" dirty="0" smtClean="0"/>
              <a:t>Testing, speed, flexibility, reliability</a:t>
            </a:r>
          </a:p>
          <a:p>
            <a:r>
              <a:rPr lang="en-US" dirty="0" smtClean="0"/>
              <a:t>Casework model</a:t>
            </a:r>
          </a:p>
          <a:p>
            <a:pPr lvl="1"/>
            <a:r>
              <a:rPr lang="en-US" dirty="0" smtClean="0"/>
              <a:t>Many suspects and/or possible hypotheses</a:t>
            </a:r>
          </a:p>
          <a:p>
            <a:pPr lvl="1"/>
            <a:r>
              <a:rPr lang="en-US" dirty="0" smtClean="0"/>
              <a:t>Automatic evaluation decides among hypotheses</a:t>
            </a:r>
          </a:p>
          <a:p>
            <a:pPr lvl="1"/>
            <a:r>
              <a:rPr lang="en-US" dirty="0" smtClean="0"/>
              <a:t>Simple yet conservative?</a:t>
            </a:r>
          </a:p>
          <a:p>
            <a:pPr lvl="2"/>
            <a:r>
              <a:rPr lang="en-US" dirty="0" smtClean="0"/>
              <a:t>Defense-friendly stochastic model 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&amp; Verification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Validation</a:t>
            </a:r>
          </a:p>
          <a:p>
            <a:pPr lvl="1"/>
            <a:r>
              <a:rPr lang="en-US" sz="2400" dirty="0" smtClean="0"/>
              <a:t>Visual aids help greatly</a:t>
            </a:r>
          </a:p>
          <a:p>
            <a:pPr lvl="1"/>
            <a:r>
              <a:rPr lang="en-US" sz="2400" dirty="0" smtClean="0"/>
              <a:t>Robust: not sensitive to parameter variation</a:t>
            </a:r>
          </a:p>
          <a:p>
            <a:pPr lvl="1"/>
            <a:r>
              <a:rPr lang="en-US" sz="2400" dirty="0" smtClean="0"/>
              <a:t>Excellent NIST 2013 &amp; ISHI test results</a:t>
            </a:r>
          </a:p>
          <a:p>
            <a:pPr lvl="1"/>
            <a:r>
              <a:rPr lang="en-US" sz="2400" dirty="0" smtClean="0"/>
              <a:t>Test against known mixture suites</a:t>
            </a:r>
            <a:endParaRPr lang="en-US" sz="2000" dirty="0" smtClean="0"/>
          </a:p>
          <a:p>
            <a:pPr lvl="1"/>
            <a:r>
              <a:rPr lang="en-US" sz="2400" dirty="0" smtClean="0"/>
              <a:t>Test against special cases</a:t>
            </a:r>
          </a:p>
          <a:p>
            <a:r>
              <a:rPr lang="en-US" sz="2800" dirty="0" smtClean="0"/>
              <a:t>Calibration</a:t>
            </a:r>
          </a:p>
          <a:p>
            <a:pPr lvl="1"/>
            <a:r>
              <a:rPr lang="en-US" sz="2400" dirty="0" smtClean="0"/>
              <a:t>should use comparable validation samples (but see </a:t>
            </a:r>
            <a:r>
              <a:rPr lang="en-US" sz="2400" dirty="0" smtClean="0">
                <a:latin typeface="Arial"/>
                <a:cs typeface="Arial"/>
              </a:rPr>
              <a:t>►)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7700C-0813-434E-B5A9-08CFA5F5C92E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1554" y="2536758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►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047999" y="5257800"/>
            <a:ext cx="5583492" cy="1272728"/>
            <a:chOff x="3047999" y="5257800"/>
            <a:chExt cx="5583492" cy="1272728"/>
          </a:xfrm>
        </p:grpSpPr>
        <p:pic>
          <p:nvPicPr>
            <p:cNvPr id="15" name="Content Placeholder 4" descr="B11_ISHI_2014_003_1.png"/>
            <p:cNvPicPr>
              <a:picLocks noChangeAspect="1"/>
            </p:cNvPicPr>
            <p:nvPr/>
          </p:nvPicPr>
          <p:blipFill>
            <a:blip r:embed="rId3" cstate="print"/>
            <a:srcRect l="8857" t="6313" r="82304" b="82813"/>
            <a:stretch>
              <a:fillRect/>
            </a:stretch>
          </p:blipFill>
          <p:spPr bwMode="auto">
            <a:xfrm>
              <a:off x="3047999" y="5257800"/>
              <a:ext cx="1379394" cy="1272728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6" name="Content Placeholder 4" descr="B11_ISHI_2014_003_1.png"/>
            <p:cNvPicPr>
              <a:picLocks noChangeAspect="1"/>
            </p:cNvPicPr>
            <p:nvPr/>
          </p:nvPicPr>
          <p:blipFill>
            <a:blip r:embed="rId3" cstate="print"/>
            <a:srcRect l="35865" t="6313" r="53612" b="82813"/>
            <a:stretch>
              <a:fillRect/>
            </a:stretch>
          </p:blipFill>
          <p:spPr bwMode="auto">
            <a:xfrm>
              <a:off x="4444999" y="5257800"/>
              <a:ext cx="1642194" cy="1272728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7" name="Content Placeholder 4" descr="B11_ISHI_2014_003_1.png"/>
            <p:cNvPicPr>
              <a:picLocks noChangeAspect="1"/>
            </p:cNvPicPr>
            <p:nvPr/>
          </p:nvPicPr>
          <p:blipFill>
            <a:blip r:embed="rId3" cstate="print"/>
            <a:srcRect l="65311" t="6313" r="25534" b="82813"/>
            <a:stretch>
              <a:fillRect/>
            </a:stretch>
          </p:blipFill>
          <p:spPr bwMode="auto">
            <a:xfrm>
              <a:off x="6256338" y="5257800"/>
              <a:ext cx="1428707" cy="1272728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8" name="Content Placeholder 4" descr="B11_ISHI_2014_003_1.png"/>
            <p:cNvPicPr>
              <a:picLocks noChangeAspect="1"/>
            </p:cNvPicPr>
            <p:nvPr/>
          </p:nvPicPr>
          <p:blipFill>
            <a:blip r:embed="rId3" cstate="print"/>
            <a:srcRect l="90135" t="6313" r="3709" b="82813"/>
            <a:stretch>
              <a:fillRect/>
            </a:stretch>
          </p:blipFill>
          <p:spPr bwMode="auto">
            <a:xfrm>
              <a:off x="7670800" y="5257800"/>
              <a:ext cx="960691" cy="1272728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2958681" y="1281113"/>
            <a:ext cx="5792287" cy="3683000"/>
            <a:chOff x="2958681" y="1281113"/>
            <a:chExt cx="5792287" cy="3683000"/>
          </a:xfrm>
        </p:grpSpPr>
        <p:pic>
          <p:nvPicPr>
            <p:cNvPr id="8" name="Content Placeholder 5" descr="ID_1_SA_NG0.5_R1,0_A4_V1.2.png"/>
            <p:cNvPicPr>
              <a:picLocks noChangeAspect="1"/>
            </p:cNvPicPr>
            <p:nvPr/>
          </p:nvPicPr>
          <p:blipFill>
            <a:blip r:embed="rId4" cstate="print"/>
            <a:srcRect l="12056" t="5777" r="79739" b="82117"/>
            <a:stretch>
              <a:fillRect/>
            </a:stretch>
          </p:blipFill>
          <p:spPr bwMode="auto">
            <a:xfrm>
              <a:off x="2958681" y="3295650"/>
              <a:ext cx="1448973" cy="1603375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7" name="Content Placeholder 5" descr="ID_1_SA_NG0.5_R1,0_A4_V1.2.png"/>
            <p:cNvPicPr>
              <a:picLocks noChangeAspect="1"/>
            </p:cNvPicPr>
            <p:nvPr/>
          </p:nvPicPr>
          <p:blipFill>
            <a:blip r:embed="rId4" cstate="print"/>
            <a:srcRect l="37757" t="5870" r="53448" b="82341"/>
            <a:stretch>
              <a:fillRect/>
            </a:stretch>
          </p:blipFill>
          <p:spPr bwMode="auto">
            <a:xfrm>
              <a:off x="4692231" y="3276600"/>
              <a:ext cx="1591954" cy="1600200"/>
            </a:xfrm>
            <a:prstGeom prst="rect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6" name="Content Placeholder 5" descr="ID_1_SA_NG0.5_R1,0_A4_V1.2.png"/>
            <p:cNvPicPr>
              <a:picLocks noChangeAspect="1"/>
            </p:cNvPicPr>
            <p:nvPr/>
          </p:nvPicPr>
          <p:blipFill>
            <a:blip r:embed="rId4" cstate="print"/>
            <a:srcRect l="84706" t="5913" r="8879" b="81918"/>
            <a:stretch>
              <a:fillRect/>
            </a:stretch>
          </p:blipFill>
          <p:spPr bwMode="auto">
            <a:xfrm>
              <a:off x="7626212" y="3334213"/>
              <a:ext cx="1124756" cy="1600200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" name="Content Placeholder 5" descr="ID_1_SA_NG0.5_R1,0_A4_V1.2.png"/>
            <p:cNvPicPr>
              <a:picLocks noChangeAspect="1"/>
            </p:cNvPicPr>
            <p:nvPr/>
          </p:nvPicPr>
          <p:blipFill>
            <a:blip r:embed="rId4" cstate="print"/>
            <a:srcRect l="62531" t="6037" r="30077" b="81708"/>
            <a:stretch>
              <a:fillRect/>
            </a:stretch>
          </p:blipFill>
          <p:spPr bwMode="auto">
            <a:xfrm>
              <a:off x="6290844" y="3363913"/>
              <a:ext cx="1286985" cy="1600200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</p:pic>
        <p:graphicFrame>
          <p:nvGraphicFramePr>
            <p:cNvPr id="12" name="Chart 11"/>
            <p:cNvGraphicFramePr/>
            <p:nvPr/>
          </p:nvGraphicFramePr>
          <p:xfrm>
            <a:off x="5571462" y="1281113"/>
            <a:ext cx="2602523" cy="2139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7019932" y="1824365"/>
              <a:ext cx="1169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D7 allele frequencies</a:t>
              </a:r>
              <a:endParaRPr lang="en-US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&amp; why forensic mathematics?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50966" cy="4525963"/>
          </a:xfrm>
        </p:spPr>
        <p:txBody>
          <a:bodyPr/>
          <a:lstStyle/>
          <a:p>
            <a:r>
              <a:rPr lang="en-US" dirty="0" smtClean="0"/>
              <a:t>Forensic DNA properties</a:t>
            </a:r>
          </a:p>
          <a:p>
            <a:pPr lvl="1"/>
            <a:r>
              <a:rPr lang="en-US" dirty="0" smtClean="0"/>
              <a:t>Digital</a:t>
            </a:r>
          </a:p>
          <a:p>
            <a:pPr lvl="1"/>
            <a:r>
              <a:rPr lang="en-US" dirty="0" smtClean="0"/>
              <a:t>Individualizing</a:t>
            </a:r>
          </a:p>
          <a:p>
            <a:pPr lvl="1"/>
            <a:r>
              <a:rPr lang="en-US" dirty="0" smtClean="0"/>
              <a:t>Genetic				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Direct match </a:t>
            </a:r>
          </a:p>
          <a:p>
            <a:pPr lvl="1"/>
            <a:r>
              <a:rPr lang="en-US" dirty="0" smtClean="0"/>
              <a:t>Kinship (paternity, body id, inheritance)</a:t>
            </a:r>
          </a:p>
          <a:p>
            <a:pPr lvl="1"/>
            <a:r>
              <a:rPr lang="en-US" dirty="0" smtClean="0"/>
              <a:t>Mixtures 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F76613-78EA-471A-926B-71F1A0A80B8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mph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imple DNA diagram.gif"/>
          <p:cNvPicPr>
            <a:picLocks noChangeAspect="1"/>
          </p:cNvPicPr>
          <p:nvPr/>
        </p:nvPicPr>
        <p:blipFill>
          <a:blip r:embed="rId2" cstate="print"/>
          <a:srcRect t="28532" b="1316"/>
          <a:stretch>
            <a:fillRect/>
          </a:stretch>
        </p:blipFill>
        <p:spPr>
          <a:xfrm>
            <a:off x="5532844" y="2085975"/>
            <a:ext cx="3333750" cy="21650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32500" y="1639019"/>
            <a:ext cx="2455892" cy="1224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39100" cy="1143000"/>
          </a:xfrm>
        </p:spPr>
        <p:txBody>
          <a:bodyPr/>
          <a:lstStyle/>
          <a:p>
            <a:r>
              <a:rPr lang="en-US" dirty="0" smtClean="0"/>
              <a:t>Mole troubles? </a:t>
            </a:r>
            <a:br>
              <a:rPr lang="en-US" dirty="0" smtClean="0"/>
            </a:br>
            <a:r>
              <a:rPr lang="en-US" dirty="0" smtClean="0"/>
              <a:t>Call Avogadro 6.02×10</a:t>
            </a:r>
            <a:r>
              <a:rPr lang="en-US" baseline="30000" dirty="0" smtClean="0"/>
              <a:t>23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How many base-pairs in the human genome?</a:t>
            </a:r>
          </a:p>
          <a:p>
            <a:pPr lvl="1"/>
            <a:r>
              <a:rPr lang="en-US" sz="2400" dirty="0" smtClean="0"/>
              <a:t>3.6 </a:t>
            </a:r>
            <a:r>
              <a:rPr lang="en-US" sz="2400" dirty="0" err="1" smtClean="0"/>
              <a:t>picograms</a:t>
            </a:r>
            <a:r>
              <a:rPr lang="en-US" sz="2400" dirty="0" smtClean="0"/>
              <a:t> of DNA/cell (usually cited as 5-6pg)</a:t>
            </a:r>
          </a:p>
          <a:p>
            <a:pPr lvl="1"/>
            <a:r>
              <a:rPr lang="en-US" sz="2400" dirty="0" smtClean="0"/>
              <a:t>660 </a:t>
            </a:r>
            <a:r>
              <a:rPr lang="en-US" sz="2400" dirty="0" err="1" smtClean="0"/>
              <a:t>daltons</a:t>
            </a:r>
            <a:r>
              <a:rPr lang="en-US" sz="2400" dirty="0" smtClean="0"/>
              <a:t> per nucleo</a:t>
            </a:r>
            <a:r>
              <a:rPr lang="en-US" sz="2400" b="1" dirty="0" smtClean="0"/>
              <a:t>t</a:t>
            </a:r>
            <a:r>
              <a:rPr lang="en-US" sz="2400" dirty="0" smtClean="0"/>
              <a:t>ide </a:t>
            </a:r>
            <a:r>
              <a:rPr lang="en-US" sz="2400" i="1" dirty="0" smtClean="0"/>
              <a:t>pair</a:t>
            </a:r>
            <a:r>
              <a:rPr lang="en-US" sz="2400" dirty="0" smtClean="0"/>
              <a:t> (A&amp;T or G&amp;C)</a:t>
            </a:r>
          </a:p>
          <a:p>
            <a:pPr lvl="2">
              <a:buNone/>
            </a:pPr>
            <a:r>
              <a:rPr lang="en-US" sz="2000" dirty="0" err="1" smtClean="0"/>
              <a:t>nucleo</a:t>
            </a:r>
            <a:r>
              <a:rPr lang="en-US" sz="2000" b="1" dirty="0" err="1" smtClean="0"/>
              <a:t>s</a:t>
            </a:r>
            <a:r>
              <a:rPr lang="en-US" sz="2000" dirty="0" err="1" smtClean="0"/>
              <a:t>ide←sugar+base←A</a:t>
            </a:r>
            <a:r>
              <a:rPr lang="en-US" sz="2000" dirty="0" smtClean="0"/>
              <a:t> or T or G or C</a:t>
            </a:r>
          </a:p>
          <a:p>
            <a:pPr lvl="2">
              <a:buNone/>
            </a:pPr>
            <a:r>
              <a:rPr lang="en-US" sz="2000" dirty="0" err="1" smtClean="0"/>
              <a:t>n’</a:t>
            </a:r>
            <a:r>
              <a:rPr lang="en-US" sz="2000" b="1" dirty="0" err="1" smtClean="0"/>
              <a:t>t</a:t>
            </a:r>
            <a:r>
              <a:rPr lang="en-US" sz="2000" dirty="0" err="1" smtClean="0"/>
              <a:t>ide</a:t>
            </a:r>
            <a:r>
              <a:rPr lang="en-US" sz="2000" dirty="0" smtClean="0"/>
              <a:t> </a:t>
            </a:r>
            <a:r>
              <a:rPr lang="en-US" sz="2000" dirty="0" smtClean="0"/>
              <a:t>pair←2×n’</a:t>
            </a:r>
            <a:r>
              <a:rPr lang="en-US" sz="2000" b="1" dirty="0" smtClean="0"/>
              <a:t>t</a:t>
            </a:r>
            <a:r>
              <a:rPr lang="en-US" sz="2000" dirty="0" smtClean="0"/>
              <a:t>ide←phosphate+n’</a:t>
            </a:r>
            <a:r>
              <a:rPr lang="en-US" sz="2000" b="1" dirty="0" smtClean="0"/>
              <a:t>s</a:t>
            </a:r>
            <a:r>
              <a:rPr lang="en-US" sz="2000" dirty="0" smtClean="0"/>
              <a:t>ide</a:t>
            </a:r>
          </a:p>
          <a:p>
            <a:pPr lvl="1"/>
            <a:r>
              <a:rPr lang="en-US" sz="2400" dirty="0" smtClean="0"/>
              <a:t>I.e</a:t>
            </a:r>
            <a:r>
              <a:rPr lang="en-US" sz="2400" dirty="0" smtClean="0"/>
              <a:t>. 660 g of DNA is Avogadro # of pairs</a:t>
            </a:r>
          </a:p>
          <a:p>
            <a:pPr lvl="1"/>
            <a:r>
              <a:rPr lang="en-US" sz="2400" dirty="0" smtClean="0"/>
              <a:t>Gram of DNA is (</a:t>
            </a:r>
            <a:r>
              <a:rPr lang="en-US" sz="2400" dirty="0" err="1" smtClean="0"/>
              <a:t>Avog</a:t>
            </a:r>
            <a:r>
              <a:rPr lang="en-US" sz="2400" dirty="0" smtClean="0"/>
              <a:t> #)/660 = 0.94×10</a:t>
            </a:r>
            <a:r>
              <a:rPr lang="en-US" sz="2400" baseline="30000" dirty="0" smtClean="0"/>
              <a:t>21</a:t>
            </a:r>
            <a:r>
              <a:rPr lang="en-US" sz="2400" dirty="0" smtClean="0"/>
              <a:t> pairs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One cell of DNA</a:t>
            </a:r>
            <a:r>
              <a:rPr lang="en-US" sz="2400" dirty="0" smtClean="0"/>
              <a:t> is 0.94x10</a:t>
            </a:r>
            <a:r>
              <a:rPr lang="en-US" sz="2400" baseline="30000" dirty="0" smtClean="0"/>
              <a:t>21</a:t>
            </a:r>
            <a:r>
              <a:rPr lang="en-US" sz="2400" dirty="0" smtClean="0"/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3.6x10</a:t>
            </a:r>
            <a:r>
              <a:rPr lang="en-US" sz="2400" baseline="30000" dirty="0" smtClean="0">
                <a:solidFill>
                  <a:srgbClr val="FF0000"/>
                </a:solidFill>
              </a:rPr>
              <a:t>-12</a:t>
            </a:r>
            <a:r>
              <a:rPr lang="en-US" sz="2400" dirty="0" smtClean="0"/>
              <a:t>=3.3×10</a:t>
            </a:r>
            <a:r>
              <a:rPr lang="en-US" sz="2400" baseline="30000" dirty="0" smtClean="0"/>
              <a:t>9</a:t>
            </a:r>
            <a:r>
              <a:rPr lang="en-US" sz="2400" dirty="0" smtClean="0"/>
              <a:t> </a:t>
            </a:r>
            <a:r>
              <a:rPr lang="en-US" sz="2400" i="1" dirty="0" smtClean="0"/>
              <a:t>pairs</a:t>
            </a:r>
            <a:endParaRPr lang="en-US" sz="2400" dirty="0" smtClean="0"/>
          </a:p>
          <a:p>
            <a:r>
              <a:rPr lang="en-US" sz="2800" dirty="0" smtClean="0"/>
              <a:t>mouse&lt;human&lt;tobacco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826226" y="2897649"/>
            <a:ext cx="3375821" cy="768493"/>
            <a:chOff x="4826226" y="2897649"/>
            <a:chExt cx="3375821" cy="768493"/>
          </a:xfrm>
        </p:grpSpPr>
        <p:sp>
          <p:nvSpPr>
            <p:cNvPr id="8" name="Rectangle 7"/>
            <p:cNvSpPr/>
            <p:nvPr/>
          </p:nvSpPr>
          <p:spPr>
            <a:xfrm rot="207848">
              <a:off x="6010831" y="3174995"/>
              <a:ext cx="2191216" cy="491147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826226" y="2897649"/>
              <a:ext cx="1191987" cy="462516"/>
            </a:xfrm>
            <a:custGeom>
              <a:avLst/>
              <a:gdLst>
                <a:gd name="connsiteX0" fmla="*/ 0 w 3592286"/>
                <a:gd name="connsiteY0" fmla="*/ 209006 h 209006"/>
                <a:gd name="connsiteX1" fmla="*/ 2886892 w 3592286"/>
                <a:gd name="connsiteY1" fmla="*/ 26126 h 209006"/>
                <a:gd name="connsiteX2" fmla="*/ 3592286 w 3592286"/>
                <a:gd name="connsiteY2" fmla="*/ 52252 h 209006"/>
                <a:gd name="connsiteX0" fmla="*/ 0 w 1702975"/>
                <a:gd name="connsiteY0" fmla="*/ 0 h 421470"/>
                <a:gd name="connsiteX1" fmla="*/ 997581 w 1702975"/>
                <a:gd name="connsiteY1" fmla="*/ 395344 h 421470"/>
                <a:gd name="connsiteX2" fmla="*/ 1702975 w 1702975"/>
                <a:gd name="connsiteY2" fmla="*/ 421470 h 421470"/>
                <a:gd name="connsiteX0" fmla="*/ 0 w 1702975"/>
                <a:gd name="connsiteY0" fmla="*/ 0 h 421470"/>
                <a:gd name="connsiteX1" fmla="*/ 1702975 w 1702975"/>
                <a:gd name="connsiteY1" fmla="*/ 421470 h 421470"/>
                <a:gd name="connsiteX0" fmla="*/ 0 w 1702975"/>
                <a:gd name="connsiteY0" fmla="*/ 0 h 502857"/>
                <a:gd name="connsiteX1" fmla="*/ 1702975 w 1702975"/>
                <a:gd name="connsiteY1" fmla="*/ 421470 h 502857"/>
                <a:gd name="connsiteX0" fmla="*/ 0 w 1702975"/>
                <a:gd name="connsiteY0" fmla="*/ 0 h 502857"/>
                <a:gd name="connsiteX1" fmla="*/ 1702975 w 1702975"/>
                <a:gd name="connsiteY1" fmla="*/ 421470 h 502857"/>
                <a:gd name="connsiteX0" fmla="*/ 0 w 1191987"/>
                <a:gd name="connsiteY0" fmla="*/ 0 h 462516"/>
                <a:gd name="connsiteX1" fmla="*/ 1191987 w 1191987"/>
                <a:gd name="connsiteY1" fmla="*/ 381129 h 46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1987" h="462516">
                  <a:moveTo>
                    <a:pt x="0" y="0"/>
                  </a:moveTo>
                  <a:cubicBezTo>
                    <a:pt x="957623" y="100148"/>
                    <a:pt x="577264" y="462516"/>
                    <a:pt x="1191987" y="381129"/>
                  </a:cubicBezTo>
                </a:path>
              </a:pathLst>
            </a:custGeom>
            <a:ln w="35560">
              <a:solidFill>
                <a:schemeClr val="accent2">
                  <a:lumMod val="75000"/>
                </a:schemeClr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33700" y="1957341"/>
            <a:ext cx="4660637" cy="700940"/>
            <a:chOff x="2933700" y="1957341"/>
            <a:chExt cx="4660637" cy="700940"/>
          </a:xfrm>
        </p:grpSpPr>
        <p:sp>
          <p:nvSpPr>
            <p:cNvPr id="12" name="Rectangle 11"/>
            <p:cNvSpPr/>
            <p:nvPr/>
          </p:nvSpPr>
          <p:spPr>
            <a:xfrm rot="207848">
              <a:off x="6680758" y="2184814"/>
              <a:ext cx="913579" cy="473467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933700" y="1957341"/>
              <a:ext cx="3752741" cy="462516"/>
            </a:xfrm>
            <a:custGeom>
              <a:avLst/>
              <a:gdLst>
                <a:gd name="connsiteX0" fmla="*/ 0 w 3592286"/>
                <a:gd name="connsiteY0" fmla="*/ 209006 h 209006"/>
                <a:gd name="connsiteX1" fmla="*/ 2886892 w 3592286"/>
                <a:gd name="connsiteY1" fmla="*/ 26126 h 209006"/>
                <a:gd name="connsiteX2" fmla="*/ 3592286 w 3592286"/>
                <a:gd name="connsiteY2" fmla="*/ 52252 h 209006"/>
                <a:gd name="connsiteX0" fmla="*/ 0 w 1702975"/>
                <a:gd name="connsiteY0" fmla="*/ 0 h 421470"/>
                <a:gd name="connsiteX1" fmla="*/ 997581 w 1702975"/>
                <a:gd name="connsiteY1" fmla="*/ 395344 h 421470"/>
                <a:gd name="connsiteX2" fmla="*/ 1702975 w 1702975"/>
                <a:gd name="connsiteY2" fmla="*/ 421470 h 421470"/>
                <a:gd name="connsiteX0" fmla="*/ 0 w 1702975"/>
                <a:gd name="connsiteY0" fmla="*/ 0 h 421470"/>
                <a:gd name="connsiteX1" fmla="*/ 1702975 w 1702975"/>
                <a:gd name="connsiteY1" fmla="*/ 421470 h 421470"/>
                <a:gd name="connsiteX0" fmla="*/ 0 w 1702975"/>
                <a:gd name="connsiteY0" fmla="*/ 0 h 502857"/>
                <a:gd name="connsiteX1" fmla="*/ 1702975 w 1702975"/>
                <a:gd name="connsiteY1" fmla="*/ 421470 h 502857"/>
                <a:gd name="connsiteX0" fmla="*/ 0 w 1702975"/>
                <a:gd name="connsiteY0" fmla="*/ 0 h 502857"/>
                <a:gd name="connsiteX1" fmla="*/ 1702975 w 1702975"/>
                <a:gd name="connsiteY1" fmla="*/ 421470 h 502857"/>
                <a:gd name="connsiteX0" fmla="*/ 0 w 1191987"/>
                <a:gd name="connsiteY0" fmla="*/ 0 h 462516"/>
                <a:gd name="connsiteX1" fmla="*/ 1191987 w 1191987"/>
                <a:gd name="connsiteY1" fmla="*/ 381129 h 46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1987" h="462516">
                  <a:moveTo>
                    <a:pt x="0" y="0"/>
                  </a:moveTo>
                  <a:cubicBezTo>
                    <a:pt x="957623" y="100148"/>
                    <a:pt x="577264" y="462516"/>
                    <a:pt x="1191987" y="381129"/>
                  </a:cubicBezTo>
                </a:path>
              </a:pathLst>
            </a:custGeom>
            <a:ln w="35560">
              <a:solidFill>
                <a:schemeClr val="accent2">
                  <a:lumMod val="75000"/>
                </a:schemeClr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illau-viaduct-9[2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6594" y="5257800"/>
            <a:ext cx="1831156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39100" cy="1143000"/>
          </a:xfrm>
        </p:spPr>
        <p:txBody>
          <a:bodyPr/>
          <a:lstStyle/>
          <a:p>
            <a:r>
              <a:rPr lang="en-US" dirty="0" smtClean="0"/>
              <a:t>Size of the human genome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2125"/>
          </a:xfrm>
        </p:spPr>
        <p:txBody>
          <a:bodyPr/>
          <a:lstStyle/>
          <a:p>
            <a:r>
              <a:rPr lang="en-US" sz="2800" dirty="0" smtClean="0"/>
              <a:t>2m = stretched length of DNA from 1 cell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1km</a:t>
            </a:r>
            <a:r>
              <a:rPr lang="en-US" sz="2800" dirty="0" smtClean="0"/>
              <a:t> if scaled to the thickness (1</a:t>
            </a:r>
            <a:r>
              <a:rPr lang="el-GR" sz="2800" dirty="0" smtClean="0"/>
              <a:t>μ</a:t>
            </a:r>
            <a:r>
              <a:rPr lang="en-US" sz="2800" dirty="0" smtClean="0"/>
              <a:t>m) of spider web</a:t>
            </a:r>
          </a:p>
          <a:p>
            <a:pPr lvl="1"/>
            <a:r>
              <a:rPr lang="en-US" sz="2400" dirty="0" smtClean="0"/>
              <a:t>In total </a:t>
            </a:r>
            <a:r>
              <a:rPr lang="en-US" sz="2400" dirty="0" smtClean="0">
                <a:solidFill>
                  <a:srgbClr val="FF0000"/>
                </a:solidFill>
              </a:rPr>
              <a:t>1mm</a:t>
            </a:r>
            <a:r>
              <a:rPr lang="en-US" sz="2400" dirty="0" smtClean="0"/>
              <a:t> of which would represent the 15-20 segments (“loci”) typically used for forensic identification.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pic>
        <p:nvPicPr>
          <p:cNvPr id="5" name="Picture 4" descr="ordinary spide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7F1"/>
              </a:clrFrom>
              <a:clrTo>
                <a:srgbClr val="FEF7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2500" y="3719871"/>
            <a:ext cx="1978524" cy="153792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86906" y="1135811"/>
            <a:ext cx="8508520" cy="5032076"/>
          </a:xfrm>
          <a:custGeom>
            <a:avLst/>
            <a:gdLst>
              <a:gd name="connsiteX0" fmla="*/ 6610709 w 8508520"/>
              <a:gd name="connsiteY0" fmla="*/ 3418936 h 5032076"/>
              <a:gd name="connsiteX1" fmla="*/ 5144219 w 8508520"/>
              <a:gd name="connsiteY1" fmla="*/ 3073880 h 5032076"/>
              <a:gd name="connsiteX2" fmla="*/ 3332671 w 8508520"/>
              <a:gd name="connsiteY2" fmla="*/ 3229155 h 5032076"/>
              <a:gd name="connsiteX3" fmla="*/ 1952445 w 8508520"/>
              <a:gd name="connsiteY3" fmla="*/ 3470695 h 5032076"/>
              <a:gd name="connsiteX4" fmla="*/ 727494 w 8508520"/>
              <a:gd name="connsiteY4" fmla="*/ 2780581 h 5032076"/>
              <a:gd name="connsiteX5" fmla="*/ 330679 w 8508520"/>
              <a:gd name="connsiteY5" fmla="*/ 1314091 h 5032076"/>
              <a:gd name="connsiteX6" fmla="*/ 434196 w 8508520"/>
              <a:gd name="connsiteY6" fmla="*/ 313427 h 5032076"/>
              <a:gd name="connsiteX7" fmla="*/ 2935856 w 8508520"/>
              <a:gd name="connsiteY7" fmla="*/ 227163 h 5032076"/>
              <a:gd name="connsiteX8" fmla="*/ 7594120 w 8508520"/>
              <a:gd name="connsiteY8" fmla="*/ 451449 h 5032076"/>
              <a:gd name="connsiteX9" fmla="*/ 8301486 w 8508520"/>
              <a:gd name="connsiteY9" fmla="*/ 2935857 h 5032076"/>
              <a:gd name="connsiteX10" fmla="*/ 6351917 w 8508520"/>
              <a:gd name="connsiteY10" fmla="*/ 4747404 h 5032076"/>
              <a:gd name="connsiteX11" fmla="*/ 2297502 w 8508520"/>
              <a:gd name="connsiteY11" fmla="*/ 4643887 h 5032076"/>
              <a:gd name="connsiteX12" fmla="*/ 658483 w 8508520"/>
              <a:gd name="connsiteY12" fmla="*/ 3746740 h 503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8520" h="5032076">
                <a:moveTo>
                  <a:pt x="6610709" y="3418936"/>
                </a:moveTo>
                <a:cubicBezTo>
                  <a:pt x="6150634" y="3262223"/>
                  <a:pt x="5690559" y="3105510"/>
                  <a:pt x="5144219" y="3073880"/>
                </a:cubicBezTo>
                <a:cubicBezTo>
                  <a:pt x="4597879" y="3042250"/>
                  <a:pt x="3864633" y="3163019"/>
                  <a:pt x="3332671" y="3229155"/>
                </a:cubicBezTo>
                <a:cubicBezTo>
                  <a:pt x="2800709" y="3295291"/>
                  <a:pt x="2386641" y="3545457"/>
                  <a:pt x="1952445" y="3470695"/>
                </a:cubicBezTo>
                <a:cubicBezTo>
                  <a:pt x="1518249" y="3395933"/>
                  <a:pt x="997788" y="3140015"/>
                  <a:pt x="727494" y="2780581"/>
                </a:cubicBezTo>
                <a:cubicBezTo>
                  <a:pt x="457200" y="2421147"/>
                  <a:pt x="379562" y="1725283"/>
                  <a:pt x="330679" y="1314091"/>
                </a:cubicBezTo>
                <a:cubicBezTo>
                  <a:pt x="281796" y="902899"/>
                  <a:pt x="0" y="494582"/>
                  <a:pt x="434196" y="313427"/>
                </a:cubicBezTo>
                <a:cubicBezTo>
                  <a:pt x="868392" y="132272"/>
                  <a:pt x="1742535" y="204159"/>
                  <a:pt x="2935856" y="227163"/>
                </a:cubicBezTo>
                <a:cubicBezTo>
                  <a:pt x="4129177" y="250167"/>
                  <a:pt x="6699848" y="0"/>
                  <a:pt x="7594120" y="451449"/>
                </a:cubicBezTo>
                <a:cubicBezTo>
                  <a:pt x="8488392" y="902898"/>
                  <a:pt x="8508520" y="2219865"/>
                  <a:pt x="8301486" y="2935857"/>
                </a:cubicBezTo>
                <a:cubicBezTo>
                  <a:pt x="8094452" y="3651849"/>
                  <a:pt x="7352581" y="4462732"/>
                  <a:pt x="6351917" y="4747404"/>
                </a:cubicBezTo>
                <a:cubicBezTo>
                  <a:pt x="5351253" y="5032076"/>
                  <a:pt x="3246408" y="4810664"/>
                  <a:pt x="2297502" y="4643887"/>
                </a:cubicBezTo>
                <a:cubicBezTo>
                  <a:pt x="1348596" y="4477110"/>
                  <a:pt x="1003539" y="4111925"/>
                  <a:pt x="658483" y="3746740"/>
                </a:cubicBezTo>
              </a:path>
            </a:pathLst>
          </a:cu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79361" y="3726608"/>
            <a:ext cx="1" cy="447316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739657" y="4002657"/>
            <a:ext cx="89143" cy="464568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000007" y="5167313"/>
            <a:ext cx="89143" cy="464568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965054" y="1455649"/>
            <a:ext cx="92018" cy="232284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03316" y="1017917"/>
            <a:ext cx="46009" cy="316961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3" grpI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9CD65-D723-447C-9E8C-1DF271951019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363532" name="Text Box 12"/>
          <p:cNvSpPr txBox="1">
            <a:spLocks noChangeArrowheads="1"/>
          </p:cNvSpPr>
          <p:nvPr/>
        </p:nvSpPr>
        <p:spPr bwMode="auto">
          <a:xfrm>
            <a:off x="533400" y="228600"/>
            <a:ext cx="8153400" cy="4953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accent2"/>
                </a:solidFill>
                <a:latin typeface="Arial" pitchFamily="34" charset="0"/>
                <a:cs typeface="+mn-cs"/>
              </a:rPr>
              <a:t>Human Genome</a:t>
            </a:r>
            <a:endParaRPr lang="en-US" sz="2000">
              <a:solidFill>
                <a:schemeClr val="accent2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9220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727200"/>
            <a:ext cx="47625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14"/>
          <p:cNvSpPr txBox="1">
            <a:spLocks noChangeArrowheads="1"/>
          </p:cNvSpPr>
          <p:nvPr/>
        </p:nvSpPr>
        <p:spPr bwMode="auto">
          <a:xfrm rot="-5400000">
            <a:off x="-1129506" y="3569494"/>
            <a:ext cx="3159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http://www.ncbi.nlm.nih.gov/genome/guide/</a:t>
            </a:r>
          </a:p>
        </p:txBody>
      </p:sp>
      <p:sp>
        <p:nvSpPr>
          <p:cNvPr id="9222" name="Text Box 16"/>
          <p:cNvSpPr txBox="1">
            <a:spLocks noChangeArrowheads="1"/>
          </p:cNvSpPr>
          <p:nvPr/>
        </p:nvSpPr>
        <p:spPr bwMode="auto">
          <a:xfrm>
            <a:off x="554038" y="3910013"/>
            <a:ext cx="47148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1     2     3    4     5     6     7     8     9    10   11   12</a:t>
            </a:r>
          </a:p>
        </p:txBody>
      </p:sp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417513" y="5473700"/>
            <a:ext cx="47974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  </a:t>
            </a:r>
            <a:r>
              <a:rPr lang="en-US" sz="1600" b="1">
                <a:latin typeface="Arial" pitchFamily="34" charset="0"/>
              </a:rPr>
              <a:t>13   14   15  16   17   18   19   20   21   22   X     Y</a:t>
            </a:r>
          </a:p>
        </p:txBody>
      </p:sp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5727700" y="1384300"/>
            <a:ext cx="2781300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u="sng" dirty="0">
                <a:solidFill>
                  <a:srgbClr val="FF0000"/>
                </a:solidFill>
              </a:rPr>
              <a:t>46 chromosomes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/>
              <a:t>Two each of 1-22 (</a:t>
            </a:r>
            <a:r>
              <a:rPr lang="en-US" sz="2400" dirty="0" err="1"/>
              <a:t>autosomal</a:t>
            </a:r>
            <a:r>
              <a:rPr lang="en-US" sz="2400" dirty="0"/>
              <a:t>)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/>
              <a:t>XY or XX are the 23</a:t>
            </a:r>
            <a:r>
              <a:rPr lang="en-US" sz="2400" baseline="30000" dirty="0"/>
              <a:t>rd</a:t>
            </a:r>
            <a:r>
              <a:rPr lang="en-US" sz="2400" dirty="0"/>
              <a:t> pair (sex).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A8F4C-2F0A-4D25-913A-80941E7D1B83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153400" cy="4953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accent2"/>
                </a:solidFill>
                <a:latin typeface="Arial" pitchFamily="34" charset="0"/>
                <a:cs typeface="+mn-cs"/>
              </a:rPr>
              <a:t>Forensic STR markers</a:t>
            </a:r>
            <a:endParaRPr lang="en-US" sz="2000">
              <a:solidFill>
                <a:schemeClr val="accent2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2085975" y="1128713"/>
            <a:ext cx="5915025" cy="3743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 eaLnBrk="0" hangingPunct="0">
              <a:spcAft>
                <a:spcPct val="50000"/>
              </a:spcAft>
              <a:buFontTx/>
              <a:buChar char="•"/>
            </a:pPr>
            <a:r>
              <a:rPr lang="en-US" sz="2400" dirty="0"/>
              <a:t>locus TH01 (tyrosine </a:t>
            </a:r>
            <a:r>
              <a:rPr lang="en-US" sz="2400" dirty="0" err="1"/>
              <a:t>hydroxylase</a:t>
            </a:r>
            <a:r>
              <a:rPr lang="en-US" sz="2400" dirty="0"/>
              <a:t>), at position 11p15.5. (one locus, two loci)</a:t>
            </a:r>
          </a:p>
          <a:p>
            <a:pPr marL="292100" indent="-292100" eaLnBrk="0" hangingPunct="0">
              <a:spcAft>
                <a:spcPct val="50000"/>
              </a:spcAft>
              <a:buFontTx/>
              <a:buChar char="•"/>
            </a:pPr>
            <a:r>
              <a:rPr lang="en-US" sz="2400" dirty="0" err="1"/>
              <a:t>Tetrameric</a:t>
            </a:r>
            <a:r>
              <a:rPr lang="en-US" sz="2400" dirty="0"/>
              <a:t> repeat (AATG)</a:t>
            </a:r>
            <a:r>
              <a:rPr lang="en-US" sz="2400" baseline="30000" dirty="0"/>
              <a:t>3-13</a:t>
            </a:r>
          </a:p>
          <a:p>
            <a:pPr marL="292100" indent="-292100" eaLnBrk="0" hangingPunct="0">
              <a:spcAft>
                <a:spcPct val="50000"/>
              </a:spcAft>
              <a:buFontTx/>
              <a:buChar char="•"/>
            </a:pPr>
            <a:r>
              <a:rPr lang="en-US" sz="2400" dirty="0"/>
              <a:t>E.g. a person might be {8,10} at TH01 – 8 tandem copies of the motif on one #11 chromosome, 10 copies on the other.  </a:t>
            </a:r>
          </a:p>
          <a:p>
            <a:pPr marL="292100" indent="-292100" eaLnBrk="0" hangingPunct="0">
              <a:spcAft>
                <a:spcPct val="50000"/>
              </a:spcAft>
              <a:buFontTx/>
              <a:buChar char="•"/>
            </a:pPr>
            <a:r>
              <a:rPr lang="en-US" sz="2400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DNA profile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typically </a:t>
            </a:r>
            <a:r>
              <a:rPr lang="en-US" sz="2400" dirty="0" smtClean="0"/>
              <a:t>16 </a:t>
            </a:r>
            <a:r>
              <a:rPr lang="en-US" sz="2400" dirty="0"/>
              <a:t>or so loci – e.g. {13,15}, {28,28}, {8,10}, …</a:t>
            </a:r>
          </a:p>
        </p:txBody>
      </p:sp>
      <p:pic>
        <p:nvPicPr>
          <p:cNvPr id="10245" name="Picture 13"/>
          <p:cNvPicPr>
            <a:picLocks noChangeAspect="1" noChangeArrowheads="1"/>
          </p:cNvPicPr>
          <p:nvPr/>
        </p:nvPicPr>
        <p:blipFill>
          <a:blip r:embed="rId2" cstate="print"/>
          <a:srcRect l="83366" t="23520" r="8633" b="38240"/>
          <a:stretch>
            <a:fillRect/>
          </a:stretch>
        </p:blipFill>
        <p:spPr bwMode="auto">
          <a:xfrm>
            <a:off x="650875" y="887413"/>
            <a:ext cx="9874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914400" y="2001838"/>
            <a:ext cx="508000" cy="90487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 flipV="1">
            <a:off x="1435100" y="1498600"/>
            <a:ext cx="650875" cy="568325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 type="triangle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463B-F2F7-49F6-B1D8-4AC014E05526}" type="datetime1">
              <a:rPr lang="en-US" smtClean="0"/>
              <a:pPr>
                <a:defRPr/>
              </a:pPr>
              <a:t>9/21/2014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639683"/>
            <a:ext cx="8229600" cy="3486480"/>
          </a:xfrm>
        </p:spPr>
        <p:txBody>
          <a:bodyPr/>
          <a:lstStyle/>
          <a:p>
            <a:r>
              <a:rPr lang="en-US" sz="2800" dirty="0" smtClean="0"/>
              <a:t>Suspect: (13,16)    (29,32.2)      (8,11)       (11,12) …</a:t>
            </a:r>
          </a:p>
          <a:p>
            <a:r>
              <a:rPr lang="en-US" sz="2800" dirty="0" smtClean="0"/>
              <a:t>Forensic calculation: Ratio of likelihoods to </a:t>
            </a:r>
            <a:r>
              <a:rPr lang="en-US" sz="2800" b="1" dirty="0" smtClean="0"/>
              <a:t>see this mixture picture</a:t>
            </a:r>
            <a:r>
              <a:rPr lang="en-US" sz="2800" dirty="0" smtClean="0"/>
              <a:t> if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prosecution</a:t>
            </a:r>
            <a:r>
              <a:rPr lang="en-US" sz="2400" dirty="0" smtClean="0"/>
              <a:t>) the suspect was a contributor, versus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defense</a:t>
            </a:r>
            <a:r>
              <a:rPr lang="en-US" sz="2400" dirty="0" smtClean="0"/>
              <a:t>) the suspect was not a contributor.</a:t>
            </a:r>
          </a:p>
          <a:p>
            <a:r>
              <a:rPr lang="en-US" sz="2800" dirty="0" smtClean="0"/>
              <a:t>What is “this mixture picture”? </a:t>
            </a:r>
          </a:p>
          <a:p>
            <a:pPr lvl="1"/>
            <a:r>
              <a:rPr lang="en-US" sz="2400" dirty="0" smtClean="0"/>
              <a:t>Olden days: the list of alleles (x-axis numbers) observed.</a:t>
            </a:r>
          </a:p>
          <a:p>
            <a:pPr lvl="1"/>
            <a:r>
              <a:rPr lang="en-US" sz="2400" dirty="0" smtClean="0"/>
              <a:t>Recent 2-5 years: Try to also consider the peak heights.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924525" y="1222599"/>
            <a:ext cx="5583492" cy="1272728"/>
            <a:chOff x="3047999" y="5257800"/>
            <a:chExt cx="5583492" cy="1272728"/>
          </a:xfrm>
        </p:grpSpPr>
        <p:pic>
          <p:nvPicPr>
            <p:cNvPr id="19" name="Content Placeholder 4" descr="B11_ISHI_2014_003_1.png"/>
            <p:cNvPicPr>
              <a:picLocks noChangeAspect="1"/>
            </p:cNvPicPr>
            <p:nvPr/>
          </p:nvPicPr>
          <p:blipFill>
            <a:blip r:embed="rId2" cstate="print"/>
            <a:srcRect l="8857" t="6313" r="82304" b="82813"/>
            <a:stretch>
              <a:fillRect/>
            </a:stretch>
          </p:blipFill>
          <p:spPr bwMode="auto">
            <a:xfrm>
              <a:off x="3047999" y="5257800"/>
              <a:ext cx="1379394" cy="1272728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0" name="Content Placeholder 4" descr="B11_ISHI_2014_003_1.png"/>
            <p:cNvPicPr>
              <a:picLocks noChangeAspect="1"/>
            </p:cNvPicPr>
            <p:nvPr/>
          </p:nvPicPr>
          <p:blipFill>
            <a:blip r:embed="rId2" cstate="print"/>
            <a:srcRect l="35865" t="6313" r="53612" b="82813"/>
            <a:stretch>
              <a:fillRect/>
            </a:stretch>
          </p:blipFill>
          <p:spPr bwMode="auto">
            <a:xfrm>
              <a:off x="4444999" y="5257800"/>
              <a:ext cx="1642194" cy="1272728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1" name="Content Placeholder 4" descr="B11_ISHI_2014_003_1.png"/>
            <p:cNvPicPr>
              <a:picLocks noChangeAspect="1"/>
            </p:cNvPicPr>
            <p:nvPr/>
          </p:nvPicPr>
          <p:blipFill>
            <a:blip r:embed="rId2" cstate="print"/>
            <a:srcRect l="65311" t="6313" r="25534" b="82813"/>
            <a:stretch>
              <a:fillRect/>
            </a:stretch>
          </p:blipFill>
          <p:spPr bwMode="auto">
            <a:xfrm>
              <a:off x="6256338" y="5257800"/>
              <a:ext cx="1428707" cy="1272728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2" name="Content Placeholder 4" descr="B11_ISHI_2014_003_1.png"/>
            <p:cNvPicPr>
              <a:picLocks noChangeAspect="1"/>
            </p:cNvPicPr>
            <p:nvPr/>
          </p:nvPicPr>
          <p:blipFill>
            <a:blip r:embed="rId2" cstate="print"/>
            <a:srcRect l="90135" t="6313" r="3709" b="82813"/>
            <a:stretch>
              <a:fillRect/>
            </a:stretch>
          </p:blipFill>
          <p:spPr bwMode="auto">
            <a:xfrm>
              <a:off x="7670800" y="5257800"/>
              <a:ext cx="960691" cy="1272728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36798</TotalTime>
  <Words>2007</Words>
  <Application>Microsoft Office PowerPoint</Application>
  <PresentationFormat>On-screen Show (4:3)</PresentationFormat>
  <Paragraphs>448</Paragraphs>
  <Slides>39</Slides>
  <Notes>8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There’s DNA everywhere</vt:lpstr>
      <vt:lpstr>DNA Mixtures past &amp; future</vt:lpstr>
      <vt:lpstr>The broad picture</vt:lpstr>
      <vt:lpstr>What &amp; why forensic mathematics?</vt:lpstr>
      <vt:lpstr>Mole troubles?  Call Avogadro 6.02×1023</vt:lpstr>
      <vt:lpstr>Size of the human genome</vt:lpstr>
      <vt:lpstr>Slide 7</vt:lpstr>
      <vt:lpstr>Slide 8</vt:lpstr>
      <vt:lpstr>Mixture analysis</vt:lpstr>
      <vt:lpstr>PCR process (where the data comes from)</vt:lpstr>
      <vt:lpstr>PCR amplification</vt:lpstr>
      <vt:lpstr>Mixture analysis – height variation</vt:lpstr>
      <vt:lpstr>Why peak-height sensitive analysis?</vt:lpstr>
      <vt:lpstr>Towards a more realistic model</vt:lpstr>
      <vt:lpstr>Recall the forensic math context</vt:lpstr>
      <vt:lpstr>How does Mixture Solution™ work?</vt:lpstr>
      <vt:lpstr>Visualizing an  Hp(Prosecution) W= Victim  + Tug Scumbag  + 1 unknown </vt:lpstr>
      <vt:lpstr>Planning Mixture Solution</vt:lpstr>
      <vt:lpstr>70:30</vt:lpstr>
      <vt:lpstr>30:70</vt:lpstr>
      <vt:lpstr>30unk:70</vt:lpstr>
      <vt:lpstr>What goes into calculating L?</vt:lpstr>
      <vt:lpstr>Why old way easy &amp; new way hard</vt:lpstr>
      <vt:lpstr>Organizing out of trouble</vt:lpstr>
      <vt:lpstr>Out of trouble</vt:lpstr>
      <vt:lpstr>Slide 26</vt:lpstr>
      <vt:lpstr>Slide 27</vt:lpstr>
      <vt:lpstr>Results so far</vt:lpstr>
      <vt:lpstr>Where does it stand?</vt:lpstr>
      <vt:lpstr>Visual aids Stochastic variation model</vt:lpstr>
      <vt:lpstr>Mixture analysis concepts</vt:lpstr>
      <vt:lpstr>Mixture Solution™ example</vt:lpstr>
      <vt:lpstr>Visual aid –  EPG &amp; contributor proportions   Hd(Defense) W=  Victim  + 2 unknowns </vt:lpstr>
      <vt:lpstr>(artificial) hypothesis fits data well  Hp(Prosecution) W= Victim  + Tug Scumbag  + ?Boyfriend </vt:lpstr>
      <vt:lpstr>Likelihood Ratios against Tug Scumbag</vt:lpstr>
      <vt:lpstr>results – likelihood ratios</vt:lpstr>
      <vt:lpstr>Input &amp; output</vt:lpstr>
      <vt:lpstr>Model attributes</vt:lpstr>
      <vt:lpstr>Validation &amp; Verification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Mythical “Exclusion” Method for Analyzing DNA Mixtures</dc:title>
  <dc:creator>Charles</dc:creator>
  <cp:lastModifiedBy>Charles</cp:lastModifiedBy>
  <cp:revision>1202</cp:revision>
  <dcterms:created xsi:type="dcterms:W3CDTF">2011-02-18T03:58:41Z</dcterms:created>
  <dcterms:modified xsi:type="dcterms:W3CDTF">2014-09-22T06:57:52Z</dcterms:modified>
</cp:coreProperties>
</file>