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35"/>
  </p:notesMasterIdLst>
  <p:sldIdLst>
    <p:sldId id="256" r:id="rId2"/>
    <p:sldId id="257" r:id="rId3"/>
    <p:sldId id="299" r:id="rId4"/>
    <p:sldId id="297" r:id="rId5"/>
    <p:sldId id="300" r:id="rId6"/>
    <p:sldId id="286" r:id="rId7"/>
    <p:sldId id="262" r:id="rId8"/>
    <p:sldId id="264" r:id="rId9"/>
    <p:sldId id="263" r:id="rId10"/>
    <p:sldId id="296" r:id="rId11"/>
    <p:sldId id="293" r:id="rId12"/>
    <p:sldId id="265" r:id="rId13"/>
    <p:sldId id="283" r:id="rId14"/>
    <p:sldId id="284" r:id="rId15"/>
    <p:sldId id="288" r:id="rId16"/>
    <p:sldId id="294" r:id="rId17"/>
    <p:sldId id="285" r:id="rId18"/>
    <p:sldId id="289" r:id="rId19"/>
    <p:sldId id="295" r:id="rId20"/>
    <p:sldId id="280" r:id="rId21"/>
    <p:sldId id="274" r:id="rId22"/>
    <p:sldId id="275" r:id="rId23"/>
    <p:sldId id="272" r:id="rId24"/>
    <p:sldId id="276" r:id="rId25"/>
    <p:sldId id="277" r:id="rId26"/>
    <p:sldId id="278" r:id="rId27"/>
    <p:sldId id="291" r:id="rId28"/>
    <p:sldId id="290" r:id="rId29"/>
    <p:sldId id="260" r:id="rId30"/>
    <p:sldId id="273" r:id="rId31"/>
    <p:sldId id="287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6439" autoAdjust="0"/>
  </p:normalViewPr>
  <p:slideViewPr>
    <p:cSldViewPr>
      <p:cViewPr>
        <p:scale>
          <a:sx n="67" d="100"/>
          <a:sy n="67" d="100"/>
        </p:scale>
        <p:origin x="-1843" y="-3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Special</a:t>
            </a:r>
            <a:r>
              <a:rPr lang="en-GB" baseline="0" dirty="0" smtClean="0"/>
              <a:t> chars to kick off other than functions</a:t>
            </a:r>
          </a:p>
          <a:p>
            <a:r>
              <a:rPr lang="en-GB" baseline="0" dirty="0" smtClean="0"/>
              <a:t>Ignores </a:t>
            </a:r>
            <a:r>
              <a:rPr lang="en-GB" baseline="0" dirty="0" smtClean="0"/>
              <a:t>"bad" </a:t>
            </a:r>
            <a:r>
              <a:rPr lang="en-GB" baseline="0" dirty="0" smtClean="0"/>
              <a:t>arguments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69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)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myns</a:t>
            </a:r>
            <a:endParaRPr lang="en-GB" dirty="0" smtClean="0"/>
          </a:p>
          <a:p>
            <a:r>
              <a:rPr lang="en-GB" dirty="0" smtClean="0"/>
              <a:t>∇foo</a:t>
            </a:r>
          </a:p>
          <a:p>
            <a:r>
              <a:rPr lang="en-GB" dirty="0" smtClean="0"/>
              <a:t>⊣a←1∇</a:t>
            </a:r>
          </a:p>
          <a:p>
            <a:endParaRPr lang="en-GB" dirty="0" smtClean="0"/>
          </a:p>
          <a:p>
            <a:r>
              <a:rPr lang="en-GB" dirty="0" err="1" smtClean="0"/>
              <a:t>myns.foo</a:t>
            </a:r>
            <a:endParaRPr lang="en-GB" dirty="0" smtClean="0"/>
          </a:p>
          <a:p>
            <a:r>
              <a:rPr lang="en-GB" dirty="0" smtClean="0"/>
              <a:t>1</a:t>
            </a:r>
          </a:p>
          <a:p>
            <a:r>
              <a:rPr lang="en-GB" dirty="0" err="1" smtClean="0"/>
              <a:t>myns</a:t>
            </a:r>
            <a:r>
              <a:rPr lang="en-GB" dirty="0" smtClean="0"/>
              <a:t>.⎕</a:t>
            </a:r>
            <a:r>
              <a:rPr lang="en-GB" dirty="0" err="1" smtClean="0"/>
              <a:t>fx'foo</a:t>
            </a:r>
            <a:r>
              <a:rPr lang="en-GB" dirty="0" smtClean="0"/>
              <a:t>' '⊣b←2'</a:t>
            </a:r>
            <a:r>
              <a:rPr lang="en-GB" baseline="0" dirty="0" smtClean="0"/>
              <a:t> </a:t>
            </a:r>
          </a:p>
          <a:p>
            <a:r>
              <a:rPr lang="en-GB" baseline="0" dirty="0" err="1" smtClean="0"/>
              <a:t>myns.foo</a:t>
            </a:r>
            <a:endParaRPr lang="en-GB" baseline="0" dirty="0" smtClean="0"/>
          </a:p>
          <a:p>
            <a:r>
              <a:rPr lang="en-GB" baseline="0" dirty="0" smtClean="0"/>
              <a:t>2</a:t>
            </a:r>
          </a:p>
          <a:p>
            <a:r>
              <a:rPr lang="en-GB" dirty="0" err="1" smtClean="0"/>
              <a:t>myns.foo</a:t>
            </a:r>
            <a:r>
              <a:rPr lang="en-GB" dirty="0" smtClean="0"/>
              <a:t>&lt;ED&gt;</a:t>
            </a:r>
          </a:p>
          <a:p>
            <a:r>
              <a:rPr lang="en-GB" dirty="0" err="1" smtClean="0"/>
              <a:t>myns</a:t>
            </a:r>
            <a:r>
              <a:rPr lang="en-GB" dirty="0" smtClean="0"/>
              <a:t>&lt;ED&gt;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9016: Key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9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Used to</a:t>
            </a:r>
            <a:r>
              <a:rPr lang="en-GB" baseline="0" dirty="0" smtClean="0"/>
              <a:t> report the property name which follows the last well-defined property in the order of </a:t>
            </a:r>
            <a:r>
              <a:rPr lang="en-GB" baseline="0" dirty="0" err="1" smtClean="0"/>
              <a:t>PropList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27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11560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595813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47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576" y="908721"/>
            <a:ext cx="7632848" cy="468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680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6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4" r:id="rId3"/>
    <p:sldLayoutId id="2147483663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andys@dyalog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upport@dyalog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dyalog.com/latest/Dyalog%20APL%20Experimental%20Functionality%20-%20Compiler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76872"/>
            <a:ext cx="3248354" cy="3888336"/>
          </a:xfrm>
          <a:prstGeom prst="rect">
            <a:avLst/>
          </a:prstGeom>
        </p:spPr>
      </p:pic>
      <p:sp>
        <p:nvSpPr>
          <p:cNvPr id="5" name="Title Placeholder 4"/>
          <p:cNvSpPr txBox="1">
            <a:spLocks/>
          </p:cNvSpPr>
          <p:nvPr/>
        </p:nvSpPr>
        <p:spPr>
          <a:xfrm>
            <a:off x="685800" y="1700808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3200" kern="0" dirty="0" smtClean="0"/>
              <a:t>Andy </a:t>
            </a:r>
            <a:r>
              <a:rPr lang="en-US" sz="3200" kern="0" dirty="0" err="1" smtClean="0"/>
              <a:t>Shiers</a:t>
            </a:r>
            <a:endParaRPr lang="en-GB" sz="3200" kern="0" dirty="0"/>
          </a:p>
        </p:txBody>
      </p:sp>
      <p:sp>
        <p:nvSpPr>
          <p:cNvPr id="6" name="Title Placeholder 4"/>
          <p:cNvSpPr txBox="1">
            <a:spLocks/>
          </p:cNvSpPr>
          <p:nvPr/>
        </p:nvSpPr>
        <p:spPr>
          <a:xfrm>
            <a:off x="652463" y="620689"/>
            <a:ext cx="7886700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sz="3600" dirty="0"/>
              <a:t>Not A Lot of People Know That</a:t>
            </a:r>
            <a:r>
              <a:rPr lang="en-GB" sz="3600" dirty="0" smtClean="0"/>
              <a:t>…</a:t>
            </a:r>
          </a:p>
          <a:p>
            <a:r>
              <a:rPr lang="en-GB" sz="3600" dirty="0" smtClean="0"/>
              <a:t>Little-known </a:t>
            </a:r>
            <a:r>
              <a:rPr lang="en-GB" sz="3600" dirty="0"/>
              <a:t>Features of Dyalog</a:t>
            </a:r>
            <a:endParaRPr lang="en-GB" sz="3600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Windows Captions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You can read but not set the session caption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  ⎕se.⎕</a:t>
            </a:r>
            <a:r>
              <a:rPr lang="en-GB" sz="2000" dirty="0" err="1" smtClean="0">
                <a:latin typeface="APL385 Unicode" panose="020B0709000202000203" pitchFamily="49" charset="0"/>
              </a:rPr>
              <a:t>ws</a:t>
            </a:r>
            <a:r>
              <a:rPr lang="en-GB" sz="2000" dirty="0" smtClean="0">
                <a:latin typeface="APL385 Unicode" panose="020B0709000202000203" pitchFamily="49" charset="0"/>
              </a:rPr>
              <a:t> 'Caption' 'hello'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DOMAIN ERROR</a:t>
            </a:r>
          </a:p>
          <a:p>
            <a:pPr lvl="1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 aside: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  z←⎕se.⎕</a:t>
            </a:r>
            <a:r>
              <a:rPr lang="en-GB" sz="2000" dirty="0" err="1" smtClean="0">
                <a:latin typeface="APL385 Unicode" panose="020B0709000202000203" pitchFamily="49" charset="0"/>
              </a:rPr>
              <a:t>wg'Log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</a:p>
          <a:p>
            <a:pPr marL="1085850" lvl="1" indent="-342900"/>
            <a:endParaRPr lang="en-GB" sz="2000" dirty="0" smtClean="0">
              <a:latin typeface="APL385 Unicode" panose="020B0709000202000203" pitchFamily="49" charset="0"/>
            </a:endParaRPr>
          </a:p>
          <a:p>
            <a:pPr algn="ctr"/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1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Windows Captions .. Flushing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Window captions are not always immediately updated</a:t>
            </a:r>
          </a:p>
          <a:p>
            <a:pPr lvl="1" indent="0">
              <a:buNone/>
            </a:pPr>
            <a:r>
              <a:rPr lang="en-GB" sz="2000" dirty="0" smtClean="0"/>
              <a:t>  </a:t>
            </a:r>
            <a:r>
              <a:rPr lang="en-GB" sz="2000" dirty="0" smtClean="0">
                <a:latin typeface="APL385 Unicode" panose="020B0709000202000203" pitchFamily="49" charset="0"/>
              </a:rPr>
              <a:t>⎕</a:t>
            </a:r>
            <a:r>
              <a:rPr lang="en-GB" sz="2000" dirty="0" err="1" smtClean="0">
                <a:latin typeface="APL385 Unicode" panose="020B0709000202000203" pitchFamily="49" charset="0"/>
              </a:rPr>
              <a:t>wsid</a:t>
            </a:r>
            <a:r>
              <a:rPr lang="en-GB" sz="2000" dirty="0" smtClean="0">
                <a:latin typeface="APL385 Unicode" panose="020B0709000202000203" pitchFamily="49" charset="0"/>
              </a:rPr>
              <a:t>←'</a:t>
            </a:r>
            <a:r>
              <a:rPr lang="en-GB" sz="2000" dirty="0" err="1" smtClean="0">
                <a:latin typeface="APL385 Unicode" panose="020B0709000202000203" pitchFamily="49" charset="0"/>
              </a:rPr>
              <a:t>newws</a:t>
            </a:r>
            <a:r>
              <a:rPr lang="en-GB" sz="2000" dirty="0" smtClean="0">
                <a:latin typeface="APL385 Unicode" panose="020B0709000202000203" pitchFamily="49" charset="0"/>
              </a:rPr>
              <a:t>' ⋄ ⎕</a:t>
            </a:r>
            <a:r>
              <a:rPr lang="en-GB" sz="2000" dirty="0" err="1" smtClean="0">
                <a:latin typeface="APL385 Unicode" panose="020B0709000202000203" pitchFamily="49" charset="0"/>
              </a:rPr>
              <a:t>dq</a:t>
            </a:r>
            <a:r>
              <a:rPr lang="en-GB" sz="2000" dirty="0" smtClean="0">
                <a:latin typeface="APL385 Unicode" panose="020B0709000202000203" pitchFamily="49" charset="0"/>
              </a:rPr>
              <a:t> '.'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Force flush with </a:t>
            </a:r>
            <a:r>
              <a:rPr lang="en-GB" sz="2400" dirty="0" smtClean="0">
                <a:latin typeface="APL385 Unicode" panose="020B0709000202000203" pitchFamily="49" charset="0"/>
              </a:rPr>
              <a:t>2022⌶1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PL385 Unicode" panose="020B0709000202000203" pitchFamily="49" charset="0"/>
              </a:rPr>
              <a:t>14.0.22176</a:t>
            </a:r>
            <a:r>
              <a:rPr lang="en-GB" sz="2000" dirty="0" smtClean="0"/>
              <a:t> onwards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This does NOT change the Caption text, but merely calls for all interpreter-related windows to have their captions updated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69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5040560"/>
          </a:xfrm>
        </p:spPr>
        <p:txBody>
          <a:bodyPr/>
          <a:lstStyle/>
          <a:p>
            <a:pPr algn="ctr"/>
            <a:r>
              <a:rPr lang="en-GB" dirty="0" smtClean="0"/>
              <a:t>An aside .. listing processes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UNIX</a:t>
            </a:r>
          </a:p>
          <a:p>
            <a:pPr lvl="1" indent="0">
              <a:buNone/>
            </a:pPr>
            <a:r>
              <a:rPr lang="en-GB" sz="2000" dirty="0" err="1" smtClean="0">
                <a:latin typeface="APL385 Unicode" panose="020B0709000202000203" pitchFamily="49" charset="0"/>
              </a:rPr>
              <a:t>mypid</a:t>
            </a:r>
            <a:r>
              <a:rPr lang="en-GB" sz="1800" dirty="0" smtClean="0">
                <a:latin typeface="APL385 Unicode" panose="020B0709000202000203" pitchFamily="49" charset="0"/>
              </a:rPr>
              <a:t>←⊃⎕</a:t>
            </a:r>
            <a:r>
              <a:rPr lang="en-GB" sz="1800" dirty="0" err="1" smtClean="0">
                <a:latin typeface="APL385 Unicode" panose="020B0709000202000203" pitchFamily="49" charset="0"/>
              </a:rPr>
              <a:t>sh'echo</a:t>
            </a:r>
            <a:r>
              <a:rPr lang="en-GB" sz="1800" dirty="0" smtClean="0">
                <a:latin typeface="APL385 Unicode" panose="020B0709000202000203" pitchFamily="49" charset="0"/>
              </a:rPr>
              <a:t> $PPID'</a:t>
            </a:r>
          </a:p>
          <a:p>
            <a:pPr lvl="1" indent="0">
              <a:buNone/>
            </a:pPr>
            <a:r>
              <a:rPr lang="en-GB" sz="1800" dirty="0" err="1" smtClean="0">
                <a:latin typeface="APL385 Unicode" panose="020B0709000202000203" pitchFamily="49" charset="0"/>
              </a:rPr>
              <a:t>allprocs</a:t>
            </a:r>
            <a:r>
              <a:rPr lang="en-GB" sz="1800" dirty="0" smtClean="0">
                <a:latin typeface="APL385 Unicode" panose="020B0709000202000203" pitchFamily="49" charset="0"/>
              </a:rPr>
              <a:t>←⎕</a:t>
            </a:r>
            <a:r>
              <a:rPr lang="en-GB" sz="1800" dirty="0" err="1" smtClean="0">
                <a:latin typeface="APL385 Unicode" panose="020B0709000202000203" pitchFamily="49" charset="0"/>
              </a:rPr>
              <a:t>sh'ps</a:t>
            </a:r>
            <a:r>
              <a:rPr lang="en-GB" sz="1800" dirty="0" smtClean="0">
                <a:latin typeface="APL385 Unicode" panose="020B0709000202000203" pitchFamily="49" charset="0"/>
              </a:rPr>
              <a:t> -</a:t>
            </a:r>
            <a:r>
              <a:rPr lang="en-GB" sz="1800" dirty="0" err="1" smtClean="0">
                <a:latin typeface="APL385 Unicode" panose="020B0709000202000203" pitchFamily="49" charset="0"/>
              </a:rPr>
              <a:t>ef</a:t>
            </a:r>
            <a:r>
              <a:rPr lang="en-GB" sz="1800" dirty="0" smtClean="0">
                <a:latin typeface="APL385 Unicode" panose="020B0709000202000203" pitchFamily="49" charset="0"/>
              </a:rPr>
              <a:t>'</a:t>
            </a:r>
          </a:p>
          <a:p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Windows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   'pid</a:t>
            </a:r>
            <a:r>
              <a:rPr lang="en-GB" sz="1800" dirty="0">
                <a:latin typeface="APL385 Unicode" panose="020B0709000202000203" pitchFamily="49" charset="0"/>
              </a:rPr>
              <a:t>'⎕</a:t>
            </a:r>
            <a:r>
              <a:rPr lang="en-GB" sz="1800" dirty="0" smtClean="0">
                <a:latin typeface="APL385 Unicode" panose="020B0709000202000203" pitchFamily="49" charset="0"/>
              </a:rPr>
              <a:t>NA'U4 </a:t>
            </a:r>
            <a:r>
              <a:rPr lang="en-GB" sz="1800" dirty="0">
                <a:latin typeface="APL385 Unicode" panose="020B0709000202000203" pitchFamily="49" charset="0"/>
              </a:rPr>
              <a:t>kernel32.dll|GetCurrentProcessId'</a:t>
            </a:r>
          </a:p>
          <a:p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 smtClean="0">
                <a:latin typeface="APL385 Unicode" panose="020B0709000202000203" pitchFamily="49" charset="0"/>
              </a:rPr>
              <a:t>mypid←pid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 smtClean="0">
                <a:latin typeface="APL385 Unicode" panose="020B0709000202000203" pitchFamily="49" charset="0"/>
              </a:rPr>
              <a:t>allprocs</a:t>
            </a:r>
            <a:r>
              <a:rPr lang="en-GB" sz="1800" dirty="0">
                <a:latin typeface="APL385 Unicode" panose="020B0709000202000203" pitchFamily="49" charset="0"/>
              </a:rPr>
              <a:t>←⎕</a:t>
            </a:r>
            <a:r>
              <a:rPr lang="en-GB" sz="1800" dirty="0" err="1">
                <a:latin typeface="APL385 Unicode" panose="020B0709000202000203" pitchFamily="49" charset="0"/>
              </a:rPr>
              <a:t>cmd'tasklist</a:t>
            </a:r>
            <a:r>
              <a:rPr lang="en-GB" sz="1800" dirty="0">
                <a:latin typeface="APL385 Unicode" panose="020B0709000202000203" pitchFamily="49" charset="0"/>
              </a:rPr>
              <a:t> /V /FO csv</a:t>
            </a:r>
            <a:r>
              <a:rPr lang="en-GB" sz="1800" dirty="0" smtClean="0">
                <a:latin typeface="APL385 Unicode" panose="020B0709000202000203" pitchFamily="49" charset="0"/>
              </a:rPr>
              <a:t>'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Better to use </a:t>
            </a:r>
            <a:r>
              <a:rPr lang="en-GB" sz="2400" dirty="0" smtClean="0">
                <a:latin typeface="APL385 Unicode" panose="020B0709000202000203" pitchFamily="49" charset="0"/>
              </a:rPr>
              <a:t>⎕NA</a:t>
            </a:r>
            <a:r>
              <a:rPr lang="en-GB" sz="2400" dirty="0" smtClean="0"/>
              <a:t> on all platforms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Difficult to write a utility that runs on all platforms</a:t>
            </a:r>
          </a:p>
          <a:p>
            <a:pPr lvl="1" indent="0">
              <a:buNone/>
            </a:pPr>
            <a:endParaRPr lang="en-GB" sz="2000" dirty="0" smtClean="0"/>
          </a:p>
          <a:p>
            <a:pPr lvl="1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lvl="1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09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792088"/>
          </a:xfrm>
        </p:spPr>
        <p:txBody>
          <a:bodyPr/>
          <a:lstStyle/>
          <a:p>
            <a:pPr algn="ctr"/>
            <a:r>
              <a:rPr lang="en-GB" dirty="0" smtClean="0"/>
              <a:t>The Editor (and Tracer)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2636912"/>
            <a:ext cx="5688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Moving Finger writes; and, having writ,</a:t>
            </a:r>
            <a:br>
              <a:rPr lang="en-GB" dirty="0"/>
            </a:br>
            <a:r>
              <a:rPr lang="en-GB" dirty="0" smtClean="0"/>
              <a:t>Moves </a:t>
            </a:r>
            <a:r>
              <a:rPr lang="en-GB" dirty="0"/>
              <a:t>on: nor all thy Piety nor Wit,</a:t>
            </a:r>
            <a:br>
              <a:rPr lang="en-GB" dirty="0"/>
            </a:br>
            <a:r>
              <a:rPr lang="en-GB" dirty="0"/>
              <a:t>Shall lure it back to cancel half a Line,</a:t>
            </a:r>
            <a:br>
              <a:rPr lang="en-GB" dirty="0"/>
            </a:br>
            <a:r>
              <a:rPr lang="en-GB" dirty="0" smtClean="0"/>
              <a:t>Nor </a:t>
            </a:r>
            <a:r>
              <a:rPr lang="en-GB" dirty="0"/>
              <a:t>all thy Tears wash out a Word of it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 algn="r"/>
            <a:r>
              <a:rPr lang="en-GB" sz="2000" i="1" dirty="0" err="1"/>
              <a:t>Rubáiyát</a:t>
            </a:r>
            <a:r>
              <a:rPr lang="en-GB" sz="2000" i="1" dirty="0"/>
              <a:t> of Omar </a:t>
            </a:r>
            <a:r>
              <a:rPr lang="en-GB" sz="2000" i="1" dirty="0" err="1" smtClean="0"/>
              <a:t>Khayyám</a:t>
            </a:r>
            <a:r>
              <a:rPr lang="en-GB" sz="2000" i="1" dirty="0" smtClean="0"/>
              <a:t>, </a:t>
            </a:r>
          </a:p>
          <a:p>
            <a:pPr algn="r"/>
            <a:r>
              <a:rPr lang="en-GB" sz="2000" i="1" dirty="0" smtClean="0"/>
              <a:t>tr. </a:t>
            </a:r>
            <a:r>
              <a:rPr lang="en-GB" sz="2000" i="1" dirty="0"/>
              <a:t>Edward FitzGerald</a:t>
            </a:r>
          </a:p>
        </p:txBody>
      </p:sp>
    </p:spTree>
    <p:extLst>
      <p:ext uri="{BB962C8B-B14F-4D97-AF65-F5344CB8AC3E}">
        <p14:creationId xmlns:p14="http://schemas.microsoft.com/office/powerpoint/2010/main" val="56073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The Editor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delete/backspace and &lt;BK&gt; do a pretty good job!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Starting the Editor: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)ED foo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⎕ED 'foo'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)</a:t>
            </a:r>
            <a:r>
              <a:rPr lang="en-GB" sz="2000" dirty="0" err="1" smtClean="0">
                <a:latin typeface="APL385 Unicode" panose="020B0709000202000203" pitchFamily="49" charset="0"/>
              </a:rPr>
              <a:t>ed</a:t>
            </a:r>
            <a:r>
              <a:rPr lang="en-GB" sz="2000" dirty="0" smtClean="0">
                <a:latin typeface="APL385 Unicode" panose="020B0709000202000203" pitchFamily="49" charset="0"/>
              </a:rPr>
              <a:t> foo ○cl ⍋⍒≢ goo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44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968552"/>
          </a:xfrm>
        </p:spPr>
        <p:txBody>
          <a:bodyPr/>
          <a:lstStyle/>
          <a:p>
            <a:pPr algn="ctr"/>
            <a:r>
              <a:rPr lang="en-GB" dirty="0"/>
              <a:t>The </a:t>
            </a:r>
            <a:r>
              <a:rPr lang="en-GB" dirty="0" smtClean="0"/>
              <a:t>Editor</a:t>
            </a:r>
            <a:endParaRPr lang="en-GB" dirty="0"/>
          </a:p>
          <a:p>
            <a:pPr lvl="1" indent="0">
              <a:buNone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foo&lt;ED&gt;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&lt;ED&gt; is: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Double click (Windows/RIDE)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Shift Enter (Windows/</a:t>
            </a:r>
            <a:r>
              <a:rPr lang="en-GB" sz="2000" dirty="0" err="1"/>
              <a:t>PuTTY</a:t>
            </a:r>
            <a:r>
              <a:rPr lang="en-GB" sz="2000" dirty="0"/>
              <a:t>/RIDE)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APL Enter (Linux console)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Right click -&gt; Edit (Windows)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Edit -&gt; Edit item under cursor (RIDE)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80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968552"/>
          </a:xfrm>
        </p:spPr>
        <p:txBody>
          <a:bodyPr/>
          <a:lstStyle/>
          <a:p>
            <a:pPr algn="ctr"/>
            <a:r>
              <a:rPr lang="en-GB" dirty="0"/>
              <a:t>The </a:t>
            </a:r>
            <a:r>
              <a:rPr lang="en-GB" dirty="0" smtClean="0"/>
              <a:t>Editor/Tracer</a:t>
            </a:r>
            <a:endParaRPr lang="en-GB" dirty="0"/>
          </a:p>
          <a:p>
            <a:pPr lvl="1" indent="0">
              <a:buNone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When </a:t>
            </a:r>
            <a:r>
              <a:rPr lang="en-GB" sz="2400" dirty="0" smtClean="0"/>
              <a:t>suspended: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&lt;ED&gt; on whitespace in session opens most recently suspended function in editor (naked edit)</a:t>
            </a:r>
          </a:p>
          <a:p>
            <a:pPr lvl="1" indent="0">
              <a:buNone/>
            </a:pP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&lt;TC&gt; </a:t>
            </a:r>
            <a:r>
              <a:rPr lang="en-GB" sz="2000" dirty="0"/>
              <a:t>on whitespace in session opens </a:t>
            </a:r>
            <a:r>
              <a:rPr lang="en-GB" sz="2000" dirty="0" smtClean="0"/>
              <a:t>tracer on most recently suspended function (naked trace)</a:t>
            </a:r>
          </a:p>
          <a:p>
            <a:pPr lvl="1" indent="0">
              <a:buNone/>
            </a:pP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 tracer, &lt;ED&gt; on whitespace opens the current function in the editor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In 13.2 and earlier had to be in first column of trace window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17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The Editor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Align comments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Only in simple functions at present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Context Menu </a:t>
            </a:r>
            <a:r>
              <a:rPr lang="en-GB" sz="2000" dirty="0" err="1" smtClean="0"/>
              <a:t>MenuItem</a:t>
            </a: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Keystroke &lt;AC&gt;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Select All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Menu option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Keystroke </a:t>
            </a:r>
            <a:r>
              <a:rPr lang="en-GB" sz="2000" dirty="0" smtClean="0"/>
              <a:t>&lt;SA&gt;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Will be added to the context menu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84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The Tracer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Now can select to skip blank lines and comments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Always stops on the first line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Stops on last line of </a:t>
            </a:r>
            <a:r>
              <a:rPr lang="en-GB" sz="2000" dirty="0" err="1" smtClean="0"/>
              <a:t>tradfn</a:t>
            </a:r>
            <a:r>
              <a:rPr lang="en-GB" sz="2000" dirty="0" smtClean="0"/>
              <a:t> if it's a comment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lvl="1" indent="0" algn="ctr">
              <a:buNone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Do you want this to be split into two options ?</a:t>
            </a:r>
          </a:p>
          <a:p>
            <a:pPr lvl="1" indent="0">
              <a:buNone/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29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Closing Editor/Tracer Windows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You cannot )SAVE a workspace if there are open Edit or Trace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If you close a Trace Window, you cut the stack back one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Windows has Windows -&gt; Close All Windows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Closes edit/trace windows, but preserves the stack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mtClean="0">
                <a:latin typeface="APL385 Unicode" panose="020B0709000202000203" pitchFamily="49" charset="0"/>
              </a:rPr>
              <a:t>2023⌶</a:t>
            </a:r>
            <a:r>
              <a:rPr lang="en-GB" sz="2400" smtClean="0"/>
              <a:t> </a:t>
            </a:r>
            <a:r>
              <a:rPr lang="en-GB" sz="2400" dirty="0" smtClean="0"/>
              <a:t>does </a:t>
            </a:r>
            <a:r>
              <a:rPr lang="en-GB" sz="2400" dirty="0"/>
              <a:t>the </a:t>
            </a:r>
            <a:r>
              <a:rPr lang="en-GB" sz="2400" dirty="0" smtClean="0"/>
              <a:t>same on </a:t>
            </a:r>
            <a:r>
              <a:rPr lang="en-GB" sz="2400" dirty="0"/>
              <a:t>all platforms </a:t>
            </a:r>
            <a:endParaRPr lang="en-GB" sz="24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14.0.22176 onwards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35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25462" y="2276872"/>
            <a:ext cx="4680520" cy="1152128"/>
          </a:xfrm>
        </p:spPr>
        <p:txBody>
          <a:bodyPr/>
          <a:lstStyle/>
          <a:p>
            <a:pPr algn="r"/>
            <a:r>
              <a:rPr lang="en-GB" dirty="0" smtClean="0"/>
              <a:t>"</a:t>
            </a:r>
            <a:r>
              <a:rPr lang="en-GB" sz="2400" dirty="0" smtClean="0"/>
              <a:t>Not a lot of people know that</a:t>
            </a:r>
            <a:r>
              <a:rPr lang="en-GB" dirty="0" smtClean="0"/>
              <a:t>"</a:t>
            </a:r>
          </a:p>
          <a:p>
            <a:pPr algn="r"/>
            <a:r>
              <a:rPr lang="en-GB" sz="2400" dirty="0" smtClean="0"/>
              <a:t>			</a:t>
            </a:r>
            <a:r>
              <a:rPr lang="en-GB" sz="1800" i="1" dirty="0" smtClean="0"/>
              <a:t>Michael Caine</a:t>
            </a:r>
          </a:p>
          <a:p>
            <a:endParaRPr lang="en-GB" sz="2400" dirty="0"/>
          </a:p>
          <a:p>
            <a:endParaRPr lang="en-GB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3861048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Or not </a:t>
            </a:r>
            <a:r>
              <a:rPr lang="en-GB" dirty="0" smtClean="0"/>
              <a:t>- but </a:t>
            </a:r>
            <a:r>
              <a:rPr lang="en-GB" dirty="0"/>
              <a:t>he is reported to have said "Not a lot of people know that."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12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Saving without Stops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PL385 Unicode" panose="020B0709000202000203" pitchFamily="49" charset="0"/>
              </a:rPr>
              <a:t>2400⌶1</a:t>
            </a:r>
            <a:r>
              <a:rPr lang="en-GB" sz="2400" dirty="0" smtClean="0"/>
              <a:t> clears all stops, monitor and trace bits in workspace before writing to disk</a:t>
            </a:r>
          </a:p>
          <a:p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    2400⌶</a:t>
            </a:r>
            <a:r>
              <a:rPr lang="en-GB" sz="1800" dirty="0">
                <a:latin typeface="APL385 Unicode" panose="020B0709000202000203" pitchFamily="49" charset="0"/>
              </a:rPr>
              <a:t>1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0</a:t>
            </a:r>
            <a:endParaRPr lang="en-GB" sz="1800" dirty="0">
              <a:latin typeface="APL385 Unicode" panose="020B0709000202000203" pitchFamily="49" charset="0"/>
            </a:endParaRPr>
          </a:p>
          <a:p>
            <a:r>
              <a:rPr lang="en-GB" sz="1800" dirty="0" smtClean="0">
                <a:latin typeface="APL385 Unicode" panose="020B0709000202000203" pitchFamily="49" charset="0"/>
              </a:rPr>
              <a:t>         )</a:t>
            </a:r>
            <a:r>
              <a:rPr lang="en-GB" sz="1800" dirty="0">
                <a:latin typeface="APL385 Unicode" panose="020B0709000202000203" pitchFamily="49" charset="0"/>
              </a:rPr>
              <a:t>save </a:t>
            </a:r>
            <a:r>
              <a:rPr lang="en-GB" sz="1800" dirty="0" err="1" smtClean="0">
                <a:latin typeface="APL385 Unicode" panose="020B0709000202000203" pitchFamily="49" charset="0"/>
              </a:rPr>
              <a:t>myws</a:t>
            </a:r>
            <a:endParaRPr lang="en-GB" sz="1800" dirty="0">
              <a:latin typeface="APL385 Unicode" panose="020B0709000202000203" pitchFamily="49" charset="0"/>
            </a:endParaRPr>
          </a:p>
          <a:p>
            <a:r>
              <a:rPr lang="en-GB" sz="1800" dirty="0" smtClean="0">
                <a:latin typeface="APL385 Unicode" panose="020B0709000202000203" pitchFamily="49" charset="0"/>
              </a:rPr>
              <a:t>   0 </a:t>
            </a:r>
            <a:r>
              <a:rPr lang="en-GB" sz="1800" dirty="0">
                <a:latin typeface="APL385 Unicode" panose="020B0709000202000203" pitchFamily="49" charset="0"/>
              </a:rPr>
              <a:t>Trace bits cleared.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1 </a:t>
            </a:r>
            <a:r>
              <a:rPr lang="en-GB" sz="1800" dirty="0">
                <a:latin typeface="APL385 Unicode" panose="020B0709000202000203" pitchFamily="49" charset="0"/>
              </a:rPr>
              <a:t>Stop bits cleared.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4 </a:t>
            </a:r>
            <a:r>
              <a:rPr lang="en-GB" sz="1800" dirty="0">
                <a:latin typeface="APL385 Unicode" panose="020B0709000202000203" pitchFamily="49" charset="0"/>
              </a:rPr>
              <a:t>Monitor bits cleared.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</a:t>
            </a:r>
            <a:r>
              <a:rPr lang="en-GB" sz="1800" dirty="0" err="1" smtClean="0">
                <a:latin typeface="APL385 Unicode" panose="020B0709000202000203" pitchFamily="49" charset="0"/>
              </a:rPr>
              <a:t>myws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>
                <a:latin typeface="APL385 Unicode" panose="020B0709000202000203" pitchFamily="49" charset="0"/>
              </a:rPr>
              <a:t>saved Thu Sep 18 10:26:19 2014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2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⎕FIX and ⎕FX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You can create a new scripted object using ⎕</a:t>
            </a:r>
            <a:r>
              <a:rPr lang="en-GB" sz="2400" dirty="0" smtClean="0"/>
              <a:t>FIX or the editor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The only way to alter the source of a scripted object is by using the editor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25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⎕FIX and ⎕FX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Any other change is ephemeral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Like there's a sheet of </a:t>
            </a:r>
            <a:r>
              <a:rPr lang="en-GB" sz="2000" dirty="0" err="1" smtClean="0"/>
              <a:t>perspex</a:t>
            </a:r>
            <a:r>
              <a:rPr lang="en-GB" sz="2000" dirty="0" smtClean="0"/>
              <a:t> over the original object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Same for </a:t>
            </a:r>
            <a:r>
              <a:rPr lang="en-GB" sz="2000" dirty="0" err="1" smtClean="0"/>
              <a:t>fns</a:t>
            </a:r>
            <a:r>
              <a:rPr lang="en-GB" sz="2000" dirty="0" smtClean="0"/>
              <a:t>, </a:t>
            </a:r>
            <a:r>
              <a:rPr lang="en-GB" sz="2000" dirty="0" err="1" smtClean="0"/>
              <a:t>vars</a:t>
            </a:r>
            <a:r>
              <a:rPr lang="en-GB" sz="2000" dirty="0"/>
              <a:t> </a:t>
            </a:r>
            <a:r>
              <a:rPr lang="en-GB" sz="2000" dirty="0" smtClean="0"/>
              <a:t>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 14.0 the editor and tracer display the most local definition of functions </a:t>
            </a:r>
            <a:r>
              <a:rPr lang="en-GB" sz="2400" dirty="0" err="1" smtClean="0"/>
              <a:t>etc</a:t>
            </a:r>
            <a:endParaRPr lang="en-GB" sz="24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In earlier versions they showed the version in the source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00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Keystrokes (Windows)</a:t>
            </a:r>
          </a:p>
          <a:p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Alt-f &lt;</a:t>
            </a:r>
            <a:r>
              <a:rPr lang="en-GB" sz="2400" dirty="0" err="1" smtClean="0"/>
              <a:t>num</a:t>
            </a:r>
            <a:r>
              <a:rPr lang="en-GB" sz="2400" dirty="0" smtClean="0"/>
              <a:t> or mouse click&gt;</a:t>
            </a:r>
          </a:p>
          <a:p>
            <a:pPr lvl="1" indent="0">
              <a:buNone/>
            </a:pPr>
            <a:r>
              <a:rPr lang="en-GB" sz="2400" dirty="0" smtClean="0"/>
              <a:t>      </a:t>
            </a:r>
            <a:r>
              <a:rPr lang="en-GB" sz="2400" dirty="0" smtClean="0">
                <a:latin typeface="APL385 Unicode" panose="020B0709000202000203" pitchFamily="49" charset="0"/>
              </a:rPr>
              <a:t>)load</a:t>
            </a:r>
          </a:p>
          <a:p>
            <a:pPr lvl="1" indent="0">
              <a:buNone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Alt-f &lt;Shift-</a:t>
            </a:r>
            <a:r>
              <a:rPr lang="en-GB" sz="2400" dirty="0" err="1" smtClean="0"/>
              <a:t>num</a:t>
            </a:r>
            <a:r>
              <a:rPr lang="en-GB" sz="2400" dirty="0" smtClean="0"/>
              <a:t> or mouse click&gt;</a:t>
            </a:r>
          </a:p>
          <a:p>
            <a:pPr lvl="1" indent="0">
              <a:buNone/>
            </a:pPr>
            <a:r>
              <a:rPr lang="en-GB" sz="2400" dirty="0" smtClean="0"/>
              <a:t>      </a:t>
            </a:r>
            <a:r>
              <a:rPr lang="en-GB" sz="2400" dirty="0" smtClean="0">
                <a:latin typeface="APL385 Unicode" panose="020B0709000202000203" pitchFamily="49" charset="0"/>
              </a:rPr>
              <a:t>)</a:t>
            </a:r>
            <a:r>
              <a:rPr lang="en-GB" sz="2400" dirty="0" err="1" smtClean="0">
                <a:latin typeface="APL385 Unicode" panose="020B0709000202000203" pitchFamily="49" charset="0"/>
              </a:rPr>
              <a:t>xload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lvl="1" indent="0">
              <a:buNone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Alt-f &lt;Ctrl-left mouse click&gt;</a:t>
            </a:r>
          </a:p>
          <a:p>
            <a:pPr lvl="1" indent="0">
              <a:buNone/>
            </a:pPr>
            <a:r>
              <a:rPr lang="en-GB" sz="2400" dirty="0" smtClean="0"/>
              <a:t>      )load and trace </a:t>
            </a:r>
            <a:r>
              <a:rPr lang="en-GB" sz="2400" dirty="0" smtClean="0">
                <a:latin typeface="APL385 Unicode" panose="020B0709000202000203" pitchFamily="49" charset="0"/>
              </a:rPr>
              <a:t>⎕lx</a:t>
            </a: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92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63688" y="908720"/>
            <a:ext cx="5832648" cy="4680520"/>
          </a:xfrm>
        </p:spPr>
        <p:txBody>
          <a:bodyPr/>
          <a:lstStyle/>
          <a:p>
            <a:pPr algn="ctr"/>
            <a:r>
              <a:rPr lang="en-GB" dirty="0" smtClean="0"/>
              <a:t>Searching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sz="2400" dirty="0" smtClean="0"/>
              <a:t>"They search him here, they search him there .. that [redacted] elusive Pimpernel"</a:t>
            </a:r>
          </a:p>
          <a:p>
            <a:endParaRPr lang="en-GB" sz="2400" dirty="0" smtClean="0"/>
          </a:p>
          <a:p>
            <a:pPr algn="r"/>
            <a:r>
              <a:rPr lang="en-GB" sz="1800" i="1" dirty="0" err="1"/>
              <a:t>Emmuska</a:t>
            </a:r>
            <a:r>
              <a:rPr lang="en-GB" sz="1800" i="1" dirty="0"/>
              <a:t> Orczy, The Scarlet Pimpernel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21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Searching Enhancements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Case sensitive/insensitive searching in editor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Link </a:t>
            </a:r>
            <a:r>
              <a:rPr lang="en-GB" sz="2400" dirty="0"/>
              <a:t>between </a:t>
            </a:r>
            <a:r>
              <a:rPr lang="en-GB" sz="2400" dirty="0" smtClean="0"/>
              <a:t>Find tool and </a:t>
            </a:r>
            <a:r>
              <a:rPr lang="en-GB" sz="2400" dirty="0"/>
              <a:t>editor </a:t>
            </a:r>
            <a:r>
              <a:rPr lang="en-GB" sz="2400" dirty="0" smtClean="0"/>
              <a:t>searches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Text is shared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Case insensitivity is shared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Hidden text can be skipped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algn="ctr"/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60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Searching Features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Most options in Find object tool are saved in the registry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Unselecting </a:t>
            </a:r>
            <a:r>
              <a:rPr lang="en-GB" sz="2000" i="1" dirty="0" smtClean="0"/>
              <a:t>Include Session namespace</a:t>
            </a:r>
            <a:r>
              <a:rPr lang="en-GB" sz="2000" dirty="0" smtClean="0"/>
              <a:t> may be very useful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Don't forget that you may have set the more obscure ones too</a:t>
            </a:r>
          </a:p>
          <a:p>
            <a:pPr lvl="1" indent="0">
              <a:buNone/>
            </a:pPr>
            <a:endParaRPr lang="en-GB" sz="2000" dirty="0" smtClean="0"/>
          </a:p>
          <a:p>
            <a:pPr marL="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algn="ctr"/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65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824536"/>
          </a:xfrm>
        </p:spPr>
        <p:txBody>
          <a:bodyPr/>
          <a:lstStyle/>
          <a:p>
            <a:pPr algn="ctr"/>
            <a:r>
              <a:rPr lang="en-GB" dirty="0" smtClean="0"/>
              <a:t>User Defined Events</a:t>
            </a:r>
          </a:p>
          <a:p>
            <a:endParaRPr lang="en-GB" sz="2400" dirty="0" smtClean="0"/>
          </a:p>
          <a:p>
            <a:r>
              <a:rPr lang="en-GB" sz="2000" dirty="0" smtClean="0">
                <a:latin typeface="APL385 Unicode" panose="020B0709000202000203" pitchFamily="49" charset="0"/>
              </a:rPr>
              <a:t>      'f' ⎕WC 'Form'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Syntax 1: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'f' ⎕WS 'Event</a:t>
            </a:r>
            <a:r>
              <a:rPr lang="en-GB" sz="2000" dirty="0">
                <a:latin typeface="APL385 Unicode" panose="020B0709000202000203" pitchFamily="49" charset="0"/>
              </a:rPr>
              <a:t>' '</a:t>
            </a:r>
            <a:r>
              <a:rPr lang="en-GB" sz="2000" dirty="0" err="1">
                <a:latin typeface="APL385 Unicode" panose="020B0709000202000203" pitchFamily="49" charset="0"/>
              </a:rPr>
              <a:t>KeyPress</a:t>
            </a:r>
            <a:r>
              <a:rPr lang="en-GB" sz="2000" dirty="0">
                <a:latin typeface="APL385 Unicode" panose="020B0709000202000203" pitchFamily="49" charset="0"/>
              </a:rPr>
              <a:t>' '</a:t>
            </a:r>
            <a:r>
              <a:rPr lang="en-GB" sz="2000" dirty="0" err="1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f.Event←'</a:t>
            </a:r>
            <a:r>
              <a:rPr lang="en-GB" sz="2000" dirty="0" err="1" smtClean="0">
                <a:latin typeface="APL385 Unicode" panose="020B0709000202000203" pitchFamily="49" charset="0"/>
              </a:rPr>
              <a:t>KeyPress</a:t>
            </a:r>
            <a:r>
              <a:rPr lang="en-GB" sz="2000" dirty="0" smtClean="0">
                <a:latin typeface="APL385 Unicode" panose="020B0709000202000203" pitchFamily="49" charset="0"/>
              </a:rPr>
              <a:t>' '</a:t>
            </a:r>
            <a:r>
              <a:rPr lang="en-GB" sz="2000" dirty="0" err="1" smtClean="0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  <a:endParaRPr lang="en-GB" sz="2000" dirty="0">
              <a:latin typeface="APL385 Unicode" panose="020B0709000202000203" pitchFamily="49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item returned is a character vector</a:t>
            </a:r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Syntax 2: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f.Event←'</a:t>
            </a:r>
            <a:r>
              <a:rPr lang="en-GB" sz="2000" dirty="0" err="1" smtClean="0">
                <a:latin typeface="APL385 Unicode" panose="020B0709000202000203" pitchFamily="49" charset="0"/>
              </a:rPr>
              <a:t>onKeyPress</a:t>
            </a:r>
            <a:r>
              <a:rPr lang="en-GB" sz="2000" dirty="0" smtClean="0">
                <a:latin typeface="APL385 Unicode" panose="020B0709000202000203" pitchFamily="49" charset="0"/>
              </a:rPr>
              <a:t>' '</a:t>
            </a:r>
            <a:r>
              <a:rPr lang="en-GB" sz="2000" dirty="0" err="1" smtClean="0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f.</a:t>
            </a:r>
            <a:r>
              <a:rPr lang="en-GB" sz="2000" dirty="0" err="1" smtClean="0">
                <a:latin typeface="APL385 Unicode" panose="020B0709000202000203" pitchFamily="49" charset="0"/>
              </a:rPr>
              <a:t>onKeyPress</a:t>
            </a:r>
            <a:r>
              <a:rPr lang="en-GB" sz="2000" dirty="0" smtClean="0">
                <a:latin typeface="APL385 Unicode" panose="020B0709000202000203" pitchFamily="49" charset="0"/>
              </a:rPr>
              <a:t>←'</a:t>
            </a:r>
            <a:r>
              <a:rPr lang="en-GB" sz="2000" dirty="0" err="1" smtClean="0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1</a:t>
            </a:r>
            <a:r>
              <a:rPr lang="en-GB" sz="2000" baseline="30000" dirty="0"/>
              <a:t>st</a:t>
            </a:r>
            <a:r>
              <a:rPr lang="en-GB" sz="2000" dirty="0"/>
              <a:t> item returned is a </a:t>
            </a:r>
            <a:r>
              <a:rPr lang="en-GB" sz="2000" dirty="0" smtClean="0"/>
              <a:t>reference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lvl="1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21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User Defined Events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But no good for defining your own events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You have to use Syntax 1 and get a character vector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f.Event←999 '</a:t>
            </a:r>
            <a:r>
              <a:rPr lang="en-GB" sz="2000" dirty="0" err="1" smtClean="0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</a:p>
          <a:p>
            <a:pPr lvl="1" indent="0">
              <a:buNone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Not anymore ! Can now define user defined events and get a reference back: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f.Event←'on999' '</a:t>
            </a:r>
            <a:r>
              <a:rPr lang="en-GB" sz="2000" dirty="0" err="1" smtClean="0">
                <a:latin typeface="APL385 Unicode" panose="020B0709000202000203" pitchFamily="49" charset="0"/>
              </a:rPr>
              <a:t>cb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</a:p>
          <a:p>
            <a:pPr lvl="1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f.on999←'cb'</a:t>
            </a:r>
          </a:p>
          <a:p>
            <a:pPr lvl="1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APL385 Unicode" panose="020B0709000202000203" pitchFamily="49" charset="0"/>
            </a:endParaRPr>
          </a:p>
          <a:p>
            <a:pPr lvl="1" indent="0">
              <a:buNone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03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416823" cy="4680520"/>
          </a:xfrm>
        </p:spPr>
        <p:txBody>
          <a:bodyPr/>
          <a:lstStyle/>
          <a:p>
            <a:pPr algn="ctr"/>
            <a:r>
              <a:rPr lang="en-GB" dirty="0" smtClean="0"/>
              <a:t>When it goes wrong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sz="2400" dirty="0" smtClean="0"/>
              <a:t>"You're </a:t>
            </a:r>
            <a:r>
              <a:rPr lang="en-GB" sz="2400" dirty="0"/>
              <a:t>only supposed to blow the bloody doors off</a:t>
            </a:r>
            <a:r>
              <a:rPr lang="en-GB" sz="2400" dirty="0" smtClean="0"/>
              <a:t>!"</a:t>
            </a:r>
          </a:p>
          <a:p>
            <a:pPr algn="r"/>
            <a:r>
              <a:rPr lang="en-GB" sz="1800" i="1" dirty="0" smtClean="0"/>
              <a:t>Michael Caine in the (original) Italian Job </a:t>
            </a:r>
            <a:endParaRPr lang="en-GB" sz="18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62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6" y="908720"/>
            <a:ext cx="8064895" cy="2088232"/>
          </a:xfrm>
        </p:spPr>
        <p:txBody>
          <a:bodyPr/>
          <a:lstStyle/>
          <a:p>
            <a:pPr algn="ctr"/>
            <a:r>
              <a:rPr lang="en-GB" dirty="0" smtClean="0"/>
              <a:t>Slow me down!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I speak too quickly and (frequently) incomprehensibly 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403648" y="3645024"/>
            <a:ext cx="6264696" cy="244827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None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r>
              <a:rPr lang="en-GB" sz="2400" kern="0" dirty="0" smtClean="0"/>
              <a:t>He got in his </a:t>
            </a:r>
            <a:r>
              <a:rPr lang="en-GB" sz="2400" kern="0" dirty="0" err="1" smtClean="0"/>
              <a:t>jamjar</a:t>
            </a:r>
            <a:r>
              <a:rPr lang="en-GB" sz="2400" kern="0" dirty="0" smtClean="0"/>
              <a:t> and went down the frog while rabbiting to his trouble on the dog.</a:t>
            </a:r>
          </a:p>
          <a:p>
            <a:endParaRPr lang="en-GB" sz="2400" kern="0" dirty="0" smtClean="0"/>
          </a:p>
          <a:p>
            <a:r>
              <a:rPr lang="en-GB" sz="1600" kern="0" dirty="0" err="1" smtClean="0"/>
              <a:t>tr</a:t>
            </a:r>
            <a:r>
              <a:rPr lang="en-GB" sz="1600" kern="0" dirty="0" smtClean="0"/>
              <a:t>: He got in his car and went down the road while talking to his wife on the phone</a:t>
            </a:r>
          </a:p>
        </p:txBody>
      </p:sp>
    </p:spTree>
    <p:extLst>
      <p:ext uri="{BB962C8B-B14F-4D97-AF65-F5344CB8AC3E}">
        <p14:creationId xmlns:p14="http://schemas.microsoft.com/office/powerpoint/2010/main" val="33568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5112568"/>
          </a:xfrm>
        </p:spPr>
        <p:txBody>
          <a:bodyPr/>
          <a:lstStyle/>
          <a:p>
            <a:pPr algn="ctr"/>
            <a:r>
              <a:rPr lang="en-GB" dirty="0" smtClean="0"/>
              <a:t>TRANSLATION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Attempting to bring a Unicode character not in </a:t>
            </a:r>
            <a:r>
              <a:rPr lang="en-GB" sz="2400" dirty="0" smtClean="0">
                <a:latin typeface="APL385 Unicode" panose="020B0709000202000203" pitchFamily="49" charset="0"/>
              </a:rPr>
              <a:t>⎕AVU</a:t>
            </a:r>
            <a:r>
              <a:rPr lang="en-GB" sz="2400" dirty="0" smtClean="0"/>
              <a:t> into a Classic interpreter generates a TRANSLATION ERROR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From 14.0 onwards we tell you </a:t>
            </a:r>
            <a:r>
              <a:rPr lang="en-GB" sz="2400" i="1" dirty="0" smtClean="0"/>
              <a:t>which</a:t>
            </a:r>
            <a:r>
              <a:rPr lang="en-GB" sz="2400" dirty="0" smtClean="0"/>
              <a:t> character is in error !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PL385 Unicode" panose="020B0709000202000203" pitchFamily="49" charset="0"/>
              </a:rPr>
              <a:t>TRANSLATION ERROR: Unicode character ⎕UCS 9016 has no equivalent in Classic (not in ⎕AVU</a:t>
            </a:r>
            <a:r>
              <a:rPr lang="en-GB" sz="2000" dirty="0" smtClean="0">
                <a:latin typeface="APL385 Unicode" panose="020B0709000202000203" pitchFamily="49" charset="0"/>
              </a:rPr>
              <a:t>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It may only be the first of many !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Smart quotes and smart dash most likely candidates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Use Find tool in Unicode interpreter to find occurrences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3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6" y="908720"/>
            <a:ext cx="7848871" cy="4680520"/>
          </a:xfrm>
        </p:spPr>
        <p:txBody>
          <a:bodyPr/>
          <a:lstStyle/>
          <a:p>
            <a:pPr algn="ctr"/>
            <a:r>
              <a:rPr lang="en-GB" dirty="0" smtClean="0"/>
              <a:t>GUI Property Errors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r>
              <a:rPr lang="en-GB" sz="2400" dirty="0" smtClean="0"/>
              <a:t>Errors from </a:t>
            </a:r>
            <a:r>
              <a:rPr lang="en-GB" sz="2400" dirty="0" smtClean="0">
                <a:latin typeface="APL385 Unicode" panose="020B0709000202000203" pitchFamily="49" charset="0"/>
              </a:rPr>
              <a:t>⎕WC</a:t>
            </a:r>
            <a:r>
              <a:rPr lang="en-GB" sz="2400" dirty="0" smtClean="0"/>
              <a:t>, </a:t>
            </a:r>
            <a:r>
              <a:rPr lang="en-GB" sz="2400" dirty="0" smtClean="0">
                <a:latin typeface="APL385 Unicode" panose="020B0709000202000203" pitchFamily="49" charset="0"/>
              </a:rPr>
              <a:t>⎕WS</a:t>
            </a:r>
            <a:r>
              <a:rPr lang="en-GB" sz="2400" dirty="0" smtClean="0"/>
              <a:t>, </a:t>
            </a:r>
            <a:r>
              <a:rPr lang="en-GB" sz="2400" dirty="0" smtClean="0">
                <a:latin typeface="APL385 Unicode" panose="020B0709000202000203" pitchFamily="49" charset="0"/>
              </a:rPr>
              <a:t>⎕NEW</a:t>
            </a:r>
            <a:r>
              <a:rPr lang="en-GB" sz="2400" dirty="0" smtClean="0"/>
              <a:t> improved</a:t>
            </a:r>
          </a:p>
          <a:p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 'F</a:t>
            </a:r>
            <a:r>
              <a:rPr lang="en-GB" sz="1800" dirty="0">
                <a:latin typeface="APL385 Unicode" panose="020B0709000202000203" pitchFamily="49" charset="0"/>
              </a:rPr>
              <a:t>'⎕</a:t>
            </a:r>
            <a:r>
              <a:rPr lang="en-GB" sz="1800" dirty="0" err="1">
                <a:latin typeface="APL385 Unicode" panose="020B0709000202000203" pitchFamily="49" charset="0"/>
              </a:rPr>
              <a:t>WC'Form</a:t>
            </a:r>
            <a:r>
              <a:rPr lang="en-GB" sz="1800" dirty="0">
                <a:latin typeface="APL385 Unicode" panose="020B0709000202000203" pitchFamily="49" charset="0"/>
              </a:rPr>
              <a:t>' ('</a:t>
            </a:r>
            <a:r>
              <a:rPr lang="en-GB" sz="1800" dirty="0" err="1">
                <a:latin typeface="APL385 Unicode" panose="020B0709000202000203" pitchFamily="49" charset="0"/>
              </a:rPr>
              <a:t>Posn</a:t>
            </a:r>
            <a:r>
              <a:rPr lang="en-GB" sz="1800" dirty="0">
                <a:latin typeface="APL385 Unicode" panose="020B0709000202000203" pitchFamily="49" charset="0"/>
              </a:rPr>
              <a:t>' 10 10)('</a:t>
            </a:r>
            <a:r>
              <a:rPr lang="en-GB" sz="1800" dirty="0" err="1">
                <a:latin typeface="APL385 Unicode" panose="020B0709000202000203" pitchFamily="49" charset="0"/>
              </a:rPr>
              <a:t>TheCaption</a:t>
            </a:r>
            <a:r>
              <a:rPr lang="en-GB" sz="1800" dirty="0">
                <a:latin typeface="APL385 Unicode" panose="020B0709000202000203" pitchFamily="49" charset="0"/>
              </a:rPr>
              <a:t>' '</a:t>
            </a:r>
            <a:r>
              <a:rPr lang="en-GB" sz="1800" dirty="0" err="1">
                <a:latin typeface="APL385 Unicode" panose="020B0709000202000203" pitchFamily="49" charset="0"/>
              </a:rPr>
              <a:t>andys</a:t>
            </a:r>
            <a:r>
              <a:rPr lang="en-GB" sz="1800" dirty="0">
                <a:latin typeface="APL385 Unicode" panose="020B0709000202000203" pitchFamily="49" charset="0"/>
              </a:rPr>
              <a:t>')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r>
              <a:rPr lang="en-GB" sz="2400" dirty="0" smtClean="0"/>
              <a:t>gave</a:t>
            </a:r>
            <a:endParaRPr lang="en-GB" sz="2400" dirty="0"/>
          </a:p>
          <a:p>
            <a:r>
              <a:rPr lang="en-GB" sz="1800" dirty="0" smtClean="0">
                <a:latin typeface="APL385 Unicode" panose="020B0709000202000203" pitchFamily="49" charset="0"/>
              </a:rPr>
              <a:t>      RANK </a:t>
            </a:r>
            <a:r>
              <a:rPr lang="en-GB" sz="1800" dirty="0">
                <a:latin typeface="APL385 Unicode" panose="020B0709000202000203" pitchFamily="49" charset="0"/>
              </a:rPr>
              <a:t>ERROR: There was an error processing the "Size" property 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endParaRPr lang="en-GB" sz="1800" dirty="0" smtClean="0"/>
          </a:p>
          <a:p>
            <a:r>
              <a:rPr lang="en-GB" sz="2400" dirty="0"/>
              <a:t>n</a:t>
            </a:r>
            <a:r>
              <a:rPr lang="en-GB" sz="2400" dirty="0" smtClean="0"/>
              <a:t>ow gives</a:t>
            </a:r>
          </a:p>
          <a:p>
            <a:r>
              <a:rPr lang="en-GB" sz="1800" dirty="0" smtClean="0">
                <a:latin typeface="APL385 Unicode" panose="020B0709000202000203" pitchFamily="49" charset="0"/>
              </a:rPr>
              <a:t>      RANK </a:t>
            </a:r>
            <a:r>
              <a:rPr lang="en-GB" sz="1800" dirty="0">
                <a:latin typeface="APL385 Unicode" panose="020B0709000202000203" pitchFamily="49" charset="0"/>
              </a:rPr>
              <a:t>ERROR: There was an error processing the property at position 2 of the right argument </a:t>
            </a:r>
            <a:r>
              <a:rPr lang="en-GB" sz="1800" dirty="0" smtClean="0">
                <a:latin typeface="APL385 Unicode" panose="020B0709000202000203" pitchFamily="49" charset="0"/>
              </a:rPr>
              <a:t>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36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15615" y="908720"/>
            <a:ext cx="6984777" cy="4680520"/>
          </a:xfrm>
        </p:spPr>
        <p:txBody>
          <a:bodyPr/>
          <a:lstStyle/>
          <a:p>
            <a:pPr algn="ctr"/>
            <a:r>
              <a:rPr lang="en-GB" dirty="0" smtClean="0"/>
              <a:t>Your suggestions are welcome</a:t>
            </a:r>
          </a:p>
          <a:p>
            <a:endParaRPr lang="en-GB" sz="2400" dirty="0" smtClean="0"/>
          </a:p>
          <a:p>
            <a:r>
              <a:rPr lang="en-GB" sz="2000" dirty="0" smtClean="0"/>
              <a:t>	</a:t>
            </a:r>
            <a:endParaRPr lang="en-GB" sz="1600" i="1" dirty="0" smtClean="0"/>
          </a:p>
          <a:p>
            <a:r>
              <a:rPr lang="en-GB" sz="2400" dirty="0"/>
              <a:t>What don't you like in Dyalog ?</a:t>
            </a:r>
          </a:p>
          <a:p>
            <a:pPr algn="r"/>
            <a:endParaRPr lang="en-GB" sz="1600" i="1" dirty="0"/>
          </a:p>
          <a:p>
            <a:r>
              <a:rPr lang="en-GB" sz="2400" dirty="0" smtClean="0"/>
              <a:t>Please let us have ideas of how to make even little improvements </a:t>
            </a:r>
          </a:p>
          <a:p>
            <a:pPr lvl="1" indent="0">
              <a:buNone/>
            </a:pPr>
            <a:r>
              <a:rPr lang="en-GB" sz="2000" dirty="0" smtClean="0"/>
              <a:t>what would make using Dyalog easier for you?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1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6" y="908720"/>
            <a:ext cx="7632774" cy="4680520"/>
          </a:xfrm>
        </p:spPr>
        <p:txBody>
          <a:bodyPr/>
          <a:lstStyle/>
          <a:p>
            <a:pPr algn="ctr"/>
            <a:r>
              <a:rPr lang="en-GB" dirty="0" smtClean="0"/>
              <a:t>Thank You</a:t>
            </a:r>
          </a:p>
          <a:p>
            <a:pPr algn="ctr"/>
            <a:endParaRPr lang="en-GB" sz="2400" i="1" dirty="0" smtClean="0">
              <a:hlinkClick r:id="rId3"/>
            </a:endParaRPr>
          </a:p>
          <a:p>
            <a:pPr algn="ctr"/>
            <a:r>
              <a:rPr lang="en-GB" sz="2400" i="1" dirty="0" smtClean="0">
                <a:hlinkClick r:id="rId3"/>
              </a:rPr>
              <a:t>andys@dyalog.com</a:t>
            </a:r>
            <a:endParaRPr lang="en-GB" sz="2400" i="1" dirty="0"/>
          </a:p>
          <a:p>
            <a:pPr algn="ctr"/>
            <a:r>
              <a:rPr lang="en-GB" sz="2400" i="1" dirty="0">
                <a:hlinkClick r:id="rId4"/>
              </a:rPr>
              <a:t>support@dyalog.com</a:t>
            </a:r>
            <a:endParaRPr lang="en-GB" sz="2400" i="1" dirty="0"/>
          </a:p>
          <a:p>
            <a:pPr algn="ctr"/>
            <a:endParaRPr lang="en-GB" dirty="0"/>
          </a:p>
          <a:p>
            <a:pPr algn="r"/>
            <a:endParaRPr lang="en-GB" sz="2400" i="1" dirty="0"/>
          </a:p>
          <a:p>
            <a:pPr algn="r"/>
            <a:r>
              <a:rPr lang="en-GB" sz="2400" i="1" dirty="0" smtClean="0"/>
              <a:t>[Exit</a:t>
            </a:r>
            <a:r>
              <a:rPr lang="en-GB" sz="2400" i="1" dirty="0"/>
              <a:t>, pursued by a </a:t>
            </a:r>
            <a:r>
              <a:rPr lang="en-GB" sz="2400" i="1" dirty="0" smtClean="0"/>
              <a:t>bear]</a:t>
            </a:r>
          </a:p>
          <a:p>
            <a:pPr algn="r"/>
            <a:r>
              <a:rPr lang="en-GB" sz="1800" i="1" dirty="0" smtClean="0"/>
              <a:t>William Shakespeare</a:t>
            </a:r>
            <a:endParaRPr lang="en-GB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54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Points raised during Dyalog '14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No unplanned interpreter crashes during presentations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Windows setup.exe is now signed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More to come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PL385 Unicode" panose="020B0709000202000203" pitchFamily="49" charset="0"/>
              </a:rPr>
              <a:t>219⌶</a:t>
            </a:r>
            <a:r>
              <a:rPr lang="en-GB" sz="2400" dirty="0"/>
              <a:t>	</a:t>
            </a:r>
            <a:r>
              <a:rPr lang="en-GB" sz="2000" dirty="0"/>
              <a:t>Compress/Decompress Vector of Short Integers 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PL385 Unicode" panose="020B0709000202000203" pitchFamily="49" charset="0"/>
              </a:rPr>
              <a:t>220⌶</a:t>
            </a:r>
            <a:r>
              <a:rPr lang="en-GB" sz="2400" dirty="0"/>
              <a:t>	</a:t>
            </a:r>
            <a:r>
              <a:rPr lang="en-GB" sz="2000" dirty="0"/>
              <a:t>Serialise/</a:t>
            </a:r>
            <a:r>
              <a:rPr lang="en-GB" sz="2000" dirty="0" err="1"/>
              <a:t>Deserialise</a:t>
            </a:r>
            <a:r>
              <a:rPr lang="en-GB" sz="2000" dirty="0"/>
              <a:t> Array  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Compiler documentation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hlinkClick r:id="rId2"/>
              </a:rPr>
              <a:t>http://docs.dyalog.com/latest/Dyalog%20APL%20Experimental%20Functionality%20-%</a:t>
            </a:r>
            <a:r>
              <a:rPr lang="en-GB" sz="1600" dirty="0" smtClean="0">
                <a:hlinkClick r:id="rId2"/>
              </a:rPr>
              <a:t>20Compiler.pdf</a:t>
            </a:r>
            <a:r>
              <a:rPr lang="en-GB" sz="16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71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7" y="692696"/>
            <a:ext cx="7632774" cy="4680520"/>
          </a:xfrm>
        </p:spPr>
        <p:txBody>
          <a:bodyPr/>
          <a:lstStyle/>
          <a:p>
            <a:pPr algn="ctr"/>
            <a:r>
              <a:rPr lang="en-GB" dirty="0" smtClean="0"/>
              <a:t>Summary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Window Captions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The Editor and Tracer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Saving without Stops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PL385 Unicode" panose="020B0709000202000203" pitchFamily="49" charset="0"/>
              </a:rPr>
              <a:t>⎕FIX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APL385 Unicode" panose="020B0709000202000203" pitchFamily="49" charset="0"/>
              </a:rPr>
              <a:t>⎕FX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Keystrokes to start Dyalog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Searching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User Defined Events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Errors</a:t>
            </a: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69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1720" y="2492896"/>
            <a:ext cx="4824536" cy="1800200"/>
          </a:xfrm>
        </p:spPr>
        <p:txBody>
          <a:bodyPr/>
          <a:lstStyle/>
          <a:p>
            <a:pPr algn="r"/>
            <a:r>
              <a:rPr lang="en-GB" sz="2400" dirty="0" smtClean="0"/>
              <a:t>Come Watson, the game is afoot !</a:t>
            </a:r>
          </a:p>
          <a:p>
            <a:pPr algn="r"/>
            <a:endParaRPr lang="en-GB" sz="1800" i="1" dirty="0" smtClean="0"/>
          </a:p>
          <a:p>
            <a:pPr algn="r"/>
            <a:r>
              <a:rPr lang="en-GB" sz="1800" i="1" dirty="0" smtClean="0"/>
              <a:t>Sherlock Holmes</a:t>
            </a:r>
          </a:p>
          <a:p>
            <a:pPr algn="r"/>
            <a:r>
              <a:rPr lang="en-GB" sz="1800" i="1" dirty="0" smtClean="0"/>
              <a:t>The Adventure of the Abbey Grange </a:t>
            </a:r>
          </a:p>
          <a:p>
            <a:pPr algn="r"/>
            <a:r>
              <a:rPr lang="en-GB" sz="1800" i="1" dirty="0" smtClean="0"/>
              <a:t>Sir Arthur Conan Doyle</a:t>
            </a:r>
            <a:endParaRPr lang="en-GB" sz="18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65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Window Captions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Captions of interpreter windows can be defined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Can contain a mixture of text and keywords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Separate captions can be defined for: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Session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Editor/Tracer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Exit Dialog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err="1" smtClean="0"/>
              <a:t>MsgBox</a:t>
            </a:r>
            <a:r>
              <a:rPr lang="en-GB" sz="2000" dirty="0" smtClean="0"/>
              <a:t>, Explorer, Rebuild Errors, Refactor, Event Viewer, Find/Replace, </a:t>
            </a:r>
            <a:r>
              <a:rPr lang="en-GB" sz="2000" dirty="0" err="1" smtClean="0"/>
              <a:t>WSSearch</a:t>
            </a:r>
            <a:endParaRPr lang="en-GB" sz="2000" dirty="0" smtClean="0"/>
          </a:p>
          <a:p>
            <a:pPr lvl="1" indent="0">
              <a:buNone/>
            </a:pPr>
            <a:endParaRPr lang="en-GB" sz="2000" dirty="0" smtClean="0"/>
          </a:p>
          <a:p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68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6" y="908720"/>
            <a:ext cx="7920880" cy="4680520"/>
          </a:xfrm>
        </p:spPr>
        <p:txBody>
          <a:bodyPr/>
          <a:lstStyle/>
          <a:p>
            <a:pPr algn="ctr"/>
            <a:r>
              <a:rPr lang="en-GB" dirty="0" smtClean="0"/>
              <a:t>Windows Captions - Keywords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Default </a:t>
            </a:r>
            <a:r>
              <a:rPr lang="en-GB" sz="2400" dirty="0"/>
              <a:t>caption is </a:t>
            </a:r>
            <a:r>
              <a:rPr lang="en-GB" sz="2400" dirty="0">
                <a:latin typeface="APL385 Unicode" panose="020B0709000202000203" pitchFamily="49" charset="0"/>
              </a:rPr>
              <a:t>'{WSID} {SNSID}- {PRODUCT</a:t>
            </a:r>
            <a:r>
              <a:rPr lang="en-GB" sz="2400" dirty="0" smtClean="0">
                <a:latin typeface="APL385 Unicode" panose="020B0709000202000203" pitchFamily="49" charset="0"/>
              </a:rPr>
              <a:t>}'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APL385 Unicode" panose="020B0709000202000203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PL385 Unicode" panose="020B0709000202000203" pitchFamily="49" charset="0"/>
              </a:rPr>
              <a:t>WSID, NSID/SNSID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PL385 Unicode" panose="020B0709000202000203" pitchFamily="49" charset="0"/>
              </a:rPr>
              <a:t>PID</a:t>
            </a:r>
            <a:r>
              <a:rPr lang="en-GB" sz="2000" dirty="0"/>
              <a:t> - process ID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The most useful one of all (IMHO) !</a:t>
            </a:r>
          </a:p>
          <a:p>
            <a:endParaRPr lang="en-GB" sz="2000" dirty="0" smtClean="0">
              <a:latin typeface="APL385 Unicode" panose="020B0709000202000203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PL385 Unicode" panose="020B0709000202000203" pitchFamily="49" charset="0"/>
              </a:rPr>
              <a:t>TITLE, PRODUCT, VER_A, VER_B, VER_C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PL385 Unicode" panose="020B0709000202000203" pitchFamily="49" charset="0"/>
              </a:rPr>
              <a:t>CHARS, BITS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PL385 Unicode" panose="020B0709000202000203" pitchFamily="49" charset="0"/>
              </a:rPr>
              <a:t>XLOC</a:t>
            </a:r>
            <a:r>
              <a:rPr lang="en-GB" sz="2000" dirty="0" smtClean="0"/>
              <a:t> (for </a:t>
            </a:r>
            <a:r>
              <a:rPr lang="en-GB" sz="2000" dirty="0" err="1" smtClean="0"/>
              <a:t>WSExplorer</a:t>
            </a:r>
            <a:r>
              <a:rPr lang="en-GB" sz="2000" dirty="0" smtClean="0"/>
              <a:t> only- currently explored 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58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5576" y="908720"/>
            <a:ext cx="7848871" cy="4680520"/>
          </a:xfrm>
        </p:spPr>
        <p:txBody>
          <a:bodyPr/>
          <a:lstStyle/>
          <a:p>
            <a:pPr algn="ctr"/>
            <a:r>
              <a:rPr lang="en-GB" dirty="0" smtClean="0"/>
              <a:t>Windows Captions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Defined in registry</a:t>
            </a:r>
            <a:endParaRPr lang="en-GB" sz="24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\</a:t>
            </a:r>
            <a:r>
              <a:rPr lang="en-GB" sz="2000" dirty="0"/>
              <a:t>Captions\Session:</a:t>
            </a:r>
          </a:p>
          <a:p>
            <a:pPr lvl="2" indent="0">
              <a:buNone/>
            </a:pPr>
            <a:r>
              <a:rPr lang="en-GB" sz="1600" dirty="0"/>
              <a:t>Value: </a:t>
            </a:r>
            <a:r>
              <a:rPr lang="en-GB" sz="1600" dirty="0">
                <a:latin typeface="APL385 Unicode" panose="020B0709000202000203" pitchFamily="49" charset="0"/>
              </a:rPr>
              <a:t>{PID}: </a:t>
            </a:r>
            <a:r>
              <a:rPr lang="en-GB" sz="1600" i="1" dirty="0">
                <a:latin typeface="APL385 Unicode" panose="020B0709000202000203" pitchFamily="49" charset="0"/>
              </a:rPr>
              <a:t>{VER_A}.{VER_B}.{VER_C} {BITS} {CHARS} {WSID}:{SNSID</a:t>
            </a:r>
            <a:r>
              <a:rPr lang="en-GB" sz="1600" dirty="0">
                <a:latin typeface="APL385 Unicode" panose="020B0709000202000203" pitchFamily="49" charset="0"/>
              </a:rPr>
              <a:t>}</a:t>
            </a:r>
          </a:p>
          <a:p>
            <a:pPr lvl="2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</a:t>
            </a:r>
          </a:p>
          <a:p>
            <a:pPr lvl="2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⎕se.⎕</a:t>
            </a:r>
            <a:r>
              <a:rPr lang="en-GB" sz="1400" dirty="0" err="1">
                <a:latin typeface="APL385 Unicode" panose="020B0709000202000203" pitchFamily="49" charset="0"/>
              </a:rPr>
              <a:t>wg'Caption</a:t>
            </a:r>
            <a:r>
              <a:rPr lang="en-GB" sz="1400" dirty="0">
                <a:latin typeface="APL385 Unicode" panose="020B0709000202000203" pitchFamily="49" charset="0"/>
              </a:rPr>
              <a:t>'</a:t>
            </a:r>
          </a:p>
          <a:p>
            <a:pPr lvl="2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1556: 14.0.22432 64 Unicode CLEAR WS:</a:t>
            </a:r>
          </a:p>
          <a:p>
            <a:pPr lvl="2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⎕se.(⎕</a:t>
            </a:r>
            <a:r>
              <a:rPr lang="en-GB" sz="1400" dirty="0" err="1">
                <a:latin typeface="APL385 Unicode" panose="020B0709000202000203" pitchFamily="49" charset="0"/>
              </a:rPr>
              <a:t>wg'Caption</a:t>
            </a:r>
            <a:r>
              <a:rPr lang="en-GB" sz="1400" dirty="0">
                <a:latin typeface="APL385 Unicode" panose="020B0709000202000203" pitchFamily="49" charset="0"/>
              </a:rPr>
              <a:t>')</a:t>
            </a:r>
          </a:p>
          <a:p>
            <a:pPr lvl="2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1556: 14.0.22432 64 Unicode CLEAR WS:(⎕SE)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algn="ctr"/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01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11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1441</Words>
  <Application>Microsoft Office PowerPoint</Application>
  <PresentationFormat>On-screen Show (4:3)</PresentationFormat>
  <Paragraphs>326</Paragraphs>
  <Slides>33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Powerpoint template 11 aug 2014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Shaw</dc:creator>
  <cp:lastModifiedBy>Andy Shiers</cp:lastModifiedBy>
  <cp:revision>86</cp:revision>
  <cp:lastPrinted>2014-08-15T09:52:37Z</cp:lastPrinted>
  <dcterms:created xsi:type="dcterms:W3CDTF">2014-08-14T15:29:40Z</dcterms:created>
  <dcterms:modified xsi:type="dcterms:W3CDTF">2014-09-29T09:21:36Z</dcterms:modified>
</cp:coreProperties>
</file>