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9" r:id="rId3"/>
    <p:sldId id="270" r:id="rId4"/>
    <p:sldId id="276" r:id="rId5"/>
    <p:sldId id="302" r:id="rId6"/>
    <p:sldId id="275" r:id="rId7"/>
    <p:sldId id="277" r:id="rId8"/>
    <p:sldId id="278" r:id="rId9"/>
    <p:sldId id="268" r:id="rId10"/>
    <p:sldId id="298" r:id="rId11"/>
    <p:sldId id="299" r:id="rId12"/>
    <p:sldId id="259" r:id="rId13"/>
    <p:sldId id="290" r:id="rId14"/>
    <p:sldId id="262" r:id="rId15"/>
    <p:sldId id="260" r:id="rId16"/>
    <p:sldId id="261" r:id="rId17"/>
    <p:sldId id="288" r:id="rId18"/>
    <p:sldId id="264" r:id="rId19"/>
    <p:sldId id="265" r:id="rId20"/>
    <p:sldId id="293" r:id="rId21"/>
    <p:sldId id="294" r:id="rId22"/>
    <p:sldId id="266" r:id="rId23"/>
    <p:sldId id="267" r:id="rId24"/>
    <p:sldId id="292" r:id="rId25"/>
    <p:sldId id="303" r:id="rId26"/>
    <p:sldId id="271" r:id="rId27"/>
    <p:sldId id="280" r:id="rId28"/>
    <p:sldId id="281" r:id="rId29"/>
    <p:sldId id="282" r:id="rId30"/>
    <p:sldId id="283" r:id="rId31"/>
    <p:sldId id="289" r:id="rId32"/>
    <p:sldId id="273" r:id="rId3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6046" autoAdjust="0"/>
  </p:normalViewPr>
  <p:slideViewPr>
    <p:cSldViewPr>
      <p:cViewPr varScale="1">
        <p:scale>
          <a:sx n="105" d="100"/>
          <a:sy n="105" d="100"/>
        </p:scale>
        <p:origin x="7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95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6C876-A82F-4994-8AB0-D4F1F70EB54C}" type="datetimeFigureOut">
              <a:rPr lang="en-GB" smtClean="0"/>
              <a:t>27/09/2014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A8049-23CF-49C6-80A3-2250094BC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377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44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4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56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39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40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521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52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86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00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84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11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892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80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5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070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2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017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360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81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553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018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152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661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31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9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55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09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59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1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11560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595813" y="1125538"/>
            <a:ext cx="3744788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47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55576" y="908721"/>
            <a:ext cx="7632848" cy="468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7" y="908720"/>
            <a:ext cx="7632774" cy="4680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61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51" y="-42144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7898"/>
            <a:ext cx="953263" cy="93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67113" y="6337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 smtClean="0"/>
              <a:t>Slide </a:t>
            </a:r>
            <a:fld id="{4D6A1F21-6DDA-4D75-917B-3675E7404BB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4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76872"/>
            <a:ext cx="3248354" cy="3888336"/>
          </a:xfrm>
          <a:prstGeom prst="rect">
            <a:avLst/>
          </a:prstGeom>
        </p:spPr>
      </p:pic>
      <p:sp>
        <p:nvSpPr>
          <p:cNvPr id="5" name="Title Placeholder 4"/>
          <p:cNvSpPr txBox="1">
            <a:spLocks/>
          </p:cNvSpPr>
          <p:nvPr/>
        </p:nvSpPr>
        <p:spPr>
          <a:xfrm>
            <a:off x="685800" y="1412776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3200" kern="0" dirty="0" smtClean="0"/>
              <a:t>Richard Smith</a:t>
            </a:r>
            <a:endParaRPr lang="en-GB" sz="3200" kern="0" dirty="0"/>
          </a:p>
        </p:txBody>
      </p:sp>
      <p:sp>
        <p:nvSpPr>
          <p:cNvPr id="6" name="Title Placeholder 4"/>
          <p:cNvSpPr txBox="1">
            <a:spLocks/>
          </p:cNvSpPr>
          <p:nvPr/>
        </p:nvSpPr>
        <p:spPr>
          <a:xfrm>
            <a:off x="652463" y="620689"/>
            <a:ext cx="788670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smtClean="0"/>
              <a:t>Component Files and the DFS</a:t>
            </a:r>
            <a:endParaRPr lang="en-GB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~DFS</a:t>
            </a: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23928" y="2996952"/>
            <a:ext cx="1656184" cy="1221824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 server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4081561" y="33030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File1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>
            <a:endCxn id="8" idx="1"/>
          </p:cNvCxnSpPr>
          <p:nvPr/>
        </p:nvCxnSpPr>
        <p:spPr bwMode="auto">
          <a:xfrm>
            <a:off x="2267744" y="3175815"/>
            <a:ext cx="1656184" cy="4320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4233961" y="34554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File2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4386361" y="36078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File3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4538761" y="37602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</a:t>
            </a:r>
            <a:r>
              <a:rPr lang="da-DK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830354" y="1596191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411760" y="4797152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309592" y="2907505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270080" y="5170362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012160" y="1596191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236296" y="3412277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	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5" idx="3"/>
            <a:endCxn id="8" idx="2"/>
          </p:cNvCxnSpPr>
          <p:nvPr/>
        </p:nvCxnSpPr>
        <p:spPr bwMode="auto">
          <a:xfrm flipV="1">
            <a:off x="3382430" y="4218776"/>
            <a:ext cx="1369590" cy="8307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8" idx="0"/>
          </p:cNvCxnSpPr>
          <p:nvPr/>
        </p:nvCxnSpPr>
        <p:spPr bwMode="auto">
          <a:xfrm>
            <a:off x="4331091" y="2118246"/>
            <a:ext cx="420929" cy="8787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5270080" y="2100963"/>
            <a:ext cx="1283438" cy="8959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19" idx="1"/>
          </p:cNvCxnSpPr>
          <p:nvPr/>
        </p:nvCxnSpPr>
        <p:spPr bwMode="auto">
          <a:xfrm>
            <a:off x="5567594" y="3607864"/>
            <a:ext cx="1668702" cy="567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7" idx="0"/>
          </p:cNvCxnSpPr>
          <p:nvPr/>
        </p:nvCxnSpPr>
        <p:spPr bwMode="auto">
          <a:xfrm>
            <a:off x="5117716" y="4226235"/>
            <a:ext cx="637699" cy="9441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736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604084" y="2720264"/>
            <a:ext cx="2295872" cy="1792741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DFS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</a:t>
            </a: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23928" y="2996952"/>
            <a:ext cx="1656184" cy="1221824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4081561" y="33030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File1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>
            <a:endCxn id="27" idx="1"/>
          </p:cNvCxnSpPr>
          <p:nvPr/>
        </p:nvCxnSpPr>
        <p:spPr bwMode="auto">
          <a:xfrm>
            <a:off x="2267744" y="3175815"/>
            <a:ext cx="1336340" cy="4408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4233961" y="34554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File2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4386361" y="36078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File3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4538761" y="3760264"/>
            <a:ext cx="1036119" cy="313571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</a:t>
            </a:r>
            <a:r>
              <a:rPr lang="da-DK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830354" y="1596191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411760" y="4797152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309592" y="2907505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270080" y="5170362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012160" y="1596191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236296" y="3412277"/>
            <a:ext cx="970670" cy="50477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APL  Client </a:t>
            </a: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	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5" idx="3"/>
          </p:cNvCxnSpPr>
          <p:nvPr/>
        </p:nvCxnSpPr>
        <p:spPr bwMode="auto">
          <a:xfrm flipV="1">
            <a:off x="3382430" y="4513005"/>
            <a:ext cx="821833" cy="5365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27" idx="0"/>
          </p:cNvCxnSpPr>
          <p:nvPr/>
        </p:nvCxnSpPr>
        <p:spPr bwMode="auto">
          <a:xfrm>
            <a:off x="4331091" y="2118246"/>
            <a:ext cx="420929" cy="6020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5574880" y="2100963"/>
            <a:ext cx="978639" cy="6573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7" idx="3"/>
            <a:endCxn id="19" idx="1"/>
          </p:cNvCxnSpPr>
          <p:nvPr/>
        </p:nvCxnSpPr>
        <p:spPr bwMode="auto">
          <a:xfrm>
            <a:off x="5899956" y="3616635"/>
            <a:ext cx="1336340" cy="480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17" idx="0"/>
          </p:cNvCxnSpPr>
          <p:nvPr/>
        </p:nvCxnSpPr>
        <p:spPr bwMode="auto">
          <a:xfrm>
            <a:off x="5422480" y="4513005"/>
            <a:ext cx="332935" cy="6573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87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</a:t>
            </a:r>
            <a:r>
              <a:rPr lang="en-GB" dirty="0"/>
              <a:t>o</a:t>
            </a:r>
            <a:r>
              <a:rPr lang="en-GB" dirty="0" smtClean="0"/>
              <a:t>verview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Supports component and native files</a:t>
            </a:r>
          </a:p>
          <a:p>
            <a:r>
              <a:rPr lang="en-GB" dirty="0" smtClean="0"/>
              <a:t>Client/server (local/remote/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distributed</a:t>
            </a:r>
            <a:r>
              <a:rPr lang="en-GB" dirty="0" smtClean="0"/>
              <a:t>)</a:t>
            </a:r>
          </a:p>
          <a:p>
            <a:r>
              <a:rPr lang="en-GB" dirty="0" smtClean="0"/>
              <a:t>Written in APL</a:t>
            </a:r>
          </a:p>
          <a:p>
            <a:pPr lvl="1"/>
            <a:r>
              <a:rPr lang="en-GB" dirty="0" smtClean="0"/>
              <a:t>Underlying storage mechanism is DCF</a:t>
            </a:r>
          </a:p>
          <a:p>
            <a:pPr lvl="1"/>
            <a:r>
              <a:rPr lang="en-GB" dirty="0" smtClean="0"/>
              <a:t>Conga, MiServer, Interpreter support</a:t>
            </a:r>
            <a:endParaRPr lang="en-GB" dirty="0"/>
          </a:p>
          <a:p>
            <a:pPr lvl="1"/>
            <a:r>
              <a:rPr lang="en-GB" dirty="0" smtClean="0"/>
              <a:t>Client presents a namespace containing DCF-compatible functions and extensions </a:t>
            </a:r>
          </a:p>
        </p:txBody>
      </p:sp>
    </p:spTree>
    <p:extLst>
      <p:ext uri="{BB962C8B-B14F-4D97-AF65-F5344CB8AC3E}">
        <p14:creationId xmlns:p14="http://schemas.microsoft.com/office/powerpoint/2010/main" val="36192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0" y="1690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221842" y="493274"/>
            <a:ext cx="6119814" cy="5826125"/>
            <a:chOff x="2362" y="6729"/>
            <a:chExt cx="7200" cy="6856"/>
          </a:xfrm>
        </p:grpSpPr>
        <p:sp>
          <p:nvSpPr>
            <p:cNvPr id="6" name="AutoShape 26"/>
            <p:cNvSpPr>
              <a:spLocks noChangeAspect="1" noChangeArrowheads="1" noTextEdit="1"/>
            </p:cNvSpPr>
            <p:nvPr/>
          </p:nvSpPr>
          <p:spPr bwMode="auto">
            <a:xfrm>
              <a:off x="2362" y="6729"/>
              <a:ext cx="7200" cy="68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7" name="Line 25"/>
            <p:cNvSpPr>
              <a:spLocks noChangeShapeType="1"/>
            </p:cNvSpPr>
            <p:nvPr/>
          </p:nvSpPr>
          <p:spPr bwMode="auto">
            <a:xfrm>
              <a:off x="4237" y="7253"/>
              <a:ext cx="1480" cy="10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8" name="Line 24"/>
            <p:cNvSpPr>
              <a:spLocks noChangeShapeType="1"/>
            </p:cNvSpPr>
            <p:nvPr/>
          </p:nvSpPr>
          <p:spPr bwMode="auto">
            <a:xfrm>
              <a:off x="4025" y="10431"/>
              <a:ext cx="1692" cy="297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9" name="Line 23"/>
            <p:cNvSpPr>
              <a:spLocks noChangeShapeType="1"/>
            </p:cNvSpPr>
            <p:nvPr/>
          </p:nvSpPr>
          <p:spPr bwMode="auto">
            <a:xfrm flipV="1">
              <a:off x="4025" y="8721"/>
              <a:ext cx="1692" cy="869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5717" y="10529"/>
              <a:ext cx="2443" cy="2164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Server 2</a:t>
              </a:r>
              <a:b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/test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4933" y="11075"/>
              <a:ext cx="2824" cy="216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Server 1</a:t>
              </a:r>
              <a:b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</a:b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/prod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8343" y="11452"/>
              <a:ext cx="1219" cy="369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File1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19"/>
            <p:cNvSpPr>
              <a:spLocks noChangeArrowheads="1"/>
            </p:cNvSpPr>
            <p:nvPr/>
          </p:nvSpPr>
          <p:spPr bwMode="auto">
            <a:xfrm>
              <a:off x="8343" y="11967"/>
              <a:ext cx="1107" cy="369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File3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2860" y="9217"/>
              <a:ext cx="1143" cy="5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APL Client Session 1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860" y="10133"/>
              <a:ext cx="1143" cy="59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APL Client Session 2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2872" y="11075"/>
              <a:ext cx="1142" cy="5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APL  Client Session n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6146" y="11556"/>
              <a:ext cx="1320" cy="5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Handler Thread 1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5717" y="9370"/>
              <a:ext cx="2301" cy="91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Master Server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Manages Login requests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flipV="1">
              <a:off x="7457" y="11669"/>
              <a:ext cx="972" cy="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4025" y="9591"/>
              <a:ext cx="908" cy="1797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 flipV="1">
              <a:off x="4025" y="9590"/>
              <a:ext cx="1692" cy="1"/>
            </a:xfrm>
            <a:prstGeom prst="line">
              <a:avLst/>
            </a:prstGeom>
            <a:noFill/>
            <a:ln w="127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2860" y="7002"/>
              <a:ext cx="1377" cy="5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HTTP Monitor (Browser)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auto">
            <a:xfrm>
              <a:off x="8343" y="12577"/>
              <a:ext cx="1107" cy="369"/>
            </a:xfrm>
            <a:prstGeom prst="flowChartInputOut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File2</a:t>
              </a:r>
              <a:endParaRPr kumimoji="0" lang="da-D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6146" y="12465"/>
              <a:ext cx="1329" cy="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File Handler</a:t>
              </a:r>
              <a:endParaRPr kumimoji="0" lang="da-DK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Thread 2</a:t>
              </a:r>
              <a:endParaRPr kumimoji="0" lang="da-D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flipV="1">
              <a:off x="7466" y="12765"/>
              <a:ext cx="96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5717" y="7038"/>
              <a:ext cx="3479" cy="91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Monitor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Provides monitoring and instrumentation</a:t>
              </a: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Exposes HTTP Interface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5717" y="8216"/>
              <a:ext cx="2301" cy="921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Locks Server</a:t>
              </a:r>
              <a:endParaRPr kumimoji="0" lang="da-DK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Handles all FHOLD and NLOCK requests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 bwMode="auto">
          <a:xfrm>
            <a:off x="6036142" y="1307289"/>
            <a:ext cx="3110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036142" y="1530140"/>
            <a:ext cx="21589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6036142" y="1108014"/>
            <a:ext cx="46034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490910" y="1114684"/>
            <a:ext cx="0" cy="33457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345703" y="1313958"/>
            <a:ext cx="0" cy="19659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6246458" y="1536810"/>
            <a:ext cx="0" cy="7790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5003082" y="2315855"/>
            <a:ext cx="1248953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5034872" y="3273267"/>
            <a:ext cx="13123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798498" y="4453715"/>
            <a:ext cx="168345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Line 23"/>
          <p:cNvSpPr>
            <a:spLocks noChangeShapeType="1"/>
          </p:cNvSpPr>
          <p:nvPr/>
        </p:nvSpPr>
        <p:spPr bwMode="auto">
          <a:xfrm flipV="1">
            <a:off x="1623368" y="3150763"/>
            <a:ext cx="1447506" cy="511146"/>
          </a:xfrm>
          <a:prstGeom prst="line">
            <a:avLst/>
          </a:prstGeom>
          <a:noFill/>
          <a:ln w="1270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6819825" y="1770988"/>
            <a:ext cx="1955790" cy="780952"/>
          </a:xfrm>
          <a:prstGeom prst="rect">
            <a:avLst/>
          </a:prstGeom>
          <a:solidFill>
            <a:srgbClr val="CCFFCC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Backup Server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Takes backups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6840933" y="3713560"/>
            <a:ext cx="2076487" cy="1838934"/>
          </a:xfrm>
          <a:prstGeom prst="rect">
            <a:avLst/>
          </a:prstGeom>
          <a:solidFill>
            <a:srgbClr val="92D050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 Server 2 Delegate</a:t>
            </a:r>
            <a:r>
              <a:rPr kumimoji="0" lang="da-DK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</a:t>
            </a: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a-DK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Performs long-running tasks like FCHK or FCOPY on behalf of a server</a:t>
            </a: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126844" y="3891564"/>
            <a:ext cx="169298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Line 12"/>
          <p:cNvSpPr>
            <a:spLocks noChangeShapeType="1"/>
          </p:cNvSpPr>
          <p:nvPr/>
        </p:nvSpPr>
        <p:spPr bwMode="auto">
          <a:xfrm flipV="1">
            <a:off x="6144088" y="4944447"/>
            <a:ext cx="696845" cy="161034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>
            <a:off x="4567760" y="4944447"/>
            <a:ext cx="857397" cy="14312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429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advantages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Security</a:t>
            </a:r>
          </a:p>
          <a:p>
            <a:r>
              <a:rPr lang="en-GB" dirty="0" smtClean="0"/>
              <a:t>Performance</a:t>
            </a:r>
          </a:p>
          <a:p>
            <a:r>
              <a:rPr lang="en-GB" dirty="0" smtClean="0"/>
              <a:t>Resilience</a:t>
            </a:r>
          </a:p>
          <a:p>
            <a:r>
              <a:rPr lang="en-GB" dirty="0" smtClean="0"/>
              <a:t>Additional functions</a:t>
            </a:r>
          </a:p>
          <a:p>
            <a:r>
              <a:rPr lang="en-GB" dirty="0" smtClean="0"/>
              <a:t>Monitoring and admin</a:t>
            </a:r>
          </a:p>
          <a:p>
            <a:r>
              <a:rPr lang="en-GB" dirty="0" smtClean="0"/>
              <a:t>Backup and restore</a:t>
            </a:r>
          </a:p>
          <a:p>
            <a:r>
              <a:rPr lang="en-GB" dirty="0" smtClean="0"/>
              <a:t>APL thread support</a:t>
            </a:r>
          </a:p>
        </p:txBody>
      </p:sp>
    </p:spTree>
    <p:extLst>
      <p:ext uri="{BB962C8B-B14F-4D97-AF65-F5344CB8AC3E}">
        <p14:creationId xmlns:p14="http://schemas.microsoft.com/office/powerpoint/2010/main" val="21576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security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No access to files except via DFS</a:t>
            </a:r>
          </a:p>
          <a:p>
            <a:pPr lvl="1"/>
            <a:r>
              <a:rPr lang="en-GB" dirty="0" smtClean="0"/>
              <a:t>No loading into editors and viewing contents</a:t>
            </a:r>
          </a:p>
          <a:p>
            <a:r>
              <a:rPr lang="en-GB" dirty="0"/>
              <a:t>User authentication </a:t>
            </a:r>
            <a:r>
              <a:rPr lang="en-GB" dirty="0" smtClean="0"/>
              <a:t>required</a:t>
            </a:r>
            <a:endParaRPr lang="en-GB" dirty="0"/>
          </a:p>
          <a:p>
            <a:r>
              <a:rPr lang="en-GB" dirty="0" smtClean="0"/>
              <a:t>No </a:t>
            </a:r>
            <a:r>
              <a:rPr lang="en-GB" dirty="0"/>
              <a:t>default User 0</a:t>
            </a:r>
          </a:p>
          <a:p>
            <a:pPr lvl="1"/>
            <a:r>
              <a:rPr lang="en-GB" dirty="0"/>
              <a:t>Access matrix honoured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5174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performance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Exclusive ties</a:t>
            </a:r>
          </a:p>
          <a:p>
            <a:pPr lvl="1"/>
            <a:r>
              <a:rPr lang="en-GB" dirty="0" smtClean="0"/>
              <a:t>Locking and caching benefit</a:t>
            </a:r>
          </a:p>
          <a:p>
            <a:r>
              <a:rPr lang="en-GB" dirty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FHOLD</a:t>
            </a:r>
            <a:r>
              <a:rPr lang="en-GB" dirty="0" smtClean="0"/>
              <a:t> is faster; scales better</a:t>
            </a:r>
          </a:p>
          <a:p>
            <a:r>
              <a:rPr lang="en-GB" dirty="0" smtClean="0"/>
              <a:t>Delegates</a:t>
            </a:r>
          </a:p>
          <a:p>
            <a:r>
              <a:rPr lang="en-GB" dirty="0" smtClean="0"/>
              <a:t>Overall better than DCF on Win/LAN</a:t>
            </a:r>
          </a:p>
        </p:txBody>
      </p:sp>
    </p:spTree>
    <p:extLst>
      <p:ext uri="{BB962C8B-B14F-4D97-AF65-F5344CB8AC3E}">
        <p14:creationId xmlns:p14="http://schemas.microsoft.com/office/powerpoint/2010/main" val="260188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resilience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Files are managed locally by “always-up” servers</a:t>
            </a:r>
          </a:p>
          <a:p>
            <a:pPr lvl="1"/>
            <a:r>
              <a:rPr lang="en-GB" dirty="0" smtClean="0"/>
              <a:t>Less sensitive to network glitches</a:t>
            </a:r>
          </a:p>
          <a:p>
            <a:pPr lvl="1"/>
            <a:r>
              <a:rPr lang="en-GB" dirty="0" smtClean="0"/>
              <a:t>Less sensitive to client stability</a:t>
            </a:r>
          </a:p>
          <a:p>
            <a:pPr lvl="1"/>
            <a:r>
              <a:rPr lang="en-GB" dirty="0" smtClean="0"/>
              <a:t>Clients can reconnect and resume</a:t>
            </a:r>
          </a:p>
          <a:p>
            <a:r>
              <a:rPr lang="en-GB" dirty="0" smtClean="0"/>
              <a:t>Journaling can </a:t>
            </a:r>
            <a:r>
              <a:rPr lang="en-GB" i="1" dirty="0" smtClean="0"/>
              <a:t>cure</a:t>
            </a:r>
            <a:r>
              <a:rPr lang="en-GB" dirty="0" smtClean="0"/>
              <a:t> problems; DFS can </a:t>
            </a:r>
            <a:r>
              <a:rPr lang="en-GB" i="1" dirty="0" smtClean="0"/>
              <a:t>prevent </a:t>
            </a:r>
            <a:r>
              <a:rPr lang="en-GB" dirty="0" smtClean="0"/>
              <a:t>them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65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DFS additional functions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SHAREFILE/AP compatibility</a:t>
            </a:r>
          </a:p>
          <a:p>
            <a:pPr lvl="1"/>
            <a:r>
              <a:rPr lang="en-GB" dirty="0" smtClean="0">
                <a:latin typeface="APL385 Unicode" panose="020B0709000202000203" pitchFamily="49" charset="0"/>
              </a:rPr>
              <a:t>FHIST</a:t>
            </a:r>
            <a:r>
              <a:rPr lang="en-GB" dirty="0" smtClean="0"/>
              <a:t>, </a:t>
            </a:r>
            <a:r>
              <a:rPr lang="en-GB" dirty="0" smtClean="0">
                <a:latin typeface="APL385 Unicode" panose="020B0709000202000203" pitchFamily="49" charset="0"/>
              </a:rPr>
              <a:t>FSTATUS</a:t>
            </a:r>
            <a:r>
              <a:rPr lang="en-GB" dirty="0" smtClean="0"/>
              <a:t>, </a:t>
            </a:r>
            <a:r>
              <a:rPr lang="en-GB" dirty="0" smtClean="0">
                <a:latin typeface="APL385 Unicode" panose="020B0709000202000203" pitchFamily="49" charset="0"/>
              </a:rPr>
              <a:t>FUSERNO</a:t>
            </a:r>
            <a:r>
              <a:rPr lang="en-GB" dirty="0" smtClean="0"/>
              <a:t>, </a:t>
            </a:r>
            <a:r>
              <a:rPr lang="en-GB" dirty="0" smtClean="0">
                <a:latin typeface="APL385 Unicode" panose="020B0709000202000203" pitchFamily="49" charset="0"/>
              </a:rPr>
              <a:t>FWHOIS</a:t>
            </a:r>
          </a:p>
          <a:p>
            <a:pPr lvl="1"/>
            <a:r>
              <a:rPr lang="en-GB" dirty="0" smtClean="0">
                <a:latin typeface="APL385 Unicode" panose="020B0709000202000203" pitchFamily="49" charset="0"/>
              </a:rPr>
              <a:t>FRENAME</a:t>
            </a:r>
            <a:r>
              <a:rPr lang="en-GB" dirty="0" smtClean="0"/>
              <a:t> share tied files</a:t>
            </a:r>
          </a:p>
          <a:p>
            <a:pPr lvl="1"/>
            <a:r>
              <a:rPr lang="en-GB" dirty="0" smtClean="0"/>
              <a:t>Usernames (configurable)</a:t>
            </a:r>
          </a:p>
          <a:p>
            <a:pPr lvl="1"/>
            <a:r>
              <a:rPr lang="en-GB" dirty="0" smtClean="0"/>
              <a:t>No “library number” concept</a:t>
            </a:r>
          </a:p>
          <a:p>
            <a:r>
              <a:rPr lang="en-GB" dirty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MMOVE</a:t>
            </a:r>
            <a:r>
              <a:rPr lang="en-GB" dirty="0" smtClean="0"/>
              <a:t> etc.</a:t>
            </a:r>
          </a:p>
          <a:p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NMKDIR</a:t>
            </a:r>
            <a:r>
              <a:rPr lang="en-GB" dirty="0"/>
              <a:t> etc.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sz="1200" dirty="0" smtClean="0"/>
              <a:t>[1]</a:t>
            </a:r>
            <a:endParaRPr lang="en-GB" sz="1200" dirty="0"/>
          </a:p>
          <a:p>
            <a:endParaRPr lang="en-GB" sz="1000" dirty="0" smtClean="0"/>
          </a:p>
        </p:txBody>
      </p:sp>
    </p:spTree>
    <p:extLst>
      <p:ext uri="{BB962C8B-B14F-4D97-AF65-F5344CB8AC3E}">
        <p14:creationId xmlns:p14="http://schemas.microsoft.com/office/powerpoint/2010/main" val="385424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monitoring and admin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Start and stop system</a:t>
            </a:r>
          </a:p>
          <a:p>
            <a:r>
              <a:rPr lang="en-GB" dirty="0" smtClean="0"/>
              <a:t>Monitor usage and performance</a:t>
            </a:r>
          </a:p>
          <a:p>
            <a:pPr lvl="1"/>
            <a:r>
              <a:rPr lang="en-GB" dirty="0" smtClean="0"/>
              <a:t>By file, user, operation etc.</a:t>
            </a:r>
          </a:p>
          <a:p>
            <a:r>
              <a:rPr lang="en-GB" dirty="0" smtClean="0"/>
              <a:t>Edit configuration</a:t>
            </a:r>
          </a:p>
          <a:p>
            <a:r>
              <a:rPr lang="en-GB" dirty="0" smtClean="0"/>
              <a:t>Manage clients</a:t>
            </a:r>
          </a:p>
          <a:p>
            <a:pPr lvl="1"/>
            <a:r>
              <a:rPr lang="en-GB" dirty="0" smtClean="0"/>
              <a:t>Users and their permissions</a:t>
            </a:r>
          </a:p>
          <a:p>
            <a:pPr lvl="1"/>
            <a:r>
              <a:rPr lang="en-GB" dirty="0" smtClean="0"/>
              <a:t>Kill connection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71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New features in V14.0</a:t>
            </a:r>
          </a:p>
          <a:p>
            <a:pPr marL="0" indent="0">
              <a:buNone/>
            </a:pPr>
            <a:r>
              <a:rPr lang="en-GB" dirty="0" smtClean="0"/>
              <a:t>2. Dyalog File Server (DFS) V2.0</a:t>
            </a:r>
          </a:p>
          <a:p>
            <a:pPr marL="0" indent="0">
              <a:buNone/>
            </a:pPr>
            <a:r>
              <a:rPr lang="en-GB" dirty="0" smtClean="0"/>
              <a:t>3. Future possibilities</a:t>
            </a:r>
          </a:p>
        </p:txBody>
      </p:sp>
    </p:spTree>
    <p:extLst>
      <p:ext uri="{BB962C8B-B14F-4D97-AF65-F5344CB8AC3E}">
        <p14:creationId xmlns:p14="http://schemas.microsoft.com/office/powerpoint/2010/main" val="44637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13" y="900000"/>
            <a:ext cx="7920000" cy="425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5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C97E963A-2A83-41F9-AAD2-89FEDADEA62A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13" y="900000"/>
            <a:ext cx="7920000" cy="425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backup and restore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Hot backups (100% uptime)</a:t>
            </a:r>
          </a:p>
          <a:p>
            <a:pPr lvl="1"/>
            <a:r>
              <a:rPr lang="en-GB" dirty="0" smtClean="0"/>
              <a:t>Slight performance/space hit during backup and on first subsequent write</a:t>
            </a:r>
          </a:p>
          <a:p>
            <a:r>
              <a:rPr lang="en-GB" dirty="0" smtClean="0"/>
              <a:t>Full and/or incremental backups</a:t>
            </a:r>
          </a:p>
          <a:p>
            <a:r>
              <a:rPr lang="en-GB" dirty="0" smtClean="0"/>
              <a:t>Scheduled and/or on demand</a:t>
            </a:r>
          </a:p>
          <a:p>
            <a:r>
              <a:rPr lang="en-GB" dirty="0" smtClean="0"/>
              <a:t>Optional compression</a:t>
            </a:r>
          </a:p>
          <a:p>
            <a:r>
              <a:rPr lang="en-GB" dirty="0" smtClean="0"/>
              <a:t>Email notification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74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thread support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FHOLD</a:t>
            </a:r>
            <a:r>
              <a:rPr lang="en-GB" dirty="0" smtClean="0"/>
              <a:t> is </a:t>
            </a:r>
            <a:r>
              <a:rPr lang="en-GB" dirty="0"/>
              <a:t>t</a:t>
            </a:r>
            <a:r>
              <a:rPr lang="en-GB" dirty="0" smtClean="0"/>
              <a:t>hread safe</a:t>
            </a:r>
          </a:p>
          <a:p>
            <a:r>
              <a:rPr lang="en-GB" dirty="0" smtClean="0"/>
              <a:t>Multiple DFS client connections</a:t>
            </a:r>
          </a:p>
          <a:p>
            <a:pPr lvl="1"/>
            <a:r>
              <a:rPr lang="en-GB" dirty="0" smtClean="0"/>
              <a:t>Different login credentials allowed</a:t>
            </a:r>
          </a:p>
          <a:p>
            <a:pPr lvl="1"/>
            <a:r>
              <a:rPr lang="en-GB" dirty="0" smtClean="0"/>
              <a:t>Each independent set of tie numbers etc.</a:t>
            </a:r>
          </a:p>
        </p:txBody>
      </p:sp>
    </p:spTree>
    <p:extLst>
      <p:ext uri="{BB962C8B-B14F-4D97-AF65-F5344CB8AC3E}">
        <p14:creationId xmlns:p14="http://schemas.microsoft.com/office/powerpoint/2010/main" val="303964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and DCF compatibility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DFS requires login</a:t>
            </a:r>
          </a:p>
          <a:p>
            <a:r>
              <a:rPr lang="en-GB" dirty="0" smtClean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Q.FTIE</a:t>
            </a:r>
            <a:r>
              <a:rPr lang="en-GB" dirty="0" smtClean="0"/>
              <a:t> vs </a:t>
            </a:r>
            <a:r>
              <a:rPr lang="en-GB" dirty="0" smtClean="0">
                <a:latin typeface="APL385 Unicode" panose="020B0709000202000203" pitchFamily="49" charset="0"/>
              </a:rPr>
              <a:t>⎕FTIE</a:t>
            </a:r>
            <a:r>
              <a:rPr lang="en-GB" dirty="0" smtClean="0"/>
              <a:t> etc.</a:t>
            </a:r>
          </a:p>
          <a:p>
            <a:r>
              <a:rPr lang="en-GB" dirty="0" smtClean="0"/>
              <a:t>DFS extensions</a:t>
            </a:r>
          </a:p>
          <a:p>
            <a:r>
              <a:rPr lang="en-GB" dirty="0" smtClean="0"/>
              <a:t>No file conversion</a:t>
            </a:r>
          </a:p>
        </p:txBody>
      </p:sp>
    </p:spTree>
    <p:extLst>
      <p:ext uri="{BB962C8B-B14F-4D97-AF65-F5344CB8AC3E}">
        <p14:creationId xmlns:p14="http://schemas.microsoft.com/office/powerpoint/2010/main" val="262213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</a:t>
            </a:r>
            <a:r>
              <a:rPr lang="en-GB" dirty="0" err="1" smtClean="0"/>
              <a:t>availibility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V2.0 </a:t>
            </a:r>
            <a:r>
              <a:rPr lang="en-GB" dirty="0"/>
              <a:t>release </a:t>
            </a:r>
            <a:r>
              <a:rPr lang="en-GB" dirty="0" smtClean="0"/>
              <a:t>imminent</a:t>
            </a:r>
          </a:p>
          <a:p>
            <a:pPr lvl="1"/>
            <a:r>
              <a:rPr lang="en-GB" dirty="0" smtClean="0"/>
              <a:t>V1.0 (Oct 2012) mainframe migration</a:t>
            </a:r>
            <a:endParaRPr lang="en-GB" dirty="0"/>
          </a:p>
          <a:p>
            <a:r>
              <a:rPr lang="en-GB" dirty="0" smtClean="0"/>
              <a:t>Separately licensed</a:t>
            </a:r>
          </a:p>
        </p:txBody>
      </p:sp>
    </p:spTree>
    <p:extLst>
      <p:ext uri="{BB962C8B-B14F-4D97-AF65-F5344CB8AC3E}">
        <p14:creationId xmlns:p14="http://schemas.microsoft.com/office/powerpoint/2010/main" val="172793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GB" sz="4000" b="1" dirty="0" smtClean="0"/>
          </a:p>
          <a:p>
            <a:pPr algn="ctr"/>
            <a:endParaRPr lang="en-GB" sz="4000" b="1" dirty="0" smtClean="0"/>
          </a:p>
          <a:p>
            <a:pPr algn="ctr"/>
            <a:r>
              <a:rPr lang="en-GB" sz="4000" b="1" dirty="0" smtClean="0"/>
              <a:t>Section 3</a:t>
            </a:r>
          </a:p>
          <a:p>
            <a:pPr algn="ctr"/>
            <a:r>
              <a:rPr lang="en-GB" sz="4000" b="1" dirty="0" smtClean="0"/>
              <a:t>Future possibilities</a:t>
            </a:r>
            <a:endParaRPr lang="en-GB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1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DCF/DFS future possibilities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Performance improvements</a:t>
            </a:r>
          </a:p>
          <a:p>
            <a:pPr lvl="1"/>
            <a:r>
              <a:rPr lang="en-GB" dirty="0" smtClean="0"/>
              <a:t>Multi-component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FREPLACE</a:t>
            </a:r>
            <a:r>
              <a:rPr lang="en-GB" dirty="0" smtClean="0"/>
              <a:t>,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FAPPEND</a:t>
            </a:r>
            <a:r>
              <a:rPr lang="en-GB" dirty="0" smtClean="0"/>
              <a:t>,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FRDCI</a:t>
            </a:r>
            <a:endParaRPr lang="en-GB" dirty="0">
              <a:latin typeface="APL385 Unicode" panose="020B0709000202000203" pitchFamily="49" charset="0"/>
            </a:endParaRPr>
          </a:p>
          <a:p>
            <a:pPr lvl="1"/>
            <a:r>
              <a:rPr lang="en-GB" dirty="0" smtClean="0"/>
              <a:t>Asynchronous read/write</a:t>
            </a:r>
            <a:endParaRPr lang="en-GB" dirty="0"/>
          </a:p>
          <a:p>
            <a:r>
              <a:rPr lang="en-GB" dirty="0" smtClean="0"/>
              <a:t>Encryption</a:t>
            </a:r>
            <a:endParaRPr lang="en-GB" dirty="0"/>
          </a:p>
          <a:p>
            <a:r>
              <a:rPr lang="en-GB" dirty="0" smtClean="0"/>
              <a:t>Transactions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94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DCF Future possibilities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Internal code refactoring required</a:t>
            </a:r>
          </a:p>
          <a:p>
            <a:pPr lvl="1"/>
            <a:r>
              <a:rPr lang="en-GB" dirty="0" smtClean="0"/>
              <a:t>Getting difficult to maintain and extend</a:t>
            </a:r>
          </a:p>
          <a:p>
            <a:pPr lvl="1"/>
            <a:r>
              <a:rPr lang="en-GB" dirty="0" smtClean="0"/>
              <a:t>13.2 locking problem</a:t>
            </a:r>
          </a:p>
          <a:p>
            <a:pPr lvl="1"/>
            <a:r>
              <a:rPr lang="en-GB" dirty="0" smtClean="0"/>
              <a:t>Retention of small-span support</a:t>
            </a:r>
          </a:p>
          <a:p>
            <a:r>
              <a:rPr lang="en-GB" dirty="0" smtClean="0"/>
              <a:t>Long-term experiment to implement a component file library</a:t>
            </a:r>
          </a:p>
          <a:p>
            <a:pPr lvl="1"/>
            <a:r>
              <a:rPr lang="en-GB" dirty="0" smtClean="0"/>
              <a:t>Alternative to the interpreter code</a:t>
            </a:r>
          </a:p>
        </p:txBody>
      </p:sp>
    </p:spTree>
    <p:extLst>
      <p:ext uri="{BB962C8B-B14F-4D97-AF65-F5344CB8AC3E}">
        <p14:creationId xmlns:p14="http://schemas.microsoft.com/office/powerpoint/2010/main" val="313528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file library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Designed to:</a:t>
            </a:r>
          </a:p>
          <a:p>
            <a:pPr lvl="1"/>
            <a:r>
              <a:rPr lang="en-GB" dirty="0" smtClean="0"/>
              <a:t>Include greater internal validation</a:t>
            </a:r>
          </a:p>
          <a:p>
            <a:pPr lvl="1"/>
            <a:r>
              <a:rPr lang="en-GB" dirty="0" smtClean="0"/>
              <a:t>Be easier to maintain and extend</a:t>
            </a:r>
          </a:p>
          <a:p>
            <a:pPr lvl="1"/>
            <a:r>
              <a:rPr lang="en-GB" dirty="0" smtClean="0"/>
              <a:t>Overcome some current feature “annoyances”</a:t>
            </a:r>
          </a:p>
          <a:p>
            <a:pPr lvl="1"/>
            <a:r>
              <a:rPr lang="en-GB" dirty="0" smtClean="0"/>
              <a:t>Be usable from other tools and utilities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/>
              <a:t> </a:t>
            </a:r>
            <a:r>
              <a:rPr lang="en-GB" sz="1600" dirty="0" smtClean="0"/>
              <a:t>                                                                                                       (Demonstration)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95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GB" sz="4000" b="1" dirty="0" smtClean="0"/>
          </a:p>
          <a:p>
            <a:pPr algn="ctr"/>
            <a:endParaRPr lang="en-GB" sz="4000" b="1" dirty="0" smtClean="0"/>
          </a:p>
          <a:p>
            <a:pPr algn="ctr"/>
            <a:r>
              <a:rPr lang="en-GB" sz="4000" b="1" dirty="0" smtClean="0"/>
              <a:t>Section 1</a:t>
            </a:r>
          </a:p>
          <a:p>
            <a:pPr algn="ctr"/>
            <a:r>
              <a:rPr lang="en-GB" sz="4000" b="1" dirty="0" smtClean="0"/>
              <a:t>New in V14.0</a:t>
            </a:r>
            <a:endParaRPr lang="en-GB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0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file library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Risks to completion:</a:t>
            </a:r>
          </a:p>
          <a:p>
            <a:pPr lvl="1"/>
            <a:r>
              <a:rPr lang="en-GB" dirty="0" smtClean="0"/>
              <a:t>Implementation effort</a:t>
            </a:r>
          </a:p>
          <a:p>
            <a:pPr lvl="1"/>
            <a:r>
              <a:rPr lang="en-GB" dirty="0" smtClean="0"/>
              <a:t>Does not perform adequately</a:t>
            </a:r>
          </a:p>
          <a:p>
            <a:pPr lvl="2"/>
            <a:r>
              <a:rPr lang="en-GB" dirty="0" smtClean="0"/>
              <a:t>Currently reads 0-5% slower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ehavioural differences (esp. on error)</a:t>
            </a:r>
          </a:p>
          <a:p>
            <a:pPr lvl="1"/>
            <a:r>
              <a:rPr lang="en-GB" dirty="0" smtClean="0"/>
              <a:t>Existing code tried and tested</a:t>
            </a:r>
          </a:p>
          <a:p>
            <a:pPr lvl="2"/>
            <a:r>
              <a:rPr lang="en-GB" dirty="0" smtClean="0"/>
              <a:t>Lots </a:t>
            </a:r>
            <a:r>
              <a:rPr lang="en-GB" smtClean="0"/>
              <a:t>of additional QA</a:t>
            </a:r>
            <a:endParaRPr lang="en-GB" dirty="0" smtClean="0"/>
          </a:p>
          <a:p>
            <a:r>
              <a:rPr lang="en-GB" dirty="0"/>
              <a:t>Will not be released “hastily”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18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DFS future possibilities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Stored procedures</a:t>
            </a:r>
          </a:p>
          <a:p>
            <a:r>
              <a:rPr lang="en-GB" dirty="0" smtClean="0"/>
              <a:t>Component caching</a:t>
            </a:r>
          </a:p>
          <a:p>
            <a:r>
              <a:rPr lang="en-GB" dirty="0" smtClean="0"/>
              <a:t>Encrypted / compressed </a:t>
            </a:r>
            <a:r>
              <a:rPr lang="en-GB" dirty="0" err="1" smtClean="0"/>
              <a:t>comms</a:t>
            </a:r>
            <a:endParaRPr lang="en-GB" dirty="0" smtClean="0"/>
          </a:p>
          <a:p>
            <a:r>
              <a:rPr lang="en-GB" dirty="0" smtClean="0"/>
              <a:t>Multiple DFS installations (mirroring)</a:t>
            </a:r>
          </a:p>
          <a:p>
            <a:r>
              <a:rPr lang="en-GB" dirty="0"/>
              <a:t>Distributed server</a:t>
            </a:r>
          </a:p>
          <a:p>
            <a:pPr lvl="1"/>
            <a:r>
              <a:rPr lang="en-GB" dirty="0"/>
              <a:t>Scalability</a:t>
            </a:r>
          </a:p>
          <a:p>
            <a:pPr lvl="1"/>
            <a:r>
              <a:rPr lang="en-GB" dirty="0"/>
              <a:t>Load balancing</a:t>
            </a:r>
          </a:p>
        </p:txBody>
      </p:sp>
    </p:spTree>
    <p:extLst>
      <p:ext uri="{BB962C8B-B14F-4D97-AF65-F5344CB8AC3E}">
        <p14:creationId xmlns:p14="http://schemas.microsoft.com/office/powerpoint/2010/main" val="216251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mtClean="0"/>
              <a:t>14.0 </a:t>
            </a:r>
            <a:r>
              <a:rPr lang="en-GB" dirty="0" smtClean="0"/>
              <a:t>performance improvements</a:t>
            </a:r>
          </a:p>
          <a:p>
            <a:r>
              <a:rPr lang="en-GB" dirty="0" smtClean="0"/>
              <a:t>Dyalog File Server release is imminent</a:t>
            </a:r>
          </a:p>
          <a:p>
            <a:pPr lvl="1"/>
            <a:r>
              <a:rPr lang="en-GB" dirty="0" smtClean="0"/>
              <a:t>Ask if you want it sooner</a:t>
            </a:r>
          </a:p>
          <a:p>
            <a:r>
              <a:rPr lang="en-GB" dirty="0" smtClean="0"/>
              <a:t>Further enhancements are coming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73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Span files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No new small span files</a:t>
            </a:r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>
              <a:latin typeface="APL385 Unicode" panose="020B0709000202000203" pitchFamily="49" charset="0"/>
            </a:endParaRPr>
          </a:p>
          <a:p>
            <a:pPr lvl="1"/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5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V14.0 variant options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⎕FCREATE</a:t>
            </a:r>
          </a:p>
          <a:p>
            <a:pPr lvl="1"/>
            <a:r>
              <a:rPr lang="en-GB" dirty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fid (⎕FCREATE ⍠ 'J' 3) 1</a:t>
            </a:r>
          </a:p>
          <a:p>
            <a:pPr lvl="1"/>
            <a:r>
              <a:rPr lang="en-GB" dirty="0" smtClean="0"/>
              <a:t>J, C </a:t>
            </a:r>
            <a:r>
              <a:rPr lang="en-GB" dirty="0"/>
              <a:t>and </a:t>
            </a:r>
            <a:r>
              <a:rPr lang="en-GB" dirty="0" smtClean="0"/>
              <a:t>Z </a:t>
            </a:r>
            <a:r>
              <a:rPr lang="en-GB" dirty="0"/>
              <a:t>properties may be </a:t>
            </a:r>
            <a:r>
              <a:rPr lang="en-GB" dirty="0" smtClean="0"/>
              <a:t>specified</a:t>
            </a:r>
          </a:p>
          <a:p>
            <a:pPr lvl="1"/>
            <a:r>
              <a:rPr lang="en-GB" dirty="0" smtClean="0"/>
              <a:t>S </a:t>
            </a:r>
            <a:r>
              <a:rPr lang="en-GB" dirty="0"/>
              <a:t>and </a:t>
            </a:r>
            <a:r>
              <a:rPr lang="en-GB" dirty="0" smtClean="0"/>
              <a:t>U will be </a:t>
            </a:r>
            <a:r>
              <a:rPr lang="en-GB" dirty="0"/>
              <a:t>added in 14.1</a:t>
            </a:r>
          </a:p>
          <a:p>
            <a:r>
              <a:rPr lang="en-GB" dirty="0" smtClean="0"/>
              <a:t> </a:t>
            </a:r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smtClean="0">
                <a:latin typeface="APL385 Unicode" panose="020B0709000202000203" pitchFamily="49" charset="0"/>
              </a:rPr>
              <a:t>FCHK</a:t>
            </a:r>
          </a:p>
          <a:p>
            <a:pPr lvl="1"/>
            <a:r>
              <a:rPr lang="en-GB" dirty="0" smtClean="0"/>
              <a:t> (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FCHK ⍠ </a:t>
            </a:r>
            <a:r>
              <a:rPr lang="en-GB" dirty="0" smtClean="0">
                <a:latin typeface="APL385 Unicode" panose="020B0709000202000203" pitchFamily="49" charset="0"/>
              </a:rPr>
              <a:t>'Repair' 1) fid</a:t>
            </a:r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>
              <a:latin typeface="APL385 Unicode" panose="020B0709000202000203" pitchFamily="49" charset="0"/>
            </a:endParaRPr>
          </a:p>
          <a:p>
            <a:pPr lvl="1"/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9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V14.0 performance 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Read/write re-implemented</a:t>
            </a:r>
          </a:p>
          <a:p>
            <a:r>
              <a:rPr lang="en-GB" dirty="0" smtClean="0"/>
              <a:t>Faster, with no application changes</a:t>
            </a:r>
          </a:p>
          <a:p>
            <a:r>
              <a:rPr lang="en-GB" dirty="0" smtClean="0"/>
              <a:t>Best performance gains with:</a:t>
            </a:r>
          </a:p>
          <a:p>
            <a:pPr lvl="1"/>
            <a:r>
              <a:rPr lang="en-GB" dirty="0" smtClean="0"/>
              <a:t>Fast networks</a:t>
            </a:r>
          </a:p>
          <a:p>
            <a:pPr lvl="1"/>
            <a:r>
              <a:rPr lang="en-GB" dirty="0" smtClean="0"/>
              <a:t>Congested networks</a:t>
            </a:r>
          </a:p>
          <a:p>
            <a:pPr lvl="1"/>
            <a:r>
              <a:rPr lang="en-GB" dirty="0" smtClean="0"/>
              <a:t>Arrays with many elements of mixed 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32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V14.0 performance II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New syntax multiple component read</a:t>
            </a:r>
          </a:p>
          <a:p>
            <a:pPr lvl="1"/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⎕FREAD 1 </a:t>
            </a:r>
            <a:r>
              <a:rPr lang="en-GB" dirty="0" smtClean="0">
                <a:latin typeface="APL385 Unicode" panose="020B0709000202000203" pitchFamily="49" charset="0"/>
              </a:rPr>
              <a:t>(⍳10) </a:t>
            </a:r>
            <a:r>
              <a:rPr lang="en-GB" dirty="0" smtClean="0"/>
              <a:t>≡  </a:t>
            </a:r>
            <a:r>
              <a:rPr lang="en-GB" dirty="0" smtClean="0">
                <a:latin typeface="APL385 Unicode" panose="020B0709000202000203" pitchFamily="49" charset="0"/>
              </a:rPr>
              <a:t>⎕</a:t>
            </a:r>
            <a:r>
              <a:rPr lang="en-GB" dirty="0">
                <a:latin typeface="APL385 Unicode" panose="020B0709000202000203" pitchFamily="49" charset="0"/>
              </a:rPr>
              <a:t>FREAD¨1</a:t>
            </a:r>
            <a:r>
              <a:rPr lang="en-GB" dirty="0" smtClean="0">
                <a:latin typeface="APL385 Unicode" panose="020B0709000202000203" pitchFamily="49" charset="0"/>
              </a:rPr>
              <a:t>,¨⍳10</a:t>
            </a:r>
            <a:endParaRPr lang="en-GB" dirty="0" smtClean="0"/>
          </a:p>
          <a:p>
            <a:r>
              <a:rPr lang="en-GB" dirty="0" smtClean="0"/>
              <a:t>File is locked only once</a:t>
            </a:r>
          </a:p>
          <a:p>
            <a:pPr lvl="1"/>
            <a:r>
              <a:rPr lang="en-GB" dirty="0" smtClean="0"/>
              <a:t>Semantic difference; performance gain</a:t>
            </a:r>
            <a:endParaRPr lang="en-GB" dirty="0"/>
          </a:p>
          <a:p>
            <a:r>
              <a:rPr lang="en-GB" dirty="0"/>
              <a:t>Faster but requires application changes</a:t>
            </a:r>
          </a:p>
          <a:p>
            <a:r>
              <a:rPr lang="en-GB" dirty="0"/>
              <a:t>Benefits share tied </a:t>
            </a:r>
            <a:r>
              <a:rPr lang="en-GB" dirty="0" smtClean="0"/>
              <a:t>files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44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V14.0 performance III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Compressed components</a:t>
            </a:r>
          </a:p>
          <a:p>
            <a:pPr lvl="1"/>
            <a:r>
              <a:rPr lang="en-GB" dirty="0"/>
              <a:t> </a:t>
            </a:r>
            <a:r>
              <a:rPr lang="en-GB" dirty="0" smtClean="0">
                <a:latin typeface="APL385 Unicode" panose="020B0709000202000203" pitchFamily="49" charset="0"/>
              </a:rPr>
              <a:t>'Z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dirty="0" smtClean="0">
                <a:latin typeface="APL385 Unicode" panose="020B0709000202000203" pitchFamily="49" charset="0"/>
              </a:rPr>
              <a:t> 1 ⎕</a:t>
            </a:r>
            <a:r>
              <a:rPr lang="en-GB" dirty="0">
                <a:latin typeface="APL385 Unicode" panose="020B0709000202000203" pitchFamily="49" charset="0"/>
              </a:rPr>
              <a:t>FPROPS 1</a:t>
            </a:r>
            <a:endParaRPr lang="en-GB" dirty="0" smtClean="0"/>
          </a:p>
          <a:p>
            <a:pPr lvl="1"/>
            <a:r>
              <a:rPr lang="en-GB" dirty="0"/>
              <a:t> </a:t>
            </a:r>
            <a:r>
              <a:rPr lang="en-GB" dirty="0">
                <a:latin typeface="APL385 Unicode" panose="020B0709000202000203" pitchFamily="49" charset="0"/>
              </a:rPr>
              <a:t>fid </a:t>
            </a:r>
            <a:r>
              <a:rPr lang="en-GB" dirty="0" smtClean="0">
                <a:latin typeface="APL385 Unicode" panose="020B0709000202000203" pitchFamily="49" charset="0"/>
              </a:rPr>
              <a:t>(⎕</a:t>
            </a:r>
            <a:r>
              <a:rPr lang="en-GB" dirty="0">
                <a:latin typeface="APL385 Unicode" panose="020B0709000202000203" pitchFamily="49" charset="0"/>
              </a:rPr>
              <a:t>FCREATE ⍠ </a:t>
            </a:r>
            <a:r>
              <a:rPr lang="en-GB" dirty="0" smtClean="0">
                <a:latin typeface="APL385 Unicode" panose="020B0709000202000203" pitchFamily="49" charset="0"/>
              </a:rPr>
              <a:t>'Z' 1) 1</a:t>
            </a:r>
            <a:endParaRPr lang="en-GB" dirty="0" smtClean="0"/>
          </a:p>
          <a:p>
            <a:r>
              <a:rPr lang="en-GB" dirty="0" smtClean="0"/>
              <a:t>Compression on subsequent writes</a:t>
            </a:r>
          </a:p>
          <a:p>
            <a:r>
              <a:rPr lang="en-GB" dirty="0" smtClean="0"/>
              <a:t>Automatic decompression</a:t>
            </a:r>
          </a:p>
          <a:p>
            <a:pPr lvl="1"/>
            <a:r>
              <a:rPr lang="en-GB" dirty="0" smtClean="0"/>
              <a:t>V14.0 onwards, only</a:t>
            </a:r>
          </a:p>
          <a:p>
            <a:r>
              <a:rPr lang="en-GB" dirty="0" smtClean="0"/>
              <a:t>Performance gain on slow networks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44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en-GB" sz="4000" b="1" dirty="0" smtClean="0"/>
          </a:p>
          <a:p>
            <a:pPr algn="ctr"/>
            <a:endParaRPr lang="en-GB" sz="4000" b="1" dirty="0" smtClean="0"/>
          </a:p>
          <a:p>
            <a:pPr algn="ctr"/>
            <a:r>
              <a:rPr lang="en-GB" sz="4000" b="1" dirty="0" smtClean="0"/>
              <a:t>Section 2</a:t>
            </a:r>
          </a:p>
          <a:p>
            <a:pPr algn="ctr"/>
            <a:r>
              <a:rPr lang="en-GB" sz="4000" b="1" dirty="0" smtClean="0"/>
              <a:t>Dyalog File Server (DFS) V2.0</a:t>
            </a:r>
            <a:endParaRPr lang="en-GB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6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11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ComponentFiles</Template>
  <TotalTime>1534</TotalTime>
  <Words>824</Words>
  <Application>Microsoft Office PowerPoint</Application>
  <PresentationFormat>On-screen Show (4:3)</PresentationFormat>
  <Paragraphs>258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APL385 Unicode</vt:lpstr>
      <vt:lpstr>Arial</vt:lpstr>
      <vt:lpstr>Geneva</vt:lpstr>
      <vt:lpstr>Times</vt:lpstr>
      <vt:lpstr>Times New Roman</vt:lpstr>
      <vt:lpstr>Powerpoint template 11 aug 2014</vt:lpstr>
      <vt:lpstr>PowerPoint Presentation</vt:lpstr>
      <vt:lpstr>Topics</vt:lpstr>
      <vt:lpstr>PowerPoint Presentation</vt:lpstr>
      <vt:lpstr>Small Span files</vt:lpstr>
      <vt:lpstr>V14.0 variant options</vt:lpstr>
      <vt:lpstr>V14.0 performance I</vt:lpstr>
      <vt:lpstr>V14.0 performance II</vt:lpstr>
      <vt:lpstr>V14.0 performance III</vt:lpstr>
      <vt:lpstr>PowerPoint Presentation</vt:lpstr>
      <vt:lpstr>~DFS</vt:lpstr>
      <vt:lpstr>DFS</vt:lpstr>
      <vt:lpstr>DFS overview</vt:lpstr>
      <vt:lpstr>PowerPoint Presentation</vt:lpstr>
      <vt:lpstr>DFS advantages</vt:lpstr>
      <vt:lpstr>DFS security</vt:lpstr>
      <vt:lpstr>DFS performance</vt:lpstr>
      <vt:lpstr>DFS resilience</vt:lpstr>
      <vt:lpstr>DFS additional functions</vt:lpstr>
      <vt:lpstr>DFS monitoring and admin</vt:lpstr>
      <vt:lpstr>PowerPoint Presentation</vt:lpstr>
      <vt:lpstr>PowerPoint Presentation</vt:lpstr>
      <vt:lpstr>DFS backup and restore</vt:lpstr>
      <vt:lpstr>DFS thread support</vt:lpstr>
      <vt:lpstr>DFS and DCF compatibility</vt:lpstr>
      <vt:lpstr>DFS availibility</vt:lpstr>
      <vt:lpstr>PowerPoint Presentation</vt:lpstr>
      <vt:lpstr>DCF/DFS future possibilities</vt:lpstr>
      <vt:lpstr>DCF Future possibilities</vt:lpstr>
      <vt:lpstr>Component file library</vt:lpstr>
      <vt:lpstr>Component file library</vt:lpstr>
      <vt:lpstr>DFS future possibilities</vt:lpstr>
      <vt:lpstr>Summary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Smith</dc:creator>
  <cp:lastModifiedBy>Richard Smith</cp:lastModifiedBy>
  <cp:revision>131</cp:revision>
  <cp:lastPrinted>2014-08-15T09:52:37Z</cp:lastPrinted>
  <dcterms:created xsi:type="dcterms:W3CDTF">2014-08-28T13:18:52Z</dcterms:created>
  <dcterms:modified xsi:type="dcterms:W3CDTF">2014-09-27T07:47:33Z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