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14"/>
  </p:notesMasterIdLst>
  <p:sldIdLst>
    <p:sldId id="256" r:id="rId2"/>
    <p:sldId id="260" r:id="rId3"/>
    <p:sldId id="271" r:id="rId4"/>
    <p:sldId id="262" r:id="rId5"/>
    <p:sldId id="266" r:id="rId6"/>
    <p:sldId id="272" r:id="rId7"/>
    <p:sldId id="267" r:id="rId8"/>
    <p:sldId id="268" r:id="rId9"/>
    <p:sldId id="275" r:id="rId10"/>
    <p:sldId id="269" r:id="rId11"/>
    <p:sldId id="264" r:id="rId12"/>
    <p:sldId id="261" r:id="rId13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 autoAdjust="0"/>
  </p:normalViewPr>
  <p:slideViewPr>
    <p:cSldViewPr>
      <p:cViewPr varScale="1">
        <p:scale>
          <a:sx n="49" d="100"/>
          <a:sy n="49" d="100"/>
        </p:scale>
        <p:origin x="72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27264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2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11560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595813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47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5576" y="908721"/>
            <a:ext cx="7632848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577" y="908720"/>
            <a:ext cx="7632774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61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WPF 3rd Party Controls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3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1" y="-42144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7898"/>
            <a:ext cx="953263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67113" y="63372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63" r:id="rId4"/>
    <p:sldLayoutId id="2147483666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248354" cy="3888336"/>
          </a:xfrm>
          <a:prstGeom prst="rect">
            <a:avLst/>
          </a:prstGeom>
        </p:spPr>
      </p:pic>
      <p:sp>
        <p:nvSpPr>
          <p:cNvPr id="6" name="Title Placeholder 4"/>
          <p:cNvSpPr txBox="1">
            <a:spLocks/>
          </p:cNvSpPr>
          <p:nvPr/>
        </p:nvSpPr>
        <p:spPr>
          <a:xfrm>
            <a:off x="652463" y="620689"/>
            <a:ext cx="7886700" cy="15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WPF Third Party Controls</a:t>
            </a:r>
            <a:br>
              <a:rPr lang="en-US" kern="0" dirty="0" smtClean="0"/>
            </a:br>
            <a:r>
              <a:rPr lang="en-US" kern="0" dirty="0" err="1" smtClean="0"/>
              <a:t>Syncfusion</a:t>
            </a:r>
            <a:r>
              <a:rPr lang="en-US" kern="0" dirty="0" smtClean="0"/>
              <a:t> &amp; </a:t>
            </a:r>
            <a:r>
              <a:rPr lang="en-US" kern="0" dirty="0" err="1" smtClean="0"/>
              <a:t>APLGrid</a:t>
            </a:r>
            <a:endParaRPr lang="en-GB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WPF 3rd Party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4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r>
              <a:rPr lang="da-DK" altLang="da-DK" dirty="0" smtClean="0">
                <a:solidFill>
                  <a:schemeClr val="tx1"/>
                </a:solidFill>
              </a:rPr>
              <a:t>Worth </a:t>
            </a:r>
            <a:r>
              <a:rPr lang="da-DK" altLang="da-DK" dirty="0" err="1" smtClean="0">
                <a:solidFill>
                  <a:schemeClr val="tx1"/>
                </a:solidFill>
              </a:rPr>
              <a:t>mentioning</a:t>
            </a:r>
            <a:r>
              <a:rPr lang="da-DK" altLang="da-DK" dirty="0" smtClean="0">
                <a:solidFill>
                  <a:schemeClr val="tx1"/>
                </a:solidFill>
              </a:rPr>
              <a:t> </a:t>
            </a:r>
            <a:r>
              <a:rPr lang="da-DK" altLang="da-DK" dirty="0" err="1" smtClean="0">
                <a:solidFill>
                  <a:schemeClr val="tx1"/>
                </a:solidFill>
              </a:rPr>
              <a:t>about</a:t>
            </a:r>
            <a:r>
              <a:rPr lang="da-DK" altLang="da-DK" dirty="0" smtClean="0">
                <a:solidFill>
                  <a:schemeClr val="tx1"/>
                </a:solidFill>
              </a:rPr>
              <a:t> WPF</a:t>
            </a:r>
            <a:endParaRPr lang="da-DK" altLang="da-DK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794966"/>
            <a:ext cx="8229600" cy="4114800"/>
          </a:xfrm>
        </p:spPr>
        <p:txBody>
          <a:bodyPr/>
          <a:lstStyle/>
          <a:p>
            <a:r>
              <a:rPr lang="da-DK" altLang="da-DK" sz="2400" dirty="0" smtClean="0"/>
              <a:t>Controls </a:t>
            </a:r>
            <a:r>
              <a:rPr lang="da-DK" altLang="da-DK" sz="2400" dirty="0" err="1" smtClean="0"/>
              <a:t>can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be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defined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directly</a:t>
            </a:r>
            <a:r>
              <a:rPr lang="da-DK" altLang="da-DK" sz="2400" dirty="0" smtClean="0"/>
              <a:t> from Dyalog:</a:t>
            </a:r>
            <a:endParaRPr lang="da-DK" altLang="da-DK" sz="2400" dirty="0"/>
          </a:p>
          <a:p>
            <a:pPr marL="457200" lvl="1" indent="0">
              <a:buNone/>
            </a:pPr>
            <a:r>
              <a:rPr lang="da-DK" altLang="da-DK" sz="1800" dirty="0" smtClean="0">
                <a:latin typeface="APL385 Unicode" panose="020B0709000202000203" pitchFamily="49" charset="0"/>
              </a:rPr>
              <a:t>(b1←⎕NEW Button).</a:t>
            </a:r>
            <a:r>
              <a:rPr lang="da-DK" altLang="da-DK" sz="1800" dirty="0" err="1" smtClean="0">
                <a:latin typeface="APL385 Unicode" panose="020B0709000202000203" pitchFamily="49" charset="0"/>
              </a:rPr>
              <a:t>Content</a:t>
            </a:r>
            <a:r>
              <a:rPr lang="da-DK" altLang="da-DK" sz="1800" dirty="0" err="1">
                <a:latin typeface="APL385 Unicode" panose="020B0709000202000203" pitchFamily="49" charset="0"/>
              </a:rPr>
              <a:t>←'Press</a:t>
            </a:r>
            <a:r>
              <a:rPr lang="da-DK" altLang="da-DK" sz="1800" dirty="0">
                <a:latin typeface="APL385 Unicode" panose="020B0709000202000203" pitchFamily="49" charset="0"/>
              </a:rPr>
              <a:t> </a:t>
            </a:r>
            <a:r>
              <a:rPr lang="da-DK" altLang="da-DK" sz="1800" dirty="0" err="1" smtClean="0">
                <a:latin typeface="APL385 Unicode" panose="020B0709000202000203" pitchFamily="49" charset="0"/>
              </a:rPr>
              <a:t>Me</a:t>
            </a:r>
            <a:r>
              <a:rPr lang="da-DK" altLang="da-DK" sz="1800" dirty="0" smtClean="0">
                <a:latin typeface="APL385 Unicode" panose="020B0709000202000203" pitchFamily="49" charset="0"/>
              </a:rPr>
              <a:t>!‘</a:t>
            </a:r>
          </a:p>
          <a:p>
            <a:pPr marL="0" indent="0">
              <a:buNone/>
            </a:pPr>
            <a:r>
              <a:rPr lang="da-DK" altLang="da-DK" sz="2400" dirty="0" smtClean="0"/>
              <a:t>    … or </a:t>
            </a:r>
            <a:r>
              <a:rPr lang="da-DK" altLang="da-DK" sz="2400" dirty="0" err="1" smtClean="0"/>
              <a:t>declaratively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using</a:t>
            </a:r>
            <a:r>
              <a:rPr lang="da-DK" altLang="da-DK" sz="2400" dirty="0" smtClean="0"/>
              <a:t> XAML </a:t>
            </a:r>
            <a:r>
              <a:rPr lang="da-DK" altLang="da-DK" sz="2400" dirty="0" err="1" smtClean="0"/>
              <a:t>documents</a:t>
            </a:r>
            <a:endParaRPr lang="da-DK" altLang="da-DK" sz="2400" dirty="0" smtClean="0"/>
          </a:p>
          <a:p>
            <a:pPr marL="457200" lvl="1" indent="0"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&lt;Button Content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Press Me!" /&gt;</a:t>
            </a:r>
          </a:p>
          <a:p>
            <a:r>
              <a:rPr lang="da-DK" altLang="da-DK" sz="2400" dirty="0" smtClean="0"/>
              <a:t>XAML </a:t>
            </a:r>
            <a:r>
              <a:rPr lang="da-DK" altLang="da-DK" sz="2400" dirty="0" err="1" smtClean="0"/>
              <a:t>simplifies</a:t>
            </a:r>
            <a:r>
              <a:rPr lang="da-DK" altLang="da-DK" sz="2400" dirty="0" smtClean="0"/>
              <a:t> separation of UI design from </a:t>
            </a:r>
            <a:r>
              <a:rPr lang="da-DK" altLang="da-DK" sz="2400" dirty="0" err="1" smtClean="0"/>
              <a:t>code</a:t>
            </a:r>
            <a:endParaRPr lang="da-DK" altLang="da-DK" sz="2400" dirty="0" smtClean="0"/>
          </a:p>
          <a:p>
            <a:r>
              <a:rPr lang="da-DK" altLang="da-DK" sz="2400" dirty="0" smtClean="0"/>
              <a:t>Data Binding </a:t>
            </a:r>
            <a:r>
              <a:rPr lang="da-DK" altLang="da-DK" sz="2400" dirty="0" err="1" smtClean="0"/>
              <a:t>allows</a:t>
            </a:r>
            <a:r>
              <a:rPr lang="da-DK" altLang="da-DK" sz="2400" dirty="0" smtClean="0"/>
              <a:t> separation of data model from business </a:t>
            </a:r>
            <a:r>
              <a:rPr lang="da-DK" altLang="da-DK" sz="2400" dirty="0" err="1" smtClean="0"/>
              <a:t>logic</a:t>
            </a:r>
            <a:endParaRPr lang="da-DK" altLang="da-DK" sz="2400" dirty="0" smtClean="0"/>
          </a:p>
          <a:p>
            <a:r>
              <a:rPr lang="da-DK" altLang="da-DK" sz="2400" dirty="0" err="1" smtClean="0"/>
              <a:t>We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can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benefit</a:t>
            </a:r>
            <a:r>
              <a:rPr lang="da-DK" altLang="da-DK" sz="2400" dirty="0" smtClean="0"/>
              <a:t> from </a:t>
            </a:r>
            <a:r>
              <a:rPr lang="da-DK" altLang="da-DK" sz="2400" dirty="0" err="1" smtClean="0"/>
              <a:t>work</a:t>
            </a:r>
            <a:r>
              <a:rPr lang="da-DK" altLang="da-DK" sz="2400" dirty="0" smtClean="0"/>
              <a:t> done by </a:t>
            </a:r>
            <a:r>
              <a:rPr lang="da-DK" altLang="da-DK" sz="2400" dirty="0" err="1" smtClean="0"/>
              <a:t>other</a:t>
            </a:r>
            <a:r>
              <a:rPr lang="da-DK" altLang="da-DK" sz="2400" dirty="0" smtClean="0"/>
              <a:t> WPF </a:t>
            </a:r>
            <a:r>
              <a:rPr lang="da-DK" altLang="da-DK" sz="2400" dirty="0" err="1" smtClean="0"/>
              <a:t>users</a:t>
            </a:r>
            <a:endParaRPr lang="da-DK" altLang="da-DK" sz="2400" dirty="0" smtClean="0"/>
          </a:p>
          <a:p>
            <a:pPr lvl="1"/>
            <a:r>
              <a:rPr lang="da-DK" altLang="da-DK" sz="2000" dirty="0" smtClean="0"/>
              <a:t>3rd party </a:t>
            </a:r>
            <a:r>
              <a:rPr lang="da-DK" altLang="da-DK" sz="2000" dirty="0" err="1" smtClean="0"/>
              <a:t>controls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can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be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used</a:t>
            </a:r>
            <a:r>
              <a:rPr lang="da-DK" altLang="da-DK" sz="2000" dirty="0" smtClean="0"/>
              <a:t> from APL</a:t>
            </a:r>
          </a:p>
          <a:p>
            <a:pPr lvl="1"/>
            <a:r>
              <a:rPr lang="da-DK" altLang="da-DK" sz="2000" dirty="0" smtClean="0"/>
              <a:t>With XAML, </a:t>
            </a:r>
            <a:r>
              <a:rPr lang="da-DK" altLang="da-DK" sz="2000" dirty="0" err="1" smtClean="0"/>
              <a:t>no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changes</a:t>
            </a:r>
            <a:r>
              <a:rPr lang="da-DK" altLang="da-DK" sz="2000" dirty="0" smtClean="0"/>
              <a:t>. C# samples ”</a:t>
            </a:r>
            <a:r>
              <a:rPr lang="da-DK" altLang="da-DK" sz="2000" dirty="0" err="1" smtClean="0"/>
              <a:t>easily</a:t>
            </a:r>
            <a:r>
              <a:rPr lang="da-DK" altLang="da-DK" sz="2000" dirty="0" smtClean="0"/>
              <a:t>” </a:t>
            </a:r>
            <a:r>
              <a:rPr lang="da-DK" altLang="da-DK" sz="2000" dirty="0" err="1" smtClean="0"/>
              <a:t>transliterated</a:t>
            </a:r>
            <a:r>
              <a:rPr lang="da-DK" altLang="da-DK" sz="2000" dirty="0" smtClean="0"/>
              <a:t>.</a:t>
            </a:r>
          </a:p>
          <a:p>
            <a:pPr lvl="1"/>
            <a:endParaRPr lang="da-DK" altLang="da-DK" sz="2000" dirty="0"/>
          </a:p>
          <a:p>
            <a:pPr marL="457200" lvl="1" indent="0">
              <a:buNone/>
            </a:pPr>
            <a:endParaRPr lang="da-DK" altLang="en-US" sz="2000" dirty="0">
              <a:cs typeface="Courier New" panose="02070309020205020404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WPF 3</a:t>
            </a:r>
            <a:r>
              <a:rPr lang="en-US" baseline="30000" dirty="0" smtClean="0"/>
              <a:t>rd</a:t>
            </a:r>
            <a:r>
              <a:rPr lang="en-US" dirty="0" smtClean="0"/>
              <a:t> Party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5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err="1" smtClean="0"/>
              <a:t>Available</a:t>
            </a:r>
            <a:r>
              <a:rPr lang="da-DK" altLang="da-DK" dirty="0" smtClean="0"/>
              <a:t> Now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da-DK" altLang="da-DK" sz="2800" dirty="0" err="1" smtClean="0"/>
              <a:t>Syncfusion</a:t>
            </a:r>
            <a:r>
              <a:rPr lang="da-DK" altLang="da-DK" sz="2800" dirty="0" smtClean="0"/>
              <a:t> v12.1 </a:t>
            </a:r>
            <a:r>
              <a:rPr lang="da-DK" altLang="da-DK" sz="2800" dirty="0" err="1" smtClean="0"/>
              <a:t>libraries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were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shipped</a:t>
            </a:r>
            <a:r>
              <a:rPr lang="da-DK" altLang="da-DK" sz="2800" dirty="0" smtClean="0"/>
              <a:t> with Dyalog v14.0 in June</a:t>
            </a:r>
          </a:p>
          <a:p>
            <a:r>
              <a:rPr lang="da-DK" altLang="da-DK" sz="2800" dirty="0" smtClean="0"/>
              <a:t>Updates </a:t>
            </a:r>
            <a:r>
              <a:rPr lang="da-DK" altLang="da-DK" sz="2800" dirty="0" err="1" smtClean="0"/>
              <a:t>available</a:t>
            </a:r>
            <a:r>
              <a:rPr lang="da-DK" altLang="da-DK" sz="2800" dirty="0" smtClean="0"/>
              <a:t> (v12.3 in </a:t>
            </a:r>
            <a:r>
              <a:rPr lang="da-DK" altLang="da-DK" sz="2800" dirty="0" err="1" smtClean="0"/>
              <a:t>October</a:t>
            </a:r>
            <a:r>
              <a:rPr lang="da-DK" altLang="da-DK" sz="2800" dirty="0" smtClean="0"/>
              <a:t>)</a:t>
            </a:r>
          </a:p>
          <a:p>
            <a:r>
              <a:rPr lang="da-DK" altLang="da-DK" sz="2800" dirty="0" smtClean="0"/>
              <a:t>For </a:t>
            </a:r>
            <a:r>
              <a:rPr lang="da-DK" altLang="da-DK" sz="2800" dirty="0" err="1" smtClean="0"/>
              <a:t>production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use</a:t>
            </a:r>
            <a:r>
              <a:rPr lang="da-DK" altLang="da-DK" sz="2800" dirty="0" smtClean="0"/>
              <a:t>, Dyalog </a:t>
            </a:r>
            <a:r>
              <a:rPr lang="da-DK" altLang="da-DK" sz="2800" dirty="0" err="1" smtClean="0"/>
              <a:t>recommends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that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you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become</a:t>
            </a:r>
            <a:r>
              <a:rPr lang="da-DK" altLang="da-DK" sz="2800" dirty="0" smtClean="0"/>
              <a:t> a </a:t>
            </a:r>
            <a:r>
              <a:rPr lang="da-DK" altLang="da-DK" sz="2800" dirty="0" err="1" smtClean="0"/>
              <a:t>direct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customer</a:t>
            </a:r>
            <a:r>
              <a:rPr lang="da-DK" altLang="da-DK" sz="2800" dirty="0" smtClean="0"/>
              <a:t> of </a:t>
            </a:r>
            <a:r>
              <a:rPr lang="da-DK" altLang="da-DK" sz="2800" dirty="0" err="1" smtClean="0"/>
              <a:t>Syncfusion</a:t>
            </a:r>
            <a:endParaRPr lang="da-DK" altLang="da-DK" sz="2800" dirty="0" smtClean="0"/>
          </a:p>
          <a:p>
            <a:r>
              <a:rPr lang="da-DK" altLang="da-DK" sz="2800" dirty="0" err="1" smtClean="0"/>
              <a:t>Remember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you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can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combine</a:t>
            </a:r>
            <a:r>
              <a:rPr lang="da-DK" altLang="da-DK" sz="2800" dirty="0" smtClean="0"/>
              <a:t> WPF and  + </a:t>
            </a:r>
            <a:r>
              <a:rPr lang="da-DK" altLang="da-DK" sz="2800" dirty="0" smtClean="0">
                <a:latin typeface="APL385 Unicode" panose="020B0709000202000203" pitchFamily="49" charset="0"/>
              </a:rPr>
              <a:t>⎕WC</a:t>
            </a:r>
          </a:p>
          <a:p>
            <a:r>
              <a:rPr lang="da-DK" altLang="da-DK" sz="2800" dirty="0" smtClean="0"/>
              <a:t>Tools and </a:t>
            </a:r>
            <a:r>
              <a:rPr lang="da-DK" altLang="da-DK" sz="2800" dirty="0" err="1" smtClean="0"/>
              <a:t>tutorials</a:t>
            </a:r>
            <a:r>
              <a:rPr lang="da-DK" altLang="da-DK" sz="2800" dirty="0" smtClean="0"/>
              <a:t> still ”</a:t>
            </a:r>
            <a:r>
              <a:rPr lang="da-DK" altLang="da-DK" sz="2800" dirty="0" err="1" smtClean="0"/>
              <a:t>work</a:t>
            </a:r>
            <a:r>
              <a:rPr lang="da-DK" altLang="da-DK" sz="2800" dirty="0" smtClean="0"/>
              <a:t> in </a:t>
            </a:r>
            <a:r>
              <a:rPr lang="da-DK" altLang="da-DK" sz="2800" dirty="0" err="1" smtClean="0"/>
              <a:t>progress</a:t>
            </a:r>
            <a:r>
              <a:rPr lang="da-DK" altLang="da-DK" sz="2800" dirty="0" smtClean="0"/>
              <a:t>”, but APL </a:t>
            </a:r>
            <a:r>
              <a:rPr lang="da-DK" altLang="da-DK" sz="2800" dirty="0" err="1" smtClean="0"/>
              <a:t>examples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are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starting</a:t>
            </a:r>
            <a:r>
              <a:rPr lang="da-DK" altLang="da-DK" sz="2800" dirty="0" smtClean="0"/>
              <a:t> to </a:t>
            </a:r>
            <a:r>
              <a:rPr lang="da-DK" altLang="da-DK" sz="2800" dirty="0" err="1" smtClean="0"/>
              <a:t>accumulate</a:t>
            </a:r>
            <a:endParaRPr lang="da-DK" altLang="da-DK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WPF 3</a:t>
            </a:r>
            <a:r>
              <a:rPr lang="en-US" baseline="30000" dirty="0" smtClean="0"/>
              <a:t>rd</a:t>
            </a:r>
            <a:r>
              <a:rPr lang="en-US" dirty="0" smtClean="0"/>
              <a:t> Party Controls</a:t>
            </a:r>
            <a:endParaRPr lang="en-US" dirty="0"/>
          </a:p>
        </p:txBody>
      </p:sp>
      <p:sp>
        <p:nvSpPr>
          <p:cNvPr id="17415" name="AutoShape 2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da-DK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7416" name="AutoShape 4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da-DK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r>
              <a:rPr lang="da-DK" altLang="da-DK" dirty="0" smtClean="0">
                <a:solidFill>
                  <a:srgbClr val="FFC000"/>
                </a:solidFill>
              </a:rPr>
              <a:t>WPF</a:t>
            </a:r>
            <a:r>
              <a:rPr lang="da-DK" altLang="da-DK" dirty="0" smtClean="0"/>
              <a:t> 3rd Party Controls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794966"/>
            <a:ext cx="8229600" cy="4114800"/>
          </a:xfrm>
        </p:spPr>
        <p:txBody>
          <a:bodyPr/>
          <a:lstStyle/>
          <a:p>
            <a:r>
              <a:rPr lang="da-DK" altLang="da-DK" sz="2400" dirty="0" smtClean="0"/>
              <a:t>WPF = Windows Presentation Foundation</a:t>
            </a:r>
          </a:p>
          <a:p>
            <a:r>
              <a:rPr lang="da-DK" altLang="da-DK" sz="2400" dirty="0" smtClean="0"/>
              <a:t>State of the art platform for Windows Desktop </a:t>
            </a:r>
            <a:r>
              <a:rPr lang="da-DK" altLang="da-DK" sz="2400" dirty="0" err="1" smtClean="0"/>
              <a:t>applications</a:t>
            </a:r>
            <a:endParaRPr lang="da-DK" altLang="da-DK" sz="2400" dirty="0" smtClean="0"/>
          </a:p>
          <a:p>
            <a:r>
              <a:rPr lang="da-DK" altLang="da-DK" sz="2400" dirty="0" err="1" smtClean="0"/>
              <a:t>Consists</a:t>
            </a:r>
            <a:r>
              <a:rPr lang="da-DK" altLang="da-DK" sz="2400" dirty="0" smtClean="0"/>
              <a:t> of </a:t>
            </a:r>
            <a:r>
              <a:rPr lang="da-DK" altLang="da-DK" sz="2400" dirty="0" err="1" smtClean="0"/>
              <a:t>Microsoft.Net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classes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that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can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be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manipulated</a:t>
            </a:r>
            <a:r>
              <a:rPr lang="da-DK" altLang="da-DK" sz="2400" dirty="0" smtClean="0"/>
              <a:t> by Dyalog </a:t>
            </a:r>
            <a:r>
              <a:rPr lang="da-DK" altLang="da-DK" sz="2400" dirty="0" err="1" smtClean="0"/>
              <a:t>application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code</a:t>
            </a:r>
            <a:endParaRPr lang="da-DK" altLang="da-DK" sz="2400" dirty="0" smtClean="0"/>
          </a:p>
          <a:p>
            <a:endParaRPr lang="da-DK" altLang="da-DK" sz="2400" dirty="0" smtClean="0"/>
          </a:p>
          <a:p>
            <a:r>
              <a:rPr lang="da-DK" altLang="da-DK" sz="2400" dirty="0" smtClean="0"/>
              <a:t>It is an </a:t>
            </a:r>
            <a:r>
              <a:rPr lang="da-DK" altLang="da-DK" sz="2400" dirty="0" err="1" smtClean="0"/>
              <a:t>important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goal</a:t>
            </a:r>
            <a:r>
              <a:rPr lang="da-DK" altLang="da-DK" sz="2400" dirty="0" smtClean="0"/>
              <a:t> for Dyalog to </a:t>
            </a:r>
            <a:r>
              <a:rPr lang="da-DK" altLang="da-DK" sz="2400" dirty="0" err="1" smtClean="0"/>
              <a:t>make</a:t>
            </a:r>
            <a:r>
              <a:rPr lang="da-DK" altLang="da-DK" sz="2400" dirty="0" smtClean="0"/>
              <a:t> WPF </a:t>
            </a:r>
            <a:r>
              <a:rPr lang="da-DK" altLang="da-DK" sz="2400" dirty="0" err="1" smtClean="0"/>
              <a:t>easy</a:t>
            </a:r>
            <a:r>
              <a:rPr lang="da-DK" altLang="da-DK" sz="2400" dirty="0" smtClean="0"/>
              <a:t> to </a:t>
            </a:r>
            <a:r>
              <a:rPr lang="da-DK" altLang="da-DK" sz="2400" dirty="0" err="1" smtClean="0"/>
              <a:t>use</a:t>
            </a:r>
            <a:r>
              <a:rPr lang="da-DK" altLang="da-DK" sz="2400" dirty="0" smtClean="0"/>
              <a:t> in </a:t>
            </a:r>
            <a:r>
              <a:rPr lang="da-DK" altLang="da-DK" sz="2400" dirty="0" err="1" smtClean="0"/>
              <a:t>applications</a:t>
            </a:r>
            <a:r>
              <a:rPr lang="da-DK" altLang="da-DK" sz="2400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WPF 3</a:t>
            </a:r>
            <a:r>
              <a:rPr lang="en-US" baseline="30000" dirty="0" smtClean="0"/>
              <a:t>rd</a:t>
            </a:r>
            <a:r>
              <a:rPr lang="en-US" dirty="0" smtClean="0"/>
              <a:t> Party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5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r>
              <a:rPr lang="da-DK" altLang="da-DK" dirty="0" smtClean="0">
                <a:solidFill>
                  <a:schemeClr val="tx1"/>
                </a:solidFill>
              </a:rPr>
              <a:t>WPF </a:t>
            </a:r>
            <a:r>
              <a:rPr lang="da-DK" altLang="da-DK" dirty="0" smtClean="0"/>
              <a:t>3rd Party </a:t>
            </a:r>
            <a:r>
              <a:rPr lang="da-DK" altLang="da-DK" dirty="0" smtClean="0">
                <a:solidFill>
                  <a:srgbClr val="FFC000"/>
                </a:solidFill>
              </a:rPr>
              <a:t>Controls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794966"/>
            <a:ext cx="8229600" cy="4114800"/>
          </a:xfrm>
        </p:spPr>
        <p:txBody>
          <a:bodyPr/>
          <a:lstStyle/>
          <a:p>
            <a:r>
              <a:rPr lang="da-DK" altLang="da-DK" sz="2400" dirty="0" smtClean="0"/>
              <a:t>”Controls” </a:t>
            </a:r>
            <a:r>
              <a:rPr lang="da-DK" altLang="da-DK" sz="2400" dirty="0" err="1" smtClean="0"/>
              <a:t>are</a:t>
            </a:r>
            <a:r>
              <a:rPr lang="da-DK" altLang="da-DK" sz="2400" dirty="0" smtClean="0"/>
              <a:t> the elements </a:t>
            </a:r>
            <a:r>
              <a:rPr lang="da-DK" altLang="da-DK" sz="2400" dirty="0" err="1" smtClean="0"/>
              <a:t>that</a:t>
            </a:r>
            <a:r>
              <a:rPr lang="da-DK" altLang="da-DK" sz="2400" dirty="0" smtClean="0"/>
              <a:t> a </a:t>
            </a:r>
            <a:r>
              <a:rPr lang="da-DK" altLang="da-DK" sz="2400" dirty="0" err="1" smtClean="0"/>
              <a:t>user</a:t>
            </a:r>
            <a:r>
              <a:rPr lang="da-DK" altLang="da-DK" sz="2400" dirty="0" smtClean="0"/>
              <a:t> interface is </a:t>
            </a:r>
            <a:r>
              <a:rPr lang="da-DK" altLang="da-DK" sz="2400" dirty="0" err="1" smtClean="0"/>
              <a:t>composed</a:t>
            </a:r>
            <a:r>
              <a:rPr lang="da-DK" altLang="da-DK" sz="2400" dirty="0" smtClean="0"/>
              <a:t> of.</a:t>
            </a:r>
          </a:p>
          <a:p>
            <a:r>
              <a:rPr lang="da-DK" altLang="da-DK" sz="2400" dirty="0" smtClean="0"/>
              <a:t>WPF </a:t>
            </a:r>
            <a:r>
              <a:rPr lang="da-DK" altLang="da-DK" sz="2400" dirty="0" err="1" smtClean="0"/>
              <a:t>comes</a:t>
            </a:r>
            <a:r>
              <a:rPr lang="da-DK" altLang="da-DK" sz="2400" dirty="0" smtClean="0"/>
              <a:t> with a set of </a:t>
            </a:r>
            <a:r>
              <a:rPr lang="da-DK" altLang="da-DK" sz="2400" dirty="0" err="1" smtClean="0"/>
              <a:t>common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controls</a:t>
            </a:r>
            <a:r>
              <a:rPr lang="da-DK" altLang="da-DK" sz="2400" dirty="0" smtClean="0"/>
              <a:t>, </a:t>
            </a:r>
            <a:r>
              <a:rPr lang="da-DK" altLang="da-DK" sz="2400" dirty="0" err="1" smtClean="0"/>
              <a:t>like</a:t>
            </a:r>
            <a:r>
              <a:rPr lang="da-DK" altLang="da-DK" sz="2400" dirty="0" smtClean="0"/>
              <a:t>:</a:t>
            </a:r>
          </a:p>
          <a:p>
            <a:pPr lvl="1"/>
            <a:r>
              <a:rPr lang="da-DK" altLang="da-DK" sz="2000" dirty="0" smtClean="0"/>
              <a:t>Button, </a:t>
            </a:r>
            <a:r>
              <a:rPr lang="da-DK" altLang="da-DK" sz="2000" dirty="0" err="1" smtClean="0"/>
              <a:t>CheckBox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ComboBox</a:t>
            </a:r>
            <a:r>
              <a:rPr lang="da-DK" altLang="da-DK" sz="2000" dirty="0" smtClean="0"/>
              <a:t>, Image, Label, </a:t>
            </a:r>
            <a:r>
              <a:rPr lang="da-DK" altLang="da-DK" sz="2000" dirty="0" err="1" smtClean="0"/>
              <a:t>ListBox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RadioButton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TextBox</a:t>
            </a:r>
            <a:endParaRPr lang="da-DK" altLang="da-DK" sz="2000" dirty="0" smtClean="0"/>
          </a:p>
          <a:p>
            <a:r>
              <a:rPr lang="da-DK" altLang="da-DK" sz="2400" dirty="0" smtClean="0"/>
              <a:t>Plus ”layout” </a:t>
            </a:r>
            <a:r>
              <a:rPr lang="da-DK" altLang="da-DK" sz="2400" dirty="0" err="1" smtClean="0"/>
              <a:t>controls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used</a:t>
            </a:r>
            <a:r>
              <a:rPr lang="da-DK" altLang="da-DK" sz="2400" dirty="0" smtClean="0"/>
              <a:t> to organise </a:t>
            </a:r>
            <a:r>
              <a:rPr lang="da-DK" altLang="da-DK" sz="2400" dirty="0" err="1" smtClean="0"/>
              <a:t>others</a:t>
            </a:r>
            <a:r>
              <a:rPr lang="da-DK" altLang="da-DK" sz="2400" dirty="0" smtClean="0"/>
              <a:t>:</a:t>
            </a:r>
          </a:p>
          <a:p>
            <a:pPr lvl="1"/>
            <a:r>
              <a:rPr lang="da-DK" altLang="da-DK" sz="2000" dirty="0" err="1" smtClean="0"/>
              <a:t>Canvas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StackPanel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DockPanel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WrapPanel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Gird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TabControl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Canvas</a:t>
            </a:r>
            <a:endParaRPr lang="da-DK" altLang="da-DK" sz="2000" dirty="0" smtClean="0"/>
          </a:p>
          <a:p>
            <a:pPr lvl="1"/>
            <a:endParaRPr lang="da-DK" altLang="da-DK" sz="2000" dirty="0"/>
          </a:p>
          <a:p>
            <a:r>
              <a:rPr lang="da-DK" altLang="da-DK" sz="2400" dirty="0" err="1" smtClean="0"/>
              <a:t>These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are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only</a:t>
            </a:r>
            <a:r>
              <a:rPr lang="da-DK" altLang="da-DK" sz="2400" dirty="0" smtClean="0"/>
              <a:t> sufficient for the most basic </a:t>
            </a:r>
            <a:r>
              <a:rPr lang="da-DK" altLang="da-DK" sz="2400" dirty="0" err="1" smtClean="0"/>
              <a:t>applications</a:t>
            </a:r>
            <a:endParaRPr lang="da-DK" altLang="da-DK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WPF 3</a:t>
            </a:r>
            <a:r>
              <a:rPr lang="en-US" baseline="30000" dirty="0" smtClean="0"/>
              <a:t>rd</a:t>
            </a:r>
            <a:r>
              <a:rPr lang="en-US" dirty="0" smtClean="0"/>
              <a:t> Party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6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r>
              <a:rPr lang="da-DK" altLang="da-DK" dirty="0" smtClean="0"/>
              <a:t>WPF </a:t>
            </a:r>
            <a:r>
              <a:rPr lang="da-DK" altLang="da-DK" dirty="0" smtClean="0">
                <a:solidFill>
                  <a:srgbClr val="FFC000"/>
                </a:solidFill>
              </a:rPr>
              <a:t>3rd Party </a:t>
            </a:r>
            <a:r>
              <a:rPr lang="da-DK" altLang="da-DK" dirty="0" smtClean="0"/>
              <a:t>Controls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da-DK" altLang="da-DK" dirty="0" smtClean="0"/>
              <a:t>3rd Party: Not </a:t>
            </a:r>
            <a:r>
              <a:rPr lang="da-DK" altLang="da-DK" b="1" dirty="0" smtClean="0"/>
              <a:t>Microsoft</a:t>
            </a:r>
            <a:r>
              <a:rPr lang="da-DK" altLang="da-DK" dirty="0" smtClean="0"/>
              <a:t> and not </a:t>
            </a:r>
            <a:r>
              <a:rPr lang="da-DK" altLang="da-DK" b="1" dirty="0" err="1" smtClean="0"/>
              <a:t>You</a:t>
            </a:r>
            <a:r>
              <a:rPr lang="da-DK" altLang="da-DK" dirty="0" smtClean="0"/>
              <a:t>, but…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WPF 3</a:t>
            </a:r>
            <a:r>
              <a:rPr lang="en-US" baseline="30000" dirty="0" smtClean="0"/>
              <a:t>rd</a:t>
            </a:r>
            <a:r>
              <a:rPr lang="en-US" dirty="0" smtClean="0"/>
              <a:t> Party Controls</a:t>
            </a:r>
            <a:endParaRPr lang="en-US" dirty="0"/>
          </a:p>
        </p:txBody>
      </p:sp>
      <p:sp>
        <p:nvSpPr>
          <p:cNvPr id="17415" name="AutoShape 2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da-DK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7416" name="AutoShape 4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da-DK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258267" y="2824478"/>
            <a:ext cx="20574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Mindscape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676400" y="3219583"/>
            <a:ext cx="240187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Component Art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925687" y="3931680"/>
            <a:ext cx="240187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normalizeH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Infragistics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963009" y="4761232"/>
            <a:ext cx="240187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normalizeH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DevExpress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40889" y="5428616"/>
            <a:ext cx="240187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Ice Blue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216248" y="5639020"/>
            <a:ext cx="240187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Divelements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315667" y="5048901"/>
            <a:ext cx="240187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Binary Mission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038358" y="4429756"/>
            <a:ext cx="187704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Xceed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02486" y="3752983"/>
            <a:ext cx="180084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Telerik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477000" y="3147897"/>
            <a:ext cx="1737066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Actipro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176807" y="3854879"/>
            <a:ext cx="1944672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Syncfusion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810000" y="4541119"/>
            <a:ext cx="2401872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MJH Software</a:t>
            </a:r>
            <a:endParaRPr kumimoji="0" lang="en-GB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78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982553"/>
            <a:ext cx="5614392" cy="1143000"/>
          </a:xfrm>
        </p:spPr>
        <p:txBody>
          <a:bodyPr/>
          <a:lstStyle/>
          <a:p>
            <a:pPr algn="r"/>
            <a:r>
              <a:rPr lang="da-DK" dirty="0" smtClean="0"/>
              <a:t>           Libraries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="1" i="1" dirty="0" smtClean="0"/>
              <a:t>Syncfusion</a:t>
            </a:r>
            <a:r>
              <a:rPr lang="da-DK" sz="2400" dirty="0" smtClean="0"/>
              <a:t> is a leading vendor of ”enterprise class” components for many platforms</a:t>
            </a:r>
            <a:endParaRPr lang="da-DK" sz="2000" dirty="0" smtClean="0"/>
          </a:p>
          <a:p>
            <a:pPr lvl="1"/>
            <a:r>
              <a:rPr lang="da-DK" sz="2000" dirty="0" smtClean="0"/>
              <a:t>ASP.NET, Mobile, Silverlight, WinForms, Windows Phone, WinRT, WPF, Javascript</a:t>
            </a:r>
            <a:br>
              <a:rPr lang="da-DK" sz="2000" dirty="0" smtClean="0"/>
            </a:br>
            <a:r>
              <a:rPr lang="da-DK" sz="2000" dirty="0" smtClean="0"/>
              <a:t>and Windows 8</a:t>
            </a:r>
          </a:p>
          <a:p>
            <a:r>
              <a:rPr lang="da-DK" sz="2400" dirty="0" smtClean="0"/>
              <a:t>Dyalog has acquired the rights to bundle the </a:t>
            </a:r>
            <a:r>
              <a:rPr lang="da-DK" sz="2400" b="1" i="1" dirty="0" smtClean="0"/>
              <a:t>WPF</a:t>
            </a:r>
            <a:r>
              <a:rPr lang="da-DK" sz="2400" baseline="0" dirty="0" smtClean="0"/>
              <a:t> and </a:t>
            </a:r>
            <a:r>
              <a:rPr lang="da-DK" sz="2400" b="1" i="1" baseline="0" dirty="0" smtClean="0"/>
              <a:t>Javascript</a:t>
            </a:r>
            <a:r>
              <a:rPr lang="da-DK" sz="2400" baseline="0" dirty="0" smtClean="0"/>
              <a:t> libraries with APL</a:t>
            </a:r>
            <a:endParaRPr lang="da-DK" sz="2000" baseline="0" dirty="0" smtClean="0"/>
          </a:p>
          <a:p>
            <a:r>
              <a:rPr lang="da-DK" sz="2400" b="1" baseline="0" dirty="0" smtClean="0"/>
              <a:t>WPF</a:t>
            </a:r>
            <a:r>
              <a:rPr lang="da-DK" sz="2400" dirty="0" smtClean="0"/>
              <a:t> 110+ controls: grids, charts, guages, menus, calendars, editor plus file format library for Excel, Word and PDF</a:t>
            </a:r>
          </a:p>
          <a:p>
            <a:r>
              <a:rPr lang="da-DK" sz="2400" b="1" dirty="0" smtClean="0"/>
              <a:t>    (</a:t>
            </a:r>
            <a:r>
              <a:rPr lang="da-DK" sz="2400" b="1" dirty="0" err="1" smtClean="0"/>
              <a:t>Javascript</a:t>
            </a:r>
            <a:r>
              <a:rPr lang="da-DK" sz="2400" dirty="0"/>
              <a:t> </a:t>
            </a:r>
            <a:r>
              <a:rPr lang="da-DK" sz="2400" dirty="0" smtClean="0"/>
              <a:t>70 </a:t>
            </a:r>
            <a:r>
              <a:rPr lang="da-DK" sz="2400" dirty="0" err="1" smtClean="0"/>
              <a:t>controls</a:t>
            </a:r>
            <a:r>
              <a:rPr lang="da-DK" sz="2400" dirty="0" smtClean="0"/>
              <a:t>)</a:t>
            </a:r>
            <a:endParaRPr lang="da-DK" sz="2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a-DK" smtClean="0"/>
              <a:t>WPF 3rd Party Controls</a:t>
            </a:r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19" y="3173040"/>
            <a:ext cx="3851920" cy="36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5622"/>
            <a:ext cx="3888432" cy="8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594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Syncfusion</a:t>
            </a:r>
            <a:r>
              <a:rPr lang="en-GB" sz="2800" dirty="0" smtClean="0"/>
              <a:t> WPF Controls (September 2014)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WPF 3rd Party Controls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862"/>
            <a:ext cx="9144000" cy="5753242"/>
          </a:xfrm>
          <a:prstGeom prst="rect">
            <a:avLst/>
          </a:prstGeom>
        </p:spPr>
      </p:pic>
      <p:pic>
        <p:nvPicPr>
          <p:cNvPr id="7" name="Picture 2" descr="http://www.syncfusion.com/content/en-us/products/images/wpf/date-time-edit/date-time-edit.png?v=10072014205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46" y="1339843"/>
            <a:ext cx="2108310" cy="4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syncfusion.com/content/en-us/products/images/wpf/ribbon/ribbon-tab.png?v=100720142056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91" y="1189096"/>
            <a:ext cx="4257744" cy="1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syncfusion.com/content/en-US/products/images/wpf/tree-view/multiple-selection.png?v=100720142056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3" y="3263025"/>
            <a:ext cx="2309943" cy="32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syncfusion.com/content/en-us/products/images/wpf/calculator/ft-calculator-1.png?v=100720142056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26" y="4139653"/>
            <a:ext cx="2020920" cy="27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syncfusion.com/content/en-us/products/images/wpf/range-navigator/features/tooltip.png?v=100720142056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1422606"/>
            <a:ext cx="4507712" cy="16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yncfusion.com/content/en-us/products/images/wpf/circular-gauge/circular-gauge.png?v=100720142056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37599"/>
            <a:ext cx="2424277" cy="17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65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982553"/>
            <a:ext cx="5614392" cy="1143000"/>
          </a:xfrm>
        </p:spPr>
        <p:txBody>
          <a:bodyPr/>
          <a:lstStyle/>
          <a:p>
            <a:pPr algn="r"/>
            <a:r>
              <a:rPr lang="da-DK" dirty="0" smtClean="0"/>
              <a:t>           Libraries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aseline="0" dirty="0" smtClean="0"/>
              <a:t>Dyalog users have the rights to distribute these controls as components of applications written in APL</a:t>
            </a:r>
          </a:p>
          <a:p>
            <a:pPr lvl="1"/>
            <a:r>
              <a:rPr lang="da-DK" sz="2000" dirty="0" smtClean="0"/>
              <a:t>Under the same terms as the Dyalog Licence that is being used (including non-commercial and educational licences)</a:t>
            </a:r>
            <a:endParaRPr lang="da-DK" sz="2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a-DK" smtClean="0"/>
              <a:t>WPF 3rd Party Controls</a:t>
            </a:r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36" y="3573016"/>
            <a:ext cx="3314448" cy="317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5622"/>
            <a:ext cx="3888432" cy="8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7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28700"/>
            <a:ext cx="5614392" cy="1143000"/>
          </a:xfrm>
        </p:spPr>
        <p:txBody>
          <a:bodyPr/>
          <a:lstStyle/>
          <a:p>
            <a:pPr algn="r"/>
            <a:r>
              <a:rPr lang="da-DK" sz="4400" dirty="0" smtClean="0">
                <a:solidFill>
                  <a:srgbClr val="00B050"/>
                </a:solidFill>
              </a:rPr>
              <a:t>Grid Control</a:t>
            </a:r>
            <a:endParaRPr lang="da-DK" sz="4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da-DK" sz="2400" dirty="0" smtClean="0"/>
              <a:t>The most </a:t>
            </a:r>
            <a:r>
              <a:rPr lang="da-DK" sz="2400" dirty="0" err="1" smtClean="0"/>
              <a:t>complex</a:t>
            </a:r>
            <a:r>
              <a:rPr lang="da-DK" sz="2400" dirty="0"/>
              <a:t> </a:t>
            </a:r>
            <a:r>
              <a:rPr lang="da-DK" sz="2400" dirty="0" err="1" smtClean="0"/>
              <a:t>control</a:t>
            </a:r>
            <a:r>
              <a:rPr lang="da-DK" sz="2400" dirty="0" smtClean="0"/>
              <a:t> </a:t>
            </a:r>
            <a:r>
              <a:rPr lang="da-DK" sz="2400" dirty="0" err="1" smtClean="0"/>
              <a:t>provided</a:t>
            </a:r>
            <a:r>
              <a:rPr lang="da-DK" sz="2400" dirty="0" smtClean="0"/>
              <a:t> by </a:t>
            </a:r>
            <a:r>
              <a:rPr lang="da-DK" sz="2400" dirty="0" smtClean="0">
                <a:latin typeface="APL385 Unicode" panose="020B0709000202000203" pitchFamily="49" charset="0"/>
              </a:rPr>
              <a:t>⎕WC</a:t>
            </a:r>
            <a:r>
              <a:rPr lang="da-DK" sz="2400" dirty="0" smtClean="0"/>
              <a:t> is the </a:t>
            </a:r>
            <a:r>
              <a:rPr lang="da-DK" sz="2400" dirty="0" smtClean="0">
                <a:latin typeface="APL385 Unicode" panose="020B0709000202000203" pitchFamily="49" charset="0"/>
              </a:rPr>
              <a:t>Grid</a:t>
            </a:r>
            <a:r>
              <a:rPr lang="da-DK" sz="2400" dirty="0" smtClean="0"/>
              <a:t> </a:t>
            </a:r>
            <a:r>
              <a:rPr lang="da-DK" sz="2400" dirty="0" err="1" smtClean="0"/>
              <a:t>object</a:t>
            </a:r>
            <a:r>
              <a:rPr lang="da-DK" sz="2400" dirty="0" smtClean="0"/>
              <a:t>.</a:t>
            </a:r>
            <a:endParaRPr lang="da-DK" sz="2400" dirty="0"/>
          </a:p>
          <a:p>
            <a:r>
              <a:rPr lang="da-DK" sz="2400" dirty="0" smtClean="0"/>
              <a:t>It is </a:t>
            </a:r>
            <a:r>
              <a:rPr lang="da-DK" sz="2400" dirty="0" err="1" smtClean="0"/>
              <a:t>very</a:t>
            </a:r>
            <a:r>
              <a:rPr lang="da-DK" sz="2400" dirty="0" smtClean="0"/>
              <a:t> </a:t>
            </a:r>
            <a:r>
              <a:rPr lang="da-DK" sz="2400" dirty="0" err="1" smtClean="0"/>
              <a:t>widely</a:t>
            </a:r>
            <a:r>
              <a:rPr lang="da-DK" sz="2400" dirty="0" smtClean="0"/>
              <a:t> </a:t>
            </a:r>
            <a:r>
              <a:rPr lang="da-DK" sz="2400" dirty="0" err="1" smtClean="0"/>
              <a:t>used</a:t>
            </a:r>
            <a:r>
              <a:rPr lang="da-DK" sz="2400" dirty="0" smtClean="0"/>
              <a:t>; </a:t>
            </a:r>
            <a:r>
              <a:rPr lang="da-DK" sz="2400" dirty="0" err="1" smtClean="0"/>
              <a:t>migrating</a:t>
            </a:r>
            <a:r>
              <a:rPr lang="da-DK" sz="2400" dirty="0" smtClean="0"/>
              <a:t> to WFP </a:t>
            </a:r>
            <a:r>
              <a:rPr lang="da-DK" sz="2400" dirty="0" err="1" smtClean="0"/>
              <a:t>without</a:t>
            </a:r>
            <a:r>
              <a:rPr lang="da-DK" sz="2400" dirty="0" smtClean="0"/>
              <a:t> an </a:t>
            </a:r>
            <a:r>
              <a:rPr lang="da-DK" sz="2400" dirty="0" err="1" smtClean="0"/>
              <a:t>equivalent</a:t>
            </a:r>
            <a:r>
              <a:rPr lang="da-DK" sz="2400" dirty="0" smtClean="0"/>
              <a:t> </a:t>
            </a:r>
            <a:r>
              <a:rPr lang="da-DK" sz="2400" dirty="0" err="1" smtClean="0"/>
              <a:t>control</a:t>
            </a:r>
            <a:r>
              <a:rPr lang="da-DK" sz="2400" dirty="0" smtClean="0"/>
              <a:t> </a:t>
            </a:r>
            <a:r>
              <a:rPr lang="da-DK" sz="2400" dirty="0" err="1" smtClean="0"/>
              <a:t>would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hard</a:t>
            </a:r>
            <a:r>
              <a:rPr lang="da-DK" sz="2400" dirty="0" smtClean="0"/>
              <a:t> </a:t>
            </a:r>
            <a:r>
              <a:rPr lang="da-DK" sz="2400" dirty="0" err="1" smtClean="0"/>
              <a:t>work</a:t>
            </a:r>
            <a:r>
              <a:rPr lang="da-DK" sz="2400" dirty="0" smtClean="0"/>
              <a:t>.</a:t>
            </a:r>
            <a:endParaRPr lang="da-DK" sz="2400" dirty="0" smtClean="0"/>
          </a:p>
          <a:p>
            <a:r>
              <a:rPr lang="da-DK" sz="2400" dirty="0" smtClean="0"/>
              <a:t>Michael Hughes has </a:t>
            </a:r>
            <a:r>
              <a:rPr lang="da-DK" sz="2400" dirty="0" err="1" smtClean="0"/>
              <a:t>created</a:t>
            </a:r>
            <a:r>
              <a:rPr lang="da-DK" sz="2400" dirty="0" smtClean="0"/>
              <a:t> a Grid </a:t>
            </a:r>
            <a:r>
              <a:rPr lang="da-DK" sz="2400" dirty="0" err="1" smtClean="0"/>
              <a:t>control</a:t>
            </a:r>
            <a:r>
              <a:rPr lang="da-DK" sz="2400" dirty="0" smtClean="0"/>
              <a:t>, </a:t>
            </a:r>
            <a:r>
              <a:rPr lang="da-DK" sz="2400" dirty="0" err="1" smtClean="0"/>
              <a:t>built</a:t>
            </a:r>
            <a:r>
              <a:rPr lang="da-DK" sz="2400" dirty="0" smtClean="0"/>
              <a:t> upon the </a:t>
            </a:r>
            <a:r>
              <a:rPr lang="da-DK" sz="2400" dirty="0" err="1" smtClean="0"/>
              <a:t>Syncfusion</a:t>
            </a:r>
            <a:r>
              <a:rPr lang="da-DK" sz="2400" dirty="0" smtClean="0"/>
              <a:t> Grid, </a:t>
            </a:r>
            <a:r>
              <a:rPr lang="da-DK" sz="2400" dirty="0" err="1" smtClean="0"/>
              <a:t>which</a:t>
            </a:r>
            <a:r>
              <a:rPr lang="da-DK" sz="2400" dirty="0" smtClean="0"/>
              <a:t> </a:t>
            </a:r>
            <a:r>
              <a:rPr lang="da-DK" sz="2400" dirty="0" err="1" smtClean="0"/>
              <a:t>closely</a:t>
            </a:r>
            <a:r>
              <a:rPr lang="da-DK" sz="2400" dirty="0" smtClean="0"/>
              <a:t> </a:t>
            </a:r>
            <a:r>
              <a:rPr lang="da-DK" sz="2400" dirty="0" err="1" smtClean="0"/>
              <a:t>emulates</a:t>
            </a:r>
            <a:r>
              <a:rPr lang="da-DK" sz="2400" dirty="0" smtClean="0"/>
              <a:t> (and </a:t>
            </a:r>
            <a:r>
              <a:rPr lang="da-DK" sz="2400" dirty="0" err="1" smtClean="0"/>
              <a:t>extends</a:t>
            </a:r>
            <a:r>
              <a:rPr lang="da-DK" sz="2400" dirty="0" smtClean="0"/>
              <a:t>) the </a:t>
            </a:r>
            <a:r>
              <a:rPr lang="da-DK" sz="2400" dirty="0" smtClean="0">
                <a:latin typeface="APL385 Unicode" panose="020B0709000202000203" pitchFamily="49" charset="0"/>
              </a:rPr>
              <a:t>⎕WC</a:t>
            </a:r>
            <a:r>
              <a:rPr lang="da-DK" sz="2400" dirty="0" smtClean="0"/>
              <a:t> </a:t>
            </a:r>
            <a:r>
              <a:rPr lang="da-DK" sz="2400" dirty="0" smtClean="0">
                <a:latin typeface="APL385 Unicode" panose="020B0709000202000203" pitchFamily="49" charset="0"/>
              </a:rPr>
              <a:t>Grid</a:t>
            </a:r>
            <a:r>
              <a:rPr lang="da-DK" sz="2400" dirty="0" smtClean="0"/>
              <a:t>.</a:t>
            </a:r>
            <a:endParaRPr lang="da-DK" sz="2400" dirty="0"/>
          </a:p>
          <a:p>
            <a:r>
              <a:rPr lang="da-DK" sz="2400" dirty="0" smtClean="0"/>
              <a:t>Michael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demonstrate</a:t>
            </a:r>
            <a:r>
              <a:rPr lang="da-DK" sz="2400" dirty="0" smtClean="0"/>
              <a:t> </a:t>
            </a:r>
            <a:r>
              <a:rPr lang="da-DK" sz="2400" dirty="0" err="1" smtClean="0"/>
              <a:t>this</a:t>
            </a:r>
            <a:r>
              <a:rPr lang="da-DK" sz="2400" dirty="0" smtClean="0"/>
              <a:t> component in the last</a:t>
            </a:r>
            <a:br>
              <a:rPr lang="da-DK" sz="2400" dirty="0" smtClean="0"/>
            </a:br>
            <a:r>
              <a:rPr lang="da-DK" sz="2400" dirty="0" smtClean="0"/>
              <a:t>   part of </a:t>
            </a:r>
            <a:r>
              <a:rPr lang="da-DK" sz="2400" dirty="0" err="1" smtClean="0"/>
              <a:t>this</a:t>
            </a:r>
            <a:r>
              <a:rPr lang="da-DK" sz="2400" dirty="0" smtClean="0"/>
              <a:t> session.</a:t>
            </a:r>
            <a:endParaRPr lang="da-DK" sz="2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a-DK" smtClean="0"/>
              <a:t>WPF 3rd Party Controls</a:t>
            </a:r>
            <a:endParaRPr lang="da-DK" dirty="0"/>
          </a:p>
        </p:txBody>
      </p:sp>
      <p:pic>
        <p:nvPicPr>
          <p:cNvPr id="8" name="Picture 7" descr="D:\Dyalog\wpf\Images\MJH_lo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2553"/>
            <a:ext cx="229298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00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28700"/>
            <a:ext cx="5614392" cy="1143000"/>
          </a:xfrm>
        </p:spPr>
        <p:txBody>
          <a:bodyPr/>
          <a:lstStyle/>
          <a:p>
            <a:pPr algn="r"/>
            <a:r>
              <a:rPr lang="da-DK" sz="4400" dirty="0" smtClean="0">
                <a:solidFill>
                  <a:srgbClr val="00B050"/>
                </a:solidFill>
              </a:rPr>
              <a:t>Grid Control</a:t>
            </a:r>
            <a:endParaRPr lang="da-DK" sz="4400" dirty="0">
              <a:solidFill>
                <a:srgbClr val="00B05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a-DK" smtClean="0"/>
              <a:t>WPF 3rd Party Controls</a:t>
            </a:r>
            <a:endParaRPr lang="da-DK" dirty="0"/>
          </a:p>
        </p:txBody>
      </p:sp>
      <p:pic>
        <p:nvPicPr>
          <p:cNvPr id="8" name="Picture 7" descr="D:\Dyalog\wpf\Images\MJH_lo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2553"/>
            <a:ext cx="229298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10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0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11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8 aug 2014.potx" id="{D75E8AA9-851B-4AE5-B4A8-6C86A88EC8D9}" vid="{39B23ECB-5CBD-46BA-A539-2031A0E047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 template 18 aug 2014</Template>
  <TotalTime>3752</TotalTime>
  <Words>503</Words>
  <Application>Microsoft Office PowerPoint</Application>
  <PresentationFormat>On-screen Show (4:3)</PresentationFormat>
  <Paragraphs>83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APL385 Unicode</vt:lpstr>
      <vt:lpstr>Arial</vt:lpstr>
      <vt:lpstr>Courier New</vt:lpstr>
      <vt:lpstr>Geneva</vt:lpstr>
      <vt:lpstr>Times</vt:lpstr>
      <vt:lpstr>Powerpoint template 11 aug 2014</vt:lpstr>
      <vt:lpstr>PowerPoint Presentation</vt:lpstr>
      <vt:lpstr>WPF 3rd Party Controls</vt:lpstr>
      <vt:lpstr>WPF 3rd Party Controls</vt:lpstr>
      <vt:lpstr>WPF 3rd Party Controls</vt:lpstr>
      <vt:lpstr>           Libraries</vt:lpstr>
      <vt:lpstr>Syncfusion WPF Controls (September 2014)</vt:lpstr>
      <vt:lpstr>           Libraries</vt:lpstr>
      <vt:lpstr>Grid Control</vt:lpstr>
      <vt:lpstr>Grid Control</vt:lpstr>
      <vt:lpstr>Examples</vt:lpstr>
      <vt:lpstr>Worth mentioning about WPF</vt:lpstr>
      <vt:lpstr>Available Now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Kromberg</dc:creator>
  <cp:lastModifiedBy>Morten Kromberg</cp:lastModifiedBy>
  <cp:revision>52</cp:revision>
  <cp:lastPrinted>2014-08-15T09:52:37Z</cp:lastPrinted>
  <dcterms:created xsi:type="dcterms:W3CDTF">2014-09-05T07:01:50Z</dcterms:created>
  <dcterms:modified xsi:type="dcterms:W3CDTF">2014-09-24T06:08:32Z</dcterms:modified>
</cp:coreProperties>
</file>