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37"/>
  </p:notesMasterIdLst>
  <p:sldIdLst>
    <p:sldId id="256" r:id="rId2"/>
    <p:sldId id="265" r:id="rId3"/>
    <p:sldId id="266" r:id="rId4"/>
    <p:sldId id="294" r:id="rId5"/>
    <p:sldId id="261" r:id="rId6"/>
    <p:sldId id="262" r:id="rId7"/>
    <p:sldId id="287" r:id="rId8"/>
    <p:sldId id="282" r:id="rId9"/>
    <p:sldId id="283" r:id="rId10"/>
    <p:sldId id="284" r:id="rId11"/>
    <p:sldId id="293" r:id="rId12"/>
    <p:sldId id="295" r:id="rId13"/>
    <p:sldId id="288" r:id="rId14"/>
    <p:sldId id="289" r:id="rId15"/>
    <p:sldId id="290" r:id="rId16"/>
    <p:sldId id="291" r:id="rId17"/>
    <p:sldId id="292" r:id="rId18"/>
    <p:sldId id="296" r:id="rId19"/>
    <p:sldId id="317" r:id="rId20"/>
    <p:sldId id="316" r:id="rId21"/>
    <p:sldId id="304" r:id="rId22"/>
    <p:sldId id="305" r:id="rId23"/>
    <p:sldId id="306" r:id="rId24"/>
    <p:sldId id="307" r:id="rId25"/>
    <p:sldId id="308" r:id="rId26"/>
    <p:sldId id="309" r:id="rId27"/>
    <p:sldId id="312" r:id="rId28"/>
    <p:sldId id="303" r:id="rId29"/>
    <p:sldId id="297" r:id="rId30"/>
    <p:sldId id="298" r:id="rId31"/>
    <p:sldId id="299" r:id="rId32"/>
    <p:sldId id="301" r:id="rId33"/>
    <p:sldId id="302" r:id="rId34"/>
    <p:sldId id="267" r:id="rId35"/>
    <p:sldId id="276" r:id="rId36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D9"/>
    <a:srgbClr val="B74A43"/>
    <a:srgbClr val="B13B36"/>
    <a:srgbClr val="A3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 autoAdjust="0"/>
  </p:normalViewPr>
  <p:slideViewPr>
    <p:cSldViewPr>
      <p:cViewPr varScale="1">
        <p:scale>
          <a:sx n="129" d="100"/>
          <a:sy n="129" d="100"/>
        </p:scale>
        <p:origin x="94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099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099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70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576" y="908721"/>
            <a:ext cx="7632848" cy="468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42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4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76872"/>
            <a:ext cx="3248354" cy="3888336"/>
          </a:xfrm>
          <a:prstGeom prst="rect">
            <a:avLst/>
          </a:prstGeom>
        </p:spPr>
      </p:pic>
      <p:sp>
        <p:nvSpPr>
          <p:cNvPr id="5" name="Title Placeholder 4"/>
          <p:cNvSpPr txBox="1">
            <a:spLocks/>
          </p:cNvSpPr>
          <p:nvPr/>
        </p:nvSpPr>
        <p:spPr>
          <a:xfrm>
            <a:off x="685800" y="1412776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3200" kern="0" dirty="0" smtClean="0"/>
              <a:t>John Daintree</a:t>
            </a:r>
            <a:endParaRPr lang="en-GB" sz="3200" kern="0" dirty="0"/>
          </a:p>
        </p:txBody>
      </p:sp>
      <p:sp>
        <p:nvSpPr>
          <p:cNvPr id="6" name="Title Placeholder 4"/>
          <p:cNvSpPr txBox="1">
            <a:spLocks/>
          </p:cNvSpPr>
          <p:nvPr/>
        </p:nvSpPr>
        <p:spPr>
          <a:xfrm>
            <a:off x="652463" y="620689"/>
            <a:ext cx="78867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Data Binding Reloaded</a:t>
            </a:r>
            <a:endParaRPr lang="en-GB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-12097" y="1412776"/>
            <a:ext cx="7772400" cy="357795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1400" b="1" dirty="0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Window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xmlns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http://schemas.microsoft.com/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winfx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/2006/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xaml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/presentation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xmlns:x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http://schemas.microsoft.com/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winfx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/2006/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xaml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SizeToContent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WidthAndHeight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StackPanel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TextBox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filter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WrapPanel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ListBox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all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Width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135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             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Height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340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ListBox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filtered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Width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135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             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Height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340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&lt;/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WrapPanel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&lt;/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StackPanel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&lt;/</a:t>
            </a:r>
            <a:r>
              <a:rPr lang="en-GB" sz="1400" b="1" dirty="0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Window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US" sz="1400" b="1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WPF in XAML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2079357"/>
            <a:ext cx="28575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0152" y="2623523"/>
            <a:ext cx="3096344" cy="3370609"/>
          </a:xfrm>
          <a:prstGeom prst="rect">
            <a:avLst/>
          </a:prstGeom>
          <a:ln w="50800"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GB">
              <a:solidFill>
                <a:srgbClr val="0000FF"/>
              </a:solidFill>
              <a:highlight>
                <a:srgbClr val="FFFFFF"/>
              </a:highlight>
              <a:latin typeface="Consola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796136" y="1988840"/>
            <a:ext cx="3347864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632929" y="2276872"/>
            <a:ext cx="19191" cy="371726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079213" y="2276873"/>
            <a:ext cx="2826661" cy="3717260"/>
          </a:xfrm>
          <a:prstGeom prst="rect">
            <a:avLst/>
          </a:prstGeom>
          <a:ln w="50800"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GB">
              <a:solidFill>
                <a:srgbClr val="0000FF"/>
              </a:solidFill>
              <a:highlight>
                <a:srgbClr val="FFFFFF"/>
              </a:highlight>
              <a:latin typeface="Consola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79512" y="2375756"/>
            <a:ext cx="1502782" cy="360040"/>
          </a:xfrm>
          <a:prstGeom prst="rect">
            <a:avLst/>
          </a:prstGeom>
          <a:solidFill>
            <a:srgbClr val="F6F6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StackPanel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87735" y="2735796"/>
            <a:ext cx="1502782" cy="360040"/>
          </a:xfrm>
          <a:prstGeom prst="rect">
            <a:avLst/>
          </a:prstGeom>
          <a:solidFill>
            <a:srgbClr val="F6F6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1400" b="1" dirty="0" err="1" smtClean="0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WrapPanel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005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5" grpId="0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1988840"/>
            <a:ext cx="8964488" cy="3577952"/>
          </a:xfrm>
        </p:spPr>
        <p:txBody>
          <a:bodyPr>
            <a:normAutofit/>
          </a:bodyPr>
          <a:lstStyle/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Torso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x:Name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="myBody"&gt;</a:t>
            </a:r>
          </a:p>
          <a:p>
            <a:pPr algn="l"/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Lung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Alignment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="Left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"/&gt;</a:t>
            </a:r>
          </a:p>
          <a:p>
            <a:pPr algn="l"/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2200" b="1" dirty="0">
                <a:solidFill>
                  <a:srgbClr val="B13B36"/>
                </a:solidFill>
                <a:highlight>
                  <a:srgbClr val="F6F6D9"/>
                </a:highlight>
                <a:latin typeface="Consolas"/>
              </a:rPr>
              <a:t>Lung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Alignment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="Right"/&gt;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Heart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Blood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="{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Binding </a:t>
            </a:r>
            <a:r>
              <a:rPr lang="en-GB" sz="2200" b="1" dirty="0" err="1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myBlood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,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Mode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2200" b="1" dirty="0" err="1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TwoWay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}"/&gt;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Stomach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Full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="True"/&gt;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Abs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err="1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SixPack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="False"/&gt;</a:t>
            </a:r>
            <a:r>
              <a:rPr lang="en-GB" sz="40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endParaRPr lang="en-GB" sz="2200" b="1" dirty="0" smtClean="0">
              <a:solidFill>
                <a:srgbClr val="0000FF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&lt;/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Torso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US" sz="2200" b="1" dirty="0">
              <a:latin typeface="APL385 Unicode" panose="020B0709000202000203" pitchFamily="49" charset="0"/>
            </a:endParaRPr>
          </a:p>
          <a:p>
            <a:pPr algn="l"/>
            <a:endParaRPr lang="en-US" sz="2200" b="1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More WPF / XAML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77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1988840"/>
            <a:ext cx="9036496" cy="3577952"/>
          </a:xfrm>
        </p:spPr>
        <p:txBody>
          <a:bodyPr>
            <a:normAutofit/>
          </a:bodyPr>
          <a:lstStyle/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Torso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x:Name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="myBody"&gt;</a:t>
            </a:r>
          </a:p>
          <a:p>
            <a:pPr algn="l"/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Lung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Alignment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="Left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"/&gt;</a:t>
            </a:r>
          </a:p>
          <a:p>
            <a:pPr algn="l"/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2200" b="1" dirty="0">
                <a:solidFill>
                  <a:srgbClr val="B13B36"/>
                </a:solidFill>
                <a:highlight>
                  <a:srgbClr val="F6F6D9"/>
                </a:highlight>
                <a:latin typeface="Consolas"/>
              </a:rPr>
              <a:t>Lung</a:t>
            </a:r>
            <a:r>
              <a:rPr lang="en-GB" sz="22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Alignment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="Right"/&gt;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Heart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Blood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="{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Binding </a:t>
            </a:r>
            <a:r>
              <a:rPr lang="en-GB" sz="2200" b="1" dirty="0" err="1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myBlood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,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Mode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2200" b="1" dirty="0" err="1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TwoWay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}"/&gt;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Stomach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Full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="True"/&gt;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	&lt;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Abs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2200" b="1" dirty="0" err="1" smtClean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SixPack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4000" b="1" dirty="0" smtClean="0">
                <a:solidFill>
                  <a:srgbClr val="00B050"/>
                </a:solidFill>
                <a:highlight>
                  <a:srgbClr val="F6F6D9"/>
                </a:highlight>
                <a:latin typeface="Consolas"/>
              </a:rPr>
              <a:t>"True"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</a:p>
          <a:p>
            <a:pPr algn="l"/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&lt;/</a:t>
            </a:r>
            <a:r>
              <a:rPr lang="en-GB" sz="2200" b="1" dirty="0" smtClean="0">
                <a:solidFill>
                  <a:srgbClr val="B74A43"/>
                </a:solidFill>
                <a:highlight>
                  <a:srgbClr val="F6F6D9"/>
                </a:highlight>
                <a:latin typeface="Consolas"/>
              </a:rPr>
              <a:t>Torso</a:t>
            </a:r>
            <a:r>
              <a:rPr lang="en-GB" sz="2200" b="1" dirty="0" smtClean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US" sz="2200" b="1" dirty="0">
              <a:latin typeface="APL385 Unicode" panose="020B0709000202000203" pitchFamily="49" charset="0"/>
            </a:endParaRPr>
          </a:p>
          <a:p>
            <a:pPr algn="l"/>
            <a:endParaRPr lang="en-US" sz="1400" b="1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More WPF / XAML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58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Anatomy of a bind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0" y="1331476"/>
            <a:ext cx="285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187624" y="2006756"/>
            <a:ext cx="20162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"Text"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16216" y="1336824"/>
            <a:ext cx="2085999" cy="4867274"/>
            <a:chOff x="6516216" y="1336824"/>
            <a:chExt cx="2085999" cy="4867274"/>
          </a:xfrm>
        </p:grpSpPr>
        <p:sp>
          <p:nvSpPr>
            <p:cNvPr id="6" name="TextBox 5"/>
            <p:cNvSpPr txBox="1"/>
            <p:nvPr/>
          </p:nvSpPr>
          <p:spPr>
            <a:xfrm>
              <a:off x="6516216" y="1336824"/>
              <a:ext cx="2085999" cy="48672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16216" y="1336824"/>
              <a:ext cx="208599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 workspace</a:t>
              </a: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6660232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char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34276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nested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437929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74635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974635" y="343792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47864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4916534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namespace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97630" y="4915703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373812" y="4422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373812" y="4905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344013" y="54293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3528" y="5688398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7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8" grpId="1" animBg="1"/>
      <p:bldP spid="9" grpId="0" animBg="1"/>
      <p:bldP spid="9" grpId="1" animBg="1"/>
      <p:bldP spid="10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Anatomy of a bind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0" y="1331476"/>
            <a:ext cx="285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187624" y="2006756"/>
            <a:ext cx="20162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"Text"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16216" y="1336824"/>
            <a:ext cx="2085999" cy="4867274"/>
            <a:chOff x="6516216" y="1336824"/>
            <a:chExt cx="2085999" cy="4867274"/>
          </a:xfrm>
        </p:grpSpPr>
        <p:sp>
          <p:nvSpPr>
            <p:cNvPr id="6" name="TextBox 5"/>
            <p:cNvSpPr txBox="1"/>
            <p:nvPr/>
          </p:nvSpPr>
          <p:spPr>
            <a:xfrm>
              <a:off x="6516216" y="1336824"/>
              <a:ext cx="2085999" cy="48672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16216" y="1336824"/>
              <a:ext cx="208599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 workspace</a:t>
              </a: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6660232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char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34276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nested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437929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74635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974635" y="343792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47864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4916534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namespace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97630" y="4915703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373812" y="4422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373812" y="4905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344013" y="54293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3528" y="5688398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80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0" y="1331476"/>
            <a:ext cx="285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187624" y="2006756"/>
            <a:ext cx="20162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"Text"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336824"/>
            <a:ext cx="2085999" cy="486727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noAutofit/>
          </a:bodyPr>
          <a:lstStyle/>
          <a:p>
            <a:endParaRPr lang="en-GB">
              <a:noFill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1336824"/>
            <a:ext cx="2085999" cy="46166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3">
                    <a:lumMod val="85000"/>
                  </a:schemeClr>
                </a:solidFill>
              </a:rPr>
              <a:t>A workspace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60232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char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34276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nested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437929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74635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974635" y="343792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47864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4916534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namespace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97630" y="4915703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Source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373812" y="4422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373812" y="4905489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344013" y="54293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Binding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3528" y="5688398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2" name="Left Brace 11"/>
          <p:cNvSpPr/>
          <p:nvPr/>
        </p:nvSpPr>
        <p:spPr bwMode="auto">
          <a:xfrm rot="5400000">
            <a:off x="3859286" y="629771"/>
            <a:ext cx="417611" cy="1458162"/>
          </a:xfrm>
          <a:prstGeom prst="leftBrace">
            <a:avLst/>
          </a:prstGeom>
          <a:noFill/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4" name="Left Brace 23"/>
          <p:cNvSpPr/>
          <p:nvPr/>
        </p:nvSpPr>
        <p:spPr bwMode="auto">
          <a:xfrm rot="5400000">
            <a:off x="5491132" y="629770"/>
            <a:ext cx="417611" cy="1458162"/>
          </a:xfrm>
          <a:prstGeom prst="leftBrace">
            <a:avLst/>
          </a:prstGeom>
          <a:noFill/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70856" y="625608"/>
            <a:ext cx="3796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2015⌶ </a:t>
            </a:r>
            <a:r>
              <a:rPr lang="en-GB" dirty="0" smtClean="0"/>
              <a:t>(or APL, or XAML)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608409" y="629295"/>
            <a:ext cx="318876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APL (or XAML)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5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4" grpId="0" animBg="1"/>
      <p:bldP spid="22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0" y="1331476"/>
            <a:ext cx="285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187624" y="2006756"/>
            <a:ext cx="20162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"Text"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336824"/>
            <a:ext cx="2085999" cy="486727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noAutofit/>
          </a:bodyPr>
          <a:lstStyle/>
          <a:p>
            <a:endParaRPr lang="en-GB">
              <a:noFill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660232" y="2006756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char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3427611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nested array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437929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4916534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namespace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3528" y="5688398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347864" y="2132856"/>
            <a:ext cx="3024336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3347864" y="3573016"/>
            <a:ext cx="3024336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516216" y="1336824"/>
            <a:ext cx="2085999" cy="46166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3">
                    <a:lumMod val="85000"/>
                  </a:schemeClr>
                </a:solidFill>
              </a:rPr>
              <a:t>A workspace</a:t>
            </a:r>
          </a:p>
        </p:txBody>
      </p:sp>
    </p:spTree>
    <p:extLst>
      <p:ext uri="{BB962C8B-B14F-4D97-AF65-F5344CB8AC3E}">
        <p14:creationId xmlns:p14="http://schemas.microsoft.com/office/powerpoint/2010/main" val="4613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0" y="1331476"/>
            <a:ext cx="285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1187624" y="2006756"/>
            <a:ext cx="20162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"Text"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336824"/>
            <a:ext cx="2085999" cy="486727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noAutofit/>
          </a:bodyPr>
          <a:lstStyle/>
          <a:p>
            <a:endParaRPr lang="en-GB">
              <a:noFill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437929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4916534"/>
            <a:ext cx="1458162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namespace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3528" y="5688398"/>
            <a:ext cx="28803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rgbClr val="FFC000">
                <a:alpha val="40000"/>
              </a:srgb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1" smtClean="0">
                <a:latin typeface="APL385 Unicode" panose="020B0709000202000203" pitchFamily="49" charset="0"/>
              </a:rPr>
              <a:t>"ItemsSource" Property</a:t>
            </a:r>
            <a:endParaRPr lang="en-GB" sz="1400" b="1">
              <a:latin typeface="APL385 Unicode" panose="020B0709000202000203" pitchFamily="49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3347864" y="2132856"/>
            <a:ext cx="3168352" cy="2927694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386376" y="3571627"/>
            <a:ext cx="3129840" cy="1488923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386376" y="5060550"/>
            <a:ext cx="3129840" cy="74866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516216" y="1336824"/>
            <a:ext cx="2085999" cy="46166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3">
                    <a:lumMod val="85000"/>
                  </a:schemeClr>
                </a:solidFill>
              </a:rPr>
              <a:t>A workspace</a:t>
            </a:r>
          </a:p>
        </p:txBody>
      </p:sp>
    </p:spTree>
    <p:extLst>
      <p:ext uri="{BB962C8B-B14F-4D97-AF65-F5344CB8AC3E}">
        <p14:creationId xmlns:p14="http://schemas.microsoft.com/office/powerpoint/2010/main" val="247260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 err="1" smtClean="0"/>
              <a:t>DyalogNames</a:t>
            </a:r>
            <a:r>
              <a:rPr lang="en-GB" sz="2000" dirty="0" smtClean="0"/>
              <a:t>←'John Daintree' 'Morten </a:t>
            </a:r>
            <a:r>
              <a:rPr lang="en-GB" sz="2000" dirty="0" err="1" smtClean="0"/>
              <a:t>Kromberg</a:t>
            </a:r>
            <a:r>
              <a:rPr lang="en-GB" sz="2000" dirty="0" smtClean="0"/>
              <a:t>' 'et al'</a:t>
            </a:r>
          </a:p>
          <a:p>
            <a:pPr marL="0" indent="0">
              <a:buNone/>
            </a:pPr>
            <a:r>
              <a:rPr lang="en-GB" sz="2000" dirty="0" smtClean="0"/>
              <a:t> win</a:t>
            </a:r>
            <a:r>
              <a:rPr lang="en-GB" sz="2000" dirty="0"/>
              <a:t>←⎕NEW Window ⋄ win.Topmost←1</a:t>
            </a:r>
          </a:p>
          <a:p>
            <a:pPr marL="0" indent="0">
              <a:buNone/>
            </a:pPr>
            <a:r>
              <a:rPr lang="en-GB" sz="2000" dirty="0"/>
              <a:t> win.(Top Left Width)←50 500 500</a:t>
            </a:r>
          </a:p>
          <a:p>
            <a:pPr marL="0" indent="0">
              <a:buNone/>
            </a:pPr>
            <a:r>
              <a:rPr lang="en-GB" sz="2000" dirty="0"/>
              <a:t> win.lb←⎕NEW </a:t>
            </a:r>
            <a:r>
              <a:rPr lang="en-GB" sz="2000" dirty="0" err="1"/>
              <a:t>ListBox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 win.Content←win.lb</a:t>
            </a:r>
          </a:p>
          <a:p>
            <a:pPr marL="0" indent="0">
              <a:buNone/>
            </a:pPr>
            <a:r>
              <a:rPr lang="en-GB" sz="2000" dirty="0"/>
              <a:t> win.lb.ItemsSource←2015⌶'DyalogNames'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err="1"/>
              <a:t>win.Show</a:t>
            </a:r>
            <a:endParaRPr lang="en-GB" sz="2000" dirty="0"/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139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 err="1" smtClean="0"/>
              <a:t>DyalogNames</a:t>
            </a:r>
            <a:r>
              <a:rPr lang="en-GB" sz="2000" dirty="0" smtClean="0"/>
              <a:t>←'John Daintree' 'Morten </a:t>
            </a:r>
            <a:r>
              <a:rPr lang="en-GB" sz="2000" dirty="0" err="1" smtClean="0"/>
              <a:t>Kromberg</a:t>
            </a:r>
            <a:r>
              <a:rPr lang="en-GB" sz="2000" dirty="0" smtClean="0"/>
              <a:t>' 'et al'</a:t>
            </a:r>
          </a:p>
          <a:p>
            <a:pPr marL="0" indent="0">
              <a:buNone/>
            </a:pPr>
            <a:r>
              <a:rPr lang="en-GB" sz="2000" dirty="0" smtClean="0"/>
              <a:t> win</a:t>
            </a:r>
            <a:r>
              <a:rPr lang="en-GB" sz="2000" dirty="0"/>
              <a:t>←⎕NEW Window ⋄ win.Topmost←1</a:t>
            </a:r>
          </a:p>
          <a:p>
            <a:pPr marL="0" indent="0">
              <a:buNone/>
            </a:pPr>
            <a:r>
              <a:rPr lang="en-GB" sz="2000" dirty="0"/>
              <a:t> win.(Top Left Width)←50 500 500</a:t>
            </a:r>
          </a:p>
          <a:p>
            <a:pPr marL="0" indent="0">
              <a:buNone/>
            </a:pPr>
            <a:r>
              <a:rPr lang="en-GB" sz="2000" dirty="0"/>
              <a:t> win.lb←⎕NEW </a:t>
            </a:r>
            <a:r>
              <a:rPr lang="en-GB" sz="2000" dirty="0" err="1"/>
              <a:t>ListBox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 win.Content←win.lb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>
                <a:solidFill>
                  <a:srgbClr val="00B050"/>
                </a:solidFill>
              </a:rPr>
              <a:t>win.lb.ItemsSource←2015⌶'DyalogNames'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err="1"/>
              <a:t>win.Show</a:t>
            </a:r>
            <a:endParaRPr lang="en-GB" sz="2000" dirty="0"/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212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Data Binding (2013)</a:t>
            </a:r>
          </a:p>
          <a:p>
            <a:r>
              <a:rPr lang="en-GB" dirty="0" smtClean="0"/>
              <a:t>Data Binding Reloaded (2014)</a:t>
            </a:r>
          </a:p>
          <a:p>
            <a:r>
              <a:rPr lang="en-GB" dirty="0" smtClean="0"/>
              <a:t>Data Binding Revolutions (2015)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Databinding</a:t>
            </a:r>
            <a:r>
              <a:rPr lang="en-GB" dirty="0" smtClean="0"/>
              <a:t> Trilogy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37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/>
              <a:t>MySource</a:t>
            </a:r>
            <a:r>
              <a:rPr lang="en-GB" sz="1400" dirty="0"/>
              <a:t>←⎕NS</a:t>
            </a:r>
            <a:r>
              <a:rPr lang="en-GB" sz="1400" dirty="0" smtClean="0"/>
              <a:t>''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MySource.Filter</a:t>
            </a:r>
            <a:r>
              <a:rPr lang="en-GB" sz="1400" dirty="0"/>
              <a:t>←''</a:t>
            </a:r>
          </a:p>
          <a:p>
            <a:pPr marL="0" indent="0">
              <a:buNone/>
            </a:pPr>
            <a:r>
              <a:rPr lang="en-GB" sz="1400" dirty="0"/>
              <a:t> MySource.FilteredList←0⍴⊂''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MySource.DyalogNames←DyalogNames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win.DataContext</a:t>
            </a:r>
            <a:r>
              <a:rPr lang="en-GB" sz="1400" dirty="0" err="1" smtClean="0"/>
              <a:t>←src</a:t>
            </a:r>
            <a:r>
              <a:rPr lang="en-GB" sz="1400" dirty="0"/>
              <a:t> ← </a:t>
            </a:r>
            <a:r>
              <a:rPr lang="en-GB" sz="1400" dirty="0" smtClean="0"/>
              <a:t>2015</a:t>
            </a:r>
            <a:r>
              <a:rPr lang="en-GB" sz="1400" dirty="0"/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binding←</a:t>
            </a:r>
            <a:r>
              <a:rPr lang="en-GB" sz="1400" dirty="0"/>
              <a:t>⎕NEW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FilteredList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win.filtered.SetBinding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binding←⎕NEW </a:t>
            </a:r>
            <a:r>
              <a:rPr lang="en-GB" sz="1400" dirty="0" err="1"/>
              <a:t>Data.Binding</a:t>
            </a:r>
            <a:r>
              <a:rPr lang="en-GB" sz="1400" dirty="0"/>
              <a:t>(⊂'Filter')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binding.Mode←Data.BindingMode.TwoWay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err="1" smtClean="0"/>
              <a:t>win.filter.SetBinding</a:t>
            </a:r>
            <a:r>
              <a:rPr lang="en-GB" sz="1400" dirty="0" smtClean="0"/>
              <a:t> </a:t>
            </a:r>
            <a:r>
              <a:rPr lang="en-GB" sz="1400" dirty="0" err="1"/>
              <a:t>TextBox.TextProperty</a:t>
            </a:r>
            <a:r>
              <a:rPr lang="en-GB" sz="1400" dirty="0"/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2079357"/>
            <a:ext cx="28575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01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rgbClr val="00B050"/>
                </a:solidFill>
              </a:rPr>
              <a:t>MySource</a:t>
            </a:r>
            <a:r>
              <a:rPr lang="en-GB" sz="1400" dirty="0">
                <a:solidFill>
                  <a:srgbClr val="00B050"/>
                </a:solidFill>
              </a:rPr>
              <a:t>←⎕NS</a:t>
            </a:r>
            <a:r>
              <a:rPr lang="en-GB" sz="1400" dirty="0" smtClean="0">
                <a:solidFill>
                  <a:srgbClr val="00B050"/>
                </a:solidFill>
              </a:rPr>
              <a:t>''</a:t>
            </a:r>
            <a:endParaRPr lang="en-GB" sz="1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MySource.Filter</a:t>
            </a:r>
            <a:r>
              <a:rPr lang="en-GB" sz="1400" dirty="0">
                <a:solidFill>
                  <a:srgbClr val="00B050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MySource.DyalogNames←DyalogNames</a:t>
            </a:r>
            <a:endParaRPr lang="en-GB" sz="1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win.DataContext</a:t>
            </a:r>
            <a:r>
              <a:rPr lang="en-GB" sz="1400" dirty="0" err="1" smtClean="0"/>
              <a:t>←src</a:t>
            </a:r>
            <a:r>
              <a:rPr lang="en-GB" sz="1400" dirty="0"/>
              <a:t> ← </a:t>
            </a:r>
            <a:r>
              <a:rPr lang="en-GB" sz="1400" dirty="0" smtClean="0"/>
              <a:t>2015</a:t>
            </a:r>
            <a:r>
              <a:rPr lang="en-GB" sz="1400" dirty="0"/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binding←</a:t>
            </a:r>
            <a:r>
              <a:rPr lang="en-GB" sz="1400" dirty="0"/>
              <a:t>⎕NEW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FilteredList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win.filtered.SetBinding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binding←⎕NEW </a:t>
            </a:r>
            <a:r>
              <a:rPr lang="en-GB" sz="1400" dirty="0" err="1"/>
              <a:t>Data.Binding</a:t>
            </a:r>
            <a:r>
              <a:rPr lang="en-GB" sz="1400" dirty="0"/>
              <a:t>(⊂'Filter')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binding.Mode←Data.BindingMode.TwoWay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err="1" smtClean="0"/>
              <a:t>win.filter.SetBinding</a:t>
            </a:r>
            <a:r>
              <a:rPr lang="en-GB" sz="1400" dirty="0" smtClean="0"/>
              <a:t> </a:t>
            </a:r>
            <a:r>
              <a:rPr lang="en-GB" sz="1400" dirty="0" err="1"/>
              <a:t>TextBox.TextProperty</a:t>
            </a:r>
            <a:r>
              <a:rPr lang="en-GB" sz="1400" dirty="0"/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58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>
                <a:solidFill>
                  <a:srgbClr val="00B050"/>
                </a:solidFill>
              </a:rPr>
              <a:t>win.DataContext</a:t>
            </a:r>
            <a:r>
              <a:rPr lang="en-GB" sz="1400" dirty="0" err="1" smtClean="0">
                <a:solidFill>
                  <a:srgbClr val="00B050"/>
                </a:solidFill>
              </a:rPr>
              <a:t>←src</a:t>
            </a:r>
            <a:r>
              <a:rPr lang="en-GB" sz="1400" dirty="0">
                <a:solidFill>
                  <a:srgbClr val="00B050"/>
                </a:solidFill>
              </a:rPr>
              <a:t> ← </a:t>
            </a:r>
            <a:r>
              <a:rPr lang="en-GB" sz="1400" dirty="0" smtClean="0">
                <a:solidFill>
                  <a:srgbClr val="00B050"/>
                </a:solidFill>
              </a:rPr>
              <a:t>2015</a:t>
            </a:r>
            <a:r>
              <a:rPr lang="en-GB" sz="1400" dirty="0">
                <a:solidFill>
                  <a:srgbClr val="00B050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binding←</a:t>
            </a:r>
            <a:r>
              <a:rPr lang="en-GB" sz="1400" dirty="0"/>
              <a:t>⎕NEW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FilteredList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win.filtered.SetBinding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binding←⎕NEW </a:t>
            </a:r>
            <a:r>
              <a:rPr lang="en-GB" sz="1400" dirty="0" err="1"/>
              <a:t>Data.Binding</a:t>
            </a:r>
            <a:r>
              <a:rPr lang="en-GB" sz="1400" dirty="0"/>
              <a:t>(⊂'Filter')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binding.Mode←Data.BindingMode.TwoWay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err="1" smtClean="0"/>
              <a:t>win.filter.SetBinding</a:t>
            </a:r>
            <a:r>
              <a:rPr lang="en-GB" sz="1400" dirty="0" smtClean="0"/>
              <a:t> </a:t>
            </a:r>
            <a:r>
              <a:rPr lang="en-GB" sz="1400" dirty="0" err="1"/>
              <a:t>TextBox.TextProperty</a:t>
            </a:r>
            <a:r>
              <a:rPr lang="en-GB" sz="1400" dirty="0"/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381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win.DataContext</a:t>
            </a:r>
            <a:r>
              <a:rPr lang="en-GB" sz="1400" dirty="0" err="1" smtClean="0">
                <a:solidFill>
                  <a:schemeClr val="tx1"/>
                </a:solidFill>
              </a:rPr>
              <a:t>←src</a:t>
            </a:r>
            <a:r>
              <a:rPr lang="en-GB" sz="1400" dirty="0">
                <a:solidFill>
                  <a:schemeClr val="tx1"/>
                </a:solidFill>
              </a:rPr>
              <a:t> ← </a:t>
            </a:r>
            <a:r>
              <a:rPr lang="en-GB" sz="1400" dirty="0" smtClean="0">
                <a:solidFill>
                  <a:schemeClr val="tx1"/>
                </a:solidFill>
              </a:rPr>
              <a:t>2015</a:t>
            </a:r>
            <a:r>
              <a:rPr lang="en-GB" sz="1400" dirty="0">
                <a:solidFill>
                  <a:schemeClr val="tx1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00B050"/>
                </a:solidFill>
              </a:rPr>
              <a:t>binding←</a:t>
            </a:r>
            <a:r>
              <a:rPr lang="en-GB" sz="1400" dirty="0">
                <a:solidFill>
                  <a:srgbClr val="00B050"/>
                </a:solidFill>
              </a:rPr>
              <a:t>⎕NEW </a:t>
            </a:r>
            <a:r>
              <a:rPr lang="en-GB" sz="1400" dirty="0" err="1">
                <a:solidFill>
                  <a:srgbClr val="00B050"/>
                </a:solidFill>
              </a:rPr>
              <a:t>Data.Binding</a:t>
            </a:r>
            <a:r>
              <a:rPr lang="en-GB" sz="1400" dirty="0">
                <a:solidFill>
                  <a:srgbClr val="00B050"/>
                </a:solidFill>
              </a:rPr>
              <a:t>(⊂'</a:t>
            </a:r>
            <a:r>
              <a:rPr lang="en-GB" sz="1400" dirty="0" err="1">
                <a:solidFill>
                  <a:srgbClr val="00B050"/>
                </a:solidFill>
              </a:rPr>
              <a:t>FilteredList</a:t>
            </a:r>
            <a:r>
              <a:rPr lang="en-GB" sz="1400" dirty="0">
                <a:solidFill>
                  <a:srgbClr val="00B050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win.filtered.SetBinding</a:t>
            </a: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 smtClean="0">
                <a:solidFill>
                  <a:srgbClr val="00B050"/>
                </a:solidFill>
              </a:rPr>
              <a:t>ListBox.ItemsSourceProperty</a:t>
            </a: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smtClean="0">
                <a:solidFill>
                  <a:srgbClr val="00B050"/>
                </a:solidFill>
              </a:rPr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binding←⎕NEW </a:t>
            </a:r>
            <a:r>
              <a:rPr lang="en-GB" sz="1400" dirty="0" err="1"/>
              <a:t>Data.Binding</a:t>
            </a:r>
            <a:r>
              <a:rPr lang="en-GB" sz="1400" dirty="0"/>
              <a:t>(⊂'Filter')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binding.Mode←Data.BindingMode.TwoWay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err="1" smtClean="0"/>
              <a:t>win.filter.SetBinding</a:t>
            </a:r>
            <a:r>
              <a:rPr lang="en-GB" sz="1400" dirty="0" smtClean="0"/>
              <a:t> </a:t>
            </a:r>
            <a:r>
              <a:rPr lang="en-GB" sz="1400" dirty="0" err="1"/>
              <a:t>TextBox.TextProperty</a:t>
            </a:r>
            <a:r>
              <a:rPr lang="en-GB" sz="1400" dirty="0"/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1067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win.DataContext</a:t>
            </a:r>
            <a:r>
              <a:rPr lang="en-GB" sz="1400" dirty="0" err="1" smtClean="0">
                <a:solidFill>
                  <a:schemeClr val="tx1"/>
                </a:solidFill>
              </a:rPr>
              <a:t>←src</a:t>
            </a:r>
            <a:r>
              <a:rPr lang="en-GB" sz="1400" dirty="0">
                <a:solidFill>
                  <a:schemeClr val="tx1"/>
                </a:solidFill>
              </a:rPr>
              <a:t> ← </a:t>
            </a:r>
            <a:r>
              <a:rPr lang="en-GB" sz="1400" dirty="0" smtClean="0">
                <a:solidFill>
                  <a:schemeClr val="tx1"/>
                </a:solidFill>
              </a:rPr>
              <a:t>2015</a:t>
            </a:r>
            <a:r>
              <a:rPr lang="en-GB" sz="1400" dirty="0">
                <a:solidFill>
                  <a:schemeClr val="tx1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binding←</a:t>
            </a:r>
            <a:r>
              <a:rPr lang="en-GB" sz="1400" dirty="0">
                <a:solidFill>
                  <a:schemeClr val="tx1"/>
                </a:solidFill>
              </a:rPr>
              <a:t>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</a:t>
            </a:r>
            <a:r>
              <a:rPr lang="en-GB" sz="1400" dirty="0" err="1">
                <a:solidFill>
                  <a:schemeClr val="tx1"/>
                </a:solidFill>
              </a:rPr>
              <a:t>FilteredList</a:t>
            </a:r>
            <a:r>
              <a:rPr lang="en-GB" sz="1400" dirty="0">
                <a:solidFill>
                  <a:schemeClr val="tx1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win.filtered.SetBinding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ListBox.ItemsSourceProperty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00B050"/>
                </a:solidFill>
              </a:rPr>
              <a:t>binding←⎕</a:t>
            </a:r>
            <a:r>
              <a:rPr lang="en-GB" sz="1400" dirty="0">
                <a:solidFill>
                  <a:srgbClr val="00B050"/>
                </a:solidFill>
              </a:rPr>
              <a:t>NEW </a:t>
            </a:r>
            <a:r>
              <a:rPr lang="en-GB" sz="1400" dirty="0" err="1">
                <a:solidFill>
                  <a:srgbClr val="00B050"/>
                </a:solidFill>
              </a:rPr>
              <a:t>Data.Binding</a:t>
            </a:r>
            <a:r>
              <a:rPr lang="en-GB" sz="1400" dirty="0">
                <a:solidFill>
                  <a:srgbClr val="00B050"/>
                </a:solidFill>
              </a:rPr>
              <a:t>(⊂'</a:t>
            </a:r>
            <a:r>
              <a:rPr lang="en-GB" sz="1400" dirty="0" err="1">
                <a:solidFill>
                  <a:srgbClr val="00B050"/>
                </a:solidFill>
              </a:rPr>
              <a:t>DyalogNames</a:t>
            </a:r>
            <a:r>
              <a:rPr lang="en-GB" sz="1400" dirty="0">
                <a:solidFill>
                  <a:srgbClr val="00B050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win.all.SetBinding</a:t>
            </a: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 smtClean="0">
                <a:solidFill>
                  <a:srgbClr val="00B050"/>
                </a:solidFill>
              </a:rPr>
              <a:t>ListBox.ItemsSourceProperty</a:t>
            </a: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smtClean="0">
                <a:solidFill>
                  <a:srgbClr val="00B050"/>
                </a:solidFill>
              </a:rPr>
              <a:t>binding</a:t>
            </a:r>
            <a:endParaRPr lang="en-GB" sz="1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binding←⎕NEW </a:t>
            </a:r>
            <a:r>
              <a:rPr lang="en-GB" sz="1400" dirty="0" err="1"/>
              <a:t>Data.Binding</a:t>
            </a:r>
            <a:r>
              <a:rPr lang="en-GB" sz="1400" dirty="0"/>
              <a:t>(⊂'Filter')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binding.Mode←Data.BindingMode.TwoWay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err="1" smtClean="0"/>
              <a:t>win.filter.SetBinding</a:t>
            </a:r>
            <a:r>
              <a:rPr lang="en-GB" sz="1400" dirty="0" smtClean="0"/>
              <a:t> </a:t>
            </a:r>
            <a:r>
              <a:rPr lang="en-GB" sz="1400" dirty="0" err="1"/>
              <a:t>TextBox.TextProperty</a:t>
            </a:r>
            <a:r>
              <a:rPr lang="en-GB" sz="1400" dirty="0"/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8045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win.DataContext</a:t>
            </a:r>
            <a:r>
              <a:rPr lang="en-GB" sz="1400" dirty="0" err="1" smtClean="0">
                <a:solidFill>
                  <a:schemeClr val="tx1"/>
                </a:solidFill>
              </a:rPr>
              <a:t>←src</a:t>
            </a:r>
            <a:r>
              <a:rPr lang="en-GB" sz="1400" dirty="0">
                <a:solidFill>
                  <a:schemeClr val="tx1"/>
                </a:solidFill>
              </a:rPr>
              <a:t> ← </a:t>
            </a:r>
            <a:r>
              <a:rPr lang="en-GB" sz="1400" dirty="0" smtClean="0">
                <a:solidFill>
                  <a:schemeClr val="tx1"/>
                </a:solidFill>
              </a:rPr>
              <a:t>2015</a:t>
            </a:r>
            <a:r>
              <a:rPr lang="en-GB" sz="1400" dirty="0">
                <a:solidFill>
                  <a:schemeClr val="tx1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binding←</a:t>
            </a:r>
            <a:r>
              <a:rPr lang="en-GB" sz="1400" dirty="0">
                <a:solidFill>
                  <a:schemeClr val="tx1"/>
                </a:solidFill>
              </a:rPr>
              <a:t>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</a:t>
            </a:r>
            <a:r>
              <a:rPr lang="en-GB" sz="1400" dirty="0" err="1">
                <a:solidFill>
                  <a:schemeClr val="tx1"/>
                </a:solidFill>
              </a:rPr>
              <a:t>FilteredList</a:t>
            </a:r>
            <a:r>
              <a:rPr lang="en-GB" sz="1400" dirty="0">
                <a:solidFill>
                  <a:schemeClr val="tx1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win.filtered.SetBinding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ListBox.ItemsSourceProperty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binding←⎕NEW </a:t>
            </a:r>
            <a:r>
              <a:rPr lang="en-GB" sz="1400" dirty="0" err="1">
                <a:solidFill>
                  <a:srgbClr val="00B050"/>
                </a:solidFill>
              </a:rPr>
              <a:t>Data.Binding</a:t>
            </a:r>
            <a:r>
              <a:rPr lang="en-GB" sz="1400" dirty="0">
                <a:solidFill>
                  <a:srgbClr val="00B050"/>
                </a:solidFill>
              </a:rPr>
              <a:t>(⊂'Filter')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binding.Mode←Data.BindingMode.TwoWay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>
                <a:solidFill>
                  <a:srgbClr val="00B050"/>
                </a:solidFill>
              </a:rPr>
              <a:t> </a:t>
            </a:r>
            <a:r>
              <a:rPr lang="en-GB" sz="1400" dirty="0" err="1" smtClean="0">
                <a:solidFill>
                  <a:srgbClr val="00B050"/>
                </a:solidFill>
              </a:rPr>
              <a:t>win.filter.SetBinding</a:t>
            </a:r>
            <a:r>
              <a:rPr lang="en-GB" sz="1400" dirty="0" smtClean="0">
                <a:solidFill>
                  <a:srgbClr val="00B050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TextBox.TextProperty</a:t>
            </a:r>
            <a:r>
              <a:rPr lang="en-GB" sz="1400" dirty="0">
                <a:solidFill>
                  <a:srgbClr val="00B050"/>
                </a:solidFill>
              </a:rPr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083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win.DataContext</a:t>
            </a:r>
            <a:r>
              <a:rPr lang="en-GB" sz="1400" dirty="0" err="1" smtClean="0">
                <a:solidFill>
                  <a:schemeClr val="tx1"/>
                </a:solidFill>
              </a:rPr>
              <a:t>←src</a:t>
            </a:r>
            <a:r>
              <a:rPr lang="en-GB" sz="1400" dirty="0">
                <a:solidFill>
                  <a:schemeClr val="tx1"/>
                </a:solidFill>
              </a:rPr>
              <a:t> ← </a:t>
            </a:r>
            <a:r>
              <a:rPr lang="en-GB" sz="1400" dirty="0" smtClean="0">
                <a:solidFill>
                  <a:schemeClr val="tx1"/>
                </a:solidFill>
              </a:rPr>
              <a:t>2015</a:t>
            </a:r>
            <a:r>
              <a:rPr lang="en-GB" sz="1400" dirty="0">
                <a:solidFill>
                  <a:schemeClr val="tx1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binding←</a:t>
            </a:r>
            <a:r>
              <a:rPr lang="en-GB" sz="1400" dirty="0">
                <a:solidFill>
                  <a:schemeClr val="tx1"/>
                </a:solidFill>
              </a:rPr>
              <a:t>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</a:t>
            </a:r>
            <a:r>
              <a:rPr lang="en-GB" sz="1400" dirty="0" err="1">
                <a:solidFill>
                  <a:schemeClr val="tx1"/>
                </a:solidFill>
              </a:rPr>
              <a:t>FilteredList</a:t>
            </a:r>
            <a:r>
              <a:rPr lang="en-GB" sz="1400" dirty="0">
                <a:solidFill>
                  <a:schemeClr val="tx1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win.filtered.SetBinding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ListBox.ItemsSourceProperty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</a:rPr>
              <a:t>binding←⎕NEW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(⊂'Filter')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rgbClr val="00B050"/>
                </a:solidFill>
              </a:rPr>
              <a:t>binding.Mode←Data.BindingMode.TwoWay</a:t>
            </a:r>
            <a:endParaRPr lang="en-GB" sz="1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win.filter.SetBinding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TextBox.TextProperty</a:t>
            </a:r>
            <a:r>
              <a:rPr lang="en-GB" sz="1400" dirty="0">
                <a:solidFill>
                  <a:schemeClr val="tx1"/>
                </a:solidFill>
              </a:rPr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src.</a:t>
            </a:r>
            <a:r>
              <a:rPr lang="en-GB" sz="1400" dirty="0" err="1"/>
              <a:t>onElementChanged</a:t>
            </a:r>
            <a:r>
              <a:rPr lang="en-GB" sz="1400" dirty="0"/>
              <a:t>←'</a:t>
            </a:r>
            <a:r>
              <a:rPr lang="en-GB" sz="1400" dirty="0" err="1"/>
              <a:t>element_changed</a:t>
            </a:r>
            <a:r>
              <a:rPr lang="en-GB" sz="1400" dirty="0"/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849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908720"/>
            <a:ext cx="763284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MySource</a:t>
            </a:r>
            <a:r>
              <a:rPr lang="en-GB" sz="1400" dirty="0">
                <a:solidFill>
                  <a:schemeClr val="tx1"/>
                </a:solidFill>
              </a:rPr>
              <a:t>←⎕NS</a:t>
            </a:r>
            <a:r>
              <a:rPr lang="en-GB" sz="1400" dirty="0" smtClean="0">
                <a:solidFill>
                  <a:schemeClr val="tx1"/>
                </a:solidFill>
              </a:rPr>
              <a:t>''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MySource.Filter</a:t>
            </a:r>
            <a:r>
              <a:rPr lang="en-GB" sz="1400" dirty="0">
                <a:solidFill>
                  <a:schemeClr val="tx1"/>
                </a:solidFill>
              </a:rPr>
              <a:t>←''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MySource.FilteredList←0⍴⊂''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MySource.DyalogNames←DyalogNames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win.DataContext</a:t>
            </a:r>
            <a:r>
              <a:rPr lang="en-GB" sz="1400" dirty="0" err="1" smtClean="0">
                <a:solidFill>
                  <a:schemeClr val="tx1"/>
                </a:solidFill>
              </a:rPr>
              <a:t>←src</a:t>
            </a:r>
            <a:r>
              <a:rPr lang="en-GB" sz="1400" dirty="0">
                <a:solidFill>
                  <a:schemeClr val="tx1"/>
                </a:solidFill>
              </a:rPr>
              <a:t> ← </a:t>
            </a:r>
            <a:r>
              <a:rPr lang="en-GB" sz="1400" dirty="0" smtClean="0">
                <a:solidFill>
                  <a:schemeClr val="tx1"/>
                </a:solidFill>
              </a:rPr>
              <a:t>2015</a:t>
            </a:r>
            <a:r>
              <a:rPr lang="en-GB" sz="1400" dirty="0">
                <a:solidFill>
                  <a:schemeClr val="tx1"/>
                </a:solidFill>
              </a:rPr>
              <a:t>⌶'MySource'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binding←</a:t>
            </a:r>
            <a:r>
              <a:rPr lang="en-GB" sz="1400" dirty="0">
                <a:solidFill>
                  <a:schemeClr val="tx1"/>
                </a:solidFill>
              </a:rPr>
              <a:t>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</a:t>
            </a:r>
            <a:r>
              <a:rPr lang="en-GB" sz="1400" dirty="0" err="1">
                <a:solidFill>
                  <a:schemeClr val="tx1"/>
                </a:solidFill>
              </a:rPr>
              <a:t>FilteredList</a:t>
            </a:r>
            <a:r>
              <a:rPr lang="en-GB" sz="1400" dirty="0">
                <a:solidFill>
                  <a:schemeClr val="tx1"/>
                </a:solidFill>
              </a:rPr>
              <a:t>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win.filtered.SetBinding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ListBox.ItemsSourceProperty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binding</a:t>
            </a:r>
          </a:p>
          <a:p>
            <a:pPr marL="0" indent="0">
              <a:buNone/>
            </a:pPr>
            <a:r>
              <a:rPr lang="en-GB" sz="1400" dirty="0" smtClean="0"/>
              <a:t> binding←⎕</a:t>
            </a:r>
            <a:r>
              <a:rPr lang="en-GB" sz="1400" dirty="0"/>
              <a:t>NEW </a:t>
            </a:r>
            <a:r>
              <a:rPr lang="en-GB" sz="1400" dirty="0" err="1"/>
              <a:t>Data.Binding</a:t>
            </a:r>
            <a:r>
              <a:rPr lang="en-GB" sz="1400" dirty="0"/>
              <a:t>(⊂'</a:t>
            </a:r>
            <a:r>
              <a:rPr lang="en-GB" sz="1400" dirty="0" err="1"/>
              <a:t>DyalogNames</a:t>
            </a:r>
            <a:r>
              <a:rPr lang="en-GB" sz="1400" dirty="0"/>
              <a:t>')</a:t>
            </a:r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err="1"/>
              <a:t>win.all.SetBinding</a:t>
            </a:r>
            <a:r>
              <a:rPr lang="en-GB" sz="1400" dirty="0"/>
              <a:t> </a:t>
            </a:r>
            <a:r>
              <a:rPr lang="en-GB" sz="1400" dirty="0" err="1" smtClean="0"/>
              <a:t>ListBox.ItemsSourceProperty</a:t>
            </a:r>
            <a:r>
              <a:rPr lang="en-GB" sz="1400" dirty="0"/>
              <a:t> </a:t>
            </a:r>
            <a:r>
              <a:rPr lang="en-GB" sz="1400" dirty="0" smtClean="0"/>
              <a:t>binding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>
                <a:solidFill>
                  <a:srgbClr val="00B050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</a:rPr>
              <a:t>binding←⎕NEW </a:t>
            </a:r>
            <a:r>
              <a:rPr lang="en-GB" sz="1400" dirty="0" err="1">
                <a:solidFill>
                  <a:schemeClr val="tx1"/>
                </a:solidFill>
              </a:rPr>
              <a:t>Data.Binding</a:t>
            </a:r>
            <a:r>
              <a:rPr lang="en-GB" sz="1400" dirty="0">
                <a:solidFill>
                  <a:schemeClr val="tx1"/>
                </a:solidFill>
              </a:rPr>
              <a:t>(⊂'Filter')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binding.Mode←Data.BindingMode.TwoWay</a:t>
            </a:r>
            <a:endParaRPr lang="en-GB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</a:rPr>
              <a:t> binding.UpdateSourceTrigger←Data.UpdateSourceTrigger.PropertyChanged</a:t>
            </a:r>
          </a:p>
          <a:p>
            <a:pPr marL="0" indent="0">
              <a:buNone/>
            </a:pP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win.filter.SetBinding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TextBox.TextProperty</a:t>
            </a:r>
            <a:r>
              <a:rPr lang="en-GB" sz="1400" dirty="0">
                <a:solidFill>
                  <a:schemeClr val="tx1"/>
                </a:solidFill>
              </a:rPr>
              <a:t> binding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</a:t>
            </a:r>
            <a:r>
              <a:rPr lang="en-GB" sz="1400" dirty="0">
                <a:solidFill>
                  <a:srgbClr val="00B050"/>
                </a:solidFill>
              </a:rPr>
              <a:t>src.</a:t>
            </a:r>
            <a:r>
              <a:rPr lang="en-GB" sz="1400" dirty="0" err="1">
                <a:solidFill>
                  <a:srgbClr val="00B050"/>
                </a:solidFill>
              </a:rPr>
              <a:t>onElementChanged</a:t>
            </a:r>
            <a:r>
              <a:rPr lang="en-GB" sz="1400" dirty="0">
                <a:solidFill>
                  <a:srgbClr val="00B050"/>
                </a:solidFill>
              </a:rPr>
              <a:t>←'</a:t>
            </a:r>
            <a:r>
              <a:rPr lang="en-GB" sz="1400" dirty="0" err="1">
                <a:solidFill>
                  <a:srgbClr val="00B050"/>
                </a:solidFill>
              </a:rPr>
              <a:t>element_changed</a:t>
            </a:r>
            <a:r>
              <a:rPr lang="en-GB" sz="1400" dirty="0">
                <a:solidFill>
                  <a:srgbClr val="00B050"/>
                </a:solidFill>
              </a:rPr>
              <a:t>'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5115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MySource</a:t>
            </a:r>
            <a:r>
              <a:rPr lang="en-GB" sz="1800" dirty="0"/>
              <a:t>←⎕NS''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MySource.Filter</a:t>
            </a:r>
            <a:r>
              <a:rPr lang="en-GB" sz="1800" dirty="0"/>
              <a:t>←''</a:t>
            </a:r>
          </a:p>
          <a:p>
            <a:pPr marL="0" indent="0">
              <a:buNone/>
            </a:pPr>
            <a:r>
              <a:rPr lang="en-GB" sz="1800" dirty="0"/>
              <a:t> MySource.FilteredList←0⍴⊂''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MySource.DyalogNames←DyalogNames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src←2015⌶'MySource'</a:t>
            </a:r>
          </a:p>
          <a:p>
            <a:pPr marL="0" indent="0">
              <a:buNone/>
            </a:pPr>
            <a:r>
              <a:rPr lang="en-GB" sz="1800" dirty="0"/>
              <a:t> src.</a:t>
            </a:r>
            <a:r>
              <a:rPr lang="en-GB" sz="1800" dirty="0" err="1"/>
              <a:t>onElementChanged</a:t>
            </a:r>
            <a:r>
              <a:rPr lang="en-GB" sz="1800" dirty="0"/>
              <a:t>←'</a:t>
            </a:r>
            <a:r>
              <a:rPr lang="en-GB" sz="1800" dirty="0" err="1"/>
              <a:t>element_changed</a:t>
            </a:r>
            <a:r>
              <a:rPr lang="en-GB" sz="1800" dirty="0"/>
              <a:t>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win</a:t>
            </a:r>
            <a:r>
              <a:rPr lang="en-GB" sz="1800" dirty="0" err="1"/>
              <a:t>←ReadXaml</a:t>
            </a:r>
            <a:r>
              <a:rPr lang="en-GB" sz="1800" dirty="0"/>
              <a:t> </a:t>
            </a:r>
            <a:r>
              <a:rPr lang="en-GB" sz="1800" dirty="0" err="1"/>
              <a:t>InputWithBindingXaml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/>
              <a:t>win.Show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/>
              <a:t>win.DataContext</a:t>
            </a:r>
            <a:r>
              <a:rPr lang="en-GB" sz="1800" dirty="0" err="1"/>
              <a:t>←</a:t>
            </a:r>
            <a:r>
              <a:rPr lang="en-GB" sz="1800" dirty="0" err="1" smtClean="0"/>
              <a:t>src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829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MySource</a:t>
            </a:r>
            <a:r>
              <a:rPr lang="en-GB" sz="1800" dirty="0"/>
              <a:t>←⎕NS''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MySource.Filter</a:t>
            </a:r>
            <a:r>
              <a:rPr lang="en-GB" sz="1800" dirty="0"/>
              <a:t>←''</a:t>
            </a:r>
          </a:p>
          <a:p>
            <a:pPr marL="0" indent="0">
              <a:buNone/>
            </a:pPr>
            <a:r>
              <a:rPr lang="en-GB" sz="1800" dirty="0"/>
              <a:t> MySource.FilteredList←0⍴⊂''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MySource.DyalogNames←DyalogNames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>
                <a:solidFill>
                  <a:srgbClr val="00B050"/>
                </a:solidFill>
              </a:rPr>
              <a:t>src←2015⌶'MySource'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B050"/>
                </a:solidFill>
              </a:rPr>
              <a:t> src.</a:t>
            </a:r>
            <a:r>
              <a:rPr lang="en-GB" sz="1800" dirty="0" err="1">
                <a:solidFill>
                  <a:srgbClr val="00B050"/>
                </a:solidFill>
              </a:rPr>
              <a:t>onElementChanged</a:t>
            </a:r>
            <a:r>
              <a:rPr lang="en-GB" sz="1800" dirty="0">
                <a:solidFill>
                  <a:srgbClr val="00B050"/>
                </a:solidFill>
              </a:rPr>
              <a:t>←'</a:t>
            </a:r>
            <a:r>
              <a:rPr lang="en-GB" sz="1800" dirty="0" err="1">
                <a:solidFill>
                  <a:srgbClr val="00B050"/>
                </a:solidFill>
              </a:rPr>
              <a:t>element_changed</a:t>
            </a:r>
            <a:r>
              <a:rPr lang="en-GB" sz="1800" dirty="0">
                <a:solidFill>
                  <a:srgbClr val="00B050"/>
                </a:solidFill>
              </a:rPr>
              <a:t>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win</a:t>
            </a:r>
            <a:r>
              <a:rPr lang="en-GB" sz="1800" dirty="0" err="1"/>
              <a:t>←ReadXaml</a:t>
            </a:r>
            <a:r>
              <a:rPr lang="en-GB" sz="1800" dirty="0"/>
              <a:t> </a:t>
            </a:r>
            <a:r>
              <a:rPr lang="en-GB" sz="1800" dirty="0" err="1"/>
              <a:t>InputWithBindingXaml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/>
              <a:t>win.Show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/>
              <a:t>win.DataContext</a:t>
            </a:r>
            <a:r>
              <a:rPr lang="en-GB" sz="1800" dirty="0" err="1"/>
              <a:t>←</a:t>
            </a:r>
            <a:r>
              <a:rPr lang="en-GB" sz="1800" dirty="0" err="1" smtClean="0"/>
              <a:t>src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9123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968" y="1282452"/>
            <a:ext cx="2862064" cy="4293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82452"/>
            <a:ext cx="2956677" cy="4293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067" y="1282522"/>
            <a:ext cx="2915472" cy="42930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7524" y="1484784"/>
            <a:ext cx="8568952" cy="38884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8800" dirty="0" smtClean="0"/>
              <a:t>CENSORED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38761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MySource</a:t>
            </a:r>
            <a:r>
              <a:rPr lang="en-GB" sz="1800" dirty="0"/>
              <a:t>←⎕NS''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MySource.Filter</a:t>
            </a:r>
            <a:r>
              <a:rPr lang="en-GB" sz="1800" dirty="0"/>
              <a:t>←''</a:t>
            </a:r>
          </a:p>
          <a:p>
            <a:pPr marL="0" indent="0">
              <a:buNone/>
            </a:pPr>
            <a:r>
              <a:rPr lang="en-GB" sz="1800" dirty="0"/>
              <a:t> MySource.FilteredList←0⍴⊂''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/>
              <a:t>MySource.DyalogNames←DyalogNames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>
                <a:solidFill>
                  <a:srgbClr val="00B050"/>
                </a:solidFill>
              </a:rPr>
              <a:t>src←2015⌶'MySource'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B050"/>
                </a:solidFill>
              </a:rPr>
              <a:t> src.</a:t>
            </a:r>
            <a:r>
              <a:rPr lang="en-GB" sz="1800" dirty="0" err="1">
                <a:solidFill>
                  <a:srgbClr val="00B050"/>
                </a:solidFill>
              </a:rPr>
              <a:t>onElementChanged</a:t>
            </a:r>
            <a:r>
              <a:rPr lang="en-GB" sz="1800" dirty="0">
                <a:solidFill>
                  <a:srgbClr val="00B050"/>
                </a:solidFill>
              </a:rPr>
              <a:t>←'</a:t>
            </a:r>
            <a:r>
              <a:rPr lang="en-GB" sz="1800" dirty="0" err="1">
                <a:solidFill>
                  <a:srgbClr val="00B050"/>
                </a:solidFill>
              </a:rPr>
              <a:t>element_changed</a:t>
            </a:r>
            <a:r>
              <a:rPr lang="en-GB" sz="1800" dirty="0">
                <a:solidFill>
                  <a:srgbClr val="00B050"/>
                </a:solidFill>
              </a:rPr>
              <a:t>'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win</a:t>
            </a:r>
            <a:r>
              <a:rPr lang="en-GB" sz="1800" dirty="0" err="1"/>
              <a:t>←ReadXaml</a:t>
            </a:r>
            <a:r>
              <a:rPr lang="en-GB" sz="1800" dirty="0"/>
              <a:t> </a:t>
            </a:r>
            <a:r>
              <a:rPr lang="en-GB" sz="1800" dirty="0" err="1"/>
              <a:t>InputWithBindingXaml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/>
              <a:t>win.Show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err="1" smtClean="0">
                <a:solidFill>
                  <a:srgbClr val="00B050"/>
                </a:solidFill>
              </a:rPr>
              <a:t>win.DataContext</a:t>
            </a:r>
            <a:r>
              <a:rPr lang="en-GB" sz="1800" dirty="0" err="1">
                <a:solidFill>
                  <a:srgbClr val="00B050"/>
                </a:solidFill>
              </a:rPr>
              <a:t>←</a:t>
            </a:r>
            <a:r>
              <a:rPr lang="en-GB" sz="1800" dirty="0" err="1" smtClean="0">
                <a:solidFill>
                  <a:srgbClr val="00B050"/>
                </a:solidFill>
              </a:rPr>
              <a:t>src</a:t>
            </a:r>
            <a:endParaRPr lang="en-GB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59632" y="620688"/>
            <a:ext cx="788436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&lt;Window 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/presentation"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xmlns:x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SizeToContent</a:t>
            </a:r>
            <a:r>
              <a:rPr lang="en-GB" sz="1800" dirty="0"/>
              <a:t>="</a:t>
            </a:r>
            <a:r>
              <a:rPr lang="en-GB" sz="1800" dirty="0" err="1"/>
              <a:t>WidthAndHeight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Topmost="true"&gt;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/>
              <a:t>        &lt;</a:t>
            </a:r>
            <a:r>
              <a:rPr lang="en-GB" sz="1800" dirty="0" err="1"/>
              <a:t>TextBox</a:t>
            </a:r>
            <a:r>
              <a:rPr lang="en-GB" sz="1800" dirty="0"/>
              <a:t> Name="filter" Margin="5" Text="{Binding </a:t>
            </a:r>
            <a:r>
              <a:rPr lang="en-GB" sz="1800" dirty="0" err="1"/>
              <a:t>Filter,Mode</a:t>
            </a:r>
            <a:r>
              <a:rPr lang="en-GB" sz="1800" dirty="0"/>
              <a:t>=</a:t>
            </a:r>
            <a:r>
              <a:rPr lang="en-GB" sz="1800" dirty="0" err="1"/>
              <a:t>TwoWay,UpdateSourceTrigger</a:t>
            </a:r>
            <a:r>
              <a:rPr lang="en-GB" sz="1800" dirty="0"/>
              <a:t>=</a:t>
            </a:r>
            <a:r>
              <a:rPr lang="en-GB" sz="1800" dirty="0" err="1"/>
              <a:t>PropertyChanged</a:t>
            </a:r>
            <a:r>
              <a:rPr lang="en-GB" sz="1800" dirty="0"/>
              <a:t>}"/&gt;</a:t>
            </a:r>
          </a:p>
          <a:p>
            <a:pPr marL="0" indent="0">
              <a:buNone/>
            </a:pPr>
            <a:r>
              <a:rPr lang="en-GB" sz="1800" dirty="0"/>
              <a:t>        &lt;</a:t>
            </a:r>
            <a:r>
              <a:rPr lang="en-GB" sz="1800" dirty="0" err="1"/>
              <a:t>WrapPanel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/>
              <a:t>            &lt;</a:t>
            </a:r>
            <a:r>
              <a:rPr lang="en-GB" sz="1800" dirty="0" err="1"/>
              <a:t>ListBox</a:t>
            </a:r>
            <a:r>
              <a:rPr lang="en-GB" sz="1800" dirty="0"/>
              <a:t> Name="all" Width="135" Height="440" Margin="5" </a:t>
            </a:r>
            <a:r>
              <a:rPr lang="en-GB" sz="1800" dirty="0" err="1"/>
              <a:t>ItemsSource</a:t>
            </a:r>
            <a:r>
              <a:rPr lang="en-GB" sz="1800" dirty="0"/>
              <a:t>="{Binding </a:t>
            </a:r>
            <a:r>
              <a:rPr lang="en-GB" sz="1800" dirty="0" err="1"/>
              <a:t>DyalogNames</a:t>
            </a:r>
            <a:r>
              <a:rPr lang="en-GB" sz="1800" dirty="0"/>
              <a:t>}"/&gt;</a:t>
            </a:r>
          </a:p>
          <a:p>
            <a:pPr marL="0" indent="0">
              <a:buNone/>
            </a:pPr>
            <a:r>
              <a:rPr lang="en-GB" sz="1800" dirty="0"/>
              <a:t>            &lt;</a:t>
            </a:r>
            <a:r>
              <a:rPr lang="en-GB" sz="1800" dirty="0" err="1"/>
              <a:t>ListBox</a:t>
            </a:r>
            <a:r>
              <a:rPr lang="en-GB" sz="1800" dirty="0"/>
              <a:t> Name="filtered" Width="135" Height="440" Margin="5" </a:t>
            </a:r>
            <a:r>
              <a:rPr lang="en-GB" sz="1800" dirty="0" err="1"/>
              <a:t>ItemsSource</a:t>
            </a:r>
            <a:r>
              <a:rPr lang="en-GB" sz="1800" dirty="0"/>
              <a:t>="{Binding </a:t>
            </a:r>
            <a:r>
              <a:rPr lang="en-GB" sz="1800" dirty="0" err="1"/>
              <a:t>FilteredList</a:t>
            </a:r>
            <a:r>
              <a:rPr lang="en-GB" sz="1800" dirty="0"/>
              <a:t>}"/&gt;</a:t>
            </a:r>
          </a:p>
          <a:p>
            <a:pPr marL="0" indent="0">
              <a:buNone/>
            </a:pPr>
            <a:r>
              <a:rPr lang="en-GB" sz="1800" dirty="0"/>
              <a:t>        &lt;/</a:t>
            </a:r>
            <a:r>
              <a:rPr lang="en-GB" sz="1800" dirty="0" err="1"/>
              <a:t>WrapPanel</a:t>
            </a:r>
            <a:r>
              <a:rPr lang="en-GB" sz="1800" dirty="0"/>
              <a:t>&gt;   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TextBlock</a:t>
            </a:r>
            <a:r>
              <a:rPr lang="en-GB" sz="1800" dirty="0"/>
              <a:t> Text="Dyalog WPF Demo" Margin="5"/&gt;</a:t>
            </a:r>
          </a:p>
          <a:p>
            <a:pPr marL="0" indent="0">
              <a:buNone/>
            </a:pPr>
            <a:r>
              <a:rPr lang="en-GB" sz="1800" dirty="0"/>
              <a:t>    &lt;/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&lt;/Window&gt;</a:t>
            </a:r>
          </a:p>
        </p:txBody>
      </p:sp>
    </p:spTree>
    <p:extLst>
      <p:ext uri="{BB962C8B-B14F-4D97-AF65-F5344CB8AC3E}">
        <p14:creationId xmlns:p14="http://schemas.microsoft.com/office/powerpoint/2010/main" val="10750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83950" y="620688"/>
            <a:ext cx="788436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&lt;Window 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/presentation"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xmlns:x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SizeToContent</a:t>
            </a:r>
            <a:r>
              <a:rPr lang="en-GB" sz="1800" dirty="0"/>
              <a:t>="</a:t>
            </a:r>
            <a:r>
              <a:rPr lang="en-GB" sz="1800" dirty="0" err="1"/>
              <a:t>WidthAndHeight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Topmost="true"&gt;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/>
              <a:t>        &lt;</a:t>
            </a:r>
            <a:r>
              <a:rPr lang="en-GB" sz="1800" dirty="0" err="1"/>
              <a:t>TextBox</a:t>
            </a:r>
            <a:r>
              <a:rPr lang="en-GB" sz="1800" dirty="0"/>
              <a:t> Name=</a:t>
            </a:r>
            <a:r>
              <a:rPr lang="en-GB" sz="1800" dirty="0">
                <a:solidFill>
                  <a:srgbClr val="00B050"/>
                </a:solidFill>
              </a:rPr>
              <a:t>"filter"</a:t>
            </a:r>
            <a:r>
              <a:rPr lang="en-GB" sz="1800" dirty="0"/>
              <a:t> Margin="5" </a:t>
            </a:r>
            <a:r>
              <a:rPr lang="en-GB" sz="1800" dirty="0">
                <a:solidFill>
                  <a:srgbClr val="00B050"/>
                </a:solidFill>
              </a:rPr>
              <a:t>Text="{Binding </a:t>
            </a:r>
            <a:r>
              <a:rPr lang="en-GB" sz="1800" dirty="0" err="1">
                <a:solidFill>
                  <a:srgbClr val="00B050"/>
                </a:solidFill>
              </a:rPr>
              <a:t>Filter</a:t>
            </a:r>
            <a:r>
              <a:rPr lang="en-GB" sz="1800" dirty="0" err="1"/>
              <a:t>,Mode</a:t>
            </a:r>
            <a:r>
              <a:rPr lang="en-GB" sz="1800" dirty="0"/>
              <a:t>=</a:t>
            </a:r>
            <a:r>
              <a:rPr lang="en-GB" sz="1800" dirty="0" err="1"/>
              <a:t>TwoWay,UpdateSourceTrigger</a:t>
            </a:r>
            <a:r>
              <a:rPr lang="en-GB" sz="1800" dirty="0"/>
              <a:t>=</a:t>
            </a:r>
            <a:r>
              <a:rPr lang="en-GB" sz="1800" dirty="0" err="1"/>
              <a:t>PropertyChanged</a:t>
            </a:r>
            <a:r>
              <a:rPr lang="en-GB" sz="1800" dirty="0"/>
              <a:t>}"/&gt;</a:t>
            </a:r>
          </a:p>
          <a:p>
            <a:pPr marL="0" indent="0">
              <a:buNone/>
            </a:pPr>
            <a:r>
              <a:rPr lang="en-GB" sz="1800" dirty="0"/>
              <a:t>        &lt;</a:t>
            </a:r>
            <a:r>
              <a:rPr lang="en-GB" sz="1800" dirty="0" err="1"/>
              <a:t>WrapPanel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/>
              <a:t>            &lt;</a:t>
            </a:r>
            <a:r>
              <a:rPr lang="en-GB" sz="1800" dirty="0" err="1"/>
              <a:t>ListBox</a:t>
            </a:r>
            <a:r>
              <a:rPr lang="en-GB" sz="1800" dirty="0"/>
              <a:t> Name=</a:t>
            </a:r>
            <a:r>
              <a:rPr lang="en-GB" sz="1800" dirty="0">
                <a:solidFill>
                  <a:srgbClr val="00B050"/>
                </a:solidFill>
              </a:rPr>
              <a:t>"all"</a:t>
            </a:r>
            <a:r>
              <a:rPr lang="en-GB" sz="1800" dirty="0"/>
              <a:t> Width="135" Height="440" Margin="5" </a:t>
            </a:r>
            <a:r>
              <a:rPr lang="en-GB" sz="1800" dirty="0" err="1">
                <a:solidFill>
                  <a:srgbClr val="00B050"/>
                </a:solidFill>
              </a:rPr>
              <a:t>ItemsSource</a:t>
            </a:r>
            <a:r>
              <a:rPr lang="en-GB" sz="1800" dirty="0">
                <a:solidFill>
                  <a:srgbClr val="00B050"/>
                </a:solidFill>
              </a:rPr>
              <a:t>="{Binding </a:t>
            </a:r>
            <a:r>
              <a:rPr lang="en-GB" sz="1800" dirty="0" err="1">
                <a:solidFill>
                  <a:srgbClr val="00B050"/>
                </a:solidFill>
              </a:rPr>
              <a:t>DyalogNames</a:t>
            </a:r>
            <a:r>
              <a:rPr lang="en-GB" sz="1800" dirty="0">
                <a:solidFill>
                  <a:srgbClr val="00B050"/>
                </a:solidFill>
              </a:rPr>
              <a:t>}"</a:t>
            </a:r>
            <a:r>
              <a:rPr lang="en-GB" sz="1800" dirty="0"/>
              <a:t>/&gt;</a:t>
            </a:r>
          </a:p>
          <a:p>
            <a:pPr marL="0" indent="0">
              <a:buNone/>
            </a:pPr>
            <a:r>
              <a:rPr lang="en-GB" sz="1800" dirty="0"/>
              <a:t>            &lt;</a:t>
            </a:r>
            <a:r>
              <a:rPr lang="en-GB" sz="1800" dirty="0" err="1"/>
              <a:t>ListBox</a:t>
            </a:r>
            <a:r>
              <a:rPr lang="en-GB" sz="1800" dirty="0"/>
              <a:t> Name=</a:t>
            </a:r>
            <a:r>
              <a:rPr lang="en-GB" sz="1800" dirty="0">
                <a:solidFill>
                  <a:srgbClr val="00B050"/>
                </a:solidFill>
              </a:rPr>
              <a:t>"filtered"</a:t>
            </a:r>
            <a:r>
              <a:rPr lang="en-GB" sz="1800" dirty="0"/>
              <a:t> Width="135" Height="440" Margin="5" </a:t>
            </a:r>
            <a:r>
              <a:rPr lang="en-GB" sz="1800" dirty="0" err="1">
                <a:solidFill>
                  <a:srgbClr val="00B050"/>
                </a:solidFill>
              </a:rPr>
              <a:t>ItemsSource</a:t>
            </a:r>
            <a:r>
              <a:rPr lang="en-GB" sz="1800" dirty="0">
                <a:solidFill>
                  <a:srgbClr val="00B050"/>
                </a:solidFill>
              </a:rPr>
              <a:t>="{Binding </a:t>
            </a:r>
            <a:r>
              <a:rPr lang="en-GB" sz="1800" dirty="0" err="1">
                <a:solidFill>
                  <a:srgbClr val="00B050"/>
                </a:solidFill>
              </a:rPr>
              <a:t>FilteredList</a:t>
            </a:r>
            <a:r>
              <a:rPr lang="en-GB" sz="1800" dirty="0">
                <a:solidFill>
                  <a:srgbClr val="00B050"/>
                </a:solidFill>
              </a:rPr>
              <a:t>}"</a:t>
            </a:r>
            <a:r>
              <a:rPr lang="en-GB" sz="1800" dirty="0"/>
              <a:t>/&gt;</a:t>
            </a:r>
          </a:p>
          <a:p>
            <a:pPr marL="0" indent="0">
              <a:buNone/>
            </a:pPr>
            <a:r>
              <a:rPr lang="en-GB" sz="1800" dirty="0"/>
              <a:t>        &lt;/</a:t>
            </a:r>
            <a:r>
              <a:rPr lang="en-GB" sz="1800" dirty="0" err="1"/>
              <a:t>WrapPanel</a:t>
            </a:r>
            <a:r>
              <a:rPr lang="en-GB" sz="1800" dirty="0"/>
              <a:t>&gt;   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TextBlock</a:t>
            </a:r>
            <a:r>
              <a:rPr lang="en-GB" sz="1800" dirty="0"/>
              <a:t> Text="Dyalog WPF Demo" Margin="5"/&gt;</a:t>
            </a:r>
          </a:p>
          <a:p>
            <a:pPr marL="0" indent="0">
              <a:buNone/>
            </a:pPr>
            <a:r>
              <a:rPr lang="en-GB" sz="1800" dirty="0"/>
              <a:t>    &lt;/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&lt;/Window&gt;</a:t>
            </a:r>
          </a:p>
        </p:txBody>
      </p:sp>
    </p:spTree>
    <p:extLst>
      <p:ext uri="{BB962C8B-B14F-4D97-AF65-F5344CB8AC3E}">
        <p14:creationId xmlns:p14="http://schemas.microsoft.com/office/powerpoint/2010/main" val="245571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83950" y="620688"/>
            <a:ext cx="7884368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&lt;Window 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/presentation"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xmlns:x</a:t>
            </a:r>
            <a:r>
              <a:rPr lang="en-GB" sz="1800" dirty="0"/>
              <a:t>="http://schemas.microsoft.com/</a:t>
            </a:r>
            <a:r>
              <a:rPr lang="en-GB" sz="1800" dirty="0" err="1"/>
              <a:t>winfx</a:t>
            </a:r>
            <a:r>
              <a:rPr lang="en-GB" sz="1800" dirty="0"/>
              <a:t>/2006/</a:t>
            </a:r>
            <a:r>
              <a:rPr lang="en-GB" sz="1800" dirty="0" err="1"/>
              <a:t>xaml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</a:t>
            </a:r>
            <a:r>
              <a:rPr lang="en-GB" sz="1800" dirty="0" err="1"/>
              <a:t>SizeToContent</a:t>
            </a:r>
            <a:r>
              <a:rPr lang="en-GB" sz="1800" dirty="0"/>
              <a:t>="</a:t>
            </a:r>
            <a:r>
              <a:rPr lang="en-GB" sz="1800" dirty="0" err="1"/>
              <a:t>WidthAndHeight</a:t>
            </a:r>
            <a:r>
              <a:rPr lang="en-GB" sz="1800" dirty="0"/>
              <a:t>"</a:t>
            </a:r>
          </a:p>
          <a:p>
            <a:pPr marL="0" indent="0">
              <a:buNone/>
            </a:pPr>
            <a:r>
              <a:rPr lang="en-GB" sz="1800" dirty="0"/>
              <a:t>    Topmost="true"&gt;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/>
              <a:t>        &lt;</a:t>
            </a:r>
            <a:r>
              <a:rPr lang="en-GB" sz="1800" dirty="0" err="1"/>
              <a:t>TextBox</a:t>
            </a:r>
            <a:r>
              <a:rPr lang="en-GB" sz="1800" dirty="0"/>
              <a:t> Name=</a:t>
            </a:r>
            <a:r>
              <a:rPr lang="en-GB" sz="1800" dirty="0">
                <a:solidFill>
                  <a:srgbClr val="00B050"/>
                </a:solidFill>
              </a:rPr>
              <a:t>"filter"</a:t>
            </a:r>
            <a:r>
              <a:rPr lang="en-GB" sz="1800" dirty="0"/>
              <a:t> Margin="5</a:t>
            </a:r>
            <a:r>
              <a:rPr lang="en-GB" sz="1800" dirty="0">
                <a:solidFill>
                  <a:schemeClr val="tx1"/>
                </a:solidFill>
              </a:rPr>
              <a:t>" Text="{Binding </a:t>
            </a:r>
            <a:r>
              <a:rPr lang="en-GB" sz="1800" dirty="0" err="1">
                <a:solidFill>
                  <a:schemeClr val="tx1"/>
                </a:solidFill>
              </a:rPr>
              <a:t>Filter,</a:t>
            </a:r>
            <a:r>
              <a:rPr lang="en-GB" sz="1800" dirty="0" err="1">
                <a:solidFill>
                  <a:srgbClr val="00B050"/>
                </a:solidFill>
              </a:rPr>
              <a:t>Mode</a:t>
            </a:r>
            <a:r>
              <a:rPr lang="en-GB" sz="1800" dirty="0">
                <a:solidFill>
                  <a:srgbClr val="00B050"/>
                </a:solidFill>
              </a:rPr>
              <a:t>=</a:t>
            </a:r>
            <a:r>
              <a:rPr lang="en-GB" sz="1800" dirty="0" err="1">
                <a:solidFill>
                  <a:srgbClr val="00B050"/>
                </a:solidFill>
              </a:rPr>
              <a:t>TwoWay</a:t>
            </a:r>
            <a:r>
              <a:rPr lang="en-GB" sz="1800" dirty="0" err="1">
                <a:solidFill>
                  <a:schemeClr val="tx1"/>
                </a:solidFill>
              </a:rPr>
              <a:t>,UpdateSourceTrigger</a:t>
            </a:r>
            <a:r>
              <a:rPr lang="en-GB" sz="1800" dirty="0">
                <a:solidFill>
                  <a:schemeClr val="tx1"/>
                </a:solidFill>
              </a:rPr>
              <a:t>=</a:t>
            </a:r>
            <a:r>
              <a:rPr lang="en-GB" sz="1800" dirty="0" err="1">
                <a:solidFill>
                  <a:schemeClr val="tx1"/>
                </a:solidFill>
              </a:rPr>
              <a:t>PropertyChanged</a:t>
            </a:r>
            <a:r>
              <a:rPr lang="en-GB" sz="1800" dirty="0">
                <a:solidFill>
                  <a:schemeClr val="tx1"/>
                </a:solidFill>
              </a:rPr>
              <a:t>}"/&gt;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        &lt;</a:t>
            </a:r>
            <a:r>
              <a:rPr lang="en-GB" sz="1800" dirty="0" err="1">
                <a:solidFill>
                  <a:schemeClr val="tx1"/>
                </a:solidFill>
              </a:rPr>
              <a:t>WrapPanel</a:t>
            </a:r>
            <a:r>
              <a:rPr lang="en-GB" sz="1800" dirty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            &lt;</a:t>
            </a:r>
            <a:r>
              <a:rPr lang="en-GB" sz="1800" dirty="0" err="1">
                <a:solidFill>
                  <a:schemeClr val="tx1"/>
                </a:solidFill>
              </a:rPr>
              <a:t>ListBox</a:t>
            </a:r>
            <a:r>
              <a:rPr lang="en-GB" sz="1800" dirty="0">
                <a:solidFill>
                  <a:schemeClr val="tx1"/>
                </a:solidFill>
              </a:rPr>
              <a:t> Name="all" Width="135" Height="440" Margin="5" </a:t>
            </a:r>
            <a:r>
              <a:rPr lang="en-GB" sz="1800" dirty="0" err="1">
                <a:solidFill>
                  <a:schemeClr val="tx1"/>
                </a:solidFill>
              </a:rPr>
              <a:t>ItemsSource</a:t>
            </a:r>
            <a:r>
              <a:rPr lang="en-GB" sz="1800" dirty="0">
                <a:solidFill>
                  <a:schemeClr val="tx1"/>
                </a:solidFill>
              </a:rPr>
              <a:t>="{Binding </a:t>
            </a:r>
            <a:r>
              <a:rPr lang="en-GB" sz="1800" dirty="0" err="1">
                <a:solidFill>
                  <a:schemeClr val="tx1"/>
                </a:solidFill>
              </a:rPr>
              <a:t>DyalogNames</a:t>
            </a:r>
            <a:r>
              <a:rPr lang="en-GB" sz="1800" dirty="0">
                <a:solidFill>
                  <a:schemeClr val="tx1"/>
                </a:solidFill>
              </a:rPr>
              <a:t>}"/&gt;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            &lt;</a:t>
            </a:r>
            <a:r>
              <a:rPr lang="en-GB" sz="1800" dirty="0" err="1">
                <a:solidFill>
                  <a:schemeClr val="tx1"/>
                </a:solidFill>
              </a:rPr>
              <a:t>ListBox</a:t>
            </a:r>
            <a:r>
              <a:rPr lang="en-GB" sz="1800" dirty="0">
                <a:solidFill>
                  <a:schemeClr val="tx1"/>
                </a:solidFill>
              </a:rPr>
              <a:t> Name="filtered" Width="135" Height="440" Margin="5" </a:t>
            </a:r>
            <a:r>
              <a:rPr lang="en-GB" sz="1800" dirty="0" err="1">
                <a:solidFill>
                  <a:schemeClr val="tx1"/>
                </a:solidFill>
              </a:rPr>
              <a:t>ItemsSource</a:t>
            </a:r>
            <a:r>
              <a:rPr lang="en-GB" sz="1800" dirty="0">
                <a:solidFill>
                  <a:schemeClr val="tx1"/>
                </a:solidFill>
              </a:rPr>
              <a:t>="{Binding </a:t>
            </a:r>
            <a:r>
              <a:rPr lang="en-GB" sz="1800" dirty="0" err="1">
                <a:solidFill>
                  <a:schemeClr val="tx1"/>
                </a:solidFill>
              </a:rPr>
              <a:t>FilteredList</a:t>
            </a:r>
            <a:r>
              <a:rPr lang="en-GB" sz="1800" dirty="0">
                <a:solidFill>
                  <a:schemeClr val="tx1"/>
                </a:solidFill>
              </a:rPr>
              <a:t>}"/&gt;</a:t>
            </a:r>
          </a:p>
          <a:p>
            <a:pPr marL="0" indent="0">
              <a:buNone/>
            </a:pPr>
            <a:r>
              <a:rPr lang="en-GB" sz="1800" dirty="0"/>
              <a:t>        &lt;/</a:t>
            </a:r>
            <a:r>
              <a:rPr lang="en-GB" sz="1800" dirty="0" err="1"/>
              <a:t>WrapPanel</a:t>
            </a:r>
            <a:r>
              <a:rPr lang="en-GB" sz="1800" dirty="0"/>
              <a:t>&gt;   </a:t>
            </a:r>
          </a:p>
          <a:p>
            <a:pPr marL="0" indent="0">
              <a:buNone/>
            </a:pPr>
            <a:r>
              <a:rPr lang="en-GB" sz="1800" dirty="0"/>
              <a:t>    &lt;</a:t>
            </a:r>
            <a:r>
              <a:rPr lang="en-GB" sz="1800" dirty="0" err="1"/>
              <a:t>TextBlock</a:t>
            </a:r>
            <a:r>
              <a:rPr lang="en-GB" sz="1800" dirty="0"/>
              <a:t> Text="Dyalog WPF Demo" Margin="5"/&gt;</a:t>
            </a:r>
          </a:p>
          <a:p>
            <a:pPr marL="0" indent="0">
              <a:buNone/>
            </a:pPr>
            <a:r>
              <a:rPr lang="en-GB" sz="1800" dirty="0"/>
              <a:t>    &lt;/</a:t>
            </a:r>
            <a:r>
              <a:rPr lang="en-GB" sz="1800" dirty="0" err="1"/>
              <a:t>StackPanel</a:t>
            </a:r>
            <a:r>
              <a:rPr lang="en-GB" sz="1800" dirty="0"/>
              <a:t>&gt;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&lt;/Window&gt;</a:t>
            </a:r>
          </a:p>
        </p:txBody>
      </p:sp>
    </p:spTree>
    <p:extLst>
      <p:ext uri="{BB962C8B-B14F-4D97-AF65-F5344CB8AC3E}">
        <p14:creationId xmlns:p14="http://schemas.microsoft.com/office/powerpoint/2010/main" val="28470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2600907"/>
            <a:ext cx="7632848" cy="165618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GB" dirty="0" smtClean="0"/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0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784976" cy="3577952"/>
          </a:xfrm>
        </p:spPr>
        <p:txBody>
          <a:bodyPr/>
          <a:lstStyle/>
          <a:p>
            <a:r>
              <a:rPr lang="en-GB" dirty="0" smtClean="0"/>
              <a:t>Data Binding Revolutions (2015)</a:t>
            </a:r>
          </a:p>
          <a:p>
            <a:endParaRPr lang="en-GB" dirty="0" smtClean="0"/>
          </a:p>
          <a:p>
            <a:r>
              <a:rPr lang="en-GB" dirty="0" smtClean="0"/>
              <a:t>"Everything </a:t>
            </a:r>
            <a:r>
              <a:rPr lang="en-GB" dirty="0"/>
              <a:t>That Has a </a:t>
            </a:r>
            <a:r>
              <a:rPr lang="en-GB" dirty="0" smtClean="0"/>
              <a:t>Beginning </a:t>
            </a:r>
            <a:r>
              <a:rPr lang="en-GB" dirty="0"/>
              <a:t>Has an </a:t>
            </a:r>
            <a:r>
              <a:rPr lang="en-GB" dirty="0" smtClean="0"/>
              <a:t>End"</a:t>
            </a:r>
          </a:p>
          <a:p>
            <a:endParaRPr lang="en-GB" dirty="0"/>
          </a:p>
          <a:p>
            <a:r>
              <a:rPr lang="en-GB" dirty="0" smtClean="0"/>
              <a:t>Coming to a conference centre near you </a:t>
            </a:r>
          </a:p>
          <a:p>
            <a:r>
              <a:rPr lang="en-GB" dirty="0" smtClean="0"/>
              <a:t>in 2015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Databinding</a:t>
            </a:r>
            <a:r>
              <a:rPr lang="en-GB" dirty="0" smtClean="0"/>
              <a:t> Trilogy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84168" y="58772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©</a:t>
            </a:r>
            <a:r>
              <a:rPr lang="en-GB" dirty="0" err="1" smtClean="0"/>
              <a:t>warnerbros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31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968" y="1282452"/>
            <a:ext cx="2862064" cy="4293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82452"/>
            <a:ext cx="2956677" cy="4293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067" y="1282522"/>
            <a:ext cx="2915472" cy="42930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7524" y="1484784"/>
            <a:ext cx="8568952" cy="38884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8800" dirty="0" smtClean="0"/>
              <a:t>COPYRIGHTED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153422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988840"/>
            <a:ext cx="7632848" cy="165618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Turns out I can't even do a "Matrix" gag at an APL User Meeting.</a:t>
            </a:r>
          </a:p>
          <a:p>
            <a:pPr marL="0" indent="0" algn="ctr">
              <a:buNone/>
            </a:pPr>
            <a:r>
              <a:rPr lang="en-GB" dirty="0" smtClean="0"/>
              <a:t>No, hold on, sorry, Conference.</a:t>
            </a:r>
          </a:p>
          <a:p>
            <a:pPr marL="0" indent="0" algn="ctr">
              <a:buNone/>
            </a:pPr>
            <a:r>
              <a:rPr lang="en-GB" dirty="0" smtClean="0"/>
              <a:t>Ah, no. As you were, I was right the first time. User Meeting. Yeah, that's it.</a:t>
            </a:r>
          </a:p>
        </p:txBody>
      </p:sp>
    </p:spTree>
    <p:extLst>
      <p:ext uri="{BB962C8B-B14F-4D97-AF65-F5344CB8AC3E}">
        <p14:creationId xmlns:p14="http://schemas.microsoft.com/office/powerpoint/2010/main" val="90560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Data Binding?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A software design pattern that allows the separation of Business Logic from User Interface</a:t>
            </a:r>
          </a:p>
          <a:p>
            <a:r>
              <a:rPr lang="en-GB" dirty="0"/>
              <a:t>"</a:t>
            </a:r>
            <a:r>
              <a:rPr lang="en-GB" dirty="0" smtClean="0"/>
              <a:t>Separate the Data from the UI"</a:t>
            </a:r>
          </a:p>
          <a:p>
            <a:r>
              <a:rPr lang="en-GB" dirty="0" smtClean="0"/>
              <a:t>Used throughout Windows Presentation Foundation (WPF)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47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7772400" cy="4298032"/>
          </a:xfrm>
        </p:spPr>
        <p:txBody>
          <a:bodyPr>
            <a:noAutofit/>
          </a:bodyPr>
          <a:lstStyle/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⎕</a:t>
            </a:r>
            <a:r>
              <a:rPr lang="en-US" sz="1400" dirty="0">
                <a:latin typeface="APL385 Unicode" panose="020B0709000202000203" pitchFamily="49" charset="0"/>
              </a:rPr>
              <a:t>USING←,⊂'</a:t>
            </a:r>
            <a:r>
              <a:rPr lang="en-US" sz="1400" dirty="0" err="1">
                <a:latin typeface="APL385 Unicode" panose="020B0709000202000203" pitchFamily="49" charset="0"/>
              </a:rPr>
              <a:t>System.Windows.Controls,WPF</a:t>
            </a:r>
            <a:r>
              <a:rPr lang="en-US" sz="1400" dirty="0">
                <a:latin typeface="APL385 Unicode" panose="020B0709000202000203" pitchFamily="49" charset="0"/>
              </a:rPr>
              <a:t>/PresentationFramework.dll'</a:t>
            </a:r>
          </a:p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⎕</a:t>
            </a:r>
            <a:r>
              <a:rPr lang="en-US" sz="1400" dirty="0">
                <a:latin typeface="APL385 Unicode" panose="020B0709000202000203" pitchFamily="49" charset="0"/>
              </a:rPr>
              <a:t>USING,←⊂'</a:t>
            </a:r>
            <a:r>
              <a:rPr lang="en-US" sz="1400" dirty="0" err="1">
                <a:latin typeface="APL385 Unicode" panose="020B0709000202000203" pitchFamily="49" charset="0"/>
              </a:rPr>
              <a:t>System.Windows,WPF</a:t>
            </a:r>
            <a:r>
              <a:rPr lang="en-US" sz="1400" dirty="0">
                <a:latin typeface="APL385 Unicode" panose="020B0709000202000203" pitchFamily="49" charset="0"/>
              </a:rPr>
              <a:t>/PresentationFramework.dll'</a:t>
            </a:r>
          </a:p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f</a:t>
            </a:r>
            <a:r>
              <a:rPr lang="en-US" sz="1400" dirty="0">
                <a:latin typeface="APL385 Unicode" panose="020B0709000202000203" pitchFamily="49" charset="0"/>
              </a:rPr>
              <a:t>←⎕NEW Window ⋄ </a:t>
            </a:r>
            <a:r>
              <a:rPr lang="en-US" sz="1400" dirty="0" err="1">
                <a:latin typeface="APL385 Unicode" panose="020B0709000202000203" pitchFamily="49" charset="0"/>
              </a:rPr>
              <a:t>f.SizeToContent←f.SizeToContent.WidthAndHeight</a:t>
            </a:r>
            <a:endParaRPr lang="en-US" sz="1400" dirty="0">
              <a:latin typeface="APL385 Unicode" panose="020B0709000202000203" pitchFamily="49" charset="0"/>
            </a:endParaRPr>
          </a:p>
          <a:p>
            <a:pPr algn="l"/>
            <a:r>
              <a:rPr lang="en-US" sz="1400" dirty="0" err="1" smtClean="0">
                <a:latin typeface="APL385 Unicode" panose="020B0709000202000203" pitchFamily="49" charset="0"/>
              </a:rPr>
              <a:t>sp</a:t>
            </a:r>
            <a:r>
              <a:rPr lang="en-US" sz="1400" dirty="0">
                <a:latin typeface="APL385 Unicode" panose="020B0709000202000203" pitchFamily="49" charset="0"/>
              </a:rPr>
              <a:t>←⎕NEW </a:t>
            </a:r>
            <a:r>
              <a:rPr lang="en-US" sz="1400" dirty="0" err="1">
                <a:latin typeface="APL385 Unicode" panose="020B0709000202000203" pitchFamily="49" charset="0"/>
              </a:rPr>
              <a:t>StackPanel</a:t>
            </a:r>
            <a:endParaRPr lang="en-US" sz="1400" dirty="0">
              <a:latin typeface="APL385 Unicode" panose="020B0709000202000203" pitchFamily="49" charset="0"/>
            </a:endParaRPr>
          </a:p>
          <a:p>
            <a:pPr algn="l"/>
            <a:r>
              <a:rPr lang="en-US" sz="1400" dirty="0" err="1" smtClean="0">
                <a:latin typeface="APL385 Unicode" panose="020B0709000202000203" pitchFamily="49" charset="0"/>
              </a:rPr>
              <a:t>wp</a:t>
            </a:r>
            <a:r>
              <a:rPr lang="en-US" sz="1400" dirty="0">
                <a:latin typeface="APL385 Unicode" panose="020B0709000202000203" pitchFamily="49" charset="0"/>
              </a:rPr>
              <a:t>←⎕NEW </a:t>
            </a:r>
            <a:r>
              <a:rPr lang="en-US" sz="1400" dirty="0" err="1">
                <a:latin typeface="APL385 Unicode" panose="020B0709000202000203" pitchFamily="49" charset="0"/>
              </a:rPr>
              <a:t>WrapPanel</a:t>
            </a:r>
            <a:endParaRPr lang="en-US" sz="1400" dirty="0">
              <a:latin typeface="APL385 Unicode" panose="020B0709000202000203" pitchFamily="49" charset="0"/>
            </a:endParaRPr>
          </a:p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filter</a:t>
            </a:r>
            <a:r>
              <a:rPr lang="en-US" sz="1400" dirty="0">
                <a:latin typeface="APL385 Unicode" panose="020B0709000202000203" pitchFamily="49" charset="0"/>
              </a:rPr>
              <a:t>←⎕NEW </a:t>
            </a:r>
            <a:r>
              <a:rPr lang="en-US" sz="1400" dirty="0" err="1">
                <a:latin typeface="APL385 Unicode" panose="020B0709000202000203" pitchFamily="49" charset="0"/>
              </a:rPr>
              <a:t>TextBox</a:t>
            </a:r>
            <a:r>
              <a:rPr lang="en-US" sz="1400" dirty="0">
                <a:latin typeface="APL385 Unicode" panose="020B0709000202000203" pitchFamily="49" charset="0"/>
              </a:rPr>
              <a:t> ⋄ </a:t>
            </a:r>
            <a:r>
              <a:rPr lang="en-US" sz="1400" dirty="0" err="1">
                <a:latin typeface="APL385 Unicode" panose="020B0709000202000203" pitchFamily="49" charset="0"/>
              </a:rPr>
              <a:t>filter.Margin</a:t>
            </a:r>
            <a:r>
              <a:rPr lang="en-US" sz="1400" dirty="0">
                <a:latin typeface="APL385 Unicode" panose="020B0709000202000203" pitchFamily="49" charset="0"/>
              </a:rPr>
              <a:t>←⎕NEW Thickness 5</a:t>
            </a:r>
          </a:p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all</a:t>
            </a:r>
            <a:r>
              <a:rPr lang="en-US" sz="1400" dirty="0">
                <a:latin typeface="APL385 Unicode" panose="020B0709000202000203" pitchFamily="49" charset="0"/>
              </a:rPr>
              <a:t>←⎕NEW </a:t>
            </a:r>
            <a:r>
              <a:rPr lang="en-US" sz="1400" dirty="0" err="1">
                <a:latin typeface="APL385 Unicode" panose="020B0709000202000203" pitchFamily="49" charset="0"/>
              </a:rPr>
              <a:t>ListBox</a:t>
            </a:r>
            <a:r>
              <a:rPr lang="en-US" sz="1400" dirty="0">
                <a:latin typeface="APL385 Unicode" panose="020B0709000202000203" pitchFamily="49" charset="0"/>
              </a:rPr>
              <a:t> ⋄ </a:t>
            </a:r>
            <a:r>
              <a:rPr lang="en-US" sz="1400" dirty="0" err="1">
                <a:latin typeface="APL385 Unicode" panose="020B0709000202000203" pitchFamily="49" charset="0"/>
              </a:rPr>
              <a:t>all.Margin</a:t>
            </a:r>
            <a:r>
              <a:rPr lang="en-US" sz="1400" dirty="0">
                <a:latin typeface="APL385 Unicode" panose="020B0709000202000203" pitchFamily="49" charset="0"/>
              </a:rPr>
              <a:t>←⎕NEW Thickness 5</a:t>
            </a:r>
          </a:p>
          <a:p>
            <a:pPr algn="l"/>
            <a:r>
              <a:rPr lang="en-US" sz="1400" dirty="0" smtClean="0">
                <a:latin typeface="APL385 Unicode" panose="020B0709000202000203" pitchFamily="49" charset="0"/>
              </a:rPr>
              <a:t>filtered</a:t>
            </a:r>
            <a:r>
              <a:rPr lang="en-US" sz="1400" dirty="0">
                <a:latin typeface="APL385 Unicode" panose="020B0709000202000203" pitchFamily="49" charset="0"/>
              </a:rPr>
              <a:t>←⎕NEW </a:t>
            </a:r>
            <a:r>
              <a:rPr lang="en-US" sz="1400" dirty="0" err="1">
                <a:latin typeface="APL385 Unicode" panose="020B0709000202000203" pitchFamily="49" charset="0"/>
              </a:rPr>
              <a:t>ListBox</a:t>
            </a:r>
            <a:r>
              <a:rPr lang="en-US" sz="1400" dirty="0">
                <a:latin typeface="APL385 Unicode" panose="020B0709000202000203" pitchFamily="49" charset="0"/>
              </a:rPr>
              <a:t> ⋄ </a:t>
            </a:r>
            <a:r>
              <a:rPr lang="en-US" sz="1400" dirty="0" err="1">
                <a:latin typeface="APL385 Unicode" panose="020B0709000202000203" pitchFamily="49" charset="0"/>
              </a:rPr>
              <a:t>filtered.Margin</a:t>
            </a:r>
            <a:r>
              <a:rPr lang="en-US" sz="1400" dirty="0">
                <a:latin typeface="APL385 Unicode" panose="020B0709000202000203" pitchFamily="49" charset="0"/>
              </a:rPr>
              <a:t>←⎕NEW Thickness 5</a:t>
            </a:r>
          </a:p>
          <a:p>
            <a:pPr algn="l"/>
            <a:r>
              <a:rPr lang="en-US" sz="1400" dirty="0">
                <a:latin typeface="APL385 Unicode" panose="020B0709000202000203" pitchFamily="49" charset="0"/>
              </a:rPr>
              <a:t>filter.Width←280 ⋄ all.Width←135 ⋄ filtered.Width←135</a:t>
            </a:r>
          </a:p>
          <a:p>
            <a:pPr algn="l"/>
            <a:r>
              <a:rPr lang="en-US" sz="1400" dirty="0">
                <a:latin typeface="APL385 Unicode" panose="020B0709000202000203" pitchFamily="49" charset="0"/>
              </a:rPr>
              <a:t>(all filtered).Height←340</a:t>
            </a:r>
          </a:p>
          <a:p>
            <a:pPr algn="l"/>
            <a:r>
              <a:rPr lang="en-US" sz="1400" dirty="0">
                <a:latin typeface="APL385 Unicode" panose="020B0709000202000203" pitchFamily="49" charset="0"/>
              </a:rPr>
              <a:t>{}</a:t>
            </a:r>
            <a:r>
              <a:rPr lang="en-US" sz="1400" dirty="0" err="1">
                <a:latin typeface="APL385 Unicode" panose="020B0709000202000203" pitchFamily="49" charset="0"/>
              </a:rPr>
              <a:t>wp.Children.Add¨all</a:t>
            </a:r>
            <a:r>
              <a:rPr lang="en-US" sz="1400" dirty="0">
                <a:latin typeface="APL385 Unicode" panose="020B0709000202000203" pitchFamily="49" charset="0"/>
              </a:rPr>
              <a:t> filtered</a:t>
            </a:r>
          </a:p>
          <a:p>
            <a:pPr algn="l"/>
            <a:r>
              <a:rPr lang="en-US" sz="1400" dirty="0">
                <a:latin typeface="APL385 Unicode" panose="020B0709000202000203" pitchFamily="49" charset="0"/>
              </a:rPr>
              <a:t>{}</a:t>
            </a:r>
            <a:r>
              <a:rPr lang="en-US" sz="1400" dirty="0" err="1">
                <a:latin typeface="APL385 Unicode" panose="020B0709000202000203" pitchFamily="49" charset="0"/>
              </a:rPr>
              <a:t>sp.Children.Add¨filter</a:t>
            </a:r>
            <a:r>
              <a:rPr lang="en-US" sz="1400" dirty="0">
                <a:latin typeface="APL385 Unicode" panose="020B0709000202000203" pitchFamily="49" charset="0"/>
              </a:rPr>
              <a:t> </a:t>
            </a:r>
            <a:r>
              <a:rPr lang="en-US" sz="1400" dirty="0" err="1">
                <a:latin typeface="APL385 Unicode" panose="020B0709000202000203" pitchFamily="49" charset="0"/>
              </a:rPr>
              <a:t>wp</a:t>
            </a:r>
            <a:endParaRPr lang="en-US" sz="1400" dirty="0">
              <a:latin typeface="APL385 Unicode" panose="020B0709000202000203" pitchFamily="49" charset="0"/>
            </a:endParaRPr>
          </a:p>
          <a:p>
            <a:pPr algn="l"/>
            <a:r>
              <a:rPr lang="en-US" sz="1400" dirty="0" err="1" smtClean="0">
                <a:latin typeface="APL385 Unicode" panose="020B0709000202000203" pitchFamily="49" charset="0"/>
              </a:rPr>
              <a:t>f.Content</a:t>
            </a:r>
            <a:r>
              <a:rPr lang="en-US" sz="1400" dirty="0" err="1">
                <a:latin typeface="APL385 Unicode" panose="020B0709000202000203" pitchFamily="49" charset="0"/>
              </a:rPr>
              <a:t>←sp</a:t>
            </a:r>
            <a:r>
              <a:rPr lang="en-US" sz="1400" dirty="0">
                <a:latin typeface="APL385 Unicode" panose="020B0709000202000203" pitchFamily="49" charset="0"/>
              </a:rPr>
              <a:t> ⋄ </a:t>
            </a:r>
            <a:r>
              <a:rPr lang="en-US" sz="1400" dirty="0" err="1">
                <a:latin typeface="APL385 Unicode" panose="020B0709000202000203" pitchFamily="49" charset="0"/>
              </a:rPr>
              <a:t>f.Show</a:t>
            </a:r>
            <a:endParaRPr lang="en-US" sz="1400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WPF in code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2079357"/>
            <a:ext cx="28575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7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XAML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Extensible Application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</p:txBody>
      </p:sp>
    </p:spTree>
    <p:extLst>
      <p:ext uri="{BB962C8B-B14F-4D97-AF65-F5344CB8AC3E}">
        <p14:creationId xmlns:p14="http://schemas.microsoft.com/office/powerpoint/2010/main" val="271933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-12097" y="1412776"/>
            <a:ext cx="7772400" cy="357795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</a:t>
            </a:r>
            <a:r>
              <a:rPr lang="en-GB" sz="1400" b="1" dirty="0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Window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xmlns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http://schemas.microsoft.com/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winfx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/2006/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xaml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/presentation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xmlns:x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http://schemas.microsoft.com/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winfx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/2006/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xaml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</a:t>
            </a:r>
            <a:r>
              <a:rPr lang="en-GB" sz="1400" b="1" dirty="0" err="1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SizeToContent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 err="1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WidthAndHeight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StackPanel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TextBox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filter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WrapPanel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ListBox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all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Width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135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             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Height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340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&lt;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ListBox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Name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filtered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Width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135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               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Height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340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</a:t>
            </a:r>
            <a:r>
              <a:rPr lang="en-GB" sz="1400" b="1" dirty="0">
                <a:solidFill>
                  <a:srgbClr val="FF0000"/>
                </a:solidFill>
                <a:highlight>
                  <a:srgbClr val="F6F6D9"/>
                </a:highlight>
                <a:latin typeface="Consolas"/>
              </a:rPr>
              <a:t>Margin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=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5</a:t>
            </a:r>
            <a:r>
              <a:rPr lang="en-GB" sz="1400" b="1" dirty="0">
                <a:solidFill>
                  <a:srgbClr val="000000"/>
                </a:solidFill>
                <a:highlight>
                  <a:srgbClr val="F6F6D9"/>
                </a:highlight>
                <a:latin typeface="Consolas"/>
              </a:rPr>
              <a:t>"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/&gt;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  &lt;/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WrapPanel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  &lt;/</a:t>
            </a:r>
            <a:r>
              <a:rPr lang="en-GB" sz="1400" b="1" dirty="0" err="1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StackPanel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GB" sz="1400" b="1" dirty="0">
              <a:solidFill>
                <a:srgbClr val="000000"/>
              </a:solidFill>
              <a:highlight>
                <a:srgbClr val="F6F6D9"/>
              </a:highlight>
              <a:latin typeface="Consolas"/>
            </a:endParaRPr>
          </a:p>
          <a:p>
            <a:pPr algn="l"/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&lt;/</a:t>
            </a:r>
            <a:r>
              <a:rPr lang="en-GB" sz="1400" b="1" dirty="0">
                <a:solidFill>
                  <a:srgbClr val="A31515"/>
                </a:solidFill>
                <a:highlight>
                  <a:srgbClr val="F6F6D9"/>
                </a:highlight>
                <a:latin typeface="Consolas"/>
              </a:rPr>
              <a:t>Window</a:t>
            </a:r>
            <a:r>
              <a:rPr lang="en-GB" sz="1400" b="1" dirty="0">
                <a:solidFill>
                  <a:srgbClr val="0000FF"/>
                </a:solidFill>
                <a:highlight>
                  <a:srgbClr val="F6F6D9"/>
                </a:highlight>
                <a:latin typeface="Consolas"/>
              </a:rPr>
              <a:t>&gt;</a:t>
            </a:r>
            <a:endParaRPr lang="en-US" sz="1400" b="1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WPF in XAML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2079357"/>
            <a:ext cx="28575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504" y="5157192"/>
            <a:ext cx="7776716" cy="40011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{</a:t>
            </a:r>
            <a:r>
              <a:rPr lang="en-GB" sz="2000" dirty="0" err="1" smtClean="0"/>
              <a:t>XamlReader.Load</a:t>
            </a:r>
            <a:r>
              <a:rPr lang="en-GB" sz="2000" dirty="0" smtClean="0"/>
              <a:t> </a:t>
            </a:r>
            <a:r>
              <a:rPr lang="en-GB" sz="2000" dirty="0"/>
              <a:t>⎕NEW </a:t>
            </a:r>
            <a:r>
              <a:rPr lang="en-GB" sz="2000" dirty="0" err="1"/>
              <a:t>XmlTextReader</a:t>
            </a:r>
            <a:r>
              <a:rPr lang="en-GB" sz="2000" dirty="0"/>
              <a:t>(⎕NEW </a:t>
            </a:r>
            <a:r>
              <a:rPr lang="en-GB" sz="2000" dirty="0" err="1"/>
              <a:t>StringReader</a:t>
            </a:r>
            <a:r>
              <a:rPr lang="en-GB" sz="2000" dirty="0"/>
              <a:t>(</a:t>
            </a:r>
            <a:r>
              <a:rPr lang="en-GB" sz="2000" dirty="0" smtClean="0"/>
              <a:t>⊂⍵)}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7923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Powerpoint template 11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</TotalTime>
  <Words>1871</Words>
  <Application>Microsoft Office PowerPoint</Application>
  <PresentationFormat>On-screen Show (4:3)</PresentationFormat>
  <Paragraphs>400</Paragraphs>
  <Slides>35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APL385 Unicode</vt:lpstr>
      <vt:lpstr>Arial</vt:lpstr>
      <vt:lpstr>Consolas</vt:lpstr>
      <vt:lpstr>Geneva</vt:lpstr>
      <vt:lpstr>Times</vt:lpstr>
      <vt:lpstr>Powerpoint template 11 aug 2014</vt:lpstr>
      <vt:lpstr>PowerPoint Presentation</vt:lpstr>
      <vt:lpstr>The Databinding Trilogy</vt:lpstr>
      <vt:lpstr>PowerPoint Presentation</vt:lpstr>
      <vt:lpstr>PowerPoint Presentation</vt:lpstr>
      <vt:lpstr>PowerPoint Presentation</vt:lpstr>
      <vt:lpstr>What is Data Binding?</vt:lpstr>
      <vt:lpstr>WPF in code </vt:lpstr>
      <vt:lpstr>XAML   Extensible Application Markup Language</vt:lpstr>
      <vt:lpstr>WPF in XAML</vt:lpstr>
      <vt:lpstr>WPF in XAML</vt:lpstr>
      <vt:lpstr>More WPF / XAML</vt:lpstr>
      <vt:lpstr>More WPF / XAML</vt:lpstr>
      <vt:lpstr>Anatomy of a bind</vt:lpstr>
      <vt:lpstr>Anatomy of a bind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Databinding Trilogy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Shaw</dc:creator>
  <cp:lastModifiedBy>johnd</cp:lastModifiedBy>
  <cp:revision>48</cp:revision>
  <cp:lastPrinted>2014-08-15T09:52:37Z</cp:lastPrinted>
  <dcterms:created xsi:type="dcterms:W3CDTF">2014-08-14T15:29:40Z</dcterms:created>
  <dcterms:modified xsi:type="dcterms:W3CDTF">2014-09-29T09:04:01Z</dcterms:modified>
</cp:coreProperties>
</file>