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4"/>
  </p:notesMasterIdLst>
  <p:sldIdLst>
    <p:sldId id="256" r:id="rId2"/>
    <p:sldId id="257" r:id="rId3"/>
    <p:sldId id="260" r:id="rId4"/>
    <p:sldId id="261" r:id="rId5"/>
    <p:sldId id="258" r:id="rId6"/>
    <p:sldId id="265" r:id="rId7"/>
    <p:sldId id="259" r:id="rId8"/>
    <p:sldId id="271" r:id="rId9"/>
    <p:sldId id="284" r:id="rId10"/>
    <p:sldId id="262" r:id="rId11"/>
    <p:sldId id="264" r:id="rId12"/>
    <p:sldId id="267" r:id="rId13"/>
    <p:sldId id="268" r:id="rId14"/>
    <p:sldId id="269" r:id="rId15"/>
    <p:sldId id="270" r:id="rId16"/>
    <p:sldId id="283" r:id="rId17"/>
    <p:sldId id="263" r:id="rId18"/>
    <p:sldId id="285" r:id="rId19"/>
    <p:sldId id="287" r:id="rId20"/>
    <p:sldId id="273" r:id="rId21"/>
    <p:sldId id="286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66" r:id="rId32"/>
    <p:sldId id="272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66179" autoAdjust="0"/>
  </p:normalViewPr>
  <p:slideViewPr>
    <p:cSldViewPr>
      <p:cViewPr>
        <p:scale>
          <a:sx n="48" d="100"/>
          <a:sy n="48" d="100"/>
        </p:scale>
        <p:origin x="-11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42726401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Alice send</a:t>
            </a:r>
            <a:r>
              <a:rPr lang="da-DK" baseline="0" dirty="0" smtClean="0"/>
              <a:t> mac and data </a:t>
            </a:r>
          </a:p>
          <a:p>
            <a:r>
              <a:rPr lang="da-DK" baseline="0" dirty="0" smtClean="0"/>
              <a:t>Only Alice and Bob can verify authentity</a:t>
            </a:r>
          </a:p>
          <a:p>
            <a:r>
              <a:rPr lang="da-DK" baseline="0" dirty="0" smtClean="0"/>
              <a:t>Eve cannot be sure of data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401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Bob know he have got</a:t>
            </a:r>
            <a:r>
              <a:rPr lang="da-DK" baseline="0" dirty="0" smtClean="0"/>
              <a:t> the message from Alice and can verify that it is unchanged, but so can Eve.</a:t>
            </a:r>
          </a:p>
          <a:p>
            <a:r>
              <a:rPr lang="da-DK" baseline="0" dirty="0" smtClean="0"/>
              <a:t>Oscar cannot send messages in Alices name 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1168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Too Slow</a:t>
            </a:r>
          </a:p>
          <a:p>
            <a:r>
              <a:rPr lang="da-DK" dirty="0" smtClean="0"/>
              <a:t>Worn keys</a:t>
            </a:r>
          </a:p>
          <a:p>
            <a:r>
              <a:rPr lang="da-DK" dirty="0" smtClean="0"/>
              <a:t>Oscar could send a</a:t>
            </a:r>
            <a:r>
              <a:rPr lang="da-DK" baseline="0" dirty="0" smtClean="0"/>
              <a:t> message to Bob in the same way, Bob can not know the sender.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0728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Alice sends EncSymKey</a:t>
            </a:r>
            <a:r>
              <a:rPr lang="da-DK" baseline="0" dirty="0" smtClean="0"/>
              <a:t> and ciphertext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864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Alice sends EncSymKey</a:t>
            </a:r>
            <a:r>
              <a:rPr lang="da-DK" baseline="0" dirty="0" smtClean="0"/>
              <a:t> ,ciphertext Signature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864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Dyalog Crypto lib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336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Beskrive eksemple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964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Beskrive eksemple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964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Salt Repetitions and Initialvector are used</a:t>
            </a:r>
            <a:r>
              <a:rPr lang="da-DK" baseline="0" dirty="0" smtClean="0"/>
              <a:t> in combination with a password, to derive a Symmetric key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5456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Many symmetric</a:t>
            </a:r>
            <a:r>
              <a:rPr lang="da-DK" baseline="0" dirty="0" smtClean="0"/>
              <a:t> encryption algorithms requires both a key and a </a:t>
            </a:r>
            <a:r>
              <a:rPr lang="da-DK" dirty="0" smtClean="0"/>
              <a:t>InitialVector.</a:t>
            </a:r>
            <a:r>
              <a:rPr lang="da-DK" baseline="0" dirty="0" smtClean="0"/>
              <a:t> Can be considered as an extension to the SymKey</a:t>
            </a:r>
          </a:p>
          <a:p>
            <a:r>
              <a:rPr lang="da-DK" baseline="0" dirty="0" smtClean="0"/>
              <a:t> 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65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093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48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Standard persons as crypto samples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01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Generates</a:t>
            </a:r>
            <a:r>
              <a:rPr lang="da-DK" baseline="0" dirty="0" smtClean="0"/>
              <a:t> a number that identifies a </a:t>
            </a:r>
            <a:r>
              <a:rPr lang="da-DK" dirty="0" smtClean="0"/>
              <a:t>text</a:t>
            </a:r>
            <a:r>
              <a:rPr lang="da-DK" baseline="0" dirty="0" smtClean="0"/>
              <a:t>.</a:t>
            </a:r>
          </a:p>
          <a:p>
            <a:r>
              <a:rPr lang="da-DK" baseline="0" dirty="0" smtClean="0"/>
              <a:t>MD2,MD4,MD5 WhirlPool,SHA1,SHA256</a:t>
            </a:r>
          </a:p>
          <a:p>
            <a:endParaRPr lang="da-DK" baseline="0" dirty="0" smtClean="0"/>
          </a:p>
          <a:p>
            <a:endParaRPr lang="da-DK" baseline="0" dirty="0" smtClean="0"/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6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Same</a:t>
            </a:r>
            <a:r>
              <a:rPr lang="da-DK" baseline="0" dirty="0" smtClean="0"/>
              <a:t> as HASH just called HMAC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673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Examples</a:t>
            </a:r>
            <a:r>
              <a:rPr lang="da-DK" baseline="0" dirty="0" smtClean="0"/>
              <a:t> on Cipher algorithm DES 3-DES BlowFish RC2 RC4 AIS Cameillia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2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But not with the same key (cannot </a:t>
            </a:r>
            <a:r>
              <a:rPr lang="en-GB" dirty="0" err="1" smtClean="0"/>
              <a:t>encypt</a:t>
            </a:r>
            <a:r>
              <a:rPr lang="en-GB" baseline="0" dirty="0" smtClean="0"/>
              <a:t> with public and decrypt with public)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28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RSA,DSA</a:t>
            </a:r>
            <a:r>
              <a:rPr lang="da-DK" baseline="0" dirty="0" smtClean="0"/>
              <a:t> and eliptic curves. 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971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Less tha</a:t>
            </a:r>
            <a:r>
              <a:rPr lang="da-DK" baseline="0" dirty="0" smtClean="0"/>
              <a:t>n 4 friends fewer symmetric keys.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807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874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82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587898"/>
            <a:ext cx="953263" cy="93610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6421615"/>
            <a:ext cx="1274959" cy="1963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1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533319"/>
            <a:ext cx="3456384" cy="413735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3568" y="908720"/>
            <a:ext cx="7772400" cy="1143000"/>
          </a:xfrm>
        </p:spPr>
        <p:txBody>
          <a:bodyPr/>
          <a:lstStyle/>
          <a:p>
            <a:pPr algn="ctr"/>
            <a:r>
              <a:rPr lang="da-DK" dirty="0" smtClean="0"/>
              <a:t>Cryptography 101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Symmetric vs Asymmetric</a:t>
            </a:r>
            <a:endParaRPr lang="da-DK" dirty="0"/>
          </a:p>
        </p:txBody>
      </p:sp>
      <p:sp>
        <p:nvSpPr>
          <p:cNvPr id="11" name="TextBox 10"/>
          <p:cNvSpPr txBox="1"/>
          <p:nvPr/>
        </p:nvSpPr>
        <p:spPr>
          <a:xfrm>
            <a:off x="3772871" y="191683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smtClean="0">
                <a:latin typeface="+mn-lt"/>
              </a:rPr>
              <a:t>Speed</a:t>
            </a:r>
            <a:endParaRPr lang="da-DK" b="1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98079" y="1941069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+mn-lt"/>
              </a:rPr>
              <a:t>Slow</a:t>
            </a:r>
            <a:endParaRPr lang="da-DK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91680" y="1916832"/>
            <a:ext cx="1296144" cy="461665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da-DK" dirty="0" smtClean="0">
                <a:latin typeface="+mn-lt"/>
              </a:rPr>
              <a:t>Fast</a:t>
            </a:r>
            <a:endParaRPr lang="da-DK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63888" y="3101445"/>
            <a:ext cx="1800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smtClean="0">
                <a:latin typeface="+mn-lt"/>
              </a:rPr>
              <a:t># of </a:t>
            </a:r>
            <a:r>
              <a:rPr lang="da-DK" b="1" dirty="0" err="1" smtClean="0">
                <a:latin typeface="+mn-lt"/>
              </a:rPr>
              <a:t>Keys</a:t>
            </a:r>
            <a:endParaRPr lang="da-DK" b="1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55205" y="311633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latin typeface="+mn-lt"/>
              </a:rPr>
              <a:t>2 </a:t>
            </a:r>
            <a:r>
              <a:rPr lang="da-DK" dirty="0" smtClean="0">
                <a:latin typeface="+mn-lt"/>
              </a:rPr>
              <a:t>per person {</a:t>
            </a:r>
            <a:r>
              <a:rPr lang="da-DK" dirty="0">
                <a:latin typeface="+mn-lt"/>
              </a:rPr>
              <a:t>2×⍵}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0549" y="3116336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>
                <a:latin typeface="+mn-lt"/>
              </a:rPr>
              <a:t>Many {.5×⍵×⍵-1}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87254" y="4437112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>
                <a:latin typeface="+mn-lt"/>
              </a:rPr>
              <a:t>Key</a:t>
            </a:r>
            <a:r>
              <a:rPr lang="da-DK" b="1" dirty="0">
                <a:latin typeface="+mn-lt"/>
              </a:rPr>
              <a:t> </a:t>
            </a:r>
            <a:r>
              <a:rPr lang="da-DK" b="1" dirty="0" smtClean="0">
                <a:latin typeface="+mn-lt"/>
              </a:rPr>
              <a:t/>
            </a:r>
            <a:br>
              <a:rPr lang="da-DK" b="1" dirty="0" smtClean="0">
                <a:latin typeface="+mn-lt"/>
              </a:rPr>
            </a:br>
            <a:r>
              <a:rPr lang="da-DK" b="1" dirty="0" smtClean="0">
                <a:latin typeface="+mn-lt"/>
              </a:rPr>
              <a:t>Distribution</a:t>
            </a:r>
            <a:endParaRPr lang="da-DK" b="1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23558" y="4433624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latin typeface="+mn-lt"/>
              </a:rPr>
              <a:t>Easy Public key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4966" y="4442164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 smtClean="0">
                <a:latin typeface="+mn-lt"/>
              </a:rPr>
              <a:t>Needs</a:t>
            </a:r>
            <a:r>
              <a:rPr lang="da-DK" dirty="0" smtClean="0">
                <a:latin typeface="+mn-lt"/>
              </a:rPr>
              <a:t> </a:t>
            </a:r>
            <a:r>
              <a:rPr lang="da-DK" dirty="0">
                <a:latin typeface="+mn-lt"/>
              </a:rPr>
              <a:t>secure </a:t>
            </a:r>
            <a:r>
              <a:rPr lang="da-DK" dirty="0" smtClean="0">
                <a:latin typeface="+mn-lt"/>
              </a:rPr>
              <a:t>communication</a:t>
            </a:r>
            <a:endParaRPr lang="da-DK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866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3528" y="2060848"/>
            <a:ext cx="8640960" cy="3577952"/>
          </a:xfrm>
        </p:spPr>
        <p:txBody>
          <a:bodyPr/>
          <a:lstStyle/>
          <a:p>
            <a:r>
              <a:rPr lang="da-DK" dirty="0" smtClean="0"/>
              <a:t>Alice creates MAC</a:t>
            </a:r>
            <a:endParaRPr lang="da-DK" dirty="0"/>
          </a:p>
          <a:p>
            <a:r>
              <a:rPr lang="da-DK" dirty="0" smtClean="0">
                <a:latin typeface="APL385 Unicode" panose="020B0709000202000203" pitchFamily="49" charset="0"/>
              </a:rPr>
              <a:t>MAC ← </a:t>
            </a:r>
            <a:r>
              <a:rPr lang="da-DK" dirty="0" err="1" smtClean="0">
                <a:latin typeface="APL385 Unicode" panose="020B0709000202000203" pitchFamily="49" charset="0"/>
              </a:rPr>
              <a:t>AuthSym</a:t>
            </a:r>
            <a:r>
              <a:rPr lang="da-DK" dirty="0" smtClean="0">
                <a:latin typeface="APL385 Unicode" panose="020B0709000202000203" pitchFamily="49" charset="0"/>
              </a:rPr>
              <a:t>(</a:t>
            </a:r>
            <a:r>
              <a:rPr lang="da-DK" dirty="0" err="1" smtClean="0">
                <a:latin typeface="APL385 Unicode" panose="020B0709000202000203" pitchFamily="49" charset="0"/>
              </a:rPr>
              <a:t>SymKey</a:t>
            </a:r>
            <a:r>
              <a:rPr lang="da-DK" sz="2800" baseline="-25000" dirty="0" err="1" smtClean="0">
                <a:latin typeface="APL385 Unicode" panose="020B0709000202000203" pitchFamily="49" charset="0"/>
              </a:rPr>
              <a:t>Alice&amp;Bob</a:t>
            </a:r>
            <a:r>
              <a:rPr lang="da-DK" dirty="0" smtClean="0">
                <a:latin typeface="APL385 Unicode" panose="020B0709000202000203" pitchFamily="49" charset="0"/>
              </a:rPr>
              <a:t>, Data)</a:t>
            </a:r>
          </a:p>
          <a:p>
            <a:endParaRPr lang="da-DK" dirty="0" smtClean="0">
              <a:latin typeface="APL385 Unicode" panose="020B0709000202000203" pitchFamily="49" charset="0"/>
            </a:endParaRPr>
          </a:p>
          <a:p>
            <a:r>
              <a:rPr lang="da-DK" dirty="0" smtClean="0"/>
              <a:t>Bob verifies MAC</a:t>
            </a:r>
          </a:p>
          <a:p>
            <a:r>
              <a:rPr lang="da-DK" dirty="0" smtClean="0">
                <a:latin typeface="APL385 Unicode" panose="020B0709000202000203" pitchFamily="49" charset="0"/>
              </a:rPr>
              <a:t>MAC ≡ </a:t>
            </a:r>
            <a:r>
              <a:rPr lang="da-DK" dirty="0" err="1" smtClean="0">
                <a:latin typeface="APL385 Unicode" panose="020B0709000202000203" pitchFamily="49" charset="0"/>
              </a:rPr>
              <a:t>AuthSym</a:t>
            </a:r>
            <a:r>
              <a:rPr lang="da-DK" dirty="0" smtClean="0">
                <a:latin typeface="APL385 Unicode" panose="020B0709000202000203" pitchFamily="49" charset="0"/>
              </a:rPr>
              <a:t>(</a:t>
            </a:r>
            <a:r>
              <a:rPr lang="da-DK" dirty="0" err="1" smtClean="0">
                <a:latin typeface="APL385 Unicode" panose="020B0709000202000203" pitchFamily="49" charset="0"/>
              </a:rPr>
              <a:t>SymKey</a:t>
            </a:r>
            <a:r>
              <a:rPr lang="da-DK" baseline="-25000" dirty="0" err="1" smtClean="0">
                <a:latin typeface="APL385 Unicode" panose="020B0709000202000203" pitchFamily="49" charset="0"/>
              </a:rPr>
              <a:t>Alice&amp;Bob</a:t>
            </a:r>
            <a:r>
              <a:rPr lang="da-DK" dirty="0" smtClean="0">
                <a:latin typeface="APL385 Unicode" panose="020B0709000202000203" pitchFamily="49" charset="0"/>
              </a:rPr>
              <a:t>, Data)</a:t>
            </a:r>
            <a:endParaRPr lang="da-DK" dirty="0">
              <a:latin typeface="APL385 Unicode" panose="020B0709000202000203" pitchFamily="49" charset="0"/>
            </a:endParaRPr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Authentication: Symmetric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9856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3528" y="1772816"/>
            <a:ext cx="8712968" cy="4176464"/>
          </a:xfrm>
        </p:spPr>
        <p:txBody>
          <a:bodyPr/>
          <a:lstStyle/>
          <a:p>
            <a:r>
              <a:rPr lang="da-DK" dirty="0" smtClean="0"/>
              <a:t>Alice </a:t>
            </a:r>
            <a:r>
              <a:rPr lang="da-DK" dirty="0" err="1" smtClean="0"/>
              <a:t>creates</a:t>
            </a:r>
            <a:r>
              <a:rPr lang="da-DK" dirty="0" smtClean="0"/>
              <a:t> Signature</a:t>
            </a:r>
            <a:endParaRPr lang="da-DK" dirty="0"/>
          </a:p>
          <a:p>
            <a:r>
              <a:rPr lang="da-DK" dirty="0" smtClean="0">
                <a:latin typeface="APL385 Unicode" panose="020B0709000202000203" pitchFamily="49" charset="0"/>
              </a:rPr>
              <a:t>sig←Encrypt(PrivKey</a:t>
            </a:r>
            <a:r>
              <a:rPr lang="da-DK" sz="2400" b="1" baseline="-25000" dirty="0" smtClean="0">
                <a:latin typeface="APL385 Unicode" panose="020B0709000202000203" pitchFamily="49" charset="0"/>
              </a:rPr>
              <a:t>Alice</a:t>
            </a:r>
            <a:r>
              <a:rPr lang="da-DK" dirty="0" smtClean="0">
                <a:latin typeface="APL385 Unicode" panose="020B0709000202000203" pitchFamily="49" charset="0"/>
              </a:rPr>
              <a:t>,Hash(data))</a:t>
            </a:r>
          </a:p>
          <a:p>
            <a:endParaRPr lang="da-DK" dirty="0" smtClean="0">
              <a:latin typeface="APL385 Unicode" panose="020B0709000202000203" pitchFamily="49" charset="0"/>
            </a:endParaRPr>
          </a:p>
          <a:p>
            <a:r>
              <a:rPr lang="da-DK" dirty="0" smtClean="0"/>
              <a:t>Bob verifies Signature</a:t>
            </a:r>
          </a:p>
          <a:p>
            <a:r>
              <a:rPr lang="da-DK" dirty="0" err="1" smtClean="0">
                <a:latin typeface="APL385 Unicode" panose="020B0709000202000203" pitchFamily="49" charset="0"/>
              </a:rPr>
              <a:t>Decrypt</a:t>
            </a:r>
            <a:r>
              <a:rPr lang="da-DK" dirty="0" smtClean="0">
                <a:latin typeface="APL385 Unicode" panose="020B0709000202000203" pitchFamily="49" charset="0"/>
              </a:rPr>
              <a:t>(</a:t>
            </a:r>
            <a:r>
              <a:rPr lang="da-DK" dirty="0" err="1" smtClean="0">
                <a:latin typeface="APL385 Unicode" panose="020B0709000202000203" pitchFamily="49" charset="0"/>
              </a:rPr>
              <a:t>PubKey</a:t>
            </a:r>
            <a:r>
              <a:rPr lang="da-DK" sz="2400" b="1" baseline="-25000" dirty="0" err="1" smtClean="0">
                <a:latin typeface="APL385 Unicode" panose="020B0709000202000203" pitchFamily="49" charset="0"/>
              </a:rPr>
              <a:t>Alice</a:t>
            </a:r>
            <a:r>
              <a:rPr lang="da-DK" dirty="0" err="1" smtClean="0">
                <a:latin typeface="APL385 Unicode" panose="020B0709000202000203" pitchFamily="49" charset="0"/>
              </a:rPr>
              <a:t>,sig</a:t>
            </a:r>
            <a:r>
              <a:rPr lang="da-DK" dirty="0" smtClean="0">
                <a:latin typeface="APL385 Unicode" panose="020B0709000202000203" pitchFamily="49" charset="0"/>
              </a:rPr>
              <a:t>) ≡ Hash(data)</a:t>
            </a:r>
          </a:p>
          <a:p>
            <a:endParaRPr lang="da-DK" dirty="0">
              <a:latin typeface="APL385 Unicode" panose="020B0709000202000203" pitchFamily="49" charset="0"/>
            </a:endParaRPr>
          </a:p>
          <a:p>
            <a:r>
              <a:rPr lang="da-DK" dirty="0" smtClean="0"/>
              <a:t>Also non-repudiation</a:t>
            </a:r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Authentication: Asymmetric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1776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352928" cy="3577952"/>
          </a:xfrm>
        </p:spPr>
        <p:txBody>
          <a:bodyPr/>
          <a:lstStyle/>
          <a:p>
            <a:r>
              <a:rPr lang="da-DK" dirty="0" smtClean="0"/>
              <a:t>Alice Encrypts</a:t>
            </a:r>
            <a:endParaRPr lang="da-DK" dirty="0"/>
          </a:p>
          <a:p>
            <a:r>
              <a:rPr lang="da-DK" sz="2400" b="1" dirty="0" err="1" smtClean="0">
                <a:latin typeface="APL385 Unicode" panose="020B0709000202000203" pitchFamily="49" charset="0"/>
              </a:rPr>
              <a:t>CipherText</a:t>
            </a:r>
            <a:r>
              <a:rPr lang="da-DK" sz="2400" b="1" dirty="0" smtClean="0">
                <a:latin typeface="APL385 Unicode" panose="020B0709000202000203" pitchFamily="49" charset="0"/>
              </a:rPr>
              <a:t> ← </a:t>
            </a:r>
            <a:r>
              <a:rPr lang="da-DK" sz="2400" b="1" dirty="0" err="1" smtClean="0">
                <a:latin typeface="APL385 Unicode" panose="020B0709000202000203" pitchFamily="49" charset="0"/>
              </a:rPr>
              <a:t>Encrypt</a:t>
            </a:r>
            <a:r>
              <a:rPr lang="da-DK" sz="2400" b="1" dirty="0" smtClean="0">
                <a:latin typeface="APL385 Unicode" panose="020B0709000202000203" pitchFamily="49" charset="0"/>
              </a:rPr>
              <a:t>(</a:t>
            </a:r>
            <a:r>
              <a:rPr lang="da-DK" sz="2400" b="1" dirty="0" err="1" smtClean="0">
                <a:latin typeface="APL385 Unicode" panose="020B0709000202000203" pitchFamily="49" charset="0"/>
              </a:rPr>
              <a:t>SymKey</a:t>
            </a:r>
            <a:r>
              <a:rPr lang="da-DK" sz="2400" b="1" baseline="-25000" dirty="0" err="1" smtClean="0">
                <a:latin typeface="APL385 Unicode" panose="020B0709000202000203" pitchFamily="49" charset="0"/>
              </a:rPr>
              <a:t>Alice&amp;Bob</a:t>
            </a:r>
            <a:r>
              <a:rPr lang="da-DK" sz="2400" b="1" dirty="0" err="1" smtClean="0">
                <a:latin typeface="APL385 Unicode" panose="020B0709000202000203" pitchFamily="49" charset="0"/>
              </a:rPr>
              <a:t>,PlainText</a:t>
            </a:r>
            <a:r>
              <a:rPr lang="da-DK" sz="2400" b="1" dirty="0" smtClean="0">
                <a:latin typeface="APL385 Unicode" panose="020B0709000202000203" pitchFamily="49" charset="0"/>
              </a:rPr>
              <a:t>)</a:t>
            </a:r>
          </a:p>
          <a:p>
            <a:endParaRPr lang="da-DK" dirty="0" smtClean="0">
              <a:latin typeface="APL385 Unicode" panose="020B0709000202000203" pitchFamily="49" charset="0"/>
            </a:endParaRPr>
          </a:p>
          <a:p>
            <a:r>
              <a:rPr lang="da-DK" dirty="0" smtClean="0"/>
              <a:t>Bob Decrypts</a:t>
            </a:r>
          </a:p>
          <a:p>
            <a:r>
              <a:rPr lang="da-DK" sz="2400" b="1" dirty="0" err="1" smtClean="0">
                <a:latin typeface="APL385 Unicode" panose="020B0709000202000203" pitchFamily="49" charset="0"/>
              </a:rPr>
              <a:t>PlainText</a:t>
            </a:r>
            <a:r>
              <a:rPr lang="da-DK" sz="2400" b="1" dirty="0" smtClean="0">
                <a:latin typeface="APL385 Unicode" panose="020B0709000202000203" pitchFamily="49" charset="0"/>
              </a:rPr>
              <a:t> ← </a:t>
            </a:r>
            <a:r>
              <a:rPr lang="da-DK" sz="2400" b="1" dirty="0" err="1" smtClean="0">
                <a:latin typeface="APL385 Unicode" panose="020B0709000202000203" pitchFamily="49" charset="0"/>
              </a:rPr>
              <a:t>Decrypt</a:t>
            </a:r>
            <a:r>
              <a:rPr lang="da-DK" sz="2400" b="1" dirty="0" smtClean="0">
                <a:latin typeface="APL385 Unicode" panose="020B0709000202000203" pitchFamily="49" charset="0"/>
              </a:rPr>
              <a:t>(</a:t>
            </a:r>
            <a:r>
              <a:rPr lang="da-DK" sz="2400" b="1" dirty="0" err="1" smtClean="0">
                <a:latin typeface="APL385 Unicode" panose="020B0709000202000203" pitchFamily="49" charset="0"/>
              </a:rPr>
              <a:t>SymKey</a:t>
            </a:r>
            <a:r>
              <a:rPr lang="da-DK" sz="2400" b="1" baseline="-25000" dirty="0" err="1" smtClean="0">
                <a:latin typeface="APL385 Unicode" panose="020B0709000202000203" pitchFamily="49" charset="0"/>
              </a:rPr>
              <a:t>Alice&amp;Bob</a:t>
            </a:r>
            <a:r>
              <a:rPr lang="da-DK" sz="2400" b="1" dirty="0" err="1" smtClean="0">
                <a:latin typeface="APL385 Unicode" panose="020B0709000202000203" pitchFamily="49" charset="0"/>
              </a:rPr>
              <a:t>,CipherText</a:t>
            </a:r>
            <a:r>
              <a:rPr lang="da-DK" sz="2400" b="1" dirty="0" smtClean="0">
                <a:latin typeface="APL385 Unicode" panose="020B0709000202000203" pitchFamily="49" charset="0"/>
              </a:rPr>
              <a:t>)</a:t>
            </a:r>
            <a:endParaRPr lang="da-DK" sz="2400" b="1" dirty="0">
              <a:latin typeface="APL385 Unicode" panose="020B0709000202000203" pitchFamily="49" charset="0"/>
            </a:endParaRPr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Secrecy</a:t>
            </a:r>
            <a:r>
              <a:rPr lang="da-DK" dirty="0" smtClean="0"/>
              <a:t>: Symmetric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6194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79512" y="2060848"/>
            <a:ext cx="8856984" cy="3577952"/>
          </a:xfrm>
        </p:spPr>
        <p:txBody>
          <a:bodyPr/>
          <a:lstStyle/>
          <a:p>
            <a:r>
              <a:rPr lang="da-DK" dirty="0" smtClean="0"/>
              <a:t>Alice Encrypts</a:t>
            </a:r>
            <a:endParaRPr lang="da-DK" dirty="0"/>
          </a:p>
          <a:p>
            <a:r>
              <a:rPr lang="da-DK" sz="2800" dirty="0" err="1" smtClean="0">
                <a:latin typeface="APL385 Unicode" panose="020B0709000202000203" pitchFamily="49" charset="0"/>
              </a:rPr>
              <a:t>CipherText</a:t>
            </a:r>
            <a:r>
              <a:rPr lang="da-DK" sz="2800" dirty="0" smtClean="0">
                <a:latin typeface="APL385 Unicode" panose="020B0709000202000203" pitchFamily="49" charset="0"/>
              </a:rPr>
              <a:t> ← </a:t>
            </a:r>
            <a:r>
              <a:rPr lang="da-DK" sz="2800" dirty="0" err="1" smtClean="0">
                <a:latin typeface="APL385 Unicode" panose="020B0709000202000203" pitchFamily="49" charset="0"/>
              </a:rPr>
              <a:t>Encrypt</a:t>
            </a:r>
            <a:r>
              <a:rPr lang="da-DK" sz="2800" dirty="0" smtClean="0">
                <a:latin typeface="APL385 Unicode" panose="020B0709000202000203" pitchFamily="49" charset="0"/>
              </a:rPr>
              <a:t>(</a:t>
            </a:r>
            <a:r>
              <a:rPr lang="da-DK" sz="2800" dirty="0" err="1" smtClean="0">
                <a:latin typeface="APL385 Unicode" panose="020B0709000202000203" pitchFamily="49" charset="0"/>
              </a:rPr>
              <a:t>PubKey</a:t>
            </a:r>
            <a:r>
              <a:rPr lang="da-DK" sz="2400" b="1" baseline="-25000" dirty="0" err="1" smtClean="0">
                <a:latin typeface="APL385 Unicode" panose="020B0709000202000203" pitchFamily="49" charset="0"/>
              </a:rPr>
              <a:t>Bob</a:t>
            </a:r>
            <a:r>
              <a:rPr lang="da-DK" sz="2800" dirty="0" err="1" smtClean="0">
                <a:latin typeface="APL385 Unicode" panose="020B0709000202000203" pitchFamily="49" charset="0"/>
              </a:rPr>
              <a:t>,PlainText</a:t>
            </a:r>
            <a:r>
              <a:rPr lang="da-DK" sz="2800" dirty="0" smtClean="0">
                <a:latin typeface="APL385 Unicode" panose="020B0709000202000203" pitchFamily="49" charset="0"/>
              </a:rPr>
              <a:t>)</a:t>
            </a:r>
          </a:p>
          <a:p>
            <a:endParaRPr lang="da-DK" dirty="0" smtClean="0">
              <a:latin typeface="APL385 Unicode" panose="020B0709000202000203" pitchFamily="49" charset="0"/>
            </a:endParaRPr>
          </a:p>
          <a:p>
            <a:r>
              <a:rPr lang="da-DK" dirty="0" smtClean="0"/>
              <a:t>Bob Decrypts</a:t>
            </a:r>
          </a:p>
          <a:p>
            <a:r>
              <a:rPr lang="da-DK" sz="2800" dirty="0" err="1" smtClean="0">
                <a:latin typeface="APL385 Unicode" panose="020B0709000202000203" pitchFamily="49" charset="0"/>
              </a:rPr>
              <a:t>PlainText</a:t>
            </a:r>
            <a:r>
              <a:rPr lang="da-DK" sz="2800" dirty="0" smtClean="0">
                <a:latin typeface="APL385 Unicode" panose="020B0709000202000203" pitchFamily="49" charset="0"/>
              </a:rPr>
              <a:t> ← </a:t>
            </a:r>
            <a:r>
              <a:rPr lang="da-DK" sz="2800" dirty="0" err="1" smtClean="0">
                <a:latin typeface="APL385 Unicode" panose="020B0709000202000203" pitchFamily="49" charset="0"/>
              </a:rPr>
              <a:t>Decrypt</a:t>
            </a:r>
            <a:r>
              <a:rPr lang="da-DK" sz="2800" dirty="0" smtClean="0">
                <a:latin typeface="APL385 Unicode" panose="020B0709000202000203" pitchFamily="49" charset="0"/>
              </a:rPr>
              <a:t>(</a:t>
            </a:r>
            <a:r>
              <a:rPr lang="da-DK" sz="2800" dirty="0" err="1" smtClean="0">
                <a:latin typeface="APL385 Unicode" panose="020B0709000202000203" pitchFamily="49" charset="0"/>
              </a:rPr>
              <a:t>PrivKey</a:t>
            </a:r>
            <a:r>
              <a:rPr lang="da-DK" sz="2400" b="1" baseline="-25000" dirty="0" err="1" smtClean="0">
                <a:latin typeface="APL385 Unicode" panose="020B0709000202000203" pitchFamily="49" charset="0"/>
              </a:rPr>
              <a:t>Bob</a:t>
            </a:r>
            <a:r>
              <a:rPr lang="da-DK" sz="2800" dirty="0" err="1" smtClean="0">
                <a:latin typeface="APL385 Unicode" panose="020B0709000202000203" pitchFamily="49" charset="0"/>
              </a:rPr>
              <a:t>,CipherText</a:t>
            </a:r>
            <a:r>
              <a:rPr lang="da-DK" sz="2800" dirty="0" smtClean="0">
                <a:latin typeface="APL385 Unicode" panose="020B0709000202000203" pitchFamily="49" charset="0"/>
              </a:rPr>
              <a:t>)</a:t>
            </a:r>
            <a:endParaRPr lang="da-DK" sz="2800" dirty="0">
              <a:latin typeface="APL385 Unicode" panose="020B0709000202000203" pitchFamily="49" charset="0"/>
            </a:endParaRPr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Secrecy</a:t>
            </a:r>
            <a:r>
              <a:rPr lang="da-DK" dirty="0" smtClean="0"/>
              <a:t>: Asymmetric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1881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352928" cy="4392488"/>
          </a:xfrm>
        </p:spPr>
        <p:txBody>
          <a:bodyPr/>
          <a:lstStyle/>
          <a:p>
            <a:r>
              <a:rPr lang="da-DK" dirty="0" smtClean="0"/>
              <a:t>Alice Encrypts</a:t>
            </a:r>
            <a:endParaRPr lang="da-DK" dirty="0"/>
          </a:p>
          <a:p>
            <a:r>
              <a:rPr lang="da-DK" sz="2400" b="1" dirty="0" smtClean="0">
                <a:latin typeface="APL385 Unicode" panose="020B0709000202000203" pitchFamily="49" charset="0"/>
              </a:rPr>
              <a:t>SymKey←Random</a:t>
            </a:r>
          </a:p>
          <a:p>
            <a:r>
              <a:rPr lang="da-DK" sz="2400" b="1" dirty="0">
                <a:latin typeface="APL385 Unicode" panose="020B0709000202000203" pitchFamily="49" charset="0"/>
              </a:rPr>
              <a:t>CipherText ←Encrypt(SymKey,PlainText)</a:t>
            </a:r>
            <a:endParaRPr lang="da-DK" sz="2400" b="1" dirty="0" smtClean="0">
              <a:latin typeface="APL385 Unicode" panose="020B0709000202000203" pitchFamily="49" charset="0"/>
            </a:endParaRPr>
          </a:p>
          <a:p>
            <a:r>
              <a:rPr lang="da-DK" sz="2400" b="1" dirty="0" smtClean="0">
                <a:latin typeface="APL385 Unicode" panose="020B0709000202000203" pitchFamily="49" charset="0"/>
              </a:rPr>
              <a:t>EncSymKey←Encrypt(PubKey</a:t>
            </a:r>
            <a:r>
              <a:rPr lang="da-DK" sz="2400" b="1" baseline="-25000" dirty="0" smtClean="0">
                <a:latin typeface="APL385 Unicode" panose="020B0709000202000203" pitchFamily="49" charset="0"/>
              </a:rPr>
              <a:t>Bob</a:t>
            </a:r>
            <a:r>
              <a:rPr lang="da-DK" sz="2400" b="1" dirty="0" smtClean="0">
                <a:latin typeface="APL385 Unicode" panose="020B0709000202000203" pitchFamily="49" charset="0"/>
              </a:rPr>
              <a:t>,SymKey)</a:t>
            </a:r>
          </a:p>
          <a:p>
            <a:endParaRPr lang="da-DK" sz="1800" dirty="0" smtClean="0">
              <a:latin typeface="APL385 Unicode" panose="020B0709000202000203" pitchFamily="49" charset="0"/>
            </a:endParaRPr>
          </a:p>
          <a:p>
            <a:r>
              <a:rPr lang="da-DK" dirty="0" smtClean="0"/>
              <a:t>Bob Decrypts</a:t>
            </a:r>
          </a:p>
          <a:p>
            <a:r>
              <a:rPr lang="da-DK" sz="2800" dirty="0" smtClean="0">
                <a:latin typeface="APL385 Unicode" panose="020B0709000202000203" pitchFamily="49" charset="0"/>
              </a:rPr>
              <a:t>SymKey←Decrypt(PrivKey</a:t>
            </a:r>
            <a:r>
              <a:rPr lang="da-DK" sz="2400" b="1" baseline="-25000" dirty="0" smtClean="0">
                <a:latin typeface="APL385 Unicode" panose="020B0709000202000203" pitchFamily="49" charset="0"/>
              </a:rPr>
              <a:t>Bob</a:t>
            </a:r>
            <a:r>
              <a:rPr lang="da-DK" sz="2800" dirty="0" smtClean="0">
                <a:latin typeface="APL385 Unicode" panose="020B0709000202000203" pitchFamily="49" charset="0"/>
              </a:rPr>
              <a:t>,EncSymKey)</a:t>
            </a:r>
          </a:p>
          <a:p>
            <a:r>
              <a:rPr lang="da-DK" sz="2800" dirty="0" smtClean="0">
                <a:latin typeface="APL385 Unicode" panose="020B0709000202000203" pitchFamily="49" charset="0"/>
              </a:rPr>
              <a:t>PlainText←Decrypt(SymKey,CipherText)</a:t>
            </a:r>
            <a:endParaRPr lang="da-DK" sz="2800" dirty="0">
              <a:latin typeface="APL385 Unicode" panose="020B0709000202000203" pitchFamily="49" charset="0"/>
            </a:endParaRPr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Better</a:t>
            </a:r>
            <a:r>
              <a:rPr lang="da-DK" dirty="0" smtClean="0"/>
              <a:t> </a:t>
            </a:r>
            <a:r>
              <a:rPr lang="da-DK" dirty="0" err="1" smtClean="0"/>
              <a:t>Secrecy</a:t>
            </a:r>
            <a:r>
              <a:rPr lang="da-DK" dirty="0" smtClean="0"/>
              <a:t>: Asymmetric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3280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352928" cy="4032448"/>
          </a:xfrm>
        </p:spPr>
        <p:txBody>
          <a:bodyPr/>
          <a:lstStyle/>
          <a:p>
            <a:r>
              <a:rPr lang="da-DK" dirty="0" smtClean="0"/>
              <a:t>Alice Encrypts</a:t>
            </a:r>
            <a:endParaRPr lang="da-DK" dirty="0"/>
          </a:p>
          <a:p>
            <a:r>
              <a:rPr lang="da-DK" sz="1800" b="1" dirty="0" smtClean="0">
                <a:latin typeface="APL385 Unicode" panose="020B0709000202000203" pitchFamily="49" charset="0"/>
              </a:rPr>
              <a:t>SymKey←Random</a:t>
            </a:r>
          </a:p>
          <a:p>
            <a:r>
              <a:rPr lang="da-DK" sz="1800" b="1" dirty="0" smtClean="0">
                <a:latin typeface="APL385 Unicode" panose="020B0709000202000203" pitchFamily="49" charset="0"/>
              </a:rPr>
              <a:t>EncSymKey←Encrypt(PubKey</a:t>
            </a:r>
            <a:r>
              <a:rPr lang="da-DK" sz="1800" b="1" baseline="-25000" dirty="0" smtClean="0">
                <a:latin typeface="APL385 Unicode" panose="020B0709000202000203" pitchFamily="49" charset="0"/>
              </a:rPr>
              <a:t>Bob</a:t>
            </a:r>
            <a:r>
              <a:rPr lang="da-DK" sz="1800" b="1" dirty="0" smtClean="0">
                <a:latin typeface="APL385 Unicode" panose="020B0709000202000203" pitchFamily="49" charset="0"/>
              </a:rPr>
              <a:t>,SymKey) </a:t>
            </a:r>
          </a:p>
          <a:p>
            <a:r>
              <a:rPr lang="da-DK" sz="1800" b="1" dirty="0" smtClean="0">
                <a:latin typeface="APL385 Unicode" panose="020B0709000202000203" pitchFamily="49" charset="0"/>
              </a:rPr>
              <a:t>CipherText ←Encrypt(SymKey,PlainText)</a:t>
            </a:r>
          </a:p>
          <a:p>
            <a:r>
              <a:rPr lang="da-DK" sz="2400" b="1" dirty="0">
                <a:latin typeface="APL385 Unicode" panose="020B0709000202000203" pitchFamily="49" charset="0"/>
              </a:rPr>
              <a:t>sig←</a:t>
            </a:r>
            <a:r>
              <a:rPr lang="da-DK" sz="2400" b="1" dirty="0" smtClean="0">
                <a:latin typeface="APL385 Unicode" panose="020B0709000202000203" pitchFamily="49" charset="0"/>
              </a:rPr>
              <a:t>Encrypt(PrivKey</a:t>
            </a:r>
            <a:r>
              <a:rPr lang="da-DK" sz="2400" b="1" baseline="-25000" dirty="0" smtClean="0">
                <a:latin typeface="APL385 Unicode" panose="020B0709000202000203" pitchFamily="49" charset="0"/>
              </a:rPr>
              <a:t>Alice</a:t>
            </a:r>
            <a:r>
              <a:rPr lang="da-DK" sz="2400" b="1" dirty="0" smtClean="0">
                <a:latin typeface="APL385 Unicode" panose="020B0709000202000203" pitchFamily="49" charset="0"/>
              </a:rPr>
              <a:t>,Hash(PlainText))</a:t>
            </a:r>
            <a:endParaRPr lang="da-DK" sz="2400" b="1" dirty="0">
              <a:latin typeface="APL385 Unicode" panose="020B0709000202000203" pitchFamily="49" charset="0"/>
            </a:endParaRPr>
          </a:p>
          <a:p>
            <a:endParaRPr lang="da-DK" sz="1400" dirty="0" smtClean="0">
              <a:latin typeface="APL385 Unicode" panose="020B0709000202000203" pitchFamily="49" charset="0"/>
            </a:endParaRPr>
          </a:p>
          <a:p>
            <a:r>
              <a:rPr lang="da-DK" dirty="0" smtClean="0"/>
              <a:t>Bob Decrypts</a:t>
            </a:r>
          </a:p>
          <a:p>
            <a:r>
              <a:rPr lang="da-DK" sz="1800" b="1" dirty="0" smtClean="0">
                <a:latin typeface="APL385 Unicode" panose="020B0709000202000203" pitchFamily="49" charset="0"/>
              </a:rPr>
              <a:t>SymKey←Decrypt(PrivKey</a:t>
            </a:r>
            <a:r>
              <a:rPr lang="da-DK" sz="1800" b="1" baseline="-25000" dirty="0" smtClean="0">
                <a:latin typeface="APL385 Unicode" panose="020B0709000202000203" pitchFamily="49" charset="0"/>
              </a:rPr>
              <a:t>Bob</a:t>
            </a:r>
            <a:r>
              <a:rPr lang="da-DK" sz="1800" b="1" dirty="0" smtClean="0">
                <a:latin typeface="APL385 Unicode" panose="020B0709000202000203" pitchFamily="49" charset="0"/>
              </a:rPr>
              <a:t>,EncSymKey)</a:t>
            </a:r>
          </a:p>
          <a:p>
            <a:r>
              <a:rPr lang="da-DK" sz="1800" b="1" dirty="0" smtClean="0">
                <a:latin typeface="APL385 Unicode" panose="020B0709000202000203" pitchFamily="49" charset="0"/>
              </a:rPr>
              <a:t>PlainText←Decrypt(SymKey,CipherText)</a:t>
            </a:r>
          </a:p>
          <a:p>
            <a:r>
              <a:rPr lang="da-DK" sz="2400" b="1" dirty="0">
                <a:latin typeface="APL385 Unicode" panose="020B0709000202000203" pitchFamily="49" charset="0"/>
              </a:rPr>
              <a:t>Decrypt(PubKey</a:t>
            </a:r>
            <a:r>
              <a:rPr lang="da-DK" sz="2400" b="1" baseline="-25000" dirty="0">
                <a:latin typeface="APL385 Unicode" panose="020B0709000202000203" pitchFamily="49" charset="0"/>
              </a:rPr>
              <a:t>Alice</a:t>
            </a:r>
            <a:r>
              <a:rPr lang="da-DK" sz="2400" b="1" dirty="0">
                <a:latin typeface="APL385 Unicode" panose="020B0709000202000203" pitchFamily="49" charset="0"/>
              </a:rPr>
              <a:t>,sig)=</a:t>
            </a:r>
            <a:r>
              <a:rPr lang="da-DK" sz="2400" b="1" dirty="0" smtClean="0">
                <a:latin typeface="APL385 Unicode" panose="020B0709000202000203" pitchFamily="49" charset="0"/>
              </a:rPr>
              <a:t>Hash(PlainText)</a:t>
            </a:r>
            <a:endParaRPr lang="da-DK" sz="2400" b="1" dirty="0">
              <a:latin typeface="APL385 Unicode" panose="020B0709000202000203" pitchFamily="49" charset="0"/>
            </a:endParaRPr>
          </a:p>
          <a:p>
            <a:endParaRPr lang="da-DK" sz="2800" dirty="0">
              <a:latin typeface="APL385 Unicode" panose="020B0709000202000203" pitchFamily="49" charset="0"/>
            </a:endParaRPr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Even </a:t>
            </a:r>
            <a:r>
              <a:rPr lang="da-DK" dirty="0" err="1" smtClean="0"/>
              <a:t>Better</a:t>
            </a:r>
            <a:r>
              <a:rPr lang="da-DK" dirty="0" smtClean="0"/>
              <a:t> </a:t>
            </a:r>
            <a:r>
              <a:rPr lang="da-DK" dirty="0" err="1" smtClean="0"/>
              <a:t>Secrecy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2067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888432"/>
          </a:xfrm>
        </p:spPr>
        <p:txBody>
          <a:bodyPr/>
          <a:lstStyle/>
          <a:p>
            <a:r>
              <a:rPr lang="da-DK" dirty="0" smtClean="0"/>
              <a:t>How do we keep our keys safe?</a:t>
            </a:r>
          </a:p>
          <a:p>
            <a:endParaRPr lang="da-DK" dirty="0" smtClean="0"/>
          </a:p>
          <a:p>
            <a:r>
              <a:rPr lang="da-DK" dirty="0" smtClean="0"/>
              <a:t>Windows Certificate Store</a:t>
            </a:r>
          </a:p>
          <a:p>
            <a:r>
              <a:rPr lang="da-DK" dirty="0" smtClean="0"/>
              <a:t>PKCS#11 smartcard</a:t>
            </a:r>
          </a:p>
          <a:p>
            <a:r>
              <a:rPr lang="da-DK" dirty="0" smtClean="0"/>
              <a:t>From APL: in a PKCS#8</a:t>
            </a:r>
          </a:p>
          <a:p>
            <a:endParaRPr lang="da-DK" sz="2000" dirty="0"/>
          </a:p>
          <a:p>
            <a:r>
              <a:rPr lang="da-DK" sz="2000" dirty="0" smtClean="0"/>
              <a:t>PKCS =&gt; Public-Key Cryptographics Standard</a:t>
            </a:r>
            <a:endParaRPr lang="da-DK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err="1" smtClean="0"/>
              <a:t>Key</a:t>
            </a:r>
            <a:r>
              <a:rPr lang="da-DK" dirty="0" smtClean="0"/>
              <a:t> Problem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1672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352928" cy="3577952"/>
          </a:xfrm>
        </p:spPr>
        <p:txBody>
          <a:bodyPr/>
          <a:lstStyle/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da-DK" sz="2400" dirty="0"/>
              <a:t>The DCL is a DLL/so and a set of cover-functions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da-DK" sz="2400" dirty="0"/>
              <a:t>Provides access to </a:t>
            </a:r>
            <a:r>
              <a:rPr lang="da-DK" sz="2400" dirty="0" smtClean="0"/>
              <a:t>a large set of </a:t>
            </a:r>
            <a:r>
              <a:rPr lang="da-DK" sz="2400" dirty="0"/>
              <a:t>hashing and encryption functions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da-DK" sz="2400" dirty="0"/>
              <a:t>Provides tools for dealing with ”certificates” containing keys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da-DK" sz="2400" dirty="0"/>
              <a:t>Cross-platform (but cross Unicode/Classic is problematic due to translation issues)</a:t>
            </a:r>
          </a:p>
          <a:p>
            <a:endParaRPr lang="da-DK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000" dirty="0" smtClean="0"/>
              <a:t>Dyalog Cryptographic Library</a:t>
            </a: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172069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7016824" cy="357795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dirty="0" smtClean="0"/>
              <a:t>Store certificates and keep private keys </a:t>
            </a:r>
            <a:r>
              <a:rPr lang="da-DK" dirty="0" err="1" smtClean="0"/>
              <a:t>secret</a:t>
            </a:r>
            <a:r>
              <a:rPr lang="da-DK" dirty="0" smtClean="0"/>
              <a:t>.</a:t>
            </a:r>
            <a:endParaRPr lang="da-DK" dirty="0"/>
          </a:p>
          <a:p>
            <a:pPr algn="l"/>
            <a:r>
              <a:rPr lang="da-DK" dirty="0" smtClean="0"/>
              <a:t>But: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dirty="0" smtClean="0"/>
              <a:t>Limits on available algorithms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dirty="0" err="1" smtClean="0"/>
              <a:t>Mimited</a:t>
            </a:r>
            <a:r>
              <a:rPr lang="da-DK" dirty="0" smtClean="0"/>
              <a:t> tools for Dyalog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da-DK" dirty="0" err="1" smtClean="0"/>
              <a:t>Microsoft.Net</a:t>
            </a:r>
            <a:endParaRPr lang="da-DK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da-DK" dirty="0" err="1" smtClean="0"/>
              <a:t>Some</a:t>
            </a:r>
            <a:r>
              <a:rPr lang="da-DK" dirty="0" smtClean="0"/>
              <a:t> Conga support</a:t>
            </a:r>
            <a:endParaRPr lang="da-D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Certificate Stores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4681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15616" y="2060848"/>
            <a:ext cx="7632848" cy="357795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Manage WHO can view data   </a:t>
            </a:r>
            <a:br>
              <a:rPr lang="en-US" dirty="0" smtClean="0"/>
            </a:br>
            <a:r>
              <a:rPr lang="en-US" dirty="0" smtClean="0"/>
              <a:t>(Secrecy)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Make sure data is unmodified (Authentication/data integrity)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Know the origin of the data</a:t>
            </a:r>
            <a:br>
              <a:rPr lang="en-US" dirty="0" smtClean="0"/>
            </a:br>
            <a:r>
              <a:rPr lang="en-US" dirty="0" smtClean="0"/>
              <a:t>(Non-Repudiation)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Cryptography: Goals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763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7376864" cy="3577952"/>
          </a:xfrm>
        </p:spPr>
        <p:txBody>
          <a:bodyPr/>
          <a:lstStyle/>
          <a:p>
            <a:r>
              <a:rPr lang="da-DK" dirty="0" smtClean="0"/>
              <a:t>OO </a:t>
            </a:r>
            <a:r>
              <a:rPr lang="da-DK" dirty="0" err="1" smtClean="0"/>
              <a:t>example</a:t>
            </a:r>
            <a:r>
              <a:rPr lang="da-DK" dirty="0" smtClean="0"/>
              <a:t>: </a:t>
            </a:r>
            <a:r>
              <a:rPr lang="da-DK" dirty="0" err="1" smtClean="0"/>
              <a:t>Keyed</a:t>
            </a:r>
            <a:r>
              <a:rPr lang="da-DK" dirty="0" smtClean="0"/>
              <a:t> Component file</a:t>
            </a:r>
          </a:p>
          <a:p>
            <a:pPr algn="l"/>
            <a:endParaRPr lang="da-DK" dirty="0" smtClean="0"/>
          </a:p>
          <a:p>
            <a:pPr algn="l"/>
            <a:r>
              <a:rPr lang="da-DK" sz="2000" dirty="0">
                <a:latin typeface="APL385 Unicode" panose="020B0709000202000203" pitchFamily="49" charset="0"/>
              </a:rPr>
              <a:t> </a:t>
            </a:r>
            <a:r>
              <a:rPr lang="da-DK" sz="2000" dirty="0" smtClean="0">
                <a:latin typeface="APL385 Unicode" panose="020B0709000202000203" pitchFamily="49" charset="0"/>
              </a:rPr>
              <a:t>  kf</a:t>
            </a:r>
            <a:r>
              <a:rPr lang="da-DK" sz="2000" dirty="0">
                <a:latin typeface="APL385 Unicode" panose="020B0709000202000203" pitchFamily="49" charset="0"/>
              </a:rPr>
              <a:t>←⎕New KeyedFile ('D:\download\Keyed')</a:t>
            </a:r>
          </a:p>
          <a:p>
            <a:pPr algn="l"/>
            <a:r>
              <a:rPr lang="da-DK" sz="2000" dirty="0" smtClean="0">
                <a:latin typeface="APL385 Unicode" panose="020B0709000202000203" pitchFamily="49" charset="0"/>
              </a:rPr>
              <a:t>   kf</a:t>
            </a:r>
            <a:r>
              <a:rPr lang="da-DK" sz="2000" dirty="0">
                <a:latin typeface="APL385 Unicode" panose="020B0709000202000203" pitchFamily="49" charset="0"/>
              </a:rPr>
              <a:t>['Products'  'Sales']←'Many' </a:t>
            </a:r>
            <a:r>
              <a:rPr lang="da-DK" sz="2000" dirty="0" smtClean="0">
                <a:latin typeface="APL385 Unicode" panose="020B0709000202000203" pitchFamily="49" charset="0"/>
              </a:rPr>
              <a:t>'None'</a:t>
            </a:r>
            <a:endParaRPr lang="da-DK" sz="2000" dirty="0">
              <a:latin typeface="APL385 Unicode" panose="020B0709000202000203" pitchFamily="49" charset="0"/>
            </a:endParaRPr>
          </a:p>
          <a:p>
            <a:pPr algn="l"/>
            <a:r>
              <a:rPr lang="da-DK" sz="2000" dirty="0">
                <a:latin typeface="APL385 Unicode" panose="020B0709000202000203" pitchFamily="49" charset="0"/>
              </a:rPr>
              <a:t>  </a:t>
            </a:r>
            <a:r>
              <a:rPr lang="da-DK" sz="2000" dirty="0" smtClean="0">
                <a:latin typeface="APL385 Unicode" panose="020B0709000202000203" pitchFamily="49" charset="0"/>
              </a:rPr>
              <a:t> kf</a:t>
            </a:r>
            <a:r>
              <a:rPr lang="da-DK" sz="2000" dirty="0">
                <a:latin typeface="APL385 Unicode" panose="020B0709000202000203" pitchFamily="49" charset="0"/>
              </a:rPr>
              <a:t>[⊂'Products']</a:t>
            </a:r>
          </a:p>
          <a:p>
            <a:pPr algn="l"/>
            <a:r>
              <a:rPr lang="da-DK" sz="2000" dirty="0">
                <a:latin typeface="APL385 Unicode" panose="020B0709000202000203" pitchFamily="49" charset="0"/>
              </a:rPr>
              <a:t> Many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Samples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2178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59632" y="2060848"/>
            <a:ext cx="6872808" cy="3577952"/>
          </a:xfrm>
        </p:spPr>
        <p:txBody>
          <a:bodyPr/>
          <a:lstStyle/>
          <a:p>
            <a:r>
              <a:rPr lang="da-DK" dirty="0" smtClean="0"/>
              <a:t>OO </a:t>
            </a:r>
            <a:r>
              <a:rPr lang="da-DK" dirty="0" err="1" smtClean="0"/>
              <a:t>example</a:t>
            </a:r>
            <a:r>
              <a:rPr lang="da-DK" dirty="0" smtClean="0"/>
              <a:t>: </a:t>
            </a:r>
            <a:r>
              <a:rPr lang="da-DK" dirty="0" err="1" smtClean="0"/>
              <a:t>Keyed</a:t>
            </a:r>
            <a:r>
              <a:rPr lang="da-DK" dirty="0" smtClean="0"/>
              <a:t> Component file</a:t>
            </a:r>
          </a:p>
          <a:p>
            <a:endParaRPr lang="da-DK" dirty="0" smtClean="0"/>
          </a:p>
          <a:p>
            <a:r>
              <a:rPr lang="da-DK" dirty="0" smtClean="0"/>
              <a:t>Extended to handle encrypted and compressed components.</a:t>
            </a:r>
          </a:p>
          <a:p>
            <a:endParaRPr lang="da-D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Samples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2078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43608" y="2060848"/>
            <a:ext cx="7200800" cy="3577952"/>
          </a:xfrm>
        </p:spPr>
        <p:txBody>
          <a:bodyPr/>
          <a:lstStyle/>
          <a:p>
            <a:r>
              <a:rPr lang="da-DK" dirty="0" err="1" smtClean="0"/>
              <a:t>Based</a:t>
            </a:r>
            <a:r>
              <a:rPr lang="da-DK" dirty="0" smtClean="0"/>
              <a:t> on the Keyed Component Class</a:t>
            </a:r>
          </a:p>
          <a:p>
            <a:r>
              <a:rPr lang="da-DK" dirty="0" smtClean="0"/>
              <a:t>We need to add:</a:t>
            </a:r>
          </a:p>
          <a:p>
            <a:endParaRPr lang="da-DK" dirty="0" smtClean="0"/>
          </a:p>
          <a:p>
            <a:r>
              <a:rPr lang="da-DK" dirty="0" smtClean="0"/>
              <a:t>User information</a:t>
            </a:r>
          </a:p>
          <a:p>
            <a:r>
              <a:rPr lang="da-DK" dirty="0" smtClean="0"/>
              <a:t>Access information</a:t>
            </a:r>
            <a:endParaRPr lang="da-D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Encrypted Component file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1260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944816" cy="3577952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da-DK" dirty="0" smtClean="0"/>
              <a:t>User Id		</a:t>
            </a:r>
          </a:p>
          <a:p>
            <a:pPr marL="514350" indent="-514350" algn="l">
              <a:buFont typeface="+mj-lt"/>
              <a:buAutoNum type="arabicPeriod"/>
            </a:pPr>
            <a:r>
              <a:rPr lang="da-DK" dirty="0" smtClean="0"/>
              <a:t>Public Key	</a:t>
            </a:r>
          </a:p>
          <a:p>
            <a:pPr marL="514350" indent="-514350" algn="l">
              <a:buFont typeface="+mj-lt"/>
              <a:buAutoNum type="arabicPeriod"/>
            </a:pPr>
            <a:r>
              <a:rPr lang="da-DK" dirty="0" smtClean="0"/>
              <a:t>Salt			</a:t>
            </a:r>
          </a:p>
          <a:p>
            <a:pPr marL="514350" indent="-514350" algn="l">
              <a:buFont typeface="+mj-lt"/>
              <a:buAutoNum type="arabicPeriod"/>
            </a:pPr>
            <a:r>
              <a:rPr lang="da-DK" dirty="0" smtClean="0"/>
              <a:t>Repetitions</a:t>
            </a:r>
          </a:p>
          <a:p>
            <a:pPr marL="514350" indent="-514350" algn="l">
              <a:buFont typeface="+mj-lt"/>
              <a:buAutoNum type="arabicPeriod"/>
            </a:pPr>
            <a:r>
              <a:rPr lang="da-DK" dirty="0" smtClean="0"/>
              <a:t>Initial Vector </a:t>
            </a:r>
          </a:p>
          <a:p>
            <a:pPr marL="514350" indent="-514350" algn="l">
              <a:buFont typeface="+mj-lt"/>
              <a:buAutoNum type="arabicPeriod"/>
            </a:pPr>
            <a:r>
              <a:rPr lang="da-DK" dirty="0" err="1" smtClean="0"/>
              <a:t>Encrypted</a:t>
            </a:r>
            <a:r>
              <a:rPr lang="da-DK" dirty="0" smtClean="0"/>
              <a:t> Private </a:t>
            </a:r>
            <a:r>
              <a:rPr lang="da-DK" dirty="0" err="1" smtClean="0"/>
              <a:t>Key</a:t>
            </a:r>
            <a:endParaRPr lang="da-D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User Information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9105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6400800" cy="4032448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da-DK" dirty="0" smtClean="0"/>
              <a:t>User Id</a:t>
            </a:r>
          </a:p>
          <a:p>
            <a:pPr marL="514350" indent="-514350" algn="l">
              <a:buFont typeface="+mj-lt"/>
              <a:buAutoNum type="arabicPeriod"/>
            </a:pPr>
            <a:r>
              <a:rPr lang="da-DK" dirty="0" smtClean="0"/>
              <a:t>Key</a:t>
            </a:r>
          </a:p>
          <a:p>
            <a:pPr marL="514350" indent="-514350" algn="l">
              <a:buFont typeface="+mj-lt"/>
              <a:buAutoNum type="arabicPeriod"/>
            </a:pPr>
            <a:r>
              <a:rPr lang="da-DK" dirty="0" smtClean="0"/>
              <a:t>Encrypt</a:t>
            </a:r>
            <a:r>
              <a:rPr lang="da-DK" sz="2000" baseline="-25000" dirty="0" smtClean="0"/>
              <a:t>UserPubKey</a:t>
            </a:r>
            <a:r>
              <a:rPr lang="da-DK" dirty="0" smtClean="0"/>
              <a:t>(</a:t>
            </a:r>
            <a:br>
              <a:rPr lang="da-DK" dirty="0" smtClean="0"/>
            </a:br>
            <a:r>
              <a:rPr lang="da-DK" dirty="0" smtClean="0"/>
              <a:t>	SymKey +</a:t>
            </a:r>
          </a:p>
          <a:p>
            <a:pPr algn="l"/>
            <a:r>
              <a:rPr lang="da-DK" dirty="0"/>
              <a:t>	</a:t>
            </a:r>
            <a:r>
              <a:rPr lang="da-DK" dirty="0" smtClean="0"/>
              <a:t>Initial Vector +</a:t>
            </a:r>
          </a:p>
          <a:p>
            <a:pPr algn="l"/>
            <a:r>
              <a:rPr lang="da-DK" dirty="0"/>
              <a:t>	</a:t>
            </a:r>
            <a:r>
              <a:rPr lang="da-DK" dirty="0" smtClean="0"/>
              <a:t>Hash )</a:t>
            </a:r>
            <a:endParaRPr lang="da-D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Access Information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7240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39552" y="1700808"/>
            <a:ext cx="8424936" cy="3937992"/>
          </a:xfrm>
        </p:spPr>
        <p:txBody>
          <a:bodyPr/>
          <a:lstStyle/>
          <a:p>
            <a:pPr algn="l"/>
            <a:r>
              <a:rPr lang="da-DK" sz="2000" dirty="0" smtClean="0">
                <a:latin typeface="APL385 Unicode" panose="020B0709000202000203" pitchFamily="49" charset="0"/>
              </a:rPr>
              <a:t>∇ </a:t>
            </a:r>
            <a:r>
              <a:rPr lang="da-DK" sz="2000" dirty="0">
                <a:latin typeface="APL385 Unicode" panose="020B0709000202000203" pitchFamily="49" charset="0"/>
              </a:rPr>
              <a:t>AddUser(user para</a:t>
            </a:r>
            <a:r>
              <a:rPr lang="da-DK" sz="2000" dirty="0" smtClean="0">
                <a:latin typeface="APL385 Unicode" panose="020B0709000202000203" pitchFamily="49" charset="0"/>
              </a:rPr>
              <a:t>);.....</a:t>
            </a:r>
            <a:endParaRPr lang="da-DK" sz="2000" dirty="0">
              <a:latin typeface="APL385 Unicode" panose="020B0709000202000203" pitchFamily="49" charset="0"/>
            </a:endParaRPr>
          </a:p>
          <a:p>
            <a:pPr algn="l"/>
            <a:r>
              <a:rPr lang="da-DK" sz="2000" dirty="0" smtClean="0">
                <a:latin typeface="APL385 Unicode" panose="020B0709000202000203" pitchFamily="49" charset="0"/>
              </a:rPr>
              <a:t>  </a:t>
            </a:r>
            <a:r>
              <a:rPr lang="da-DK" sz="2000" dirty="0">
                <a:latin typeface="APL385 Unicode" panose="020B0709000202000203" pitchFamily="49" charset="0"/>
              </a:rPr>
              <a:t>(PrivKey PubKey)←GenerateAsymKeys </a:t>
            </a:r>
            <a:r>
              <a:rPr lang="da-DK" sz="2000" dirty="0" smtClean="0">
                <a:latin typeface="APL385 Unicode" panose="020B0709000202000203" pitchFamily="49" charset="0"/>
              </a:rPr>
              <a:t>AsymKeyPairSize</a:t>
            </a:r>
          </a:p>
          <a:p>
            <a:pPr algn="l"/>
            <a:r>
              <a:rPr lang="da-DK" sz="2000" dirty="0">
                <a:latin typeface="APL385 Unicode" panose="020B0709000202000203" pitchFamily="49" charset="0"/>
              </a:rPr>
              <a:t> </a:t>
            </a:r>
            <a:r>
              <a:rPr lang="da-DK" sz="2000" dirty="0" smtClean="0">
                <a:latin typeface="APL385 Unicode" panose="020B0709000202000203" pitchFamily="49" charset="0"/>
              </a:rPr>
              <a:t> Salt</a:t>
            </a:r>
            <a:r>
              <a:rPr lang="da-DK" sz="2000" dirty="0">
                <a:latin typeface="APL385 Unicode" panose="020B0709000202000203" pitchFamily="49" charset="0"/>
              </a:rPr>
              <a:t>←Random SaltSize </a:t>
            </a:r>
            <a:endParaRPr lang="da-DK" sz="2000" dirty="0" smtClean="0">
              <a:latin typeface="APL385 Unicode" panose="020B0709000202000203" pitchFamily="49" charset="0"/>
            </a:endParaRPr>
          </a:p>
          <a:p>
            <a:pPr algn="l"/>
            <a:r>
              <a:rPr lang="da-DK" sz="2000" dirty="0">
                <a:latin typeface="APL385 Unicode" panose="020B0709000202000203" pitchFamily="49" charset="0"/>
              </a:rPr>
              <a:t> </a:t>
            </a:r>
            <a:r>
              <a:rPr lang="da-DK" sz="2000" dirty="0" smtClean="0">
                <a:latin typeface="APL385 Unicode" panose="020B0709000202000203" pitchFamily="49" charset="0"/>
              </a:rPr>
              <a:t> </a:t>
            </a:r>
            <a:r>
              <a:rPr lang="da-DK" sz="2000" dirty="0" smtClean="0">
                <a:latin typeface="APL385 Unicode" panose="020B0709000202000203" pitchFamily="49" charset="0"/>
              </a:rPr>
              <a:t>iv</a:t>
            </a:r>
            <a:r>
              <a:rPr lang="da-DK" sz="2000" dirty="0">
                <a:latin typeface="APL385 Unicode" panose="020B0709000202000203" pitchFamily="49" charset="0"/>
              </a:rPr>
              <a:t>←Random </a:t>
            </a:r>
            <a:r>
              <a:rPr lang="da-DK" sz="2000" dirty="0" smtClean="0">
                <a:latin typeface="APL385 Unicode" panose="020B0709000202000203" pitchFamily="49" charset="0"/>
              </a:rPr>
              <a:t>CipherBlockSize</a:t>
            </a:r>
            <a:endParaRPr lang="da-DK" sz="2000" dirty="0">
              <a:latin typeface="APL385 Unicode" panose="020B0709000202000203" pitchFamily="49" charset="0"/>
            </a:endParaRPr>
          </a:p>
          <a:p>
            <a:pPr algn="l"/>
            <a:r>
              <a:rPr lang="da-DK" sz="2000" dirty="0">
                <a:latin typeface="APL385 Unicode" panose="020B0709000202000203" pitchFamily="49" charset="0"/>
              </a:rPr>
              <a:t>  </a:t>
            </a:r>
            <a:r>
              <a:rPr lang="da-DK" sz="2000" dirty="0" smtClean="0">
                <a:latin typeface="APL385 Unicode" panose="020B0709000202000203" pitchFamily="49" charset="0"/>
              </a:rPr>
              <a:t>rep</a:t>
            </a:r>
            <a:r>
              <a:rPr lang="da-DK" sz="2000" dirty="0">
                <a:latin typeface="APL385 Unicode" panose="020B0709000202000203" pitchFamily="49" charset="0"/>
              </a:rPr>
              <a:t>←</a:t>
            </a:r>
            <a:r>
              <a:rPr lang="da-DK" sz="2000" dirty="0" smtClean="0">
                <a:latin typeface="APL385 Unicode" panose="020B0709000202000203" pitchFamily="49" charset="0"/>
              </a:rPr>
              <a:t>PBKDF2Repetitions</a:t>
            </a:r>
            <a:endParaRPr lang="da-DK" sz="2000" dirty="0">
              <a:latin typeface="APL385 Unicode" panose="020B0709000202000203" pitchFamily="49" charset="0"/>
            </a:endParaRPr>
          </a:p>
          <a:p>
            <a:pPr algn="l"/>
            <a:r>
              <a:rPr lang="da-DK" sz="2000" dirty="0">
                <a:latin typeface="APL385 Unicode" panose="020B0709000202000203" pitchFamily="49" charset="0"/>
              </a:rPr>
              <a:t>  </a:t>
            </a:r>
            <a:r>
              <a:rPr lang="da-DK" sz="2000" dirty="0" smtClean="0">
                <a:latin typeface="APL385 Unicode" panose="020B0709000202000203" pitchFamily="49" charset="0"/>
              </a:rPr>
              <a:t>DerivedKey</a:t>
            </a:r>
            <a:r>
              <a:rPr lang="da-DK" sz="2000" dirty="0">
                <a:latin typeface="APL385 Unicode" panose="020B0709000202000203" pitchFamily="49" charset="0"/>
              </a:rPr>
              <a:t>←DeriveKey para Salt rep </a:t>
            </a:r>
            <a:r>
              <a:rPr lang="da-DK" sz="2000" dirty="0" smtClean="0">
                <a:latin typeface="APL385 Unicode" panose="020B0709000202000203" pitchFamily="49" charset="0"/>
              </a:rPr>
              <a:t>CipherKeySize</a:t>
            </a:r>
            <a:endParaRPr lang="da-DK" sz="2000" dirty="0">
              <a:latin typeface="APL385 Unicode" panose="020B0709000202000203" pitchFamily="49" charset="0"/>
            </a:endParaRPr>
          </a:p>
          <a:p>
            <a:pPr algn="l"/>
            <a:r>
              <a:rPr lang="da-DK" sz="2000" dirty="0">
                <a:latin typeface="APL385 Unicode" panose="020B0709000202000203" pitchFamily="49" charset="0"/>
              </a:rPr>
              <a:t>  </a:t>
            </a:r>
            <a:r>
              <a:rPr lang="da-DK" sz="2000" dirty="0" smtClean="0">
                <a:latin typeface="APL385 Unicode" panose="020B0709000202000203" pitchFamily="49" charset="0"/>
              </a:rPr>
              <a:t>EncPrivKey</a:t>
            </a:r>
            <a:r>
              <a:rPr lang="da-DK" sz="2000" dirty="0">
                <a:latin typeface="APL385 Unicode" panose="020B0709000202000203" pitchFamily="49" charset="0"/>
              </a:rPr>
              <a:t>←PrivKey EncryptSym DerivedKey </a:t>
            </a:r>
            <a:r>
              <a:rPr lang="da-DK" sz="2000" dirty="0" smtClean="0">
                <a:latin typeface="APL385 Unicode" panose="020B0709000202000203" pitchFamily="49" charset="0"/>
              </a:rPr>
              <a:t>iv</a:t>
            </a:r>
            <a:endParaRPr lang="da-DK" sz="2000" dirty="0">
              <a:latin typeface="APL385 Unicode" panose="020B0709000202000203" pitchFamily="49" charset="0"/>
            </a:endParaRPr>
          </a:p>
          <a:p>
            <a:pPr algn="l"/>
            <a:r>
              <a:rPr lang="da-DK" sz="2000" dirty="0">
                <a:latin typeface="APL385 Unicode" panose="020B0709000202000203" pitchFamily="49" charset="0"/>
              </a:rPr>
              <a:t>  </a:t>
            </a:r>
            <a:r>
              <a:rPr lang="da-DK" sz="2000" dirty="0" smtClean="0">
                <a:latin typeface="APL385 Unicode" panose="020B0709000202000203" pitchFamily="49" charset="0"/>
              </a:rPr>
              <a:t>users</a:t>
            </a:r>
            <a:r>
              <a:rPr lang="da-DK" sz="2000" dirty="0">
                <a:latin typeface="APL385 Unicode" panose="020B0709000202000203" pitchFamily="49" charset="0"/>
              </a:rPr>
              <a:t>⍪←user PubKey Salt rep iv </a:t>
            </a:r>
            <a:r>
              <a:rPr lang="da-DK" sz="2000" dirty="0" smtClean="0">
                <a:latin typeface="APL385 Unicode" panose="020B0709000202000203" pitchFamily="49" charset="0"/>
              </a:rPr>
              <a:t>EncPrivKey</a:t>
            </a:r>
          </a:p>
          <a:p>
            <a:pPr algn="l"/>
            <a:r>
              <a:rPr lang="da-DK" sz="2000" dirty="0" smtClean="0">
                <a:latin typeface="APL385 Unicode" panose="020B0709000202000203" pitchFamily="49" charset="0"/>
              </a:rPr>
              <a:t>∇</a:t>
            </a:r>
            <a:endParaRPr lang="da-DK" sz="2000" dirty="0">
              <a:latin typeface="APL385 Unicode" panose="020B0709000202000203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Add New User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5348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39552" y="1700808"/>
            <a:ext cx="7992888" cy="3937992"/>
          </a:xfrm>
        </p:spPr>
        <p:txBody>
          <a:bodyPr/>
          <a:lstStyle/>
          <a:p>
            <a:pPr algn="l"/>
            <a:r>
              <a:rPr lang="da-DK" sz="1800" dirty="0" smtClean="0">
                <a:latin typeface="APL385 Unicode" panose="020B0709000202000203" pitchFamily="49" charset="0"/>
              </a:rPr>
              <a:t>∇ data←</a:t>
            </a:r>
            <a:r>
              <a:rPr lang="da-DK" sz="1800" dirty="0">
                <a:latin typeface="APL385 Unicode" panose="020B0709000202000203" pitchFamily="49" charset="0"/>
              </a:rPr>
              <a:t>apl NewComp </a:t>
            </a:r>
            <a:r>
              <a:rPr lang="da-DK" sz="1800" dirty="0" smtClean="0">
                <a:latin typeface="APL385 Unicode" panose="020B0709000202000203" pitchFamily="49" charset="0"/>
              </a:rPr>
              <a:t>key;...</a:t>
            </a:r>
            <a:endParaRPr lang="da-DK" sz="1800" dirty="0">
              <a:latin typeface="APL385 Unicode" panose="020B0709000202000203" pitchFamily="49" charset="0"/>
            </a:endParaRPr>
          </a:p>
          <a:p>
            <a:pPr algn="l"/>
            <a:r>
              <a:rPr lang="da-DK" sz="1800" dirty="0" smtClean="0">
                <a:latin typeface="APL385 Unicode" panose="020B0709000202000203" pitchFamily="49" charset="0"/>
              </a:rPr>
              <a:t>  (type plain)←</a:t>
            </a:r>
            <a:r>
              <a:rPr lang="da-DK" sz="1800" dirty="0">
                <a:latin typeface="APL385 Unicode" panose="020B0709000202000203" pitchFamily="49" charset="0"/>
              </a:rPr>
              <a:t>Compress Serialize </a:t>
            </a:r>
            <a:r>
              <a:rPr lang="da-DK" sz="1800" dirty="0" smtClean="0">
                <a:latin typeface="APL385 Unicode" panose="020B0709000202000203" pitchFamily="49" charset="0"/>
              </a:rPr>
              <a:t>apl</a:t>
            </a:r>
            <a:endParaRPr lang="da-DK" sz="1800" dirty="0">
              <a:latin typeface="APL385 Unicode" panose="020B0709000202000203" pitchFamily="49" charset="0"/>
            </a:endParaRPr>
          </a:p>
          <a:p>
            <a:pPr algn="l"/>
            <a:r>
              <a:rPr lang="da-DK" sz="1800" dirty="0" smtClean="0">
                <a:latin typeface="APL385 Unicode" panose="020B0709000202000203" pitchFamily="49" charset="0"/>
              </a:rPr>
              <a:t>  symkey</a:t>
            </a:r>
            <a:r>
              <a:rPr lang="da-DK" sz="1800" dirty="0">
                <a:latin typeface="APL385 Unicode" panose="020B0709000202000203" pitchFamily="49" charset="0"/>
              </a:rPr>
              <a:t>←Random </a:t>
            </a:r>
            <a:r>
              <a:rPr lang="da-DK" sz="1800" dirty="0" smtClean="0">
                <a:latin typeface="APL385 Unicode" panose="020B0709000202000203" pitchFamily="49" charset="0"/>
              </a:rPr>
              <a:t>CipherKeySize</a:t>
            </a:r>
            <a:endParaRPr lang="da-DK" sz="1800" dirty="0">
              <a:latin typeface="APL385 Unicode" panose="020B0709000202000203" pitchFamily="49" charset="0"/>
            </a:endParaRPr>
          </a:p>
          <a:p>
            <a:pPr algn="l"/>
            <a:r>
              <a:rPr lang="da-DK" sz="1800" dirty="0" smtClean="0">
                <a:latin typeface="APL385 Unicode" panose="020B0709000202000203" pitchFamily="49" charset="0"/>
              </a:rPr>
              <a:t>  iv</a:t>
            </a:r>
            <a:r>
              <a:rPr lang="da-DK" sz="1800" dirty="0">
                <a:latin typeface="APL385 Unicode" panose="020B0709000202000203" pitchFamily="49" charset="0"/>
              </a:rPr>
              <a:t>←Random </a:t>
            </a:r>
            <a:r>
              <a:rPr lang="da-DK" sz="1800" dirty="0" smtClean="0">
                <a:latin typeface="APL385 Unicode" panose="020B0709000202000203" pitchFamily="49" charset="0"/>
              </a:rPr>
              <a:t>CipherBlockSize</a:t>
            </a:r>
            <a:endParaRPr lang="da-DK" sz="1800" dirty="0">
              <a:latin typeface="APL385 Unicode" panose="020B0709000202000203" pitchFamily="49" charset="0"/>
            </a:endParaRPr>
          </a:p>
          <a:p>
            <a:pPr algn="l"/>
            <a:r>
              <a:rPr lang="da-DK" sz="1800" dirty="0" smtClean="0">
                <a:latin typeface="APL385 Unicode" panose="020B0709000202000203" pitchFamily="49" charset="0"/>
              </a:rPr>
              <a:t>  digest</a:t>
            </a:r>
            <a:r>
              <a:rPr lang="da-DK" sz="1800" dirty="0">
                <a:latin typeface="APL385 Unicode" panose="020B0709000202000203" pitchFamily="49" charset="0"/>
              </a:rPr>
              <a:t>←Hash </a:t>
            </a:r>
            <a:r>
              <a:rPr lang="da-DK" sz="1800" dirty="0" smtClean="0">
                <a:latin typeface="APL385 Unicode" panose="020B0709000202000203" pitchFamily="49" charset="0"/>
              </a:rPr>
              <a:t>plain</a:t>
            </a:r>
            <a:endParaRPr lang="da-DK" sz="1800" dirty="0">
              <a:latin typeface="APL385 Unicode" panose="020B0709000202000203" pitchFamily="49" charset="0"/>
            </a:endParaRPr>
          </a:p>
          <a:p>
            <a:pPr algn="l"/>
            <a:r>
              <a:rPr lang="da-DK" sz="1800" dirty="0" smtClean="0">
                <a:latin typeface="APL385 Unicode" panose="020B0709000202000203" pitchFamily="49" charset="0"/>
              </a:rPr>
              <a:t>  uix</a:t>
            </a:r>
            <a:r>
              <a:rPr lang="da-DK" sz="1800" dirty="0">
                <a:latin typeface="APL385 Unicode" panose="020B0709000202000203" pitchFamily="49" charset="0"/>
              </a:rPr>
              <a:t>←FindUser </a:t>
            </a:r>
            <a:r>
              <a:rPr lang="da-DK" sz="1800" dirty="0" smtClean="0">
                <a:latin typeface="APL385 Unicode" panose="020B0709000202000203" pitchFamily="49" charset="0"/>
              </a:rPr>
              <a:t>cuser</a:t>
            </a:r>
            <a:endParaRPr lang="da-DK" sz="1800" dirty="0">
              <a:latin typeface="APL385 Unicode" panose="020B0709000202000203" pitchFamily="49" charset="0"/>
            </a:endParaRPr>
          </a:p>
          <a:p>
            <a:pPr algn="l"/>
            <a:r>
              <a:rPr lang="da-DK" sz="1800" dirty="0" smtClean="0">
                <a:latin typeface="APL385 Unicode" panose="020B0709000202000203" pitchFamily="49" charset="0"/>
              </a:rPr>
              <a:t>  cipher</a:t>
            </a:r>
            <a:r>
              <a:rPr lang="da-DK" sz="1800" dirty="0">
                <a:latin typeface="APL385 Unicode" panose="020B0709000202000203" pitchFamily="49" charset="0"/>
              </a:rPr>
              <a:t>←plain EncryptSym symkey </a:t>
            </a:r>
            <a:r>
              <a:rPr lang="da-DK" sz="1800" dirty="0" smtClean="0">
                <a:latin typeface="APL385 Unicode" panose="020B0709000202000203" pitchFamily="49" charset="0"/>
              </a:rPr>
              <a:t>iv</a:t>
            </a:r>
            <a:endParaRPr lang="da-DK" sz="1800" dirty="0">
              <a:latin typeface="APL385 Unicode" panose="020B0709000202000203" pitchFamily="49" charset="0"/>
            </a:endParaRPr>
          </a:p>
          <a:p>
            <a:pPr algn="l"/>
            <a:r>
              <a:rPr lang="da-DK" sz="1800" dirty="0" smtClean="0">
                <a:latin typeface="APL385 Unicode" panose="020B0709000202000203" pitchFamily="49" charset="0"/>
              </a:rPr>
              <a:t>  </a:t>
            </a:r>
            <a:r>
              <a:rPr lang="da-DK" sz="1800" dirty="0">
                <a:latin typeface="APL385 Unicode" panose="020B0709000202000203" pitchFamily="49" charset="0"/>
              </a:rPr>
              <a:t>pubkey←⊃users[uix;2]</a:t>
            </a:r>
            <a:endParaRPr lang="da-DK" sz="1800" dirty="0" smtClean="0">
              <a:latin typeface="APL385 Unicode" panose="020B0709000202000203" pitchFamily="49" charset="0"/>
            </a:endParaRPr>
          </a:p>
          <a:p>
            <a:pPr algn="l"/>
            <a:r>
              <a:rPr lang="da-DK" sz="1800" dirty="0">
                <a:latin typeface="APL385 Unicode" panose="020B0709000202000203" pitchFamily="49" charset="0"/>
              </a:rPr>
              <a:t> </a:t>
            </a:r>
            <a:r>
              <a:rPr lang="da-DK" sz="1800" dirty="0" smtClean="0">
                <a:latin typeface="APL385 Unicode" panose="020B0709000202000203" pitchFamily="49" charset="0"/>
              </a:rPr>
              <a:t> encaccesskey</a:t>
            </a:r>
            <a:r>
              <a:rPr lang="da-DK" sz="1800" dirty="0">
                <a:latin typeface="APL385 Unicode" panose="020B0709000202000203" pitchFamily="49" charset="0"/>
              </a:rPr>
              <a:t>←(</a:t>
            </a:r>
            <a:r>
              <a:rPr lang="da-DK" sz="1800" dirty="0" smtClean="0">
                <a:latin typeface="APL385 Unicode" panose="020B0709000202000203" pitchFamily="49" charset="0"/>
              </a:rPr>
              <a:t>symkey,iv,digest)EncryptASym pubkey</a:t>
            </a:r>
            <a:endParaRPr lang="da-DK" sz="1800" dirty="0">
              <a:latin typeface="APL385 Unicode" panose="020B0709000202000203" pitchFamily="49" charset="0"/>
            </a:endParaRPr>
          </a:p>
          <a:p>
            <a:pPr algn="l"/>
            <a:r>
              <a:rPr lang="da-DK" sz="1800" dirty="0" smtClean="0">
                <a:latin typeface="APL385 Unicode" panose="020B0709000202000203" pitchFamily="49" charset="0"/>
              </a:rPr>
              <a:t>  access</a:t>
            </a:r>
            <a:r>
              <a:rPr lang="da-DK" sz="1800" dirty="0">
                <a:latin typeface="APL385 Unicode" panose="020B0709000202000203" pitchFamily="49" charset="0"/>
              </a:rPr>
              <a:t>⍪←cuser key </a:t>
            </a:r>
            <a:r>
              <a:rPr lang="da-DK" sz="1800" dirty="0" smtClean="0">
                <a:latin typeface="APL385 Unicode" panose="020B0709000202000203" pitchFamily="49" charset="0"/>
              </a:rPr>
              <a:t>encaccesskey</a:t>
            </a:r>
            <a:endParaRPr lang="da-DK" sz="1800" dirty="0">
              <a:latin typeface="APL385 Unicode" panose="020B0709000202000203" pitchFamily="49" charset="0"/>
            </a:endParaRPr>
          </a:p>
          <a:p>
            <a:pPr algn="l"/>
            <a:r>
              <a:rPr lang="da-DK" sz="1800" dirty="0" smtClean="0">
                <a:latin typeface="APL385 Unicode" panose="020B0709000202000203" pitchFamily="49" charset="0"/>
              </a:rPr>
              <a:t>  data←</a:t>
            </a:r>
            <a:r>
              <a:rPr lang="da-DK" sz="1800" dirty="0">
                <a:latin typeface="APL385 Unicode" panose="020B0709000202000203" pitchFamily="49" charset="0"/>
              </a:rPr>
              <a:t>type </a:t>
            </a:r>
            <a:r>
              <a:rPr lang="da-DK" sz="1800" dirty="0" smtClean="0">
                <a:latin typeface="APL385 Unicode" panose="020B0709000202000203" pitchFamily="49" charset="0"/>
              </a:rPr>
              <a:t>cipher</a:t>
            </a:r>
          </a:p>
          <a:p>
            <a:pPr algn="l"/>
            <a:r>
              <a:rPr lang="da-DK" sz="1800" dirty="0" smtClean="0">
                <a:latin typeface="APL385 Unicode" panose="020B0709000202000203" pitchFamily="49" charset="0"/>
              </a:rPr>
              <a:t>∇</a:t>
            </a:r>
            <a:endParaRPr lang="da-DK" sz="1800" dirty="0">
              <a:latin typeface="APL385 Unicode" panose="020B0709000202000203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Append Component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3451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568952" cy="3577952"/>
          </a:xfrm>
        </p:spPr>
        <p:txBody>
          <a:bodyPr/>
          <a:lstStyle/>
          <a:p>
            <a:pPr algn="l"/>
            <a:r>
              <a:rPr lang="da-DK" sz="2000" dirty="0"/>
              <a:t> </a:t>
            </a:r>
            <a:r>
              <a:rPr lang="da-DK" sz="2200" dirty="0">
                <a:latin typeface="APL385 Unicode" panose="020B0709000202000203" pitchFamily="49" charset="0"/>
              </a:rPr>
              <a:t>∇ apl</a:t>
            </a:r>
            <a:r>
              <a:rPr lang="da-DK" sz="2200" dirty="0" smtClean="0">
                <a:latin typeface="APL385 Unicode" panose="020B0709000202000203" pitchFamily="49" charset="0"/>
              </a:rPr>
              <a:t>←data </a:t>
            </a:r>
            <a:r>
              <a:rPr lang="da-DK" sz="2200" dirty="0">
                <a:latin typeface="APL385 Unicode" panose="020B0709000202000203" pitchFamily="49" charset="0"/>
              </a:rPr>
              <a:t>DecryptComp </a:t>
            </a:r>
            <a:r>
              <a:rPr lang="da-DK" sz="2200" dirty="0" smtClean="0">
                <a:latin typeface="APL385 Unicode" panose="020B0709000202000203" pitchFamily="49" charset="0"/>
              </a:rPr>
              <a:t>key;...</a:t>
            </a:r>
          </a:p>
          <a:p>
            <a:pPr algn="l"/>
            <a:r>
              <a:rPr lang="da-DK" sz="2200" dirty="0" smtClean="0">
                <a:latin typeface="APL385 Unicode" panose="020B0709000202000203" pitchFamily="49" charset="0"/>
              </a:rPr>
              <a:t>  (type cipher)←data</a:t>
            </a:r>
            <a:endParaRPr lang="da-DK" sz="2200" dirty="0">
              <a:latin typeface="APL385 Unicode" panose="020B0709000202000203" pitchFamily="49" charset="0"/>
            </a:endParaRPr>
          </a:p>
          <a:p>
            <a:pPr algn="l"/>
            <a:r>
              <a:rPr lang="da-DK" sz="2200" dirty="0" smtClean="0">
                <a:latin typeface="APL385 Unicode" panose="020B0709000202000203" pitchFamily="49" charset="0"/>
              </a:rPr>
              <a:t>  (secret </a:t>
            </a:r>
            <a:r>
              <a:rPr lang="da-DK" sz="2200" dirty="0">
                <a:latin typeface="APL385 Unicode" panose="020B0709000202000203" pitchFamily="49" charset="0"/>
              </a:rPr>
              <a:t>iv </a:t>
            </a:r>
            <a:r>
              <a:rPr lang="da-DK" sz="2200" dirty="0" smtClean="0">
                <a:latin typeface="APL385 Unicode" panose="020B0709000202000203" pitchFamily="49" charset="0"/>
              </a:rPr>
              <a:t>digest)←</a:t>
            </a:r>
            <a:r>
              <a:rPr lang="da-DK" sz="2200" dirty="0">
                <a:latin typeface="APL385 Unicode" panose="020B0709000202000203" pitchFamily="49" charset="0"/>
              </a:rPr>
              <a:t>GetAccess cuser key </a:t>
            </a:r>
            <a:r>
              <a:rPr lang="da-DK" sz="2200" dirty="0" smtClean="0">
                <a:latin typeface="APL385 Unicode" panose="020B0709000202000203" pitchFamily="49" charset="0"/>
              </a:rPr>
              <a:t>cpara</a:t>
            </a:r>
          </a:p>
          <a:p>
            <a:pPr algn="l"/>
            <a:r>
              <a:rPr lang="da-DK" sz="2200" dirty="0">
                <a:latin typeface="APL385 Unicode" panose="020B0709000202000203" pitchFamily="49" charset="0"/>
              </a:rPr>
              <a:t> </a:t>
            </a:r>
            <a:r>
              <a:rPr lang="da-DK" sz="2200" dirty="0" smtClean="0">
                <a:latin typeface="APL385 Unicode" panose="020B0709000202000203" pitchFamily="49" charset="0"/>
              </a:rPr>
              <a:t> plain</a:t>
            </a:r>
            <a:r>
              <a:rPr lang="da-DK" sz="2200" dirty="0">
                <a:latin typeface="APL385 Unicode" panose="020B0709000202000203" pitchFamily="49" charset="0"/>
              </a:rPr>
              <a:t>←cipher DecryptSym secret </a:t>
            </a:r>
            <a:r>
              <a:rPr lang="da-DK" sz="2200" dirty="0" smtClean="0">
                <a:latin typeface="APL385 Unicode" panose="020B0709000202000203" pitchFamily="49" charset="0"/>
              </a:rPr>
              <a:t>iv</a:t>
            </a:r>
          </a:p>
          <a:p>
            <a:pPr algn="l"/>
            <a:r>
              <a:rPr lang="da-DK" sz="2200" dirty="0">
                <a:latin typeface="APL385 Unicode" panose="020B0709000202000203" pitchFamily="49" charset="0"/>
              </a:rPr>
              <a:t> </a:t>
            </a:r>
            <a:r>
              <a:rPr lang="da-DK" sz="2200" dirty="0" smtClean="0">
                <a:latin typeface="APL385 Unicode" panose="020B0709000202000203" pitchFamily="49" charset="0"/>
              </a:rPr>
              <a:t> apl</a:t>
            </a:r>
            <a:r>
              <a:rPr lang="da-DK" sz="2200" dirty="0">
                <a:latin typeface="APL385 Unicode" panose="020B0709000202000203" pitchFamily="49" charset="0"/>
              </a:rPr>
              <a:t>←Deserialize Decompress type </a:t>
            </a:r>
            <a:r>
              <a:rPr lang="da-DK" sz="2200" dirty="0" smtClean="0">
                <a:latin typeface="APL385 Unicode" panose="020B0709000202000203" pitchFamily="49" charset="0"/>
              </a:rPr>
              <a:t>plain</a:t>
            </a:r>
          </a:p>
          <a:p>
            <a:pPr algn="l"/>
            <a:r>
              <a:rPr lang="da-DK" sz="2200" dirty="0" smtClean="0">
                <a:latin typeface="APL385 Unicode" panose="020B0709000202000203" pitchFamily="49" charset="0"/>
              </a:rPr>
              <a:t>∇</a:t>
            </a:r>
            <a:endParaRPr lang="da-DK" sz="2200" dirty="0">
              <a:latin typeface="APL385 Unicode" panose="020B0709000202000203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Read a Component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2741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568952" cy="4010000"/>
          </a:xfrm>
        </p:spPr>
        <p:txBody>
          <a:bodyPr/>
          <a:lstStyle/>
          <a:p>
            <a:pPr algn="l"/>
            <a:r>
              <a:rPr lang="da-DK" sz="1800" dirty="0">
                <a:latin typeface="APL385 Unicode" panose="020B0709000202000203" pitchFamily="49" charset="0"/>
              </a:rPr>
              <a:t>∇ r←GetAccess(user key </a:t>
            </a:r>
            <a:r>
              <a:rPr lang="da-DK" sz="1800" dirty="0" smtClean="0">
                <a:latin typeface="APL385 Unicode" panose="020B0709000202000203" pitchFamily="49" charset="0"/>
              </a:rPr>
              <a:t>para);...</a:t>
            </a:r>
            <a:endParaRPr lang="da-DK" sz="1800" dirty="0">
              <a:latin typeface="APL385 Unicode" panose="020B0709000202000203" pitchFamily="49" charset="0"/>
            </a:endParaRPr>
          </a:p>
          <a:p>
            <a:pPr algn="l"/>
            <a:r>
              <a:rPr lang="da-DK" sz="1800" dirty="0">
                <a:latin typeface="APL385 Unicode" panose="020B0709000202000203" pitchFamily="49" charset="0"/>
              </a:rPr>
              <a:t> </a:t>
            </a:r>
            <a:r>
              <a:rPr lang="da-DK" sz="1800" dirty="0" smtClean="0">
                <a:latin typeface="APL385 Unicode" panose="020B0709000202000203" pitchFamily="49" charset="0"/>
              </a:rPr>
              <a:t> uix</a:t>
            </a:r>
            <a:r>
              <a:rPr lang="da-DK" sz="1800" dirty="0">
                <a:latin typeface="APL385 Unicode" panose="020B0709000202000203" pitchFamily="49" charset="0"/>
              </a:rPr>
              <a:t>←FindUser </a:t>
            </a:r>
            <a:r>
              <a:rPr lang="da-DK" sz="1800" dirty="0" smtClean="0">
                <a:latin typeface="APL385 Unicode" panose="020B0709000202000203" pitchFamily="49" charset="0"/>
              </a:rPr>
              <a:t>user</a:t>
            </a:r>
            <a:endParaRPr lang="da-DK" sz="1800" dirty="0">
              <a:latin typeface="APL385 Unicode" panose="020B0709000202000203" pitchFamily="49" charset="0"/>
            </a:endParaRPr>
          </a:p>
          <a:p>
            <a:pPr algn="l"/>
            <a:r>
              <a:rPr lang="da-DK" sz="1800" dirty="0" smtClean="0">
                <a:latin typeface="APL385 Unicode" panose="020B0709000202000203" pitchFamily="49" charset="0"/>
              </a:rPr>
              <a:t>  (</a:t>
            </a:r>
            <a:r>
              <a:rPr lang="da-DK" sz="1800" dirty="0">
                <a:latin typeface="APL385 Unicode" panose="020B0709000202000203" pitchFamily="49" charset="0"/>
              </a:rPr>
              <a:t>'User ',user,' not found')⎕SIGNAL(0&gt;uix)/11</a:t>
            </a:r>
          </a:p>
          <a:p>
            <a:pPr algn="l"/>
            <a:r>
              <a:rPr lang="da-DK" sz="1800" dirty="0" smtClean="0">
                <a:latin typeface="APL385 Unicode" panose="020B0709000202000203" pitchFamily="49" charset="0"/>
              </a:rPr>
              <a:t>  aix</a:t>
            </a:r>
            <a:r>
              <a:rPr lang="da-DK" sz="1800" dirty="0">
                <a:latin typeface="APL385 Unicode" panose="020B0709000202000203" pitchFamily="49" charset="0"/>
              </a:rPr>
              <a:t>←FindAccess user </a:t>
            </a:r>
            <a:r>
              <a:rPr lang="da-DK" sz="1800" dirty="0" smtClean="0">
                <a:latin typeface="APL385 Unicode" panose="020B0709000202000203" pitchFamily="49" charset="0"/>
              </a:rPr>
              <a:t>key</a:t>
            </a:r>
            <a:endParaRPr lang="da-DK" sz="1800" dirty="0">
              <a:latin typeface="APL385 Unicode" panose="020B0709000202000203" pitchFamily="49" charset="0"/>
            </a:endParaRPr>
          </a:p>
          <a:p>
            <a:pPr algn="l"/>
            <a:r>
              <a:rPr lang="da-DK" sz="1800" dirty="0" smtClean="0">
                <a:latin typeface="APL385 Unicode" panose="020B0709000202000203" pitchFamily="49" charset="0"/>
              </a:rPr>
              <a:t>  (</a:t>
            </a:r>
            <a:r>
              <a:rPr lang="da-DK" sz="1800" dirty="0">
                <a:latin typeface="APL385 Unicode" panose="020B0709000202000203" pitchFamily="49" charset="0"/>
              </a:rPr>
              <a:t>'User ',user,' </a:t>
            </a:r>
            <a:r>
              <a:rPr lang="da-DK" sz="1600" dirty="0" smtClean="0">
                <a:latin typeface="APL385 Unicode" panose="020B0709000202000203" pitchFamily="49" charset="0"/>
              </a:rPr>
              <a:t>has </a:t>
            </a:r>
            <a:r>
              <a:rPr lang="da-DK" sz="1600" dirty="0" err="1" smtClean="0">
                <a:latin typeface="APL385 Unicode" panose="020B0709000202000203" pitchFamily="49" charset="0"/>
              </a:rPr>
              <a:t>no</a:t>
            </a:r>
            <a:r>
              <a:rPr lang="da-DK" sz="1600" dirty="0" smtClean="0">
                <a:latin typeface="APL385 Unicode" panose="020B0709000202000203" pitchFamily="49" charset="0"/>
              </a:rPr>
              <a:t> </a:t>
            </a:r>
            <a:r>
              <a:rPr lang="da-DK" sz="1600" dirty="0">
                <a:latin typeface="APL385 Unicode" panose="020B0709000202000203" pitchFamily="49" charset="0"/>
              </a:rPr>
              <a:t>access </a:t>
            </a:r>
            <a:r>
              <a:rPr lang="da-DK" sz="1600" dirty="0" smtClean="0">
                <a:latin typeface="APL385 Unicode" panose="020B0709000202000203" pitchFamily="49" charset="0"/>
              </a:rPr>
              <a:t>to</a:t>
            </a:r>
            <a:r>
              <a:rPr lang="da-DK" sz="1800" dirty="0" smtClean="0">
                <a:latin typeface="APL385 Unicode" panose="020B0709000202000203" pitchFamily="49" charset="0"/>
              </a:rPr>
              <a:t> ',key</a:t>
            </a:r>
            <a:r>
              <a:rPr lang="da-DK" sz="1800" dirty="0">
                <a:latin typeface="APL385 Unicode" panose="020B0709000202000203" pitchFamily="49" charset="0"/>
              </a:rPr>
              <a:t>)⎕SIGNAL(0&gt;aix)/11</a:t>
            </a:r>
          </a:p>
          <a:p>
            <a:pPr algn="l"/>
            <a:r>
              <a:rPr lang="da-DK" sz="1800" dirty="0" smtClean="0">
                <a:latin typeface="APL385 Unicode" panose="020B0709000202000203" pitchFamily="49" charset="0"/>
              </a:rPr>
              <a:t>  (user </a:t>
            </a:r>
            <a:r>
              <a:rPr lang="da-DK" sz="1800" dirty="0">
                <a:latin typeface="APL385 Unicode" panose="020B0709000202000203" pitchFamily="49" charset="0"/>
              </a:rPr>
              <a:t>Pubkey Salt rep iv </a:t>
            </a:r>
            <a:r>
              <a:rPr lang="da-DK" sz="1800" dirty="0" smtClean="0">
                <a:latin typeface="APL385 Unicode" panose="020B0709000202000203" pitchFamily="49" charset="0"/>
              </a:rPr>
              <a:t>EncPrivKey)←</a:t>
            </a:r>
            <a:r>
              <a:rPr lang="da-DK" sz="1800" dirty="0">
                <a:latin typeface="APL385 Unicode" panose="020B0709000202000203" pitchFamily="49" charset="0"/>
              </a:rPr>
              <a:t>users[uix</a:t>
            </a:r>
            <a:r>
              <a:rPr lang="da-DK" sz="1800" dirty="0" smtClean="0">
                <a:latin typeface="APL385 Unicode" panose="020B0709000202000203" pitchFamily="49" charset="0"/>
              </a:rPr>
              <a:t>;]</a:t>
            </a:r>
            <a:endParaRPr lang="da-DK" sz="1800" dirty="0">
              <a:latin typeface="APL385 Unicode" panose="020B0709000202000203" pitchFamily="49" charset="0"/>
            </a:endParaRPr>
          </a:p>
          <a:p>
            <a:pPr algn="l"/>
            <a:endParaRPr lang="da-DK" sz="1800" dirty="0">
              <a:latin typeface="APL385 Unicode" panose="020B0709000202000203" pitchFamily="49" charset="0"/>
            </a:endParaRPr>
          </a:p>
          <a:p>
            <a:pPr algn="l"/>
            <a:r>
              <a:rPr lang="da-DK" sz="1800" dirty="0" smtClean="0">
                <a:latin typeface="APL385 Unicode" panose="020B0709000202000203" pitchFamily="49" charset="0"/>
              </a:rPr>
              <a:t>  derivedkey</a:t>
            </a:r>
            <a:r>
              <a:rPr lang="da-DK" sz="1800" dirty="0">
                <a:latin typeface="APL385 Unicode" panose="020B0709000202000203" pitchFamily="49" charset="0"/>
              </a:rPr>
              <a:t>←DeriveKey para Salt rep </a:t>
            </a:r>
            <a:r>
              <a:rPr lang="da-DK" sz="1800" dirty="0" smtClean="0">
                <a:latin typeface="APL385 Unicode" panose="020B0709000202000203" pitchFamily="49" charset="0"/>
              </a:rPr>
              <a:t>CipherKeySize</a:t>
            </a:r>
            <a:endParaRPr lang="da-DK" sz="1800" dirty="0">
              <a:latin typeface="APL385 Unicode" panose="020B0709000202000203" pitchFamily="49" charset="0"/>
            </a:endParaRPr>
          </a:p>
          <a:p>
            <a:pPr algn="l"/>
            <a:r>
              <a:rPr lang="da-DK" sz="1800" dirty="0" smtClean="0">
                <a:latin typeface="APL385 Unicode" panose="020B0709000202000203" pitchFamily="49" charset="0"/>
              </a:rPr>
              <a:t>  privkey</a:t>
            </a:r>
            <a:r>
              <a:rPr lang="da-DK" sz="1800" dirty="0">
                <a:latin typeface="APL385 Unicode" panose="020B0709000202000203" pitchFamily="49" charset="0"/>
              </a:rPr>
              <a:t>←EncPrivKey DecryptSym derivedkey </a:t>
            </a:r>
            <a:r>
              <a:rPr lang="da-DK" sz="1800" dirty="0" smtClean="0">
                <a:latin typeface="APL385 Unicode" panose="020B0709000202000203" pitchFamily="49" charset="0"/>
              </a:rPr>
              <a:t>iv</a:t>
            </a:r>
          </a:p>
          <a:p>
            <a:pPr algn="l"/>
            <a:r>
              <a:rPr lang="da-DK" sz="1800" dirty="0">
                <a:latin typeface="APL385 Unicode" panose="020B0709000202000203" pitchFamily="49" charset="0"/>
              </a:rPr>
              <a:t>  </a:t>
            </a:r>
            <a:r>
              <a:rPr lang="da-DK" sz="1800" dirty="0" smtClean="0">
                <a:latin typeface="APL385 Unicode" panose="020B0709000202000203" pitchFamily="49" charset="0"/>
              </a:rPr>
              <a:t>accessinfo</a:t>
            </a:r>
            <a:r>
              <a:rPr lang="da-DK" sz="1800" dirty="0">
                <a:latin typeface="APL385 Unicode" panose="020B0709000202000203" pitchFamily="49" charset="0"/>
              </a:rPr>
              <a:t>←⊃access[aix;3]</a:t>
            </a:r>
            <a:endParaRPr lang="da-DK" sz="1800" dirty="0" smtClean="0">
              <a:latin typeface="APL385 Unicode" panose="020B0709000202000203" pitchFamily="49" charset="0"/>
            </a:endParaRPr>
          </a:p>
          <a:p>
            <a:pPr algn="l"/>
            <a:r>
              <a:rPr lang="da-DK" sz="1800" dirty="0" smtClean="0">
                <a:latin typeface="APL385 Unicode" panose="020B0709000202000203" pitchFamily="49" charset="0"/>
              </a:rPr>
              <a:t>  r</a:t>
            </a:r>
            <a:r>
              <a:rPr lang="da-DK" sz="1800" dirty="0">
                <a:latin typeface="APL385 Unicode" panose="020B0709000202000203" pitchFamily="49" charset="0"/>
              </a:rPr>
              <a:t>←</a:t>
            </a:r>
            <a:r>
              <a:rPr lang="da-DK" sz="1800" dirty="0" smtClean="0">
                <a:latin typeface="APL385 Unicode" panose="020B0709000202000203" pitchFamily="49" charset="0"/>
              </a:rPr>
              <a:t>SplitAccesskey(accessinfo)DecryptASym privkey</a:t>
            </a:r>
          </a:p>
          <a:p>
            <a:pPr algn="l"/>
            <a:r>
              <a:rPr lang="da-DK" sz="1800" dirty="0" smtClean="0">
                <a:latin typeface="APL385 Unicode" panose="020B0709000202000203" pitchFamily="49" charset="0"/>
              </a:rPr>
              <a:t>∇</a:t>
            </a:r>
            <a:endParaRPr lang="da-DK" sz="1800" dirty="0">
              <a:latin typeface="APL385 Unicode" panose="020B0709000202000203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Get Access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0573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280920" cy="3577952"/>
          </a:xfrm>
        </p:spPr>
        <p:txBody>
          <a:bodyPr/>
          <a:lstStyle/>
          <a:p>
            <a:pPr algn="l"/>
            <a:r>
              <a:rPr lang="da-DK" sz="2200" dirty="0" smtClean="0">
                <a:latin typeface="APL385 Unicode" panose="020B0709000202000203" pitchFamily="49" charset="0"/>
              </a:rPr>
              <a:t>∇ data←</a:t>
            </a:r>
            <a:r>
              <a:rPr lang="da-DK" sz="2200" dirty="0">
                <a:latin typeface="APL385 Unicode" panose="020B0709000202000203" pitchFamily="49" charset="0"/>
              </a:rPr>
              <a:t>apl ReplaceComp </a:t>
            </a:r>
            <a:r>
              <a:rPr lang="da-DK" sz="2200" dirty="0" smtClean="0">
                <a:latin typeface="APL385 Unicode" panose="020B0709000202000203" pitchFamily="49" charset="0"/>
              </a:rPr>
              <a:t>key;...</a:t>
            </a:r>
            <a:endParaRPr lang="da-DK" sz="2200" dirty="0">
              <a:latin typeface="APL385 Unicode" panose="020B0709000202000203" pitchFamily="49" charset="0"/>
            </a:endParaRPr>
          </a:p>
          <a:p>
            <a:pPr algn="l"/>
            <a:r>
              <a:rPr lang="da-DK" sz="2200" dirty="0" smtClean="0">
                <a:latin typeface="APL385 Unicode" panose="020B0709000202000203" pitchFamily="49" charset="0"/>
              </a:rPr>
              <a:t>  (type plain)←</a:t>
            </a:r>
            <a:r>
              <a:rPr lang="da-DK" sz="2200" dirty="0">
                <a:latin typeface="APL385 Unicode" panose="020B0709000202000203" pitchFamily="49" charset="0"/>
              </a:rPr>
              <a:t>Compress Serialize </a:t>
            </a:r>
            <a:r>
              <a:rPr lang="da-DK" sz="2200" dirty="0" smtClean="0">
                <a:latin typeface="APL385 Unicode" panose="020B0709000202000203" pitchFamily="49" charset="0"/>
              </a:rPr>
              <a:t>apl</a:t>
            </a:r>
            <a:endParaRPr lang="da-DK" sz="2200" dirty="0">
              <a:latin typeface="APL385 Unicode" panose="020B0709000202000203" pitchFamily="49" charset="0"/>
            </a:endParaRPr>
          </a:p>
          <a:p>
            <a:pPr algn="l"/>
            <a:r>
              <a:rPr lang="da-DK" sz="2200" dirty="0" smtClean="0">
                <a:latin typeface="APL385 Unicode" panose="020B0709000202000203" pitchFamily="49" charset="0"/>
              </a:rPr>
              <a:t>  (secret </a:t>
            </a:r>
            <a:r>
              <a:rPr lang="da-DK" sz="2200" dirty="0">
                <a:latin typeface="APL385 Unicode" panose="020B0709000202000203" pitchFamily="49" charset="0"/>
              </a:rPr>
              <a:t>iv </a:t>
            </a:r>
            <a:r>
              <a:rPr lang="da-DK" sz="2200" dirty="0" smtClean="0">
                <a:latin typeface="APL385 Unicode" panose="020B0709000202000203" pitchFamily="49" charset="0"/>
              </a:rPr>
              <a:t>digest)←</a:t>
            </a:r>
            <a:r>
              <a:rPr lang="da-DK" sz="2200" dirty="0">
                <a:latin typeface="APL385 Unicode" panose="020B0709000202000203" pitchFamily="49" charset="0"/>
              </a:rPr>
              <a:t>GetAccess cuser key </a:t>
            </a:r>
            <a:r>
              <a:rPr lang="da-DK" sz="2200" dirty="0" smtClean="0">
                <a:latin typeface="APL385 Unicode" panose="020B0709000202000203" pitchFamily="49" charset="0"/>
              </a:rPr>
              <a:t>cpara</a:t>
            </a:r>
            <a:endParaRPr lang="da-DK" sz="2200" dirty="0">
              <a:latin typeface="APL385 Unicode" panose="020B0709000202000203" pitchFamily="49" charset="0"/>
            </a:endParaRPr>
          </a:p>
          <a:p>
            <a:pPr algn="l"/>
            <a:r>
              <a:rPr lang="da-DK" sz="2200" dirty="0" smtClean="0">
                <a:latin typeface="APL385 Unicode" panose="020B0709000202000203" pitchFamily="49" charset="0"/>
              </a:rPr>
              <a:t>  cipher</a:t>
            </a:r>
            <a:r>
              <a:rPr lang="da-DK" sz="2200" dirty="0">
                <a:latin typeface="APL385 Unicode" panose="020B0709000202000203" pitchFamily="49" charset="0"/>
              </a:rPr>
              <a:t>←plain EncryptSym secret </a:t>
            </a:r>
            <a:r>
              <a:rPr lang="da-DK" sz="2200" dirty="0" smtClean="0">
                <a:latin typeface="APL385 Unicode" panose="020B0709000202000203" pitchFamily="49" charset="0"/>
              </a:rPr>
              <a:t>iv</a:t>
            </a:r>
            <a:endParaRPr lang="da-DK" sz="2200" dirty="0">
              <a:latin typeface="APL385 Unicode" panose="020B0709000202000203" pitchFamily="49" charset="0"/>
            </a:endParaRPr>
          </a:p>
          <a:p>
            <a:pPr algn="l"/>
            <a:r>
              <a:rPr lang="da-DK" sz="2200" dirty="0" smtClean="0">
                <a:latin typeface="APL385 Unicode" panose="020B0709000202000203" pitchFamily="49" charset="0"/>
              </a:rPr>
              <a:t>  data←</a:t>
            </a:r>
            <a:r>
              <a:rPr lang="da-DK" sz="2200" dirty="0">
                <a:latin typeface="APL385 Unicode" panose="020B0709000202000203" pitchFamily="49" charset="0"/>
              </a:rPr>
              <a:t>type </a:t>
            </a:r>
            <a:r>
              <a:rPr lang="da-DK" sz="2200" dirty="0" smtClean="0">
                <a:latin typeface="APL385 Unicode" panose="020B0709000202000203" pitchFamily="49" charset="0"/>
              </a:rPr>
              <a:t>cipher</a:t>
            </a:r>
            <a:endParaRPr lang="da-DK" sz="2200" dirty="0">
              <a:latin typeface="APL385 Unicode" panose="020B0709000202000203" pitchFamily="49" charset="0"/>
            </a:endParaRPr>
          </a:p>
          <a:p>
            <a:pPr algn="l"/>
            <a:r>
              <a:rPr lang="da-DK" sz="2200" dirty="0" smtClean="0">
                <a:latin typeface="APL385 Unicode" panose="020B0709000202000203" pitchFamily="49" charset="0"/>
              </a:rPr>
              <a:t>∇</a:t>
            </a:r>
            <a:endParaRPr lang="da-DK" sz="2200" dirty="0">
              <a:latin typeface="APL385 Unicode" panose="020B0709000202000203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Replace Component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5077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43608" y="1700808"/>
            <a:ext cx="7200800" cy="3937992"/>
          </a:xfrm>
        </p:spPr>
        <p:txBody>
          <a:bodyPr/>
          <a:lstStyle/>
          <a:p>
            <a:r>
              <a:rPr lang="da-DK" dirty="0" smtClean="0"/>
              <a:t>Alice &amp; Bob </a:t>
            </a:r>
          </a:p>
          <a:p>
            <a:r>
              <a:rPr lang="da-DK" sz="2000" dirty="0" smtClean="0"/>
              <a:t>Are two persons who want to communicate without anybody else knows the content </a:t>
            </a:r>
          </a:p>
          <a:p>
            <a:r>
              <a:rPr lang="da-DK" dirty="0" smtClean="0"/>
              <a:t>Eve </a:t>
            </a:r>
          </a:p>
          <a:p>
            <a:r>
              <a:rPr lang="da-DK" sz="2000" dirty="0" smtClean="0"/>
              <a:t>Eavesdropper, normally a passive person that will try to listen in on Alice and Bob (perhaps an ex-girlfriend or wife)</a:t>
            </a:r>
          </a:p>
          <a:p>
            <a:r>
              <a:rPr lang="da-DK" dirty="0" smtClean="0"/>
              <a:t>Oscar </a:t>
            </a:r>
          </a:p>
          <a:p>
            <a:r>
              <a:rPr lang="da-DK" sz="2000" dirty="0" smtClean="0"/>
              <a:t>Opponent, an active person that will try to send messages in the name of Bob or Alice, or </a:t>
            </a:r>
            <a:r>
              <a:rPr lang="da-DK" sz="2000" dirty="0" err="1" smtClean="0"/>
              <a:t>modify</a:t>
            </a:r>
            <a:r>
              <a:rPr lang="da-DK" sz="2000" dirty="0" smtClean="0"/>
              <a:t> </a:t>
            </a:r>
            <a:r>
              <a:rPr lang="da-DK" sz="2000" dirty="0" err="1" smtClean="0"/>
              <a:t>messages</a:t>
            </a:r>
            <a:r>
              <a:rPr lang="da-DK" sz="2000" dirty="0" smtClean="0"/>
              <a:t> in transit </a:t>
            </a:r>
            <a:endParaRPr lang="da-DK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Dramatis </a:t>
            </a:r>
            <a:r>
              <a:rPr lang="en-GB" dirty="0" err="1" smtClean="0"/>
              <a:t>Personæ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112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280920" cy="3577952"/>
          </a:xfrm>
        </p:spPr>
        <p:txBody>
          <a:bodyPr/>
          <a:lstStyle/>
          <a:p>
            <a:pPr algn="l"/>
            <a:r>
              <a:rPr lang="da-DK" sz="2000" dirty="0" smtClean="0">
                <a:latin typeface="APL385 Unicode" panose="020B0709000202000203" pitchFamily="49" charset="0"/>
              </a:rPr>
              <a:t>∇ </a:t>
            </a:r>
            <a:r>
              <a:rPr lang="da-DK" sz="2000" dirty="0">
                <a:latin typeface="APL385 Unicode" panose="020B0709000202000203" pitchFamily="49" charset="0"/>
              </a:rPr>
              <a:t>accesskey GiveAccessTo(user key</a:t>
            </a:r>
            <a:r>
              <a:rPr lang="da-DK" sz="2000" dirty="0" smtClean="0">
                <a:latin typeface="APL385 Unicode" panose="020B0709000202000203" pitchFamily="49" charset="0"/>
              </a:rPr>
              <a:t>);...</a:t>
            </a:r>
            <a:endParaRPr lang="da-DK" sz="2000" dirty="0">
              <a:latin typeface="APL385 Unicode" panose="020B0709000202000203" pitchFamily="49" charset="0"/>
            </a:endParaRPr>
          </a:p>
          <a:p>
            <a:pPr algn="l"/>
            <a:r>
              <a:rPr lang="da-DK" sz="2000" dirty="0" smtClean="0">
                <a:latin typeface="APL385 Unicode" panose="020B0709000202000203" pitchFamily="49" charset="0"/>
              </a:rPr>
              <a:t>  uix</a:t>
            </a:r>
            <a:r>
              <a:rPr lang="da-DK" sz="2000" dirty="0">
                <a:latin typeface="APL385 Unicode" panose="020B0709000202000203" pitchFamily="49" charset="0"/>
              </a:rPr>
              <a:t>←FindUser </a:t>
            </a:r>
            <a:r>
              <a:rPr lang="da-DK" sz="2000" dirty="0" smtClean="0">
                <a:latin typeface="APL385 Unicode" panose="020B0709000202000203" pitchFamily="49" charset="0"/>
              </a:rPr>
              <a:t>user</a:t>
            </a:r>
            <a:endParaRPr lang="da-DK" sz="2000" dirty="0">
              <a:latin typeface="APL385 Unicode" panose="020B0709000202000203" pitchFamily="49" charset="0"/>
            </a:endParaRPr>
          </a:p>
          <a:p>
            <a:pPr algn="l"/>
            <a:r>
              <a:rPr lang="da-DK" sz="2000" dirty="0" smtClean="0">
                <a:latin typeface="APL385 Unicode" panose="020B0709000202000203" pitchFamily="49" charset="0"/>
              </a:rPr>
              <a:t>  (</a:t>
            </a:r>
            <a:r>
              <a:rPr lang="da-DK" sz="2000" dirty="0">
                <a:latin typeface="APL385 Unicode" panose="020B0709000202000203" pitchFamily="49" charset="0"/>
              </a:rPr>
              <a:t>'User ',user,' not found')⎕SIGNAL(0&gt;uix)/11</a:t>
            </a:r>
          </a:p>
          <a:p>
            <a:pPr algn="l"/>
            <a:r>
              <a:rPr lang="da-DK" sz="2000" dirty="0" smtClean="0">
                <a:latin typeface="APL385 Unicode" panose="020B0709000202000203" pitchFamily="49" charset="0"/>
              </a:rPr>
              <a:t>  aix</a:t>
            </a:r>
            <a:r>
              <a:rPr lang="da-DK" sz="2000" dirty="0">
                <a:latin typeface="APL385 Unicode" panose="020B0709000202000203" pitchFamily="49" charset="0"/>
              </a:rPr>
              <a:t>←FindAccess user </a:t>
            </a:r>
            <a:r>
              <a:rPr lang="da-DK" sz="2000" dirty="0" smtClean="0">
                <a:latin typeface="APL385 Unicode" panose="020B0709000202000203" pitchFamily="49" charset="0"/>
              </a:rPr>
              <a:t>key</a:t>
            </a:r>
            <a:endParaRPr lang="da-DK" sz="2000" dirty="0">
              <a:latin typeface="APL385 Unicode" panose="020B0709000202000203" pitchFamily="49" charset="0"/>
            </a:endParaRPr>
          </a:p>
          <a:p>
            <a:pPr algn="l"/>
            <a:r>
              <a:rPr lang="da-DK" sz="2000" dirty="0" smtClean="0">
                <a:latin typeface="APL385 Unicode" panose="020B0709000202000203" pitchFamily="49" charset="0"/>
              </a:rPr>
              <a:t>  (</a:t>
            </a:r>
            <a:r>
              <a:rPr lang="da-DK" sz="2000" dirty="0">
                <a:latin typeface="APL385 Unicode" panose="020B0709000202000203" pitchFamily="49" charset="0"/>
              </a:rPr>
              <a:t>'User ',user,' </a:t>
            </a:r>
            <a:r>
              <a:rPr lang="da-DK" sz="1600" dirty="0" smtClean="0">
                <a:latin typeface="APL385 Unicode" panose="020B0709000202000203" pitchFamily="49" charset="0"/>
              </a:rPr>
              <a:t>has </a:t>
            </a:r>
            <a:r>
              <a:rPr lang="da-DK" sz="1600" dirty="0">
                <a:latin typeface="APL385 Unicode" panose="020B0709000202000203" pitchFamily="49" charset="0"/>
              </a:rPr>
              <a:t>access to </a:t>
            </a:r>
            <a:r>
              <a:rPr lang="da-DK" sz="2000" dirty="0">
                <a:latin typeface="APL385 Unicode" panose="020B0709000202000203" pitchFamily="49" charset="0"/>
              </a:rPr>
              <a:t>',key)⎕SIGNAL(0&lt;aix)/11</a:t>
            </a:r>
          </a:p>
          <a:p>
            <a:pPr algn="l"/>
            <a:r>
              <a:rPr lang="da-DK" sz="2000" dirty="0" smtClean="0">
                <a:latin typeface="APL385 Unicode" panose="020B0709000202000203" pitchFamily="49" charset="0"/>
              </a:rPr>
              <a:t>encaccesskey</a:t>
            </a:r>
            <a:r>
              <a:rPr lang="da-DK" sz="2000" dirty="0">
                <a:latin typeface="APL385 Unicode" panose="020B0709000202000203" pitchFamily="49" charset="0"/>
              </a:rPr>
              <a:t>←((⊃,/accesskey))EncryptASym⊃users[uix;2</a:t>
            </a:r>
            <a:r>
              <a:rPr lang="da-DK" sz="2000" dirty="0" smtClean="0">
                <a:latin typeface="APL385 Unicode" panose="020B0709000202000203" pitchFamily="49" charset="0"/>
              </a:rPr>
              <a:t>]</a:t>
            </a:r>
            <a:endParaRPr lang="da-DK" sz="2000" dirty="0">
              <a:latin typeface="APL385 Unicode" panose="020B0709000202000203" pitchFamily="49" charset="0"/>
            </a:endParaRPr>
          </a:p>
          <a:p>
            <a:pPr algn="l"/>
            <a:r>
              <a:rPr lang="da-DK" sz="2000" dirty="0">
                <a:latin typeface="APL385 Unicode" panose="020B0709000202000203" pitchFamily="49" charset="0"/>
              </a:rPr>
              <a:t> </a:t>
            </a:r>
            <a:r>
              <a:rPr lang="da-DK" sz="2000" dirty="0" smtClean="0">
                <a:latin typeface="APL385 Unicode" panose="020B0709000202000203" pitchFamily="49" charset="0"/>
              </a:rPr>
              <a:t> access</a:t>
            </a:r>
            <a:r>
              <a:rPr lang="da-DK" sz="2000" dirty="0">
                <a:latin typeface="APL385 Unicode" panose="020B0709000202000203" pitchFamily="49" charset="0"/>
              </a:rPr>
              <a:t>⍪←user key </a:t>
            </a:r>
            <a:r>
              <a:rPr lang="da-DK" sz="2000" dirty="0" smtClean="0">
                <a:latin typeface="APL385 Unicode" panose="020B0709000202000203" pitchFamily="49" charset="0"/>
              </a:rPr>
              <a:t>encaccesskey</a:t>
            </a:r>
          </a:p>
          <a:p>
            <a:pPr algn="l"/>
            <a:r>
              <a:rPr lang="da-DK" sz="2000" dirty="0" smtClean="0">
                <a:latin typeface="APL385 Unicode" panose="020B0709000202000203" pitchFamily="49" charset="0"/>
              </a:rPr>
              <a:t>∇</a:t>
            </a:r>
            <a:endParaRPr lang="da-DK" sz="2000" dirty="0">
              <a:latin typeface="APL385 Unicode" panose="020B0709000202000203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Give Access to another user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5039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Without experience and deep knowledge, it is difficult to evaluate the security of any mechanism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r>
              <a:rPr lang="en-US" sz="4000" dirty="0" smtClean="0"/>
              <a:t>Use </a:t>
            </a:r>
            <a:r>
              <a:rPr lang="en-US" sz="4000" dirty="0"/>
              <a:t>established standards</a:t>
            </a:r>
            <a:r>
              <a:rPr lang="en-US" sz="4000" dirty="0" smtClean="0"/>
              <a:t>!</a:t>
            </a:r>
            <a:endParaRPr lang="da-DK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On your own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3453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da-DK" sz="2800" dirty="0" smtClean="0"/>
              <a:t>RFC for Public Key Cryptography Standard (PKCS#)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da-DK" sz="2800" dirty="0" smtClean="0"/>
              <a:t>The Handbook of Applied Cryptograhy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da-DK" sz="2800" dirty="0" smtClean="0"/>
              <a:t>Dyalog Cryptographic Library</a:t>
            </a:r>
            <a:endParaRPr lang="da-DK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Futher infomation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5410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2929880"/>
          </a:xfrm>
        </p:spPr>
        <p:txBody>
          <a:bodyPr/>
          <a:lstStyle/>
          <a:p>
            <a:r>
              <a:rPr lang="da-DK" dirty="0" smtClean="0"/>
              <a:t>Hash functions</a:t>
            </a:r>
            <a:endParaRPr lang="da-DK" sz="2000" dirty="0" smtClean="0"/>
          </a:p>
          <a:p>
            <a:r>
              <a:rPr lang="da-DK" dirty="0" smtClean="0"/>
              <a:t>Symmetric encryption</a:t>
            </a:r>
          </a:p>
          <a:p>
            <a:r>
              <a:rPr lang="da-DK" dirty="0" smtClean="0"/>
              <a:t>Asymmetric encryption</a:t>
            </a:r>
            <a:endParaRPr lang="da-D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What is in </a:t>
            </a:r>
            <a:r>
              <a:rPr lang="da-DK" dirty="0" err="1" smtClean="0"/>
              <a:t>our</a:t>
            </a:r>
            <a:r>
              <a:rPr lang="da-DK" dirty="0" smtClean="0"/>
              <a:t> </a:t>
            </a:r>
            <a:r>
              <a:rPr lang="da-DK" dirty="0" err="1" smtClean="0"/>
              <a:t>toolbox</a:t>
            </a:r>
            <a:r>
              <a:rPr lang="da-DK" dirty="0" smtClean="0"/>
              <a:t>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4244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683568" y="641655"/>
            <a:ext cx="7772400" cy="1143000"/>
          </a:xfrm>
        </p:spPr>
        <p:txBody>
          <a:bodyPr/>
          <a:lstStyle/>
          <a:p>
            <a:pPr algn="ctr"/>
            <a:r>
              <a:rPr lang="da-DK" dirty="0"/>
              <a:t>Hash Functions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5482" y="1844824"/>
            <a:ext cx="1440160" cy="14003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500" dirty="0"/>
              <a:t>A cryptographic hash function takes</a:t>
            </a:r>
          </a:p>
          <a:p>
            <a:r>
              <a:rPr lang="en-US" sz="500" dirty="0"/>
              <a:t>as input a binary string of arbitrary</a:t>
            </a:r>
          </a:p>
          <a:p>
            <a:r>
              <a:rPr lang="en-US" sz="500" dirty="0"/>
              <a:t>length and returns a binary string</a:t>
            </a:r>
          </a:p>
          <a:p>
            <a:r>
              <a:rPr lang="en-US" sz="500" dirty="0"/>
              <a:t>of a fixed length. Hash functions</a:t>
            </a:r>
          </a:p>
          <a:p>
            <a:r>
              <a:rPr lang="en-US" sz="500" dirty="0"/>
              <a:t>which satisfy some security proper-</a:t>
            </a:r>
          </a:p>
          <a:p>
            <a:r>
              <a:rPr lang="en-US" sz="500" dirty="0"/>
              <a:t>ties are very important in </a:t>
            </a:r>
            <a:r>
              <a:rPr lang="en-US" sz="500" dirty="0" err="1"/>
              <a:t>cryptog</a:t>
            </a:r>
            <a:r>
              <a:rPr lang="en-US" sz="500" dirty="0"/>
              <a:t>-</a:t>
            </a:r>
          </a:p>
          <a:p>
            <a:r>
              <a:rPr lang="en-US" sz="500" dirty="0" err="1"/>
              <a:t>raphy</a:t>
            </a:r>
            <a:r>
              <a:rPr lang="en-US" sz="500" dirty="0"/>
              <a:t> and are widely used in </a:t>
            </a:r>
            <a:r>
              <a:rPr lang="en-US" sz="500" dirty="0" err="1"/>
              <a:t>cryp</a:t>
            </a:r>
            <a:r>
              <a:rPr lang="en-US" sz="500" dirty="0"/>
              <a:t>-</a:t>
            </a:r>
          </a:p>
          <a:p>
            <a:r>
              <a:rPr lang="en-US" sz="500" dirty="0" err="1"/>
              <a:t>tographic</a:t>
            </a:r>
            <a:r>
              <a:rPr lang="en-US" sz="500" dirty="0"/>
              <a:t> applications such as dig-</a:t>
            </a:r>
          </a:p>
          <a:p>
            <a:r>
              <a:rPr lang="da-DK" sz="500" dirty="0"/>
              <a:t>ital signatures, public-key encryp-</a:t>
            </a:r>
          </a:p>
          <a:p>
            <a:r>
              <a:rPr lang="da-DK" sz="500" dirty="0"/>
              <a:t>tion systems, password protection</a:t>
            </a:r>
          </a:p>
          <a:p>
            <a:r>
              <a:rPr lang="da-DK" sz="500" dirty="0"/>
              <a:t>schemes, and conventional message</a:t>
            </a:r>
          </a:p>
          <a:p>
            <a:r>
              <a:rPr lang="en-US" sz="500" dirty="0"/>
              <a:t>authentication. Some of these </a:t>
            </a:r>
            <a:r>
              <a:rPr lang="en-US" sz="500" dirty="0" err="1"/>
              <a:t>ap</a:t>
            </a:r>
            <a:r>
              <a:rPr lang="en-US" sz="500" dirty="0"/>
              <a:t>-</a:t>
            </a:r>
          </a:p>
          <a:p>
            <a:r>
              <a:rPr lang="en-US" sz="500" dirty="0" err="1"/>
              <a:t>plications</a:t>
            </a:r>
            <a:r>
              <a:rPr lang="en-US" sz="500" dirty="0"/>
              <a:t> are shown in the follow-</a:t>
            </a:r>
          </a:p>
          <a:p>
            <a:r>
              <a:rPr lang="da-DK" sz="500" dirty="0"/>
              <a:t>ing chapters.</a:t>
            </a:r>
          </a:p>
          <a:p>
            <a:r>
              <a:rPr lang="pt-BR" sz="500" dirty="0"/>
              <a:t>Let H : {0, 1} ! {0, 1}n denote a</a:t>
            </a:r>
          </a:p>
          <a:p>
            <a:r>
              <a:rPr lang="en-US" sz="500" dirty="0"/>
              <a:t>hash function which returns a string</a:t>
            </a:r>
          </a:p>
          <a:p>
            <a:r>
              <a:rPr lang="en-US" sz="500" dirty="0"/>
              <a:t>of length n, see Figure 6.1.</a:t>
            </a:r>
            <a:endParaRPr lang="da-DK" sz="500" dirty="0"/>
          </a:p>
        </p:txBody>
      </p:sp>
      <p:cxnSp>
        <p:nvCxnSpPr>
          <p:cNvPr id="6" name="Straight Arrow Connector 5"/>
          <p:cNvCxnSpPr>
            <a:stCxn id="5" idx="3"/>
          </p:cNvCxnSpPr>
          <p:nvPr/>
        </p:nvCxnSpPr>
        <p:spPr bwMode="auto">
          <a:xfrm flipV="1">
            <a:off x="3115642" y="2545015"/>
            <a:ext cx="576064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Flowchart: Manual Operation 6"/>
          <p:cNvSpPr/>
          <p:nvPr/>
        </p:nvSpPr>
        <p:spPr bwMode="auto">
          <a:xfrm rot="16200000">
            <a:off x="3479718" y="2040960"/>
            <a:ext cx="1512168" cy="1008112"/>
          </a:xfrm>
          <a:prstGeom prst="flowChartManualOperati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dirty="0" smtClean="0"/>
              <a:t>  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dirty="0" smtClean="0"/>
              <a:t>H</a:t>
            </a:r>
            <a:endParaRPr kumimoji="0" lang="da-D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4755628" y="2545015"/>
            <a:ext cx="808286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5635922" y="2348880"/>
            <a:ext cx="18002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1600" dirty="0" smtClean="0"/>
              <a:t>0101...010111001</a:t>
            </a:r>
            <a:endParaRPr lang="da-DK" sz="1600" dirty="0"/>
          </a:p>
        </p:txBody>
      </p:sp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63080"/>
          </a:xfrm>
        </p:spPr>
        <p:txBody>
          <a:bodyPr/>
          <a:lstStyle/>
          <a:p>
            <a:r>
              <a:rPr lang="pt-BR" dirty="0"/>
              <a:t>H : {0, 1</a:t>
            </a:r>
            <a:r>
              <a:rPr lang="pt-BR" dirty="0" smtClean="0"/>
              <a:t>}* </a:t>
            </a:r>
            <a:r>
              <a:rPr lang="pt-BR" dirty="0" smtClean="0">
                <a:sym typeface="Wingdings" pitchFamily="2" charset="2"/>
              </a:rPr>
              <a:t></a:t>
            </a:r>
            <a:r>
              <a:rPr lang="pt-BR" dirty="0" smtClean="0"/>
              <a:t>  </a:t>
            </a:r>
            <a:r>
              <a:rPr lang="pt-BR" dirty="0"/>
              <a:t>{0, </a:t>
            </a:r>
            <a:r>
              <a:rPr lang="pt-BR" dirty="0" smtClean="0"/>
              <a:t>1}</a:t>
            </a:r>
            <a:r>
              <a:rPr lang="pt-BR" baseline="30000" dirty="0" smtClean="0"/>
              <a:t>n</a:t>
            </a:r>
          </a:p>
          <a:p>
            <a:endParaRPr lang="pt-BR" baseline="30000" dirty="0" smtClean="0"/>
          </a:p>
          <a:p>
            <a:r>
              <a:rPr lang="en-US" sz="1600" dirty="0" smtClean="0"/>
              <a:t>Oscar cannot “tweak” the text and have same hash.</a:t>
            </a:r>
          </a:p>
          <a:p>
            <a:r>
              <a:rPr lang="en-US" sz="1600" dirty="0" smtClean="0"/>
              <a:t>Oscar cannot find two texts with same hash.</a:t>
            </a:r>
          </a:p>
          <a:p>
            <a:r>
              <a:rPr lang="en-US" sz="1600" dirty="0" smtClean="0"/>
              <a:t>Hash Algorithms: </a:t>
            </a:r>
            <a:r>
              <a:rPr lang="da-DK" sz="1600" dirty="0"/>
              <a:t>MD2,MD4,MD5 WhirlPool,SHA1,</a:t>
            </a:r>
            <a:r>
              <a:rPr lang="da-DK" sz="1600" b="1" dirty="0"/>
              <a:t>SHA256</a:t>
            </a:r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56928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683568" y="641655"/>
            <a:ext cx="7772400" cy="1143000"/>
          </a:xfrm>
        </p:spPr>
        <p:txBody>
          <a:bodyPr/>
          <a:lstStyle/>
          <a:p>
            <a:pPr algn="ctr"/>
            <a:r>
              <a:rPr lang="da-DK" dirty="0" smtClean="0"/>
              <a:t>Keyed Hash </a:t>
            </a:r>
            <a:r>
              <a:rPr lang="da-DK" dirty="0"/>
              <a:t>Functions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5482" y="1844824"/>
            <a:ext cx="1440160" cy="14003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500" dirty="0"/>
              <a:t>A cryptographic hash function takes</a:t>
            </a:r>
          </a:p>
          <a:p>
            <a:r>
              <a:rPr lang="en-US" sz="500" dirty="0"/>
              <a:t>as input a binary string of arbitrary</a:t>
            </a:r>
          </a:p>
          <a:p>
            <a:r>
              <a:rPr lang="en-US" sz="500" dirty="0"/>
              <a:t>length and returns a binary string</a:t>
            </a:r>
          </a:p>
          <a:p>
            <a:r>
              <a:rPr lang="en-US" sz="500" dirty="0"/>
              <a:t>of a fixed length. Hash functions</a:t>
            </a:r>
          </a:p>
          <a:p>
            <a:r>
              <a:rPr lang="en-US" sz="500" dirty="0"/>
              <a:t>which satisfy some security proper-</a:t>
            </a:r>
          </a:p>
          <a:p>
            <a:r>
              <a:rPr lang="en-US" sz="500" dirty="0"/>
              <a:t>ties are very important in </a:t>
            </a:r>
            <a:r>
              <a:rPr lang="en-US" sz="500" dirty="0" err="1"/>
              <a:t>cryptog</a:t>
            </a:r>
            <a:r>
              <a:rPr lang="en-US" sz="500" dirty="0"/>
              <a:t>-</a:t>
            </a:r>
          </a:p>
          <a:p>
            <a:r>
              <a:rPr lang="en-US" sz="500" dirty="0" err="1"/>
              <a:t>raphy</a:t>
            </a:r>
            <a:r>
              <a:rPr lang="en-US" sz="500" dirty="0"/>
              <a:t> and are widely used in </a:t>
            </a:r>
            <a:r>
              <a:rPr lang="en-US" sz="500" dirty="0" err="1"/>
              <a:t>cryp</a:t>
            </a:r>
            <a:r>
              <a:rPr lang="en-US" sz="500" dirty="0"/>
              <a:t>-</a:t>
            </a:r>
          </a:p>
          <a:p>
            <a:r>
              <a:rPr lang="en-US" sz="500" dirty="0" err="1"/>
              <a:t>tographic</a:t>
            </a:r>
            <a:r>
              <a:rPr lang="en-US" sz="500" dirty="0"/>
              <a:t> applications such as dig-</a:t>
            </a:r>
          </a:p>
          <a:p>
            <a:r>
              <a:rPr lang="da-DK" sz="500" dirty="0"/>
              <a:t>ital signatures, public-key encryp-</a:t>
            </a:r>
          </a:p>
          <a:p>
            <a:r>
              <a:rPr lang="da-DK" sz="500" dirty="0"/>
              <a:t>tion systems, password protection</a:t>
            </a:r>
          </a:p>
          <a:p>
            <a:r>
              <a:rPr lang="da-DK" sz="500" dirty="0"/>
              <a:t>schemes, and conventional message</a:t>
            </a:r>
          </a:p>
          <a:p>
            <a:r>
              <a:rPr lang="en-US" sz="500" dirty="0"/>
              <a:t>authentication. Some of these </a:t>
            </a:r>
            <a:r>
              <a:rPr lang="en-US" sz="500" dirty="0" err="1"/>
              <a:t>ap</a:t>
            </a:r>
            <a:r>
              <a:rPr lang="en-US" sz="500" dirty="0"/>
              <a:t>-</a:t>
            </a:r>
          </a:p>
          <a:p>
            <a:r>
              <a:rPr lang="en-US" sz="500" dirty="0" err="1"/>
              <a:t>plications</a:t>
            </a:r>
            <a:r>
              <a:rPr lang="en-US" sz="500" dirty="0"/>
              <a:t> are shown in the follow-</a:t>
            </a:r>
          </a:p>
          <a:p>
            <a:r>
              <a:rPr lang="da-DK" sz="500" dirty="0"/>
              <a:t>ing chapters.</a:t>
            </a:r>
          </a:p>
          <a:p>
            <a:r>
              <a:rPr lang="pt-BR" sz="500" dirty="0"/>
              <a:t>Let H : {0, 1} ! {0, 1}n denote a</a:t>
            </a:r>
          </a:p>
          <a:p>
            <a:r>
              <a:rPr lang="en-US" sz="500" dirty="0"/>
              <a:t>hash function which returns a string</a:t>
            </a:r>
          </a:p>
          <a:p>
            <a:r>
              <a:rPr lang="en-US" sz="500" dirty="0"/>
              <a:t>of length n, see Figure 6.1.</a:t>
            </a:r>
            <a:endParaRPr lang="da-DK" sz="500" dirty="0"/>
          </a:p>
        </p:txBody>
      </p:sp>
      <p:cxnSp>
        <p:nvCxnSpPr>
          <p:cNvPr id="6" name="Straight Arrow Connector 5"/>
          <p:cNvCxnSpPr>
            <a:stCxn id="5" idx="3"/>
          </p:cNvCxnSpPr>
          <p:nvPr/>
        </p:nvCxnSpPr>
        <p:spPr bwMode="auto">
          <a:xfrm flipV="1">
            <a:off x="3115642" y="2545015"/>
            <a:ext cx="576064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Flowchart: Manual Operation 6"/>
          <p:cNvSpPr/>
          <p:nvPr/>
        </p:nvSpPr>
        <p:spPr bwMode="auto">
          <a:xfrm rot="16200000">
            <a:off x="3479718" y="2040960"/>
            <a:ext cx="1512168" cy="1008112"/>
          </a:xfrm>
          <a:prstGeom prst="flowChartManualOperati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dirty="0" smtClean="0"/>
              <a:t>  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dirty="0" smtClean="0"/>
              <a:t>H</a:t>
            </a:r>
            <a:endParaRPr kumimoji="0" lang="da-D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4755628" y="2545015"/>
            <a:ext cx="808286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5635922" y="2348880"/>
            <a:ext cx="18002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1600" dirty="0" smtClean="0"/>
              <a:t>0101...010111001</a:t>
            </a:r>
            <a:endParaRPr lang="da-DK" sz="1600" dirty="0"/>
          </a:p>
        </p:txBody>
      </p:sp>
      <p:sp>
        <p:nvSpPr>
          <p:cNvPr id="10" name="Subtitle 1"/>
          <p:cNvSpPr>
            <a:spLocks noGrp="1"/>
          </p:cNvSpPr>
          <p:nvPr>
            <p:ph type="subTitle" idx="1"/>
          </p:nvPr>
        </p:nvSpPr>
        <p:spPr>
          <a:xfrm>
            <a:off x="1331640" y="4581128"/>
            <a:ext cx="6400800" cy="792088"/>
          </a:xfrm>
        </p:spPr>
        <p:txBody>
          <a:bodyPr/>
          <a:lstStyle/>
          <a:p>
            <a:r>
              <a:rPr lang="pt-BR" dirty="0" smtClean="0"/>
              <a:t>MAC :{0,1}</a:t>
            </a:r>
            <a:r>
              <a:rPr lang="pt-BR" baseline="30000" dirty="0"/>
              <a:t> </a:t>
            </a:r>
            <a:r>
              <a:rPr lang="pt-BR" baseline="30000" dirty="0" smtClean="0"/>
              <a:t>k </a:t>
            </a:r>
            <a:r>
              <a:rPr lang="pt-BR" dirty="0" smtClean="0"/>
              <a:t> x  </a:t>
            </a:r>
            <a:r>
              <a:rPr lang="pt-BR" dirty="0"/>
              <a:t>{0, 1</a:t>
            </a:r>
            <a:r>
              <a:rPr lang="pt-BR" dirty="0" smtClean="0"/>
              <a:t>}* </a:t>
            </a:r>
            <a:r>
              <a:rPr lang="pt-BR" dirty="0" smtClean="0">
                <a:sym typeface="Wingdings" pitchFamily="2" charset="2"/>
              </a:rPr>
              <a:t></a:t>
            </a:r>
            <a:r>
              <a:rPr lang="pt-BR" dirty="0" smtClean="0"/>
              <a:t>  </a:t>
            </a:r>
            <a:r>
              <a:rPr lang="pt-BR" dirty="0"/>
              <a:t>{0, </a:t>
            </a:r>
            <a:r>
              <a:rPr lang="pt-BR" dirty="0" smtClean="0"/>
              <a:t>1}</a:t>
            </a:r>
            <a:r>
              <a:rPr lang="pt-BR" baseline="30000" dirty="0" smtClean="0"/>
              <a:t>n</a:t>
            </a:r>
          </a:p>
          <a:p>
            <a:endParaRPr lang="pt-BR" baseline="30000" dirty="0" smtClean="0"/>
          </a:p>
        </p:txBody>
      </p:sp>
      <p:sp>
        <p:nvSpPr>
          <p:cNvPr id="2" name="Flowchart: Process 1"/>
          <p:cNvSpPr/>
          <p:nvPr/>
        </p:nvSpPr>
        <p:spPr bwMode="auto">
          <a:xfrm>
            <a:off x="2344284" y="3632448"/>
            <a:ext cx="1368152" cy="432048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Key</a:t>
            </a:r>
          </a:p>
        </p:txBody>
      </p:sp>
      <p:cxnSp>
        <p:nvCxnSpPr>
          <p:cNvPr id="11" name="Elbow Connector 10"/>
          <p:cNvCxnSpPr>
            <a:stCxn id="2" idx="3"/>
            <a:endCxn id="7" idx="1"/>
          </p:cNvCxnSpPr>
          <p:nvPr/>
        </p:nvCxnSpPr>
        <p:spPr bwMode="auto">
          <a:xfrm flipV="1">
            <a:off x="3712436" y="3149883"/>
            <a:ext cx="523366" cy="698589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945073" y="5271591"/>
            <a:ext cx="5488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+mn-lt"/>
              </a:rPr>
              <a:t>Message Authentication Code</a:t>
            </a:r>
          </a:p>
        </p:txBody>
      </p:sp>
    </p:spTree>
    <p:extLst>
      <p:ext uri="{BB962C8B-B14F-4D97-AF65-F5344CB8AC3E}">
        <p14:creationId xmlns:p14="http://schemas.microsoft.com/office/powerpoint/2010/main" val="377219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99592" y="2060848"/>
            <a:ext cx="7632848" cy="3577952"/>
          </a:xfrm>
        </p:spPr>
        <p:txBody>
          <a:bodyPr/>
          <a:lstStyle/>
          <a:p>
            <a:r>
              <a:rPr lang="da-DK" dirty="0" smtClean="0"/>
              <a:t>Both Alice and Bob </a:t>
            </a:r>
            <a:r>
              <a:rPr lang="da-DK" dirty="0" err="1" smtClean="0"/>
              <a:t>use</a:t>
            </a:r>
            <a:r>
              <a:rPr lang="da-DK" dirty="0" smtClean="0"/>
              <a:t> the same </a:t>
            </a:r>
            <a:r>
              <a:rPr lang="da-DK" dirty="0" err="1" smtClean="0"/>
              <a:t>key</a:t>
            </a: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>for </a:t>
            </a:r>
            <a:r>
              <a:rPr lang="da-DK" dirty="0" err="1" smtClean="0"/>
              <a:t>encryption</a:t>
            </a:r>
            <a:r>
              <a:rPr lang="da-DK" dirty="0" smtClean="0"/>
              <a:t> and </a:t>
            </a:r>
            <a:r>
              <a:rPr lang="da-DK" dirty="0" err="1" smtClean="0"/>
              <a:t>decryption</a:t>
            </a:r>
            <a:endParaRPr lang="da-DK" dirty="0" smtClean="0"/>
          </a:p>
          <a:p>
            <a:endParaRPr lang="da-DK" dirty="0"/>
          </a:p>
          <a:p>
            <a:r>
              <a:rPr lang="da-DK" dirty="0" smtClean="0"/>
              <a:t>Example of </a:t>
            </a:r>
            <a:r>
              <a:rPr lang="da-DK" dirty="0" err="1" smtClean="0"/>
              <a:t>Cipher</a:t>
            </a:r>
            <a:r>
              <a:rPr lang="da-DK" dirty="0" smtClean="0"/>
              <a:t> </a:t>
            </a:r>
            <a:r>
              <a:rPr lang="da-DK" dirty="0" err="1" smtClean="0"/>
              <a:t>Algorithms</a:t>
            </a:r>
            <a:r>
              <a:rPr lang="da-DK" dirty="0" smtClean="0"/>
              <a:t>:</a:t>
            </a:r>
          </a:p>
          <a:p>
            <a:r>
              <a:rPr lang="da-DK" dirty="0" smtClean="0"/>
              <a:t>DES, 3-DES, BlowFish, RC2,</a:t>
            </a:r>
          </a:p>
          <a:p>
            <a:r>
              <a:rPr lang="da-DK" dirty="0" smtClean="0"/>
              <a:t> RC4, </a:t>
            </a:r>
            <a:r>
              <a:rPr lang="da-DK" b="1" dirty="0" smtClean="0"/>
              <a:t>AES</a:t>
            </a:r>
            <a:r>
              <a:rPr lang="da-DK" dirty="0" smtClean="0"/>
              <a:t> and </a:t>
            </a:r>
            <a:r>
              <a:rPr lang="da-DK" dirty="0"/>
              <a:t>Cameillia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Symmetric encryption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4687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99592" y="2060848"/>
            <a:ext cx="7632848" cy="3577952"/>
          </a:xfrm>
        </p:spPr>
        <p:txBody>
          <a:bodyPr/>
          <a:lstStyle/>
          <a:p>
            <a:r>
              <a:rPr lang="da-DK" dirty="0" smtClean="0"/>
              <a:t>Alice and Bob </a:t>
            </a:r>
            <a:r>
              <a:rPr lang="da-DK" dirty="0" err="1" smtClean="0"/>
              <a:t>each</a:t>
            </a:r>
            <a:r>
              <a:rPr lang="da-DK" dirty="0" smtClean="0"/>
              <a:t> have a </a:t>
            </a:r>
            <a:r>
              <a:rPr lang="da-DK" dirty="0" err="1" smtClean="0"/>
              <a:t>Key</a:t>
            </a:r>
            <a:r>
              <a:rPr lang="da-DK" dirty="0" smtClean="0"/>
              <a:t> Pair:</a:t>
            </a:r>
          </a:p>
          <a:p>
            <a:r>
              <a:rPr lang="da-DK" dirty="0" smtClean="0"/>
              <a:t>A Public key and a Private Key</a:t>
            </a:r>
          </a:p>
          <a:p>
            <a:endParaRPr lang="da-DK" dirty="0"/>
          </a:p>
          <a:p>
            <a:r>
              <a:rPr lang="da-DK" dirty="0" err="1" smtClean="0"/>
              <a:t>Each</a:t>
            </a:r>
            <a:r>
              <a:rPr lang="da-DK" dirty="0" smtClean="0"/>
              <a:t> </a:t>
            </a:r>
            <a:r>
              <a:rPr lang="da-DK" dirty="0" err="1" smtClean="0"/>
              <a:t>Key</a:t>
            </a:r>
            <a:r>
              <a:rPr lang="da-DK" dirty="0" smtClean="0"/>
              <a:t> Pair is constructed so </a:t>
            </a:r>
            <a:r>
              <a:rPr lang="da-DK" dirty="0" err="1" smtClean="0"/>
              <a:t>that</a:t>
            </a:r>
            <a:r>
              <a:rPr lang="da-DK" dirty="0" smtClean="0"/>
              <a:t> data </a:t>
            </a:r>
            <a:r>
              <a:rPr lang="da-DK" dirty="0" err="1" smtClean="0"/>
              <a:t>encrypted</a:t>
            </a:r>
            <a:r>
              <a:rPr lang="da-DK" dirty="0" smtClean="0"/>
              <a:t> with </a:t>
            </a:r>
            <a:r>
              <a:rPr lang="da-DK" b="1" i="1" dirty="0" err="1" smtClean="0"/>
              <a:t>either</a:t>
            </a:r>
            <a:r>
              <a:rPr lang="da-DK" dirty="0" smtClean="0"/>
              <a:t> </a:t>
            </a:r>
            <a:r>
              <a:rPr lang="da-DK" dirty="0" err="1" smtClean="0"/>
              <a:t>key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decrypted</a:t>
            </a:r>
            <a:r>
              <a:rPr lang="da-DK" dirty="0" smtClean="0"/>
              <a:t> with the other.</a:t>
            </a:r>
            <a:endParaRPr lang="da-D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Asymmetric encryption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6927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088832" cy="3865984"/>
          </a:xfrm>
        </p:spPr>
        <p:txBody>
          <a:bodyPr/>
          <a:lstStyle/>
          <a:p>
            <a:pPr lvl="1" indent="-457200" algn="l">
              <a:buFont typeface="Arial" panose="020B0604020202020204" pitchFamily="34" charset="0"/>
              <a:buChar char="•"/>
            </a:pPr>
            <a:r>
              <a:rPr lang="da-DK" dirty="0"/>
              <a:t>Public keys are published for all to see, private keys </a:t>
            </a:r>
            <a:r>
              <a:rPr lang="da-DK" dirty="0" err="1"/>
              <a:t>kept</a:t>
            </a:r>
            <a:r>
              <a:rPr lang="da-DK" dirty="0"/>
              <a:t> </a:t>
            </a:r>
            <a:r>
              <a:rPr lang="da-DK" dirty="0" err="1" smtClean="0"/>
              <a:t>secret</a:t>
            </a:r>
            <a:r>
              <a:rPr lang="da-DK" dirty="0" smtClean="0"/>
              <a:t>, </a:t>
            </a:r>
            <a:r>
              <a:rPr lang="da-DK" dirty="0" err="1" smtClean="0"/>
              <a:t>thus</a:t>
            </a:r>
            <a:r>
              <a:rPr lang="da-DK" dirty="0" smtClean="0"/>
              <a:t>:</a:t>
            </a:r>
            <a:endParaRPr lang="da-DK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sz="2800" dirty="0"/>
              <a:t>If </a:t>
            </a:r>
            <a:r>
              <a:rPr lang="da-DK" sz="2800" dirty="0" smtClean="0"/>
              <a:t>Alice </a:t>
            </a:r>
            <a:r>
              <a:rPr lang="da-DK" sz="2800" dirty="0"/>
              <a:t>encrypts with </a:t>
            </a:r>
            <a:r>
              <a:rPr lang="da-DK" sz="2800" b="1" i="1" dirty="0" smtClean="0"/>
              <a:t>her private </a:t>
            </a:r>
            <a:r>
              <a:rPr lang="da-DK" sz="2800" b="1" i="1" dirty="0" err="1" smtClean="0"/>
              <a:t>key</a:t>
            </a:r>
            <a:r>
              <a:rPr lang="da-DK" sz="2800" b="1" i="1" dirty="0" smtClean="0"/>
              <a:t>,</a:t>
            </a:r>
            <a:r>
              <a:rPr lang="da-DK" sz="2800" dirty="0" smtClean="0"/>
              <a:t> </a:t>
            </a:r>
            <a:r>
              <a:rPr lang="da-DK" sz="2800" dirty="0"/>
              <a:t>anyone can decrypt the </a:t>
            </a:r>
            <a:r>
              <a:rPr lang="da-DK" sz="2800" dirty="0" smtClean="0"/>
              <a:t>message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sz="2800" dirty="0" smtClean="0"/>
              <a:t>If Alice encrypts with </a:t>
            </a:r>
            <a:r>
              <a:rPr lang="da-DK" sz="2800" b="1" i="1" dirty="0" smtClean="0"/>
              <a:t>Bobs public </a:t>
            </a:r>
            <a:r>
              <a:rPr lang="da-DK" sz="2800" b="1" i="1" dirty="0" err="1" smtClean="0"/>
              <a:t>key</a:t>
            </a:r>
            <a:r>
              <a:rPr lang="da-DK" sz="2800" b="1" i="1" dirty="0" smtClean="0"/>
              <a:t>, </a:t>
            </a:r>
            <a:r>
              <a:rPr lang="da-DK" sz="2800" dirty="0" smtClean="0"/>
              <a:t>only Bob can decrypt the messages with his private key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sz="2800" dirty="0" err="1" smtClean="0"/>
              <a:t>Examples</a:t>
            </a:r>
            <a:r>
              <a:rPr lang="da-DK" sz="2800" dirty="0" smtClean="0"/>
              <a:t>: RSA, DSA and EC elliptic curves.</a:t>
            </a:r>
            <a:endParaRPr lang="da-DK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Asymmetric encryption</a:t>
            </a:r>
          </a:p>
        </p:txBody>
      </p:sp>
    </p:spTree>
    <p:extLst>
      <p:ext uri="{BB962C8B-B14F-4D97-AF65-F5344CB8AC3E}">
        <p14:creationId xmlns:p14="http://schemas.microsoft.com/office/powerpoint/2010/main" val="150528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2013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owerpoint template text black 2014.potx" id="{08640B15-17EA-4B23-9F5F-072F8CCFEDE4}" vid="{97F55418-7418-4581-AED3-645F0BA4AE1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49546</TotalTime>
  <Words>1436</Words>
  <Application>Microsoft Office PowerPoint</Application>
  <PresentationFormat>On-screen Show (4:3)</PresentationFormat>
  <Paragraphs>311</Paragraphs>
  <Slides>32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powerpoint template 2013</vt:lpstr>
      <vt:lpstr>Cryptography 101</vt:lpstr>
      <vt:lpstr>Cryptography: Goals</vt:lpstr>
      <vt:lpstr>Dramatis Personæ</vt:lpstr>
      <vt:lpstr>What is in our toolbox?</vt:lpstr>
      <vt:lpstr>Hash Functions</vt:lpstr>
      <vt:lpstr>Keyed Hash Functions</vt:lpstr>
      <vt:lpstr>Symmetric encryption</vt:lpstr>
      <vt:lpstr>Asymmetric encryption</vt:lpstr>
      <vt:lpstr>Asymmetric encryption</vt:lpstr>
      <vt:lpstr>Symmetric vs Asymmetric</vt:lpstr>
      <vt:lpstr>Authentication: Symmetric</vt:lpstr>
      <vt:lpstr>Authentication: Asymmetric</vt:lpstr>
      <vt:lpstr>Secrecy: Symmetric</vt:lpstr>
      <vt:lpstr>Secrecy: Asymmetric</vt:lpstr>
      <vt:lpstr>Better Secrecy: Asymmetric</vt:lpstr>
      <vt:lpstr>Even Better Secrecy</vt:lpstr>
      <vt:lpstr>Key Problem</vt:lpstr>
      <vt:lpstr>Dyalog Cryptographic Library</vt:lpstr>
      <vt:lpstr>Certificate Stores</vt:lpstr>
      <vt:lpstr>Samples</vt:lpstr>
      <vt:lpstr>Samples</vt:lpstr>
      <vt:lpstr>Encrypted Component file</vt:lpstr>
      <vt:lpstr>User Information</vt:lpstr>
      <vt:lpstr>Access Information</vt:lpstr>
      <vt:lpstr>Add New User</vt:lpstr>
      <vt:lpstr>Append Component</vt:lpstr>
      <vt:lpstr>Read a Component</vt:lpstr>
      <vt:lpstr>Get Access</vt:lpstr>
      <vt:lpstr>Replace Component</vt:lpstr>
      <vt:lpstr>Give Access to another user</vt:lpstr>
      <vt:lpstr>On your own</vt:lpstr>
      <vt:lpstr>Futher infomation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Shaw</dc:creator>
  <cp:lastModifiedBy>Bjørn H. Christensen</cp:lastModifiedBy>
  <cp:revision>83</cp:revision>
  <dcterms:created xsi:type="dcterms:W3CDTF">2014-08-04T13:40:10Z</dcterms:created>
  <dcterms:modified xsi:type="dcterms:W3CDTF">2014-09-23T16:45:28Z</dcterms:modified>
</cp:coreProperties>
</file>