
<file path=[Content_Types].xml><?xml version="1.0" encoding="utf-8"?>
<Types xmlns="http://schemas.openxmlformats.org/package/2006/content-types">
  <Default Extension="png" ContentType="image/png"/>
  <Default Extension="tm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3" r:id="rId2"/>
  </p:sldMasterIdLst>
  <p:notesMasterIdLst>
    <p:notesMasterId r:id="rId25"/>
  </p:notesMasterIdLst>
  <p:sldIdLst>
    <p:sldId id="256" r:id="rId3"/>
    <p:sldId id="362" r:id="rId4"/>
    <p:sldId id="358" r:id="rId5"/>
    <p:sldId id="364" r:id="rId6"/>
    <p:sldId id="372" r:id="rId7"/>
    <p:sldId id="373" r:id="rId8"/>
    <p:sldId id="379" r:id="rId9"/>
    <p:sldId id="382" r:id="rId10"/>
    <p:sldId id="383" r:id="rId11"/>
    <p:sldId id="384" r:id="rId12"/>
    <p:sldId id="380" r:id="rId13"/>
    <p:sldId id="385" r:id="rId14"/>
    <p:sldId id="386" r:id="rId15"/>
    <p:sldId id="367" r:id="rId16"/>
    <p:sldId id="360" r:id="rId17"/>
    <p:sldId id="366" r:id="rId18"/>
    <p:sldId id="365" r:id="rId19"/>
    <p:sldId id="359" r:id="rId20"/>
    <p:sldId id="368" r:id="rId21"/>
    <p:sldId id="387" r:id="rId22"/>
    <p:sldId id="369" r:id="rId23"/>
    <p:sldId id="371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88980" autoAdjust="0"/>
  </p:normalViewPr>
  <p:slideViewPr>
    <p:cSldViewPr>
      <p:cViewPr>
        <p:scale>
          <a:sx n="110" d="100"/>
          <a:sy n="110" d="100"/>
        </p:scale>
        <p:origin x="-7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CB69223-2A7E-4679-8394-C16FA4EA79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0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cs typeface="Arial" charset="0"/>
              </a:defRPr>
            </a:lvl9pPr>
          </a:lstStyle>
          <a:p>
            <a:pPr eaLnBrk="1" hangingPunct="1"/>
            <a:fld id="{54F46E95-09C8-4B6A-84A1-65DE253C0A87}" type="slidenum">
              <a:rPr lang="en-US" sz="1200" smtClean="0">
                <a:latin typeface="Arial" charset="0"/>
              </a:rPr>
              <a:pPr eaLnBrk="1" hangingPunct="1"/>
              <a:t>1</a:t>
            </a:fld>
            <a:endParaRPr lang="en-US" sz="1200" dirty="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4272640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7316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0911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 ⎕WC you need to know about the set of available Win32 GUI controls and</a:t>
            </a:r>
            <a:r>
              <a:rPr lang="en-US" baseline="0" dirty="0" smtClean="0"/>
              <a:t> </a:t>
            </a:r>
            <a:r>
              <a:rPr lang="en-US" dirty="0" smtClean="0"/>
              <a:t>objects</a:t>
            </a:r>
            <a:br>
              <a:rPr lang="en-US" dirty="0" smtClean="0"/>
            </a:br>
            <a:r>
              <a:rPr lang="en-US" dirty="0" smtClean="0"/>
              <a:t>With</a:t>
            </a:r>
            <a:r>
              <a:rPr lang="en-US" baseline="0" dirty="0" smtClean="0"/>
              <a:t> MiServer, you need to know about the set of available HTML5 and </a:t>
            </a:r>
            <a:r>
              <a:rPr lang="en-US" baseline="0" dirty="0" err="1" smtClean="0"/>
              <a:t>Javascript</a:t>
            </a:r>
            <a:r>
              <a:rPr lang="en-US" baseline="0" dirty="0" smtClean="0"/>
              <a:t> controls and widgets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2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 both ⎕WC and MiServer, you can set up event</a:t>
            </a:r>
            <a:r>
              <a:rPr lang="en-US" baseline="0" dirty="0" smtClean="0"/>
              <a:t> handlers and callback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877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With ⎕WC you need specify the size and position of controls</a:t>
            </a:r>
          </a:p>
          <a:p>
            <a:r>
              <a:rPr lang="en-US" dirty="0" smtClean="0"/>
              <a:t>With MiServer, the browser handles layout, but you can exercise more control using CSS if you care 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22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7556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091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</a:t>
            </a:r>
            <a:r>
              <a:rPr lang="en-US" dirty="0" err="1" smtClean="0"/>
              <a:t>HTTPGet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B69223-2A7E-4679-8394-C16FA4EA79F3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4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1773936"/>
            <a:ext cx="7776864" cy="431936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19200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74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18288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20 October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Introduction to MiServer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828800" cy="365125"/>
          </a:xfrm>
          <a:prstGeom prst="rect">
            <a:avLst/>
          </a:prstGeom>
        </p:spPr>
        <p:txBody>
          <a:bodyPr/>
          <a:lstStyle/>
          <a:p>
            <a:fld id="{A6B1C073-7419-454D-8553-E8326D4B8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2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920880" cy="864096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83568" y="1556792"/>
            <a:ext cx="7776864" cy="43924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>
          <a:xfrm>
            <a:off x="6858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fld id="{703FA7CB-FB26-4FF4-94F7-2550B5D6A4B4}" type="datetimeFigureOut">
              <a:rPr lang="en-US" smtClean="0"/>
              <a:t>22-Sep-14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3124200" y="6324600"/>
            <a:ext cx="2895600" cy="4572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6553200" y="6324600"/>
            <a:ext cx="1905000" cy="457200"/>
          </a:xfrm>
          <a:prstGeom prst="rect">
            <a:avLst/>
          </a:prstGeom>
        </p:spPr>
        <p:txBody>
          <a:bodyPr/>
          <a:lstStyle/>
          <a:p>
            <a:fld id="{5D80F48D-B631-49BE-9991-17C6CFE76C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208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2648" y="1655064"/>
            <a:ext cx="7991856" cy="43924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da-DK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19200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70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%18dyalogpower-768x1024.gif%20%20%20%20%20%20%20%20%20%20%20%20%20%20%20%20%20%20%20%20%20%20%20%20%20%20%20%20%20%20%20%20%20%20%20%20%20%20%2000020D4A%06extern%20%20%20%20%20%20%20%20%20%20%20%20%20%20%20%20%20%20%20%20%20%20%20%20%20BC21CDDC: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2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hlinkClick r:id="" action="ppaction://noaction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34" y="5858510"/>
            <a:ext cx="476631" cy="46805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421615"/>
            <a:ext cx="1274959" cy="19637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5" r:id="rId2"/>
    <p:sldLayoutId id="2147483656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yalogpower-768x1024.gif                                       00020D4Aextern                         BC21CDDC: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82"/>
            <a:ext cx="9191626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6421615"/>
            <a:ext cx="1274959" cy="196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06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333333"/>
          </a:solidFill>
          <a:latin typeface="Geneva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32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800">
          <a:solidFill>
            <a:srgbClr val="33333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•"/>
        <a:defRPr sz="2400">
          <a:solidFill>
            <a:srgbClr val="33333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–"/>
        <a:defRPr sz="2000">
          <a:solidFill>
            <a:srgbClr val="33333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8000"/>
        </a:buClr>
        <a:buChar char="»"/>
        <a:defRPr sz="2000">
          <a:solidFill>
            <a:srgbClr val="333333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maps.googleapis.com/maps/api/staticmap?center=Eastbourne,UK&amp;size=600x300&amp;zoom=15" TargetMode="External"/><Relationship Id="rId2" Type="http://schemas.openxmlformats.org/officeDocument/2006/relationships/hyperlink" Target="http://graphical.weather.gov/xml/sample_products/browser_interface/ndfdBrowserClientByDay.php?zipCodeList=14586&amp;format=24+hourly&amp;numDays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example.com/cd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example.com/cds/cd23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ryapl.org/" TargetMode="External"/><Relationship Id="rId7" Type="http://schemas.openxmlformats.org/officeDocument/2006/relationships/hyperlink" Target="http://aplsmith.com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70.88.177.103/index.dyalog?" TargetMode="External"/><Relationship Id="rId5" Type="http://schemas.openxmlformats.org/officeDocument/2006/relationships/hyperlink" Target="http://thor8.dk/" TargetMode="External"/><Relationship Id="rId4" Type="http://schemas.openxmlformats.org/officeDocument/2006/relationships/hyperlink" Target="http://confreg.dyalog.com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822" y="980728"/>
            <a:ext cx="3544378" cy="4242682"/>
          </a:xfrm>
          <a:prstGeom prst="rect">
            <a:avLst/>
          </a:prstGeom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12648" y="5301208"/>
            <a:ext cx="7991856" cy="1008112"/>
          </a:xfrm>
        </p:spPr>
        <p:txBody>
          <a:bodyPr/>
          <a:lstStyle/>
          <a:p>
            <a:pPr algn="r"/>
            <a:r>
              <a:rPr lang="en-US" b="1" dirty="0" smtClean="0"/>
              <a:t>MiServer 3.0</a:t>
            </a:r>
            <a:br>
              <a:rPr lang="en-US" b="1" dirty="0" smtClean="0"/>
            </a:br>
            <a:r>
              <a:rPr lang="en-US" sz="1400" b="1" dirty="0" smtClean="0"/>
              <a:t>Brian Becker</a:t>
            </a:r>
            <a:br>
              <a:rPr lang="en-US" sz="1400" b="1" dirty="0" smtClean="0"/>
            </a:br>
            <a:r>
              <a:rPr lang="en-US" sz="1400" b="1" dirty="0" smtClean="0"/>
              <a:t>Applications Tools Group, Dyalog LTD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c.dyalog - Notepa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4278"/>
            <a:ext cx="8460432" cy="47985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Layout of Controls</a:t>
            </a:r>
            <a:endParaRPr lang="en-US" sz="4000" dirty="0"/>
          </a:p>
        </p:txBody>
      </p:sp>
      <p:pic>
        <p:nvPicPr>
          <p:cNvPr id="5" name="Content Placeholder 4" descr="inputform.dyalog - Notepad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915" y="1164278"/>
            <a:ext cx="7723610" cy="4768490"/>
          </a:xfrm>
        </p:spPr>
      </p:pic>
      <p:sp>
        <p:nvSpPr>
          <p:cNvPr id="4" name="Oval 3"/>
          <p:cNvSpPr/>
          <p:nvPr/>
        </p:nvSpPr>
        <p:spPr bwMode="auto">
          <a:xfrm>
            <a:off x="3003356" y="1774316"/>
            <a:ext cx="3639624" cy="396044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3190575" y="2402750"/>
            <a:ext cx="1643579" cy="327309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852809" y="3360579"/>
            <a:ext cx="1807937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3563888" y="2960948"/>
            <a:ext cx="3639624" cy="396044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17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8" grpId="1" animBg="1"/>
      <p:bldP spid="9" grpId="0" animBg="1"/>
      <p:bldP spid="9" grpId="1" animBg="1"/>
      <p:bldP spid="16" grpId="0" animBg="1"/>
      <p:bldP spid="1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</a:t>
            </a:r>
            <a:r>
              <a:rPr lang="en-US" dirty="0" smtClean="0">
                <a:latin typeface="APL385 Unicode" panose="020B0709000202000203" pitchFamily="49" charset="0"/>
              </a:rPr>
              <a:t>⎕WC/⎕WS</a:t>
            </a:r>
          </a:p>
          <a:p>
            <a:pPr lvl="1"/>
            <a:r>
              <a:rPr lang="en-US" dirty="0" smtClean="0"/>
              <a:t>You set properties like </a:t>
            </a:r>
            <a:r>
              <a:rPr lang="en-US" dirty="0" err="1" smtClean="0">
                <a:latin typeface="APL385 Unicode" panose="020B0709000202000203" pitchFamily="49" charset="0"/>
              </a:rPr>
              <a:t>FCol</a:t>
            </a:r>
            <a:r>
              <a:rPr lang="en-US" dirty="0" smtClean="0"/>
              <a:t>, </a:t>
            </a:r>
            <a:r>
              <a:rPr lang="en-US" dirty="0" err="1" smtClean="0">
                <a:latin typeface="APL385 Unicode" panose="020B0709000202000203" pitchFamily="49" charset="0"/>
              </a:rPr>
              <a:t>BCol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>
                <a:latin typeface="APL385 Unicode" panose="020B0709000202000203" pitchFamily="49" charset="0"/>
              </a:rPr>
              <a:t>'form' ⎕WS '</a:t>
            </a:r>
            <a:r>
              <a:rPr lang="en-US" dirty="0" err="1" smtClean="0">
                <a:latin typeface="APL385 Unicode" panose="020B0709000202000203" pitchFamily="49" charset="0"/>
              </a:rPr>
              <a:t>BCol</a:t>
            </a:r>
            <a:r>
              <a:rPr lang="en-US" dirty="0">
                <a:latin typeface="APL385 Unicode" panose="020B0709000202000203" pitchFamily="49" charset="0"/>
              </a:rPr>
              <a:t>' </a:t>
            </a:r>
            <a:r>
              <a:rPr lang="en-US" dirty="0" smtClean="0">
                <a:latin typeface="APL385 Unicode" panose="020B0709000202000203" pitchFamily="49" charset="0"/>
              </a:rPr>
              <a:t>124 </a:t>
            </a:r>
            <a:r>
              <a:rPr lang="en-US" dirty="0">
                <a:latin typeface="APL385 Unicode" panose="020B0709000202000203" pitchFamily="49" charset="0"/>
              </a:rPr>
              <a:t>244 </a:t>
            </a:r>
            <a:r>
              <a:rPr lang="en-US" dirty="0" smtClean="0">
                <a:latin typeface="APL385 Unicode" panose="020B0709000202000203" pitchFamily="49" charset="0"/>
              </a:rPr>
              <a:t>255</a:t>
            </a:r>
          </a:p>
          <a:p>
            <a:r>
              <a:rPr lang="en-US" dirty="0" smtClean="0"/>
              <a:t>With MiServer</a:t>
            </a:r>
          </a:p>
          <a:p>
            <a:pPr lvl="1"/>
            <a:r>
              <a:rPr lang="en-US" dirty="0" smtClean="0"/>
              <a:t>You use CSS styles</a:t>
            </a:r>
          </a:p>
          <a:p>
            <a:pPr marL="457200" lvl="1" indent="0">
              <a:buNone/>
            </a:pPr>
            <a:r>
              <a:rPr lang="en-US" dirty="0" smtClean="0">
                <a:latin typeface="APL385 Unicode" panose="020B0709000202000203" pitchFamily="49" charset="0"/>
              </a:rPr>
              <a:t>body { background-color: cyan; }</a:t>
            </a:r>
            <a:endParaRPr lang="en-US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73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</a:t>
            </a:r>
            <a:r>
              <a:rPr lang="en-US" dirty="0" smtClean="0">
                <a:latin typeface="APL385 Unicode" panose="020B0709000202000203" pitchFamily="49" charset="0"/>
              </a:rPr>
              <a:t>⎕WC/⎕WS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tools available: .NET, WPF</a:t>
            </a:r>
          </a:p>
          <a:p>
            <a:pPr lvl="1"/>
            <a:r>
              <a:rPr lang="en-US" dirty="0" smtClean="0"/>
              <a:t>People who can help: look right and left</a:t>
            </a:r>
          </a:p>
          <a:p>
            <a:r>
              <a:rPr lang="en-US" dirty="0" smtClean="0"/>
              <a:t>With MiServer</a:t>
            </a:r>
          </a:p>
          <a:p>
            <a:pPr lvl="1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party tools available: </a:t>
            </a:r>
            <a:r>
              <a:rPr lang="en-US" dirty="0" smtClean="0">
                <a:latin typeface="APL385 Unicode"/>
              </a:rPr>
              <a:t>≈</a:t>
            </a:r>
            <a:r>
              <a:rPr lang="en-US" dirty="0" smtClean="0"/>
              <a:t> bazillion</a:t>
            </a:r>
          </a:p>
          <a:p>
            <a:pPr lvl="1"/>
            <a:r>
              <a:rPr lang="en-US" dirty="0"/>
              <a:t>People who can help: </a:t>
            </a:r>
            <a:r>
              <a:rPr lang="en-US" dirty="0" smtClean="0"/>
              <a:t>a lot</a:t>
            </a:r>
          </a:p>
        </p:txBody>
      </p:sp>
    </p:spTree>
    <p:extLst>
      <p:ext uri="{BB962C8B-B14F-4D97-AF65-F5344CB8AC3E}">
        <p14:creationId xmlns:p14="http://schemas.microsoft.com/office/powerpoint/2010/main" val="321724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Platforms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</a:t>
            </a:r>
            <a:r>
              <a:rPr lang="en-US" dirty="0" smtClean="0">
                <a:latin typeface="APL385 Unicode" panose="020B0709000202000203" pitchFamily="49" charset="0"/>
              </a:rPr>
              <a:t>⎕WC/⎕WS</a:t>
            </a:r>
          </a:p>
          <a:p>
            <a:pPr lvl="1"/>
            <a:r>
              <a:rPr lang="en-US" dirty="0" smtClean="0"/>
              <a:t>Windows running locally</a:t>
            </a:r>
          </a:p>
          <a:p>
            <a:r>
              <a:rPr lang="en-US" dirty="0" smtClean="0"/>
              <a:t>With MiServer</a:t>
            </a:r>
          </a:p>
          <a:p>
            <a:pPr lvl="1"/>
            <a:r>
              <a:rPr lang="en-US" dirty="0" smtClean="0"/>
              <a:t>Any platform with a web browser</a:t>
            </a:r>
          </a:p>
          <a:p>
            <a:pPr lvl="2"/>
            <a:r>
              <a:rPr lang="en-US" dirty="0" smtClean="0"/>
              <a:t>So basically, all of them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  <a:p>
            <a:pPr lvl="1"/>
            <a:r>
              <a:rPr lang="en-US" dirty="0" smtClean="0"/>
              <a:t>Still want to run locally?  </a:t>
            </a:r>
          </a:p>
          <a:p>
            <a:pPr lvl="2"/>
            <a:r>
              <a:rPr lang="en-US" dirty="0" smtClean="0"/>
              <a:t>Embedded HTML5 rendering is coming</a:t>
            </a:r>
          </a:p>
        </p:txBody>
      </p:sp>
    </p:spTree>
    <p:extLst>
      <p:ext uri="{BB962C8B-B14F-4D97-AF65-F5344CB8AC3E}">
        <p14:creationId xmlns:p14="http://schemas.microsoft.com/office/powerpoint/2010/main" val="195802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 time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2180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+mn-lt"/>
              </a:rPr>
              <a:t>MiServer 3.0 – What?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 framework of tools to make the generation of web content easy from APL</a:t>
            </a:r>
          </a:p>
          <a:p>
            <a:pPr lvl="1"/>
            <a:r>
              <a:rPr lang="en-US" sz="2400" dirty="0" smtClean="0"/>
              <a:t>render HTML</a:t>
            </a:r>
          </a:p>
          <a:p>
            <a:pPr lvl="1"/>
            <a:r>
              <a:rPr lang="en-US" sz="2400" dirty="0" smtClean="0"/>
              <a:t>use 3</a:t>
            </a:r>
            <a:r>
              <a:rPr lang="en-US" sz="2400" baseline="30000" dirty="0" smtClean="0"/>
              <a:t>rd</a:t>
            </a:r>
            <a:r>
              <a:rPr lang="en-US" sz="2400" dirty="0" smtClean="0"/>
              <a:t> party "widgets"</a:t>
            </a:r>
          </a:p>
          <a:p>
            <a:pPr lvl="2"/>
            <a:r>
              <a:rPr lang="en-US" sz="2000" dirty="0" err="1" smtClean="0"/>
              <a:t>Syncfusion</a:t>
            </a:r>
            <a:r>
              <a:rPr lang="en-US" sz="2000" dirty="0" smtClean="0"/>
              <a:t> (70+ controls for web and mobile)</a:t>
            </a:r>
          </a:p>
          <a:p>
            <a:pPr lvl="2"/>
            <a:r>
              <a:rPr lang="en-US" sz="2000" dirty="0" smtClean="0"/>
              <a:t>jQuery / </a:t>
            </a:r>
            <a:r>
              <a:rPr lang="en-US" sz="2000" dirty="0" err="1" smtClean="0"/>
              <a:t>jQueryUI</a:t>
            </a:r>
            <a:r>
              <a:rPr lang="en-US" sz="2000" dirty="0" smtClean="0"/>
              <a:t> / </a:t>
            </a:r>
            <a:r>
              <a:rPr lang="en-US" sz="2000" dirty="0" err="1" smtClean="0"/>
              <a:t>jQueryMobile</a:t>
            </a:r>
            <a:endParaRPr lang="en-US" sz="2000" dirty="0" smtClean="0"/>
          </a:p>
          <a:p>
            <a:pPr lvl="2"/>
            <a:r>
              <a:rPr lang="en-US" sz="2000" dirty="0" smtClean="0"/>
              <a:t>Others as user needs arise</a:t>
            </a:r>
          </a:p>
          <a:p>
            <a:r>
              <a:rPr lang="en-US" sz="2800" dirty="0" smtClean="0"/>
              <a:t>An open source, community, project</a:t>
            </a:r>
          </a:p>
          <a:p>
            <a:pPr lvl="1"/>
            <a:r>
              <a:rPr lang="en-US" sz="2000" dirty="0" smtClean="0"/>
              <a:t>Soon to be available on GitHub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2766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US" sz="4000" dirty="0" smtClean="0"/>
              <a:t>MiServer Philosophy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077200" cy="4267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"Anyone who can write an APL function should be able to host it on the Web"</a:t>
            </a:r>
          </a:p>
          <a:p>
            <a:r>
              <a:rPr lang="en-US" sz="2400" dirty="0" smtClean="0"/>
              <a:t>Provide a suite of tools to generate HTML and JavaScript that cover most common use cases</a:t>
            </a:r>
          </a:p>
          <a:p>
            <a:pPr lvl="1"/>
            <a:r>
              <a:rPr lang="en-US" sz="2000" dirty="0" smtClean="0"/>
              <a:t>Goal: Make it no more complex to develop rich user interfaces than using </a:t>
            </a:r>
            <a:r>
              <a:rPr lang="en-US" sz="2000" dirty="0" smtClean="0">
                <a:latin typeface="APL385 Unicode" panose="020B0709000202000203" pitchFamily="49" charset="0"/>
              </a:rPr>
              <a:t>⎕WC - EAWC</a:t>
            </a:r>
          </a:p>
          <a:p>
            <a:r>
              <a:rPr lang="en-US" sz="2400" dirty="0" smtClean="0"/>
              <a:t>Provide interface(s) to the full functionality of the underlying technologies</a:t>
            </a:r>
          </a:p>
          <a:p>
            <a:pPr lvl="1"/>
            <a:r>
              <a:rPr lang="en-US" sz="2000" dirty="0" err="1" smtClean="0"/>
              <a:t>Syncfusion</a:t>
            </a:r>
            <a:r>
              <a:rPr lang="en-US" sz="2000" dirty="0" smtClean="0"/>
              <a:t>, </a:t>
            </a:r>
            <a:r>
              <a:rPr lang="en-US" sz="2000" dirty="0"/>
              <a:t>JavaScript</a:t>
            </a:r>
            <a:r>
              <a:rPr lang="en-US" sz="2000" dirty="0" smtClean="0"/>
              <a:t>, jQuery, jQueryUI, </a:t>
            </a:r>
            <a:r>
              <a:rPr lang="en-US" sz="2000" dirty="0" err="1" smtClean="0"/>
              <a:t>jQueryMobile</a:t>
            </a:r>
            <a:endParaRPr lang="en-US" sz="2000" dirty="0" smtClean="0"/>
          </a:p>
          <a:p>
            <a:r>
              <a:rPr lang="en-US" sz="2400" dirty="0" smtClean="0"/>
              <a:t>Make the framework easy to modify and extend</a:t>
            </a:r>
          </a:p>
          <a:p>
            <a:pPr lvl="1"/>
            <a:r>
              <a:rPr lang="en-US" sz="2000" dirty="0" smtClean="0"/>
              <a:t>APL extensions</a:t>
            </a:r>
          </a:p>
          <a:p>
            <a:pPr lvl="1"/>
            <a:r>
              <a:rPr lang="en-US" sz="2000" dirty="0" smtClean="0"/>
              <a:t>Adding new plug-ins/widgets/libraries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2277" y="1412776"/>
            <a:ext cx="3174099" cy="476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364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Need to Know?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 smtClean="0"/>
              <a:t>Dyalog APL</a:t>
            </a:r>
          </a:p>
          <a:p>
            <a:pPr lvl="1"/>
            <a:r>
              <a:rPr lang="en-US" sz="2400" dirty="0" smtClean="0"/>
              <a:t>You need to be able to type:</a:t>
            </a:r>
            <a:br>
              <a:rPr lang="en-US" sz="2400" dirty="0" smtClean="0"/>
            </a:br>
            <a:r>
              <a:rPr lang="en-US" sz="2400" dirty="0" smtClean="0">
                <a:latin typeface="APL385 Unicode" panose="020B0709000202000203" pitchFamily="49" charset="0"/>
              </a:rPr>
              <a:t>:class </a:t>
            </a:r>
            <a:r>
              <a:rPr lang="en-US" sz="2400" dirty="0" err="1" smtClean="0">
                <a:latin typeface="APL385 Unicode" panose="020B0709000202000203" pitchFamily="49" charset="0"/>
              </a:rPr>
              <a:t>MyPage</a:t>
            </a:r>
            <a:r>
              <a:rPr lang="en-US" sz="2400" dirty="0" smtClean="0">
                <a:latin typeface="APL385 Unicode" panose="020B0709000202000203" pitchFamily="49" charset="0"/>
              </a:rPr>
              <a:t> : </a:t>
            </a:r>
            <a:r>
              <a:rPr lang="en-US" sz="2400" dirty="0" smtClean="0">
                <a:latin typeface="APL385 Unicode" panose="020B0709000202000203" pitchFamily="49" charset="0"/>
              </a:rPr>
              <a:t>Template</a:t>
            </a:r>
            <a:br>
              <a:rPr lang="en-US" sz="2400" dirty="0" smtClean="0">
                <a:latin typeface="APL385 Unicode" panose="020B0709000202000203" pitchFamily="49" charset="0"/>
              </a:rPr>
            </a:br>
            <a:r>
              <a:rPr lang="en-US" sz="2400" dirty="0" smtClean="0">
                <a:latin typeface="APL385 Unicode" panose="020B0709000202000203" pitchFamily="49" charset="0"/>
              </a:rPr>
              <a:t>:access public</a:t>
            </a:r>
            <a:endParaRPr lang="en-US" dirty="0">
              <a:latin typeface="APL385 Unicode" panose="020B0709000202000203" pitchFamily="49" charset="0"/>
            </a:endParaRPr>
          </a:p>
          <a:p>
            <a:r>
              <a:rPr lang="en-US" sz="2800" dirty="0" smtClean="0"/>
              <a:t>A basic understanding of web pages</a:t>
            </a:r>
          </a:p>
          <a:p>
            <a:r>
              <a:rPr lang="en-US" sz="2800" dirty="0" smtClean="0"/>
              <a:t>A bit of HTML* </a:t>
            </a:r>
            <a:r>
              <a:rPr lang="en-US" sz="2800" dirty="0"/>
              <a:t>– </a:t>
            </a:r>
            <a:r>
              <a:rPr lang="en-US" sz="2800" dirty="0" smtClean="0"/>
              <a:t>basic elements / concepts</a:t>
            </a:r>
          </a:p>
          <a:p>
            <a:r>
              <a:rPr lang="en-US" sz="2800" dirty="0" smtClean="0"/>
              <a:t>A bit of CSS* – selectors and styling</a:t>
            </a:r>
          </a:p>
          <a:p>
            <a:r>
              <a:rPr lang="en-US" sz="2800" dirty="0" smtClean="0"/>
              <a:t>Little to no JavaScript*</a:t>
            </a:r>
          </a:p>
          <a:p>
            <a:pPr marL="0" indent="0">
              <a:buNone/>
            </a:pP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*Need to know increases with the sophistication of the application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319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Giving MiServer a REST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REST – </a:t>
            </a:r>
            <a:r>
              <a:rPr lang="en-US" sz="2800" dirty="0" err="1" smtClean="0"/>
              <a:t>REpresentational</a:t>
            </a:r>
            <a:r>
              <a:rPr lang="en-US" sz="2800" dirty="0" smtClean="0"/>
              <a:t> State Transfer</a:t>
            </a:r>
          </a:p>
          <a:p>
            <a:pPr lvl="1"/>
            <a:r>
              <a:rPr lang="en-US" sz="2400" dirty="0" smtClean="0"/>
              <a:t>gained </a:t>
            </a:r>
            <a:r>
              <a:rPr lang="en-US" sz="2400" dirty="0"/>
              <a:t>widespread acceptance across the Web as a simpler alternative to </a:t>
            </a:r>
            <a:r>
              <a:rPr lang="en-US" sz="2400" dirty="0" smtClean="0"/>
              <a:t>SOAP-based </a:t>
            </a:r>
            <a:r>
              <a:rPr lang="en-US" sz="2400" dirty="0"/>
              <a:t>Web services</a:t>
            </a:r>
            <a:r>
              <a:rPr lang="en-US" sz="2400" dirty="0" smtClean="0"/>
              <a:t>.</a:t>
            </a:r>
          </a:p>
          <a:p>
            <a:pPr lvl="2"/>
            <a:r>
              <a:rPr lang="en-US" sz="2000" dirty="0" smtClean="0"/>
              <a:t>Facebook, Google, Twitter, US Government</a:t>
            </a:r>
          </a:p>
          <a:p>
            <a:pPr lvl="1"/>
            <a:r>
              <a:rPr lang="en-US" sz="2400" dirty="0" smtClean="0"/>
              <a:t>Uses standard HTTP commands and returns standard MIME types</a:t>
            </a:r>
          </a:p>
          <a:p>
            <a:pPr lvl="2"/>
            <a:r>
              <a:rPr lang="en-US" sz="2000" dirty="0" smtClean="0"/>
              <a:t>GET – retrieve a resource</a:t>
            </a:r>
          </a:p>
          <a:p>
            <a:pPr lvl="2"/>
            <a:r>
              <a:rPr lang="en-US" sz="2000" dirty="0" smtClean="0"/>
              <a:t>POST – update a resource</a:t>
            </a:r>
          </a:p>
          <a:p>
            <a:pPr lvl="2"/>
            <a:r>
              <a:rPr lang="en-US" sz="2000" dirty="0"/>
              <a:t>PUT – replace or insert a </a:t>
            </a:r>
            <a:r>
              <a:rPr lang="en-US" sz="2000" dirty="0" smtClean="0"/>
              <a:t>resource</a:t>
            </a:r>
          </a:p>
          <a:p>
            <a:pPr lvl="2"/>
            <a:r>
              <a:rPr lang="en-US" sz="2000" dirty="0" smtClean="0"/>
              <a:t>DELETE – delete a resource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00758" y="539969"/>
            <a:ext cx="34778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latin typeface="+mn-lt"/>
              </a:rPr>
              <a:t>ful</a:t>
            </a:r>
            <a:r>
              <a:rPr lang="en-US" sz="3200" b="1" dirty="0">
                <a:latin typeface="+mn-lt"/>
              </a:rPr>
              <a:t> Web Interface</a:t>
            </a:r>
          </a:p>
        </p:txBody>
      </p:sp>
    </p:spTree>
    <p:extLst>
      <p:ext uri="{BB962C8B-B14F-4D97-AF65-F5344CB8AC3E}">
        <p14:creationId xmlns:p14="http://schemas.microsoft.com/office/powerpoint/2010/main" val="391796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REST Examples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US Weather Service</a:t>
            </a:r>
            <a:r>
              <a:rPr lang="en-US" sz="2400" dirty="0" smtClean="0">
                <a:latin typeface="APL385 Unicode" panose="020B0709000202000203" pitchFamily="49" charset="0"/>
                <a:hlinkClick r:id="rId2"/>
              </a:rPr>
              <a:t/>
            </a:r>
            <a:br>
              <a:rPr lang="en-US" sz="2400" dirty="0" smtClean="0">
                <a:latin typeface="APL385 Unicode" panose="020B0709000202000203" pitchFamily="49" charset="0"/>
                <a:hlinkClick r:id="rId2"/>
              </a:rPr>
            </a:br>
            <a:r>
              <a:rPr lang="en-US" sz="2400" dirty="0" smtClean="0">
                <a:latin typeface="APL385 Unicode" panose="020B0709000202000203" pitchFamily="49" charset="0"/>
                <a:hlinkClick r:id="rId2"/>
              </a:rPr>
              <a:t>http</a:t>
            </a:r>
            <a:r>
              <a:rPr lang="en-US" sz="2400" dirty="0">
                <a:latin typeface="APL385 Unicode" panose="020B0709000202000203" pitchFamily="49" charset="0"/>
                <a:hlinkClick r:id="rId2"/>
              </a:rPr>
              <a:t>://</a:t>
            </a:r>
            <a:r>
              <a:rPr lang="en-US" sz="2400" dirty="0" smtClean="0">
                <a:latin typeface="APL385 Unicode" panose="020B0709000202000203" pitchFamily="49" charset="0"/>
                <a:hlinkClick r:id="rId2"/>
              </a:rPr>
              <a:t>graphical.weather.gov/xml/sample_products/browser_interface/ndfdBrowserClientByDay.php?zipCodeList=14586&amp;format=24+hourly&amp;numDays=1</a:t>
            </a:r>
            <a:endParaRPr lang="en-US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US" sz="2400" dirty="0" smtClean="0">
              <a:latin typeface="APL385 Unicode" panose="020B0709000202000203" pitchFamily="49" charset="0"/>
              <a:hlinkClick r:id="rId3"/>
            </a:endParaRPr>
          </a:p>
          <a:p>
            <a:r>
              <a:rPr lang="en-US" sz="2400" b="1" dirty="0" smtClean="0"/>
              <a:t>Google Maps</a:t>
            </a:r>
            <a:r>
              <a:rPr lang="en-US" sz="2400" dirty="0" smtClean="0">
                <a:latin typeface="APL385 Unicode" panose="020B0709000202000203" pitchFamily="49" charset="0"/>
                <a:hlinkClick r:id="rId3"/>
              </a:rPr>
              <a:t/>
            </a:r>
            <a:br>
              <a:rPr lang="en-US" sz="2400" dirty="0" smtClean="0">
                <a:latin typeface="APL385 Unicode" panose="020B0709000202000203" pitchFamily="49" charset="0"/>
                <a:hlinkClick r:id="rId3"/>
              </a:rPr>
            </a:br>
            <a:r>
              <a:rPr lang="en-US" sz="2400" dirty="0" smtClean="0">
                <a:latin typeface="APL385 Unicode" panose="020B0709000202000203" pitchFamily="49" charset="0"/>
                <a:hlinkClick r:id="rId3"/>
              </a:rPr>
              <a:t>http</a:t>
            </a:r>
            <a:r>
              <a:rPr lang="en-US" sz="2400" dirty="0">
                <a:latin typeface="APL385 Unicode" panose="020B0709000202000203" pitchFamily="49" charset="0"/>
                <a:hlinkClick r:id="rId3"/>
              </a:rPr>
              <a:t>://</a:t>
            </a:r>
            <a:r>
              <a:rPr lang="en-US" sz="2400" dirty="0" smtClean="0">
                <a:latin typeface="APL385 Unicode" panose="020B0709000202000203" pitchFamily="49" charset="0"/>
                <a:hlinkClick r:id="rId3"/>
              </a:rPr>
              <a:t>maps.googleapis.com/maps/api/staticmap?center=Eastbourne,UK&amp;size=600x300&amp;zoom=15</a:t>
            </a:r>
            <a:endParaRPr lang="en-US" sz="2400" dirty="0" smtClean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US" sz="2400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9917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Why?</a:t>
            </a: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What?</a:t>
            </a:r>
            <a:endParaRPr lang="en-US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How?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When?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/>
              <a:t>And then get into questions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Let's Talk About...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33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3568" y="1773936"/>
            <a:ext cx="7776864" cy="453538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/>
              <a:t>H</a:t>
            </a:r>
            <a:r>
              <a:rPr lang="en-US" sz="2000" dirty="0" smtClean="0"/>
              <a:t>as a base URI </a:t>
            </a:r>
            <a:endParaRPr lang="en-US" sz="20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Returns a standard MIME type</a:t>
            </a:r>
            <a:r>
              <a:rPr lang="en-US" sz="2000" dirty="0"/>
              <a:t> </a:t>
            </a:r>
            <a:r>
              <a:rPr lang="en-US" sz="2000" dirty="0" smtClean="0"/>
              <a:t>JSON, XML, images,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Collection	</a:t>
            </a:r>
            <a:r>
              <a:rPr lang="en-US" sz="2000" dirty="0" smtClean="0">
                <a:latin typeface="APL385 Unicode" panose="020B0709000202000203" pitchFamily="49" charset="0"/>
                <a:hlinkClick r:id="rId3"/>
              </a:rPr>
              <a:t>http</a:t>
            </a:r>
            <a:r>
              <a:rPr lang="en-US" sz="2000" dirty="0">
                <a:latin typeface="APL385 Unicode" panose="020B0709000202000203" pitchFamily="49" charset="0"/>
                <a:hlinkClick r:id="rId3"/>
              </a:rPr>
              <a:t>://example.com/cds</a:t>
            </a:r>
            <a:r>
              <a:rPr lang="en-US" sz="2000" dirty="0" smtClean="0">
                <a:latin typeface="APL385 Unicode" panose="020B0709000202000203" pitchFamily="49" charset="0"/>
                <a:hlinkClick r:id="rId3"/>
              </a:rPr>
              <a:t>/</a:t>
            </a:r>
            <a:endParaRPr lang="en-US" sz="2000" dirty="0" smtClean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GET	list of URIs of the collection's elements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PUT	replace the entire collection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POST	create a new collection entry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DELETE	delete the entire collection</a:t>
            </a:r>
            <a:endParaRPr lang="en-US" sz="1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000" dirty="0" smtClean="0"/>
              <a:t>Element	</a:t>
            </a:r>
            <a:r>
              <a:rPr lang="en-US" sz="2000" dirty="0" smtClean="0">
                <a:latin typeface="APL385 Unicode" panose="020B0709000202000203" pitchFamily="49" charset="0"/>
                <a:hlinkClick r:id="rId4"/>
              </a:rPr>
              <a:t>http://example.com/cds/cd23</a:t>
            </a:r>
            <a:r>
              <a:rPr lang="en-US" sz="2000" dirty="0" smtClean="0">
                <a:latin typeface="APL385 Unicode" panose="020B0709000202000203" pitchFamily="49" charset="0"/>
              </a:rPr>
              <a:t> </a:t>
            </a:r>
            <a:endParaRPr lang="en-US" sz="2000" dirty="0">
              <a:latin typeface="APL385 Unicode" panose="020B0709000202000203" pitchFamily="49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GET	retrieve a representation of the element</a:t>
            </a:r>
            <a:endParaRPr lang="en-US" sz="18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PUT	replace or create an element</a:t>
            </a:r>
            <a:endParaRPr lang="en-US" sz="18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POST	update the element</a:t>
            </a:r>
            <a:endParaRPr lang="en-US" sz="1800" dirty="0"/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1800" dirty="0" smtClean="0"/>
              <a:t>DELETE	delete </a:t>
            </a:r>
            <a:r>
              <a:rPr lang="en-US" sz="1800" dirty="0"/>
              <a:t>the </a:t>
            </a:r>
            <a:r>
              <a:rPr lang="en-US" sz="1800" dirty="0" smtClean="0"/>
              <a:t>element</a:t>
            </a:r>
            <a:endParaRPr lang="en-US" sz="1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 smtClean="0">
              <a:latin typeface="APL385 Unicode" panose="020B0709000202000203" pitchFamily="49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RESTful</a:t>
            </a:r>
            <a:r>
              <a:rPr lang="en-US" dirty="0" smtClean="0"/>
              <a:t> Web Service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298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MiServer 3.0 – When?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Conference Version – now</a:t>
            </a:r>
          </a:p>
          <a:p>
            <a:r>
              <a:rPr lang="en-US" dirty="0" smtClean="0"/>
              <a:t>GitHub – </a:t>
            </a:r>
            <a:r>
              <a:rPr lang="en-US" dirty="0" smtClean="0"/>
              <a:t>November </a:t>
            </a:r>
            <a:r>
              <a:rPr lang="en-US" dirty="0" smtClean="0"/>
              <a:t>2014</a:t>
            </a:r>
          </a:p>
          <a:p>
            <a:r>
              <a:rPr lang="en-US" dirty="0" smtClean="0"/>
              <a:t>Full Documentation – 1</a:t>
            </a:r>
            <a:r>
              <a:rPr lang="en-US" baseline="30000" dirty="0" smtClean="0"/>
              <a:t>st</a:t>
            </a:r>
            <a:r>
              <a:rPr lang="en-US" dirty="0" smtClean="0"/>
              <a:t> Quarter 2015</a:t>
            </a:r>
          </a:p>
          <a:p>
            <a:r>
              <a:rPr lang="en-US" dirty="0" smtClean="0"/>
              <a:t>Additional widgets – ongoing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39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692696"/>
            <a:ext cx="3650208" cy="5475312"/>
          </a:xfrm>
        </p:spPr>
      </p:pic>
      <p:sp>
        <p:nvSpPr>
          <p:cNvPr id="6" name="Cloud Callout 5"/>
          <p:cNvSpPr/>
          <p:nvPr/>
        </p:nvSpPr>
        <p:spPr bwMode="auto">
          <a:xfrm>
            <a:off x="4932040" y="836712"/>
            <a:ext cx="3816424" cy="1728192"/>
          </a:xfrm>
          <a:prstGeom prst="cloudCallout">
            <a:avLst>
              <a:gd name="adj1" fmla="val -45267"/>
              <a:gd name="adj2" fmla="val 504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solidFill>
                  <a:schemeClr val="tx1"/>
                </a:solidFill>
                <a:effectLst/>
                <a:latin typeface="Times" pitchFamily="18" charset="0"/>
              </a:rPr>
              <a:t/>
            </a:r>
            <a:br>
              <a:rPr kumimoji="0" lang="en-US" sz="2400" b="0" i="0" u="none" strike="noStrike" cap="none" normalizeH="0" baseline="0" dirty="0" smtClean="0">
                <a:solidFill>
                  <a:schemeClr val="tx1"/>
                </a:solidFill>
                <a:effectLst/>
                <a:latin typeface="Times" pitchFamily="18" charset="0"/>
              </a:rPr>
            </a:br>
            <a:r>
              <a:rPr kumimoji="0" lang="en-US" sz="2400" b="0" i="0" u="none" strike="noStrike" cap="none" normalizeH="0" baseline="0" dirty="0" smtClean="0">
                <a:solidFill>
                  <a:schemeClr val="tx1"/>
                </a:solidFill>
                <a:effectLst/>
                <a:latin typeface="Times" pitchFamily="18" charset="0"/>
              </a:rPr>
              <a:t>     QUESTIONS?</a:t>
            </a:r>
          </a:p>
        </p:txBody>
      </p:sp>
    </p:spTree>
    <p:extLst>
      <p:ext uri="{BB962C8B-B14F-4D97-AF65-F5344CB8AC3E}">
        <p14:creationId xmlns:p14="http://schemas.microsoft.com/office/powerpoint/2010/main" val="100818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84238"/>
          </a:xfrm>
        </p:spPr>
        <p:txBody>
          <a:bodyPr>
            <a:normAutofit/>
          </a:bodyPr>
          <a:lstStyle/>
          <a:p>
            <a:r>
              <a:rPr lang="en-US" sz="4000" dirty="0"/>
              <a:t>What is a Web Server?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28355"/>
            <a:ext cx="7772400" cy="4087091"/>
          </a:xfrm>
        </p:spPr>
        <p:txBody>
          <a:bodyPr/>
          <a:lstStyle/>
          <a:p>
            <a:r>
              <a:rPr lang="en-US" dirty="0"/>
              <a:t>A program that listens for HTTP requests for </a:t>
            </a:r>
            <a:r>
              <a:rPr lang="en-US" dirty="0" smtClean="0"/>
              <a:t>“resources” </a:t>
            </a:r>
            <a:r>
              <a:rPr lang="en-US" dirty="0"/>
              <a:t>from </a:t>
            </a:r>
            <a:r>
              <a:rPr lang="en-US" dirty="0" smtClean="0"/>
              <a:t>clients, which are typically web browsers.</a:t>
            </a:r>
            <a:endParaRPr lang="en-US" dirty="0"/>
          </a:p>
          <a:p>
            <a:r>
              <a:rPr lang="en-US" dirty="0" smtClean="0"/>
              <a:t>The server attempts </a:t>
            </a:r>
            <a:r>
              <a:rPr lang="en-US" dirty="0"/>
              <a:t>to locate the </a:t>
            </a:r>
            <a:r>
              <a:rPr lang="en-US" dirty="0" smtClean="0"/>
              <a:t>resource (typically an HTML file) </a:t>
            </a:r>
            <a:r>
              <a:rPr lang="en-US" dirty="0"/>
              <a:t>and send </a:t>
            </a:r>
            <a:r>
              <a:rPr lang="en-US" dirty="0" smtClean="0"/>
              <a:t>the contents to </a:t>
            </a:r>
            <a:r>
              <a:rPr lang="en-US" dirty="0"/>
              <a:t>the client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If the resource is a “script”, execute it and generate “dynamic” output.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9757"/>
            <a:ext cx="8064896" cy="4239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774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MiServer in Use Today</a:t>
            </a:r>
            <a:endParaRPr lang="en-US" sz="4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2800" dirty="0" err="1" smtClean="0">
                <a:hlinkClick r:id="rId3"/>
              </a:rPr>
              <a:t>TryAPL</a:t>
            </a:r>
            <a:endParaRPr lang="en-US" sz="2800" dirty="0" smtClean="0"/>
          </a:p>
          <a:p>
            <a:r>
              <a:rPr lang="en-US" sz="2800" dirty="0" smtClean="0">
                <a:hlinkClick r:id="rId4"/>
              </a:rPr>
              <a:t>Dyalog'14 Conference Registration</a:t>
            </a:r>
            <a:endParaRPr lang="en-US" sz="2800" dirty="0" smtClean="0"/>
          </a:p>
          <a:p>
            <a:r>
              <a:rPr lang="en-US" sz="2800" dirty="0" smtClean="0"/>
              <a:t>Dyalog File Server Admin Console</a:t>
            </a:r>
            <a:endParaRPr lang="en-US" sz="2400" dirty="0" smtClean="0"/>
          </a:p>
          <a:p>
            <a:r>
              <a:rPr lang="en-US" sz="2800" dirty="0" err="1" smtClean="0"/>
              <a:t>DyaBot</a:t>
            </a:r>
            <a:r>
              <a:rPr lang="en-US" sz="2800" dirty="0" smtClean="0"/>
              <a:t> controller</a:t>
            </a:r>
          </a:p>
          <a:p>
            <a:r>
              <a:rPr lang="en-US" sz="2800" dirty="0" smtClean="0"/>
              <a:t>Optima</a:t>
            </a:r>
          </a:p>
          <a:p>
            <a:r>
              <a:rPr lang="en-US" sz="2800" dirty="0" smtClean="0">
                <a:hlinkClick r:id="rId5"/>
              </a:rPr>
              <a:t>Thor8.dk</a:t>
            </a:r>
            <a:r>
              <a:rPr lang="en-US" sz="2800" dirty="0" smtClean="0"/>
              <a:t> (</a:t>
            </a:r>
            <a:r>
              <a:rPr lang="en-US" sz="2800" dirty="0" err="1" smtClean="0"/>
              <a:t>PiServer</a:t>
            </a:r>
            <a:r>
              <a:rPr lang="en-US" sz="2800" dirty="0" smtClean="0"/>
              <a:t>)</a:t>
            </a:r>
          </a:p>
          <a:p>
            <a:r>
              <a:rPr lang="en-US" sz="2800" dirty="0" smtClean="0">
                <a:hlinkClick r:id="rId6"/>
              </a:rPr>
              <a:t>Jerry Brennan</a:t>
            </a:r>
            <a:endParaRPr lang="en-US" sz="2800" dirty="0" smtClean="0"/>
          </a:p>
          <a:p>
            <a:r>
              <a:rPr lang="en-US" sz="2800" dirty="0" smtClean="0">
                <a:hlinkClick r:id="rId7"/>
              </a:rPr>
              <a:t>APLSmith.com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684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latin typeface="+mn-lt"/>
              </a:rPr>
              <a:t>MiServer 3.0 – Why?</a:t>
            </a:r>
            <a:endParaRPr lang="en-US" sz="4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Because it's easy...</a:t>
            </a:r>
          </a:p>
          <a:p>
            <a:pPr lvl="1"/>
            <a:r>
              <a:rPr lang="en-US" sz="2400" dirty="0" smtClean="0"/>
              <a:t>To provide your users access to your application</a:t>
            </a:r>
            <a:endParaRPr lang="en-US" sz="2400" dirty="0" smtClean="0"/>
          </a:p>
          <a:p>
            <a:pPr lvl="2"/>
            <a:r>
              <a:rPr lang="en-US" sz="2000" dirty="0" smtClean="0"/>
              <a:t>All </a:t>
            </a:r>
            <a:r>
              <a:rPr lang="en-US" sz="2000" dirty="0" smtClean="0"/>
              <a:t>they need </a:t>
            </a:r>
            <a:r>
              <a:rPr lang="en-US" sz="2000" dirty="0" smtClean="0"/>
              <a:t>is a browser</a:t>
            </a:r>
            <a:endParaRPr lang="en-US" dirty="0" smtClean="0"/>
          </a:p>
          <a:p>
            <a:pPr lvl="2"/>
            <a:r>
              <a:rPr lang="en-US" sz="2000" dirty="0" smtClean="0"/>
              <a:t>Run from any </a:t>
            </a:r>
            <a:r>
              <a:rPr lang="en-US" sz="2000" dirty="0" smtClean="0"/>
              <a:t>operating system (that </a:t>
            </a:r>
            <a:r>
              <a:rPr lang="en-US" sz="2000" dirty="0" smtClean="0"/>
              <a:t>has a browser)</a:t>
            </a:r>
          </a:p>
          <a:p>
            <a:pPr lvl="2"/>
            <a:r>
              <a:rPr lang="en-US" sz="2000" dirty="0" smtClean="0"/>
              <a:t>Run from any platform (that has a browser)</a:t>
            </a:r>
          </a:p>
          <a:p>
            <a:pPr lvl="3"/>
            <a:r>
              <a:rPr lang="en-US" sz="1600" dirty="0" smtClean="0"/>
              <a:t>Desktop</a:t>
            </a:r>
            <a:r>
              <a:rPr lang="en-US" sz="1600" dirty="0" smtClean="0"/>
              <a:t>, Laptop, Tablet, Phablet, </a:t>
            </a:r>
            <a:r>
              <a:rPr lang="en-US" sz="1600" dirty="0" smtClean="0"/>
              <a:t>Phone</a:t>
            </a:r>
            <a:r>
              <a:rPr lang="en-US" sz="1600" dirty="0"/>
              <a:t>.</a:t>
            </a:r>
            <a:r>
              <a:rPr lang="en-US" sz="1600" dirty="0" smtClean="0"/>
              <a:t>..</a:t>
            </a:r>
            <a:endParaRPr lang="en-US" sz="1600" dirty="0" smtClean="0"/>
          </a:p>
          <a:p>
            <a:pPr lvl="2"/>
            <a:r>
              <a:rPr lang="en-US" sz="2000" dirty="0" smtClean="0"/>
              <a:t>No software or updates </a:t>
            </a:r>
            <a:r>
              <a:rPr lang="en-US" sz="2000" dirty="0" smtClean="0"/>
              <a:t>to </a:t>
            </a:r>
            <a:r>
              <a:rPr lang="en-US" sz="2000" dirty="0" smtClean="0"/>
              <a:t>distribute, download, or install</a:t>
            </a:r>
          </a:p>
          <a:p>
            <a:pPr lvl="2"/>
            <a:r>
              <a:rPr lang="en-US" sz="2000" dirty="0"/>
              <a:t>Customers are always running the latest </a:t>
            </a:r>
            <a:r>
              <a:rPr lang="en-US" sz="2000" dirty="0" smtClean="0"/>
              <a:t>software</a:t>
            </a:r>
            <a:endParaRPr lang="en-US" sz="2000" dirty="0" smtClean="0"/>
          </a:p>
          <a:p>
            <a:pPr lvl="1"/>
            <a:r>
              <a:rPr lang="en-US" sz="2400" dirty="0" smtClean="0"/>
              <a:t>To build and deploy applications</a:t>
            </a:r>
          </a:p>
          <a:p>
            <a:pPr lvl="2"/>
            <a:r>
              <a:rPr lang="en-US" sz="2000" dirty="0" smtClean="0"/>
              <a:t>"Easy as </a:t>
            </a:r>
            <a:r>
              <a:rPr lang="en-US" sz="2000" dirty="0" smtClean="0">
                <a:latin typeface="APL385 Unicode" panose="020B0709000202000203" pitchFamily="49" charset="0"/>
              </a:rPr>
              <a:t>⎕WC</a:t>
            </a:r>
            <a:r>
              <a:rPr lang="en-US" sz="2000" dirty="0" smtClean="0"/>
              <a:t>"</a:t>
            </a:r>
          </a:p>
          <a:p>
            <a:pPr lvl="2"/>
            <a:r>
              <a:rPr lang="en-US" sz="2000" dirty="0" smtClean="0"/>
              <a:t>Run server on any platform where Dyalog and Conga run</a:t>
            </a:r>
          </a:p>
          <a:p>
            <a:pPr lvl="3"/>
            <a:r>
              <a:rPr lang="en-US" sz="1600" dirty="0" smtClean="0"/>
              <a:t>Windows, Linux, AIX, others coming...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65697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Easy as </a:t>
            </a:r>
            <a:r>
              <a:rPr lang="en-US" sz="4000" dirty="0" smtClean="0">
                <a:latin typeface="APL385 Unicode" panose="020B0709000202000203" pitchFamily="49" charset="0"/>
              </a:rPr>
              <a:t>⎕WC</a:t>
            </a:r>
            <a:r>
              <a:rPr lang="en-US" sz="4000" dirty="0" smtClean="0"/>
              <a:t>?  Let's see...</a:t>
            </a:r>
            <a:endParaRPr lang="en-US" sz="4000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Disclaimer: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6600" dirty="0" smtClean="0"/>
              <a:t>I love </a:t>
            </a:r>
            <a:r>
              <a:rPr lang="en-US" sz="6600" dirty="0" smtClean="0">
                <a:latin typeface="APL385 Unicode" panose="020B0709000202000203" pitchFamily="49" charset="0"/>
              </a:rPr>
              <a:t>⎕WC</a:t>
            </a:r>
            <a:endParaRPr lang="en-US" dirty="0"/>
          </a:p>
        </p:txBody>
      </p:sp>
      <p:sp>
        <p:nvSpPr>
          <p:cNvPr id="15" name="Heart 14"/>
          <p:cNvSpPr/>
          <p:nvPr/>
        </p:nvSpPr>
        <p:spPr bwMode="auto">
          <a:xfrm>
            <a:off x="3419872" y="2563224"/>
            <a:ext cx="1584176" cy="1440160"/>
          </a:xfrm>
          <a:prstGeom prst="heart">
            <a:avLst/>
          </a:prstGeom>
          <a:solidFill>
            <a:srgbClr val="FF0000"/>
          </a:solidFill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90" b="14178"/>
          <a:stretch/>
        </p:blipFill>
        <p:spPr>
          <a:xfrm>
            <a:off x="971600" y="2452601"/>
            <a:ext cx="2160240" cy="1683765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5364088" y="2348880"/>
            <a:ext cx="2664296" cy="156966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600" dirty="0" smtClean="0">
                <a:latin typeface="APL385 Unicode" panose="020B0709000202000203" pitchFamily="49" charset="0"/>
              </a:rPr>
              <a:t>⎕WC</a:t>
            </a:r>
            <a:endParaRPr lang="en-US" sz="4000" dirty="0">
              <a:latin typeface="APL385 Unicode" panose="020B0709000202000203" pitchFamily="49" charset="0"/>
            </a:endParaRPr>
          </a:p>
        </p:txBody>
      </p:sp>
      <p:pic>
        <p:nvPicPr>
          <p:cNvPr id="13" name="Picture 12" descr="MiServer 3.0 - Google Chrom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3962" y="1340768"/>
            <a:ext cx="5580526" cy="4781373"/>
          </a:xfrm>
          <a:prstGeom prst="rect">
            <a:avLst/>
          </a:prstGeom>
        </p:spPr>
      </p:pic>
      <p:pic>
        <p:nvPicPr>
          <p:cNvPr id="11" name="Content Placeholder 10"/>
          <p:cNvPicPr>
            <a:picLocks noGrp="1" noChangeAspect="1"/>
          </p:cNvPicPr>
          <p:nvPr>
            <p:ph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26" y="1340768"/>
            <a:ext cx="3322638" cy="4525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77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c.dyalog - Notepad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72" y="1172227"/>
            <a:ext cx="8460432" cy="47985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Easy as </a:t>
            </a:r>
            <a:r>
              <a:rPr lang="en-US" sz="4000" dirty="0" smtClean="0">
                <a:latin typeface="APL385 Unicode" panose="020B0709000202000203" pitchFamily="49" charset="0"/>
              </a:rPr>
              <a:t>⎕WC</a:t>
            </a:r>
            <a:r>
              <a:rPr lang="en-US" sz="4000" dirty="0" smtClean="0"/>
              <a:t>?  Let's see...</a:t>
            </a:r>
            <a:endParaRPr lang="en-US" sz="4000" dirty="0"/>
          </a:p>
        </p:txBody>
      </p:sp>
      <p:pic>
        <p:nvPicPr>
          <p:cNvPr id="5" name="Content Placeholder 4" descr="inputform.dyalog - Notepad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683" y="1172227"/>
            <a:ext cx="7723610" cy="4768490"/>
          </a:xfrm>
        </p:spPr>
      </p:pic>
    </p:spTree>
    <p:extLst>
      <p:ext uri="{BB962C8B-B14F-4D97-AF65-F5344CB8AC3E}">
        <p14:creationId xmlns:p14="http://schemas.microsoft.com/office/powerpoint/2010/main" val="16693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-0.08646 0.0004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23" y="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254 L 0.2993 0.0025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c.dyalog - Notepa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4278"/>
            <a:ext cx="8460432" cy="47985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Controls...</a:t>
            </a:r>
            <a:endParaRPr lang="en-US" sz="4000" dirty="0"/>
          </a:p>
        </p:txBody>
      </p:sp>
      <p:pic>
        <p:nvPicPr>
          <p:cNvPr id="5" name="Content Placeholder 4" descr="inputform.dyalog - Notepad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1172227"/>
            <a:ext cx="7723610" cy="4768490"/>
          </a:xfrm>
        </p:spPr>
      </p:pic>
      <p:sp>
        <p:nvSpPr>
          <p:cNvPr id="4" name="Oval 3"/>
          <p:cNvSpPr/>
          <p:nvPr/>
        </p:nvSpPr>
        <p:spPr bwMode="auto">
          <a:xfrm>
            <a:off x="1691680" y="1772816"/>
            <a:ext cx="720080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2431907" y="1988840"/>
            <a:ext cx="697039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348378" y="2402750"/>
            <a:ext cx="576064" cy="327309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2716507" y="2971074"/>
            <a:ext cx="1020533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2339752" y="3356992"/>
            <a:ext cx="843415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185243" y="1988840"/>
            <a:ext cx="357690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652120" y="2204864"/>
            <a:ext cx="576064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5999739" y="2395010"/>
            <a:ext cx="1020533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5855723" y="2780928"/>
            <a:ext cx="1020533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5940152" y="3140968"/>
            <a:ext cx="766741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09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wc.dyalog - Notepa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466" b="10647"/>
          <a:stretch/>
        </p:blipFill>
        <p:spPr>
          <a:xfrm>
            <a:off x="323528" y="1340768"/>
            <a:ext cx="8460432" cy="200995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Callbacks</a:t>
            </a:r>
            <a:endParaRPr lang="en-US" sz="4000" dirty="0"/>
          </a:p>
        </p:txBody>
      </p:sp>
      <p:pic>
        <p:nvPicPr>
          <p:cNvPr id="5" name="Content Placeholder 4" descr="inputform.dyalog - Notepad"/>
          <p:cNvPicPr>
            <a:picLocks noGrp="1" noChangeAspect="1"/>
          </p:cNvPicPr>
          <p:nvPr>
            <p:ph idx="1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59"/>
          <a:stretch/>
        </p:blipFill>
        <p:spPr>
          <a:xfrm>
            <a:off x="971600" y="3429000"/>
            <a:ext cx="7723610" cy="2710450"/>
          </a:xfrm>
        </p:spPr>
      </p:pic>
      <p:sp>
        <p:nvSpPr>
          <p:cNvPr id="17" name="Oval 16"/>
          <p:cNvSpPr/>
          <p:nvPr/>
        </p:nvSpPr>
        <p:spPr bwMode="auto">
          <a:xfrm>
            <a:off x="5796136" y="1268760"/>
            <a:ext cx="2664296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1187624" y="2060848"/>
            <a:ext cx="1008112" cy="360040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20" name="Curved Connector 19"/>
          <p:cNvCxnSpPr/>
          <p:nvPr/>
        </p:nvCxnSpPr>
        <p:spPr bwMode="auto">
          <a:xfrm rot="10800000" flipV="1">
            <a:off x="2195736" y="1628800"/>
            <a:ext cx="4932548" cy="612068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Oval 20"/>
          <p:cNvSpPr/>
          <p:nvPr/>
        </p:nvSpPr>
        <p:spPr bwMode="auto">
          <a:xfrm>
            <a:off x="2123728" y="3535212"/>
            <a:ext cx="2851517" cy="435648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1691680" y="4581128"/>
            <a:ext cx="1224136" cy="288032"/>
          </a:xfrm>
          <a:prstGeom prst="ellipse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 pitchFamily="18" charset="0"/>
              <a:cs typeface="Arial" charset="0"/>
            </a:endParaRPr>
          </a:p>
        </p:txBody>
      </p:sp>
      <p:cxnSp>
        <p:nvCxnSpPr>
          <p:cNvPr id="24" name="Curved Connector 23"/>
          <p:cNvCxnSpPr>
            <a:stCxn id="21" idx="4"/>
            <a:endCxn id="22" idx="6"/>
          </p:cNvCxnSpPr>
          <p:nvPr/>
        </p:nvCxnSpPr>
        <p:spPr bwMode="auto">
          <a:xfrm rot="5400000">
            <a:off x="2855510" y="4031167"/>
            <a:ext cx="754284" cy="633671"/>
          </a:xfrm>
          <a:prstGeom prst="curved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11912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Powerpoint template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  <a:txDef>
      <a:spPr>
        <a:solidFill>
          <a:schemeClr val="bg1"/>
        </a:solidFill>
      </a:spPr>
      <a:bodyPr wrap="square" rtlCol="0">
        <a:spAutoFit/>
      </a:bodyPr>
      <a:lstStyle>
        <a:defPPr>
          <a:defRPr dirty="0">
            <a:latin typeface="APL385 Unicode" panose="020B0709000202000203" pitchFamily="49" charset="0"/>
          </a:defRPr>
        </a:defPPr>
      </a:lstStyle>
    </a:tx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owerpoint template text black 2014.potx" id="{08640B15-17EA-4B23-9F5F-072F8CCFEDE4}" vid="{97F55418-7418-4581-AED3-645F0BA4AE14}"/>
    </a:ext>
  </a:extLst>
</a:theme>
</file>

<file path=ppt/theme/theme2.xml><?xml version="1.0" encoding="utf-8"?>
<a:theme xmlns:a="http://schemas.openxmlformats.org/drawingml/2006/main" name="1_Powerpoint template 2014">
  <a:themeElements>
    <a:clrScheme name="1_Dyalo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yalog">
      <a:majorFont>
        <a:latin typeface="Geneva"/>
        <a:ea typeface=""/>
        <a:cs typeface=""/>
      </a:majorFont>
      <a:minorFont>
        <a:latin typeface="Gene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  <a:cs typeface="Arial" charset="0"/>
          </a:defRPr>
        </a:defPPr>
      </a:lstStyle>
    </a:lnDef>
  </a:objectDefaults>
  <a:extraClrSchemeLst>
    <a:extraClrScheme>
      <a:clrScheme name="1_Dyalo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yalo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yalo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owerpoint template text black 2014.potx" id="{08640B15-17EA-4B23-9F5F-072F8CCFEDE4}" vid="{97F55418-7418-4581-AED3-645F0BA4AE14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 2014</Template>
  <TotalTime>25304</TotalTime>
  <Words>708</Words>
  <Application>Microsoft Office PowerPoint</Application>
  <PresentationFormat>On-screen Show (4:3)</PresentationFormat>
  <Paragraphs>142</Paragraphs>
  <Slides>22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Powerpoint template 2014</vt:lpstr>
      <vt:lpstr>1_Powerpoint template 2014</vt:lpstr>
      <vt:lpstr>PowerPoint Presentation</vt:lpstr>
      <vt:lpstr>Let's Talk About...</vt:lpstr>
      <vt:lpstr>What is a Web Server?</vt:lpstr>
      <vt:lpstr>MiServer in Use Today</vt:lpstr>
      <vt:lpstr>MiServer 3.0 – Why?</vt:lpstr>
      <vt:lpstr>Easy as ⎕WC?  Let's see...</vt:lpstr>
      <vt:lpstr>Easy as ⎕WC?  Let's see...</vt:lpstr>
      <vt:lpstr>Controls...</vt:lpstr>
      <vt:lpstr>Callbacks</vt:lpstr>
      <vt:lpstr>Layout of Controls</vt:lpstr>
      <vt:lpstr>Styling</vt:lpstr>
      <vt:lpstr>Available Resources</vt:lpstr>
      <vt:lpstr>Platforms</vt:lpstr>
      <vt:lpstr>Samples</vt:lpstr>
      <vt:lpstr>MiServer 3.0 – What?</vt:lpstr>
      <vt:lpstr>MiServer Philosophy</vt:lpstr>
      <vt:lpstr>Need to Know?</vt:lpstr>
      <vt:lpstr>Giving MiServer a REST</vt:lpstr>
      <vt:lpstr>REST Examples</vt:lpstr>
      <vt:lpstr>RESTful Web Service</vt:lpstr>
      <vt:lpstr>MiServer 3.0 – When?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DanB2</dc:creator>
  <cp:lastModifiedBy>Brian P Becker</cp:lastModifiedBy>
  <cp:revision>296</cp:revision>
  <dcterms:created xsi:type="dcterms:W3CDTF">2014-08-05T20:39:55Z</dcterms:created>
  <dcterms:modified xsi:type="dcterms:W3CDTF">2014-09-23T13:47:15Z</dcterms:modified>
</cp:coreProperties>
</file>