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71" r:id="rId4"/>
    <p:sldId id="275" r:id="rId5"/>
    <p:sldId id="282" r:id="rId6"/>
    <p:sldId id="285" r:id="rId7"/>
    <p:sldId id="288" r:id="rId8"/>
    <p:sldId id="290" r:id="rId9"/>
    <p:sldId id="293" r:id="rId10"/>
  </p:sldIdLst>
  <p:sldSz cx="9144000" cy="6858000" type="screen4x3"/>
  <p:notesSz cx="6858000" cy="9144000"/>
  <p:defaultTextStyle>
    <a:lvl1pPr>
      <a:defRPr sz="2400">
        <a:latin typeface="Geneva"/>
        <a:ea typeface="Geneva"/>
        <a:cs typeface="Geneva"/>
        <a:sym typeface="Geneva"/>
      </a:defRPr>
    </a:lvl1pPr>
    <a:lvl2pPr indent="457200">
      <a:defRPr sz="2400">
        <a:latin typeface="Geneva"/>
        <a:ea typeface="Geneva"/>
        <a:cs typeface="Geneva"/>
        <a:sym typeface="Geneva"/>
      </a:defRPr>
    </a:lvl2pPr>
    <a:lvl3pPr indent="914400">
      <a:defRPr sz="2400">
        <a:latin typeface="Geneva"/>
        <a:ea typeface="Geneva"/>
        <a:cs typeface="Geneva"/>
        <a:sym typeface="Geneva"/>
      </a:defRPr>
    </a:lvl3pPr>
    <a:lvl4pPr indent="1371600">
      <a:defRPr sz="2400">
        <a:latin typeface="Geneva"/>
        <a:ea typeface="Geneva"/>
        <a:cs typeface="Geneva"/>
        <a:sym typeface="Geneva"/>
      </a:defRPr>
    </a:lvl4pPr>
    <a:lvl5pPr indent="1828800">
      <a:defRPr sz="2400">
        <a:latin typeface="Geneva"/>
        <a:ea typeface="Geneva"/>
        <a:cs typeface="Geneva"/>
        <a:sym typeface="Geneva"/>
      </a:defRPr>
    </a:lvl5pPr>
    <a:lvl6pPr indent="2286000">
      <a:defRPr sz="2400">
        <a:latin typeface="Geneva"/>
        <a:ea typeface="Geneva"/>
        <a:cs typeface="Geneva"/>
        <a:sym typeface="Geneva"/>
      </a:defRPr>
    </a:lvl6pPr>
    <a:lvl7pPr indent="2743200">
      <a:defRPr sz="2400">
        <a:latin typeface="Geneva"/>
        <a:ea typeface="Geneva"/>
        <a:cs typeface="Geneva"/>
        <a:sym typeface="Geneva"/>
      </a:defRPr>
    </a:lvl7pPr>
    <a:lvl8pPr indent="3200400">
      <a:defRPr sz="2400">
        <a:latin typeface="Geneva"/>
        <a:ea typeface="Geneva"/>
        <a:cs typeface="Geneva"/>
        <a:sym typeface="Geneva"/>
      </a:defRPr>
    </a:lvl8pPr>
    <a:lvl9pPr indent="3657600">
      <a:defRPr sz="2400">
        <a:latin typeface="Geneva"/>
        <a:ea typeface="Geneva"/>
        <a:cs typeface="Geneva"/>
        <a:sym typeface="Gene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Col>
    <a:la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lastRow>
    <a:fir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Geneva"/>
          <a:ea typeface="Geneva"/>
          <a:cs typeface="Gene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Geneva"/>
          <a:ea typeface="Geneva"/>
          <a:cs typeface="Gene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33"/>
                </a:solidFill>
              </a:rPr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11560" y="1125537"/>
            <a:ext cx="3744789" cy="446405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ed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755576" y="908720"/>
            <a:ext cx="7632849" cy="468052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d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755576" y="908720"/>
            <a:ext cx="7632775" cy="468052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dyalogpower-768x1024.gif                                       00020D4Aextern                         BC21CDDC:"/>
          <p:cNvPicPr/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-23951" y="-42144"/>
            <a:ext cx="9191626" cy="688657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ng"/>
          <p:cNvPicPr/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323527" y="5587898"/>
            <a:ext cx="953265" cy="93610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png"/>
          <p:cNvPicPr/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7164288" y="6421615"/>
            <a:ext cx="1274960" cy="196374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3567112" y="6378842"/>
            <a:ext cx="2057401" cy="28191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1079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33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755575" y="1700213"/>
            <a:ext cx="7632849" cy="5157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1pPr>
      <a:lvl2pPr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2pPr>
      <a:lvl3pPr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3pPr>
      <a:lvl4pPr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4pPr>
      <a:lvl5pPr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5pPr>
      <a:lvl6pPr indent="457200"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6pPr>
      <a:lvl7pPr indent="914400"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7pPr>
      <a:lvl8pPr indent="1371600"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8pPr>
      <a:lvl9pPr indent="1828800" algn="ctr">
        <a:defRPr sz="4000">
          <a:solidFill>
            <a:srgbClr val="333333"/>
          </a:solidFill>
          <a:latin typeface="Geneva"/>
          <a:ea typeface="Geneva"/>
          <a:cs typeface="Geneva"/>
          <a:sym typeface="Geneva"/>
        </a:defRPr>
      </a:lvl9pPr>
    </p:titleStyle>
    <p:bodyStyle>
      <a:lvl1pPr marL="342900" indent="-342900">
        <a:spcBef>
          <a:spcPts val="700"/>
        </a:spcBef>
        <a:buClr>
          <a:srgbClr val="FF8000"/>
        </a:buClr>
        <a:buSzPct val="100000"/>
        <a:buChar char="•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1pPr>
      <a:lvl2pPr marL="783771" indent="-326571">
        <a:spcBef>
          <a:spcPts val="700"/>
        </a:spcBef>
        <a:buClr>
          <a:srgbClr val="FF8000"/>
        </a:buClr>
        <a:buSzPct val="100000"/>
        <a:buChar char="–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2pPr>
      <a:lvl3pPr marL="1219200" indent="-304800">
        <a:spcBef>
          <a:spcPts val="700"/>
        </a:spcBef>
        <a:buClr>
          <a:srgbClr val="FF8000"/>
        </a:buClr>
        <a:buSzPct val="100000"/>
        <a:buChar char="•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3pPr>
      <a:lvl4pPr marL="1737360" indent="-365760">
        <a:spcBef>
          <a:spcPts val="700"/>
        </a:spcBef>
        <a:buClr>
          <a:srgbClr val="FF8000"/>
        </a:buClr>
        <a:buSzPct val="100000"/>
        <a:buChar char="–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4pPr>
      <a:lvl5pPr marL="2194560" indent="-365760">
        <a:spcBef>
          <a:spcPts val="700"/>
        </a:spcBef>
        <a:buClr>
          <a:srgbClr val="FF8000"/>
        </a:buClr>
        <a:buSzPct val="100000"/>
        <a:buChar char="»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5pPr>
      <a:lvl6pPr marL="2651760" indent="-365760">
        <a:spcBef>
          <a:spcPts val="700"/>
        </a:spcBef>
        <a:buClr>
          <a:srgbClr val="FF8000"/>
        </a:buClr>
        <a:buSzPct val="100000"/>
        <a:buChar char="»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6pPr>
      <a:lvl7pPr marL="3108960" indent="-365760">
        <a:spcBef>
          <a:spcPts val="700"/>
        </a:spcBef>
        <a:buClr>
          <a:srgbClr val="FF8000"/>
        </a:buClr>
        <a:buSzPct val="100000"/>
        <a:buChar char="»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7pPr>
      <a:lvl8pPr marL="3566159" indent="-365759">
        <a:spcBef>
          <a:spcPts val="700"/>
        </a:spcBef>
        <a:buClr>
          <a:srgbClr val="FF8000"/>
        </a:buClr>
        <a:buSzPct val="100000"/>
        <a:buChar char="»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8pPr>
      <a:lvl9pPr marL="4023359" indent="-365759">
        <a:spcBef>
          <a:spcPts val="700"/>
        </a:spcBef>
        <a:buClr>
          <a:srgbClr val="FF8000"/>
        </a:buClr>
        <a:buSzPct val="100000"/>
        <a:buChar char="»"/>
        <a:defRPr sz="3200">
          <a:solidFill>
            <a:srgbClr val="333333"/>
          </a:solidFill>
          <a:latin typeface="Geneva"/>
          <a:ea typeface="Geneva"/>
          <a:cs typeface="Geneva"/>
          <a:sym typeface="Geneva"/>
        </a:defRPr>
      </a:lvl9pPr>
    </p:bodyStyle>
    <p:otherStyle>
      <a:lvl1pPr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1pPr>
      <a:lvl2pPr indent="457200"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2pPr>
      <a:lvl3pPr indent="914400"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3pPr>
      <a:lvl4pPr indent="1371600"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4pPr>
      <a:lvl5pPr indent="1828800"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5pPr>
      <a:lvl6pPr indent="2286000"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6pPr>
      <a:lvl7pPr indent="2743200"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7pPr>
      <a:lvl8pPr indent="3200400"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8pPr>
      <a:lvl9pPr indent="3657600" algn="ctr">
        <a:defRPr sz="1200">
          <a:solidFill>
            <a:schemeClr val="tx1"/>
          </a:solidFill>
          <a:latin typeface="+mn-lt"/>
          <a:ea typeface="+mn-ea"/>
          <a:cs typeface="+mn-cs"/>
          <a:sym typeface="Genev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4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771799" y="2276872"/>
            <a:ext cx="3248356" cy="3888336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Shape 25"/>
          <p:cNvSpPr/>
          <p:nvPr/>
        </p:nvSpPr>
        <p:spPr>
          <a:xfrm>
            <a:off x="685800" y="1412775"/>
            <a:ext cx="7772400" cy="576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ctr" defTabSz="850391">
              <a:lnSpc>
                <a:spcPct val="90000"/>
              </a:lnSpc>
              <a:defRPr sz="2976">
                <a:solidFill>
                  <a:srgbClr val="3333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976">
                <a:solidFill>
                  <a:srgbClr val="333333"/>
                </a:solidFill>
              </a:rPr>
              <a:t>John Scholes</a:t>
            </a:r>
          </a:p>
        </p:txBody>
      </p:sp>
      <p:sp>
        <p:nvSpPr>
          <p:cNvPr id="26" name="Shape 26"/>
          <p:cNvSpPr/>
          <p:nvPr/>
        </p:nvSpPr>
        <p:spPr>
          <a:xfrm>
            <a:off x="652462" y="620689"/>
            <a:ext cx="7886701" cy="720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defRPr sz="4000">
                <a:solidFill>
                  <a:srgbClr val="3333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33"/>
                </a:solidFill>
              </a:rPr>
              <a:t>Distractions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4300">
                <a:solidFill>
                  <a:srgbClr val="333333"/>
                </a:solidFill>
              </a:rPr>
              <a:t>Distractions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700">
                <a:solidFill>
                  <a:srgbClr val="333333"/>
                </a:solidFill>
              </a:rPr>
              <a:t>Project Delay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700">
                <a:solidFill>
                  <a:srgbClr val="333333"/>
                </a:solidFill>
              </a:rPr>
              <a:t>Stress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700">
                <a:solidFill>
                  <a:srgbClr val="333333"/>
                </a:solidFill>
              </a:rPr>
              <a:t>Scientific Approach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700">
                <a:solidFill>
                  <a:srgbClr val="333333"/>
                </a:solidFill>
              </a:rPr>
              <a:t>Examine the Problem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2</a:t>
            </a:fld>
            <a:endParaRPr sz="1200">
              <a:solidFill>
                <a:srgbClr val="888888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500">
                <a:solidFill>
                  <a:srgbClr val="333333"/>
                </a:solidFill>
              </a:rPr>
              <a:t>H.R.A. Distraction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333333"/>
              </a:solidFill>
            </a:endParaRP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Example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333333"/>
              </a:solidFill>
            </a:endParaRP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“Embrace the Interaction”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3</a:t>
            </a:fld>
            <a:endParaRPr sz="1200">
              <a:solidFill>
                <a:srgbClr val="888888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4</a:t>
            </a:fld>
            <a:endParaRPr sz="1200">
              <a:solidFill>
                <a:srgbClr val="888888"/>
              </a:solidFill>
            </a:endParaRPr>
          </a:p>
        </p:txBody>
      </p:sp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33"/>
                </a:solidFill>
              </a:rPr>
              <a:t>Ref/UER Thread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1327075" y="1370013"/>
            <a:ext cx="7632849" cy="51577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4841402" y="1521097"/>
            <a:ext cx="375594" cy="3815806"/>
          </a:xfrm>
          <a:prstGeom prst="rect">
            <a:avLst/>
          </a:prstGeom>
          <a:solidFill>
            <a:srgbClr val="96B3B6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4319736" y="5064784"/>
            <a:ext cx="504528" cy="256516"/>
          </a:xfrm>
          <a:prstGeom prst="rect">
            <a:avLst/>
          </a:prstGeom>
          <a:solidFill>
            <a:srgbClr val="96B3B6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1163657" y="2898248"/>
            <a:ext cx="3566776" cy="472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2400"/>
              <a:t>main thread 90-95% →</a:t>
            </a:r>
          </a:p>
        </p:txBody>
      </p:sp>
      <p:sp>
        <p:nvSpPr>
          <p:cNvPr id="109" name="Shape 109"/>
          <p:cNvSpPr/>
          <p:nvPr/>
        </p:nvSpPr>
        <p:spPr>
          <a:xfrm>
            <a:off x="1419344" y="4956847"/>
            <a:ext cx="2819510" cy="472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2400"/>
              <a:t>Ref/UER 5-10% →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5</a:t>
            </a:fld>
            <a:endParaRPr sz="1200">
              <a:solidFill>
                <a:srgbClr val="888888"/>
              </a:solidFill>
            </a:endParaRPr>
          </a:p>
        </p:txBody>
      </p:sp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33"/>
                </a:solidFill>
              </a:rPr>
              <a:t>Reflection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xfrm>
            <a:off x="768275" y="1700213"/>
            <a:ext cx="7632849" cy="5157787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Word selection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Pronoun reversal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Eye contact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6</a:t>
            </a:fld>
            <a:endParaRPr sz="1200">
              <a:solidFill>
                <a:srgbClr val="888888"/>
              </a:solidFill>
            </a:endParaRPr>
          </a:p>
        </p:txBody>
      </p:sp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33"/>
                </a:solidFill>
              </a:rPr>
              <a:t>Ref/UER Thread</a:t>
            </a:r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/>
            <a:endParaRPr/>
          </a:p>
        </p:txBody>
      </p:sp>
      <p:graphicFrame>
        <p:nvGraphicFramePr>
          <p:cNvPr id="155" name="Table 155"/>
          <p:cNvGraphicFramePr/>
          <p:nvPr/>
        </p:nvGraphicFramePr>
        <p:xfrm>
          <a:off x="685800" y="2084336"/>
          <a:ext cx="8332340" cy="3119437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4148732"/>
                <a:gridCol w="4183608"/>
              </a:tblGrid>
              <a:tr h="1579761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3732" b="1" i="1"/>
                        <a:t>Acknowlegement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3732" b="1" i="1"/>
                        <a:t>Reflection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53967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3732" b="1" i="1"/>
                        <a:t>Empathy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3732" b="1" i="1"/>
                        <a:t>UER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755576" y="921420"/>
            <a:ext cx="7632775" cy="4680521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The Universal Empathic Response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Complete emotional continuum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333333"/>
              </a:solidFill>
            </a:endParaRP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7</a:t>
            </a:fld>
            <a:endParaRPr sz="1200">
              <a:solidFill>
                <a:srgbClr val="888888"/>
              </a:solidFill>
            </a:endParaRPr>
          </a:p>
        </p:txBody>
      </p:sp>
      <p:pic>
        <p:nvPicPr>
          <p:cNvPr id="165" name="Screen Shot 2014-09-12 at 14.30.09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520775" y="2392114"/>
            <a:ext cx="6150076" cy="364629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The Universal Empathic Response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Complete emotional continuum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Fourier decomposition: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33333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             …</a:t>
            </a:r>
          </a:p>
        </p:txBody>
      </p:sp>
      <p:sp>
        <p:nvSpPr>
          <p:cNvPr id="171" name="Shape 1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8</a:t>
            </a:fld>
            <a:endParaRPr sz="1200">
              <a:solidFill>
                <a:srgbClr val="888888"/>
              </a:solidFill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920964" y="2998162"/>
            <a:ext cx="254083" cy="1270001"/>
          </a:xfrm>
          <a:prstGeom prst="rect">
            <a:avLst/>
          </a:prstGeom>
          <a:solidFill>
            <a:srgbClr val="333399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>
              <a:defRPr>
                <a:solidFill>
                  <a:srgbClr val="FF40FF"/>
                </a:solidFill>
              </a:defRPr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1459211" y="3167596"/>
            <a:ext cx="254083" cy="1100567"/>
          </a:xfrm>
          <a:prstGeom prst="rect">
            <a:avLst/>
          </a:prstGeom>
          <a:solidFill>
            <a:srgbClr val="C7C7C7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1196446" y="3357458"/>
            <a:ext cx="254083" cy="910705"/>
          </a:xfrm>
          <a:prstGeom prst="rect">
            <a:avLst/>
          </a:prstGeom>
          <a:solidFill>
            <a:srgbClr val="6666B3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1685370" y="3576392"/>
            <a:ext cx="254083" cy="691771"/>
          </a:xfrm>
          <a:prstGeom prst="rect">
            <a:avLst/>
          </a:prstGeom>
          <a:solidFill>
            <a:srgbClr val="2D2D8A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2174294" y="3167596"/>
            <a:ext cx="254083" cy="1100567"/>
          </a:xfrm>
          <a:prstGeom prst="rect">
            <a:avLst/>
          </a:prstGeom>
          <a:solidFill>
            <a:srgbClr val="96B3B6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1921023" y="3357458"/>
            <a:ext cx="254083" cy="910705"/>
          </a:xfrm>
          <a:prstGeom prst="rect">
            <a:avLst/>
          </a:prstGeom>
          <a:solidFill>
            <a:srgbClr val="9999CC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9</a:t>
            </a:fld>
            <a:endParaRPr sz="1200">
              <a:solidFill>
                <a:srgbClr val="888888"/>
              </a:solidFill>
            </a:endParaRPr>
          </a:p>
        </p:txBody>
      </p:sp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33"/>
                </a:solidFill>
              </a:rPr>
              <a:t>Categories</a:t>
            </a:r>
          </a:p>
        </p:txBody>
      </p:sp>
      <p:sp>
        <p:nvSpPr>
          <p:cNvPr id="191" name="Shape 19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/>
            <a:endParaRPr/>
          </a:p>
        </p:txBody>
      </p:sp>
      <p:graphicFrame>
        <p:nvGraphicFramePr>
          <p:cNvPr id="192" name="Table 192"/>
          <p:cNvGraphicFramePr/>
          <p:nvPr/>
        </p:nvGraphicFramePr>
        <p:xfrm>
          <a:off x="1065088" y="1530633"/>
          <a:ext cx="7420221" cy="3825918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863070"/>
                <a:gridCol w="3354205"/>
                <a:gridCol w="3202946"/>
              </a:tblGrid>
              <a:tr h="64465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5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Large men / Fire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200">
                          <a:latin typeface="APL385 Unicode"/>
                          <a:ea typeface="APL385 Unicode"/>
                          <a:cs typeface="APL385 Unicode"/>
                          <a:sym typeface="APL385 Unicode"/>
                        </a:rPr>
                        <a:t>)SAVE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3815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4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H.R.A.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Ref/UER thread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3815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3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Large Children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Money / Career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4068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2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Small Children / Dogs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Biscuits / TV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3754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1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Noises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Ignore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2671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2160" b="1" i="1"/>
                        <a:t>0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2160"/>
                      </a:pPr>
                      <a:endParaRPr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2160"/>
                      </a:pPr>
                      <a:endParaRPr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neva"/>
            <a:ea typeface="Geneva"/>
            <a:cs typeface="Geneva"/>
            <a:sym typeface="Gene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neva"/>
            <a:ea typeface="Geneva"/>
            <a:cs typeface="Geneva"/>
            <a:sym typeface="Gene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neva"/>
            <a:ea typeface="Geneva"/>
            <a:cs typeface="Geneva"/>
            <a:sym typeface="Gene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neva"/>
            <a:ea typeface="Geneva"/>
            <a:cs typeface="Geneva"/>
            <a:sym typeface="Gene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Slide 1</vt:lpstr>
      <vt:lpstr>Slide 2</vt:lpstr>
      <vt:lpstr>Slide 3</vt:lpstr>
      <vt:lpstr>Ref/UER Thread</vt:lpstr>
      <vt:lpstr>Reflection</vt:lpstr>
      <vt:lpstr>Ref/UER Thread</vt:lpstr>
      <vt:lpstr>Slide 7</vt:lpstr>
      <vt:lpstr>Slide 8</vt:lpstr>
      <vt:lpstr>Categories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John</cp:lastModifiedBy>
  <cp:revision>1</cp:revision>
  <dcterms:modified xsi:type="dcterms:W3CDTF">2014-09-26T20:17:24Z</dcterms:modified>
</cp:coreProperties>
</file>