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3"/>
  </p:notesMasterIdLst>
  <p:sldIdLst>
    <p:sldId id="256" r:id="rId2"/>
    <p:sldId id="267" r:id="rId3"/>
    <p:sldId id="258" r:id="rId4"/>
    <p:sldId id="260" r:id="rId5"/>
    <p:sldId id="259" r:id="rId6"/>
    <p:sldId id="261" r:id="rId7"/>
    <p:sldId id="268" r:id="rId8"/>
    <p:sldId id="265" r:id="rId9"/>
    <p:sldId id="263" r:id="rId10"/>
    <p:sldId id="264" r:id="rId11"/>
    <p:sldId id="266" r:id="rId12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 autoAdjust="0"/>
  </p:normalViewPr>
  <p:slideViewPr>
    <p:cSldViewPr>
      <p:cViewPr varScale="1">
        <p:scale>
          <a:sx n="89" d="100"/>
          <a:sy n="89" d="100"/>
        </p:scale>
        <p:origin x="121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61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68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04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7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11560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595813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47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576" y="908721"/>
            <a:ext cx="7632848" cy="468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680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61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32835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4" r:id="rId3"/>
    <p:sldLayoutId id="2147483663" r:id="rId4"/>
    <p:sldLayoutId id="2147483666" r:id="rId5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76872"/>
            <a:ext cx="3248354" cy="3888336"/>
          </a:xfrm>
          <a:prstGeom prst="rect">
            <a:avLst/>
          </a:prstGeom>
        </p:spPr>
      </p:pic>
      <p:sp>
        <p:nvSpPr>
          <p:cNvPr id="6" name="Title Placeholder 4"/>
          <p:cNvSpPr txBox="1">
            <a:spLocks/>
          </p:cNvSpPr>
          <p:nvPr/>
        </p:nvSpPr>
        <p:spPr>
          <a:xfrm>
            <a:off x="652463" y="620689"/>
            <a:ext cx="7886700" cy="1589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3600" kern="0" dirty="0" smtClean="0"/>
              <a:t>Parallel Programming with v14.0</a:t>
            </a:r>
            <a:endParaRPr lang="en-GB" sz="36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Goal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da-DK" sz="2800" dirty="0" smtClean="0"/>
              <a:t>Provide ”deterministic” parallelism in a form which integrates well with APL </a:t>
            </a:r>
            <a:r>
              <a:rPr lang="da-DK" sz="2800" dirty="0" err="1" smtClean="0"/>
              <a:t>thinking</a:t>
            </a:r>
            <a:endParaRPr lang="da-DK" sz="2800" dirty="0" smtClean="0"/>
          </a:p>
          <a:p>
            <a:pPr lvl="1"/>
            <a:r>
              <a:rPr lang="da-DK" sz="2400" dirty="0" smtClean="0"/>
              <a:t>Same </a:t>
            </a:r>
            <a:r>
              <a:rPr lang="da-DK" sz="2400" dirty="0" err="1" smtClean="0"/>
              <a:t>result</a:t>
            </a:r>
            <a:r>
              <a:rPr lang="da-DK" sz="2400" dirty="0" smtClean="0"/>
              <a:t> with or </a:t>
            </a:r>
            <a:r>
              <a:rPr lang="da-DK" sz="2400" dirty="0" err="1" smtClean="0"/>
              <a:t>without</a:t>
            </a:r>
            <a:r>
              <a:rPr lang="da-DK" sz="2400" dirty="0" smtClean="0"/>
              <a:t> </a:t>
            </a:r>
            <a:r>
              <a:rPr lang="da-DK" sz="2400" dirty="0" err="1" smtClean="0"/>
              <a:t>use</a:t>
            </a:r>
            <a:r>
              <a:rPr lang="da-DK" sz="2400" dirty="0" smtClean="0"/>
              <a:t> of parallel features</a:t>
            </a:r>
          </a:p>
          <a:p>
            <a:pPr lvl="1"/>
            <a:r>
              <a:rPr lang="da-DK" sz="2400" dirty="0" err="1" smtClean="0"/>
              <a:t>Reason</a:t>
            </a:r>
            <a:r>
              <a:rPr lang="da-DK" sz="2400" dirty="0" smtClean="0"/>
              <a:t> </a:t>
            </a:r>
            <a:r>
              <a:rPr lang="da-DK" sz="2400" dirty="0" err="1" smtClean="0"/>
              <a:t>about</a:t>
            </a:r>
            <a:r>
              <a:rPr lang="da-DK" sz="2400" dirty="0" smtClean="0"/>
              <a:t> parallel </a:t>
            </a:r>
            <a:r>
              <a:rPr lang="da-DK" sz="2400" dirty="0" err="1" smtClean="0"/>
              <a:t>code</a:t>
            </a:r>
            <a:r>
              <a:rPr lang="da-DK" sz="2400" dirty="0" smtClean="0"/>
              <a:t> </a:t>
            </a:r>
            <a:r>
              <a:rPr lang="da-DK" sz="2400" dirty="0" err="1" smtClean="0"/>
              <a:t>without</a:t>
            </a:r>
            <a:r>
              <a:rPr lang="da-DK" sz="2400" dirty="0" smtClean="0"/>
              <a:t> </a:t>
            </a:r>
            <a:r>
              <a:rPr lang="da-DK" sz="2400" dirty="0" err="1" smtClean="0"/>
              <a:t>difficulty</a:t>
            </a:r>
            <a:endParaRPr lang="da-DK" sz="2800" dirty="0" smtClean="0"/>
          </a:p>
          <a:p>
            <a:r>
              <a:rPr lang="da-DK" sz="2800" dirty="0" smtClean="0"/>
              <a:t>”Bang for the </a:t>
            </a:r>
            <a:r>
              <a:rPr lang="da-DK" sz="2800" dirty="0" err="1" smtClean="0"/>
              <a:t>buck</a:t>
            </a:r>
            <a:r>
              <a:rPr lang="da-DK" sz="2800" dirty="0" smtClean="0"/>
              <a:t>”, here and now, for ”coarse grained” parallelism</a:t>
            </a:r>
          </a:p>
          <a:p>
            <a:r>
              <a:rPr lang="da-DK" sz="2800" dirty="0" smtClean="0"/>
              <a:t>Potential to extend to compiled APL for fine-grained data parallel applications</a:t>
            </a: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77123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78688" cy="1143000"/>
          </a:xfrm>
        </p:spPr>
        <p:txBody>
          <a:bodyPr/>
          <a:lstStyle/>
          <a:p>
            <a:r>
              <a:rPr lang="da-DK" dirty="0" smtClean="0"/>
              <a:t>Future Work </a:t>
            </a:r>
            <a:r>
              <a:rPr lang="da-DK" dirty="0" err="1" smtClean="0"/>
              <a:t>Areas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da-DK" sz="2000" dirty="0" smtClean="0"/>
              <a:t>How to share code between Isolates &amp; parent?</a:t>
            </a:r>
          </a:p>
          <a:p>
            <a:pPr lvl="1"/>
            <a:r>
              <a:rPr lang="da-DK" sz="1800" dirty="0" smtClean="0"/>
              <a:t>Memory-mapped shared code?</a:t>
            </a:r>
          </a:p>
          <a:p>
            <a:r>
              <a:rPr lang="da-DK" sz="2000" dirty="0" smtClean="0"/>
              <a:t>How to </a:t>
            </a:r>
            <a:r>
              <a:rPr lang="da-DK" sz="2000" dirty="0" err="1" smtClean="0"/>
              <a:t>share</a:t>
            </a:r>
            <a:r>
              <a:rPr lang="da-DK" sz="2000" dirty="0" smtClean="0"/>
              <a:t> large </a:t>
            </a:r>
            <a:r>
              <a:rPr lang="da-DK" sz="2000" dirty="0" err="1" smtClean="0"/>
              <a:t>quantities</a:t>
            </a:r>
            <a:r>
              <a:rPr lang="da-DK" sz="2000" dirty="0" smtClean="0"/>
              <a:t> of DATA </a:t>
            </a:r>
          </a:p>
          <a:p>
            <a:pPr lvl="1"/>
            <a:r>
              <a:rPr lang="da-DK" sz="1800" dirty="0" smtClean="0"/>
              <a:t>Enhance memory-mapped files?</a:t>
            </a:r>
          </a:p>
          <a:p>
            <a:pPr lvl="1"/>
            <a:r>
              <a:rPr lang="da-DK" sz="1800" dirty="0" smtClean="0"/>
              <a:t>n-</a:t>
            </a:r>
            <a:r>
              <a:rPr lang="da-DK" sz="1800" dirty="0" err="1" smtClean="0"/>
              <a:t>way</a:t>
            </a:r>
            <a:r>
              <a:rPr lang="da-DK" sz="1800" dirty="0" smtClean="0"/>
              <a:t> (or 1:many) </a:t>
            </a:r>
            <a:r>
              <a:rPr lang="da-DK" sz="1800" dirty="0" err="1" smtClean="0"/>
              <a:t>shared</a:t>
            </a:r>
            <a:r>
              <a:rPr lang="da-DK" sz="1800" dirty="0" smtClean="0"/>
              <a:t> variables?</a:t>
            </a:r>
          </a:p>
          <a:p>
            <a:r>
              <a:rPr lang="da-DK" sz="2000" dirty="0" err="1" smtClean="0"/>
              <a:t>Left</a:t>
            </a:r>
            <a:r>
              <a:rPr lang="da-DK" sz="2000" dirty="0" smtClean="0"/>
              <a:t> argument to </a:t>
            </a:r>
            <a:r>
              <a:rPr lang="da-DK" sz="2000" dirty="0" smtClean="0">
                <a:latin typeface="APL385 Unicode" panose="020B0709000202000203" pitchFamily="49" charset="0"/>
              </a:rPr>
              <a:t>¤</a:t>
            </a:r>
            <a:r>
              <a:rPr lang="da-DK" sz="2000" dirty="0" smtClean="0"/>
              <a:t> to specify WHERE to launch</a:t>
            </a:r>
          </a:p>
          <a:p>
            <a:pPr lvl="1"/>
            <a:r>
              <a:rPr lang="da-DK" sz="1800" dirty="0" smtClean="0"/>
              <a:t>On the cloud, in a cluster, </a:t>
            </a:r>
            <a:r>
              <a:rPr lang="da-DK" sz="1800" dirty="0" err="1" smtClean="0"/>
              <a:t>etc</a:t>
            </a:r>
            <a:r>
              <a:rPr lang="da-DK" sz="1800" dirty="0" smtClean="0"/>
              <a:t> (</a:t>
            </a:r>
            <a:r>
              <a:rPr lang="da-DK" sz="1800" dirty="0" err="1" smtClean="0"/>
              <a:t>please</a:t>
            </a:r>
            <a:r>
              <a:rPr lang="da-DK" sz="1800" dirty="0" smtClean="0"/>
              <a:t> </a:t>
            </a:r>
            <a:r>
              <a:rPr lang="da-DK" sz="1800" dirty="0" err="1" smtClean="0"/>
              <a:t>enter</a:t>
            </a:r>
            <a:r>
              <a:rPr lang="da-DK" sz="1800" dirty="0" smtClean="0"/>
              <a:t> </a:t>
            </a:r>
            <a:r>
              <a:rPr lang="da-DK" sz="1800" dirty="0" err="1" smtClean="0"/>
              <a:t>credit</a:t>
            </a:r>
            <a:r>
              <a:rPr lang="da-DK" sz="1800" dirty="0" smtClean="0"/>
              <a:t> card #)</a:t>
            </a:r>
          </a:p>
          <a:p>
            <a:r>
              <a:rPr lang="da-DK" sz="2000" dirty="0" smtClean="0"/>
              <a:t>Performance: Thread pooling / scheduling, interaction between futures &amp; isolates</a:t>
            </a:r>
          </a:p>
          <a:p>
            <a:r>
              <a:rPr lang="da-DK" sz="2000" dirty="0" smtClean="0"/>
              <a:t>Error handling / debugging</a:t>
            </a:r>
          </a:p>
          <a:p>
            <a:pPr lvl="1"/>
            <a:r>
              <a:rPr lang="da-DK" sz="1800" dirty="0" smtClean="0"/>
              <a:t>RIDE </a:t>
            </a:r>
            <a:r>
              <a:rPr lang="da-DK" sz="1800" dirty="0"/>
              <a:t>”process manager” </a:t>
            </a:r>
            <a:r>
              <a:rPr lang="da-DK" sz="1800" dirty="0" err="1" smtClean="0"/>
              <a:t>project</a:t>
            </a:r>
            <a:r>
              <a:rPr lang="da-DK" sz="1800" dirty="0" smtClean="0"/>
              <a:t> ...</a:t>
            </a:r>
          </a:p>
          <a:p>
            <a:r>
              <a:rPr lang="da-DK" sz="2200" dirty="0" smtClean="0"/>
              <a:t>Full Integration </a:t>
            </a:r>
            <a:r>
              <a:rPr lang="da-DK" sz="2200" dirty="0" err="1" smtClean="0"/>
              <a:t>into</a:t>
            </a:r>
            <a:r>
              <a:rPr lang="da-DK" sz="2200" dirty="0" smtClean="0"/>
              <a:t> interpreter (and compiler?)</a:t>
            </a:r>
          </a:p>
          <a:p>
            <a:endParaRPr lang="da-DK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094071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Parallel Paths to </a:t>
            </a:r>
            <a:br>
              <a:rPr lang="da-DK" dirty="0" smtClean="0"/>
            </a:br>
            <a:r>
              <a:rPr lang="da-DK" dirty="0" smtClean="0"/>
              <a:t>Parallel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0848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sz="2400" dirty="0"/>
              <a:t>Parallel Compiler Research</a:t>
            </a:r>
          </a:p>
          <a:p>
            <a:pPr lvl="1"/>
            <a:r>
              <a:rPr lang="da-DK" sz="2000" dirty="0"/>
              <a:t>”</a:t>
            </a:r>
            <a:r>
              <a:rPr lang="da-DK" sz="2000" dirty="0" err="1"/>
              <a:t>Concurrent</a:t>
            </a:r>
            <a:r>
              <a:rPr lang="da-DK" sz="2000" dirty="0"/>
              <a:t> Dfns Compiler” </a:t>
            </a:r>
            <a:r>
              <a:rPr lang="da-DK" sz="2000" dirty="0" err="1"/>
              <a:t>targets</a:t>
            </a:r>
            <a:r>
              <a:rPr lang="da-DK" sz="2000" dirty="0"/>
              <a:t> fine-</a:t>
            </a:r>
            <a:r>
              <a:rPr lang="da-DK" sz="2000" dirty="0" err="1"/>
              <a:t>grained</a:t>
            </a:r>
            <a:r>
              <a:rPr lang="da-DK" sz="2000" dirty="0"/>
              <a:t> </a:t>
            </a:r>
            <a:r>
              <a:rPr lang="da-DK" sz="2000" dirty="0" err="1"/>
              <a:t>parallelism</a:t>
            </a:r>
            <a:r>
              <a:rPr lang="da-DK" sz="2000" dirty="0"/>
              <a:t> on </a:t>
            </a:r>
            <a:r>
              <a:rPr lang="da-DK" sz="2000" dirty="0" err="1"/>
              <a:t>massively</a:t>
            </a:r>
            <a:r>
              <a:rPr lang="da-DK" sz="2000" dirty="0"/>
              <a:t> parallel hardware</a:t>
            </a:r>
          </a:p>
          <a:p>
            <a:pPr lvl="1"/>
            <a:r>
              <a:rPr lang="da-DK" sz="2000" dirty="0"/>
              <a:t>Aaron </a:t>
            </a:r>
            <a:r>
              <a:rPr lang="da-DK" sz="2000" dirty="0" err="1"/>
              <a:t>Hsu</a:t>
            </a:r>
            <a:r>
              <a:rPr lang="da-DK" sz="2000" dirty="0"/>
              <a:t>, U. of Indiana, Tuesday 13:30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2400" dirty="0"/>
              <a:t>New Parser / ”Compiler” for Dyalog APL</a:t>
            </a:r>
          </a:p>
          <a:p>
            <a:pPr lvl="1"/>
            <a:r>
              <a:rPr lang="da-DK" sz="2000" dirty="0" err="1"/>
              <a:t>Some</a:t>
            </a:r>
            <a:r>
              <a:rPr lang="da-DK" sz="2000" dirty="0"/>
              <a:t> </a:t>
            </a:r>
            <a:r>
              <a:rPr lang="da-DK" sz="2000" dirty="0" err="1"/>
              <a:t>optimisations</a:t>
            </a:r>
            <a:r>
              <a:rPr lang="da-DK" sz="2000" dirty="0"/>
              <a:t> </a:t>
            </a:r>
            <a:r>
              <a:rPr lang="da-DK" sz="2000" dirty="0" err="1" smtClean="0"/>
              <a:t>will</a:t>
            </a:r>
            <a:r>
              <a:rPr lang="da-DK" sz="2000" dirty="0" smtClean="0"/>
              <a:t> go parallel</a:t>
            </a:r>
            <a:endParaRPr lang="da-DK" sz="2000" dirty="0"/>
          </a:p>
          <a:p>
            <a:pPr lvl="1"/>
            <a:r>
              <a:rPr lang="da-DK" sz="2000" dirty="0"/>
              <a:t>Nick </a:t>
            </a:r>
            <a:r>
              <a:rPr lang="da-DK" sz="2000" dirty="0" err="1" smtClean="0"/>
              <a:t>Nikolov</a:t>
            </a:r>
            <a:r>
              <a:rPr lang="da-DK" sz="2000" dirty="0"/>
              <a:t>, </a:t>
            </a:r>
            <a:r>
              <a:rPr lang="da-DK" sz="2000" dirty="0" err="1"/>
              <a:t>tomorrow</a:t>
            </a:r>
            <a:r>
              <a:rPr lang="da-DK" sz="2000" dirty="0"/>
              <a:t> at 14:15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2400" dirty="0"/>
              <a:t>V14.0 Futures and </a:t>
            </a:r>
            <a:r>
              <a:rPr lang="da-DK" sz="2400" dirty="0" err="1"/>
              <a:t>Isolates</a:t>
            </a:r>
            <a:endParaRPr lang="da-DK" sz="2400" dirty="0"/>
          </a:p>
          <a:p>
            <a:pPr lvl="1"/>
            <a:r>
              <a:rPr lang="da-DK" sz="2000" dirty="0" err="1" smtClean="0"/>
              <a:t>Coarse-grained</a:t>
            </a:r>
            <a:r>
              <a:rPr lang="da-DK" sz="2000" dirty="0" smtClean="0"/>
              <a:t> </a:t>
            </a:r>
            <a:r>
              <a:rPr lang="da-DK" sz="2000" dirty="0" err="1"/>
              <a:t>parallelism</a:t>
            </a:r>
            <a:r>
              <a:rPr lang="da-DK" sz="2000" dirty="0"/>
              <a:t>, </a:t>
            </a:r>
            <a:r>
              <a:rPr lang="da-DK" sz="2000" dirty="0" err="1"/>
              <a:t>here</a:t>
            </a:r>
            <a:r>
              <a:rPr lang="da-DK" sz="2000" dirty="0"/>
              <a:t> and </a:t>
            </a:r>
            <a:r>
              <a:rPr lang="da-DK" sz="2000" dirty="0" err="1"/>
              <a:t>now</a:t>
            </a:r>
            <a:r>
              <a:rPr lang="da-DK" sz="2000" dirty="0"/>
              <a:t>, on ”</a:t>
            </a:r>
            <a:r>
              <a:rPr lang="da-DK" sz="2000" dirty="0" err="1"/>
              <a:t>typical</a:t>
            </a:r>
            <a:r>
              <a:rPr lang="da-DK" sz="2000" dirty="0"/>
              <a:t>” </a:t>
            </a:r>
            <a:r>
              <a:rPr lang="da-DK" sz="2000" dirty="0" smtClean="0"/>
              <a:t>hardware</a:t>
            </a:r>
          </a:p>
          <a:p>
            <a:pPr lvl="1"/>
            <a:r>
              <a:rPr lang="da-DK" sz="2000" dirty="0" smtClean="0"/>
              <a:t>(</a:t>
            </a:r>
            <a:r>
              <a:rPr lang="da-DK" sz="2000" dirty="0" err="1" smtClean="0"/>
              <a:t>Me</a:t>
            </a:r>
            <a:r>
              <a:rPr lang="da-DK" sz="2000" dirty="0" smtClean="0"/>
              <a:t>, </a:t>
            </a:r>
            <a:r>
              <a:rPr lang="da-DK" sz="2000" dirty="0" err="1" smtClean="0"/>
              <a:t>now</a:t>
            </a:r>
            <a:r>
              <a:rPr lang="da-DK" sz="2000" dirty="0"/>
              <a:t>)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51793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 and 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err="1" smtClean="0"/>
              <a:t>Goal</a:t>
            </a:r>
            <a:r>
              <a:rPr lang="da-DK" sz="2800" dirty="0" smtClean="0"/>
              <a:t>: </a:t>
            </a:r>
            <a:r>
              <a:rPr lang="da-DK" sz="2800" dirty="0" err="1" smtClean="0"/>
              <a:t>Allow</a:t>
            </a:r>
            <a:r>
              <a:rPr lang="da-DK" sz="2800" dirty="0" smtClean="0"/>
              <a:t> the APL </a:t>
            </a:r>
            <a:r>
              <a:rPr lang="da-DK" sz="2800" dirty="0" err="1" smtClean="0"/>
              <a:t>user</a:t>
            </a:r>
            <a:r>
              <a:rPr lang="da-DK" sz="2800" dirty="0" smtClean="0"/>
              <a:t> to explicitly express parallelism in a ”natural” way</a:t>
            </a:r>
          </a:p>
          <a:p>
            <a:r>
              <a:rPr lang="da-DK" sz="2800" dirty="0" smtClean="0"/>
              <a:t>In the interpreter, </a:t>
            </a:r>
            <a:r>
              <a:rPr lang="da-DK" sz="2800" dirty="0"/>
              <a:t>f</a:t>
            </a:r>
            <a:r>
              <a:rPr lang="da-DK" sz="2800" dirty="0" smtClean="0"/>
              <a:t>utures and isolates enable coarse-grained ”task” parallelism</a:t>
            </a:r>
          </a:p>
          <a:p>
            <a:pPr lvl="1"/>
            <a:r>
              <a:rPr lang="da-DK" sz="2400" dirty="0" smtClean="0"/>
              <a:t>”coarse” = units of ~100ms or more</a:t>
            </a:r>
          </a:p>
          <a:p>
            <a:r>
              <a:rPr lang="da-DK" sz="2800" dirty="0" smtClean="0"/>
              <a:t>In the Co-Dfns compiler, futures can be used to express fine-grained, or ”data”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612420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 in Action</a:t>
            </a:r>
            <a:endParaRPr lang="da-DK" dirty="0"/>
          </a:p>
        </p:txBody>
      </p:sp>
      <p:sp>
        <p:nvSpPr>
          <p:cNvPr id="4" name="Oval 3"/>
          <p:cNvSpPr/>
          <p:nvPr/>
        </p:nvSpPr>
        <p:spPr bwMode="auto">
          <a:xfrm>
            <a:off x="2174954" y="1815005"/>
            <a:ext cx="3917911" cy="27363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Chord 7"/>
          <p:cNvSpPr/>
          <p:nvPr/>
        </p:nvSpPr>
        <p:spPr bwMode="auto">
          <a:xfrm flipH="1">
            <a:off x="3205982" y="3183157"/>
            <a:ext cx="1855853" cy="2315334"/>
          </a:xfrm>
          <a:prstGeom prst="chord">
            <a:avLst>
              <a:gd name="adj1" fmla="val 21418589"/>
              <a:gd name="adj2" fmla="val 109945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Chord 6"/>
          <p:cNvSpPr/>
          <p:nvPr/>
        </p:nvSpPr>
        <p:spPr bwMode="auto">
          <a:xfrm flipH="1">
            <a:off x="4767242" y="2945866"/>
            <a:ext cx="1649647" cy="2104849"/>
          </a:xfrm>
          <a:prstGeom prst="chord">
            <a:avLst>
              <a:gd name="adj1" fmla="val 1131296"/>
              <a:gd name="adj2" fmla="val 143702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Chord 4"/>
          <p:cNvSpPr/>
          <p:nvPr/>
        </p:nvSpPr>
        <p:spPr bwMode="auto">
          <a:xfrm>
            <a:off x="1958930" y="2953700"/>
            <a:ext cx="1794961" cy="2104849"/>
          </a:xfrm>
          <a:prstGeom prst="chord">
            <a:avLst>
              <a:gd name="adj1" fmla="val 1131296"/>
              <a:gd name="adj2" fmla="val 136500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  <p:sp>
        <p:nvSpPr>
          <p:cNvPr id="10" name="TextBox 9"/>
          <p:cNvSpPr txBox="1"/>
          <p:nvPr/>
        </p:nvSpPr>
        <p:spPr>
          <a:xfrm>
            <a:off x="2118138" y="4135219"/>
            <a:ext cx="14765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X←1 2 3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3891" y="4607239"/>
            <a:ext cx="11781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X←4 5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0719" y="406951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APL385 Unicode" pitchFamily="49" charset="0"/>
              </a:rPr>
              <a:t>X←6</a:t>
            </a:r>
            <a:endParaRPr lang="da-DK" sz="2000" b="1" dirty="0">
              <a:latin typeface="APL385 Unicod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2626" y="2216669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I3←isolate.New¨3</a:t>
            </a:r>
            <a:r>
              <a:rPr lang="da-DK" sz="1900" b="1" dirty="0">
                <a:latin typeface="APL385 Unicode" pitchFamily="49" charset="0"/>
              </a:rPr>
              <a:t>⍴⊂''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2626" y="2798436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</a:t>
            </a:r>
            <a:r>
              <a:rPr lang="da-DK" sz="1900" b="1" dirty="0">
                <a:latin typeface="APL385 Unicode" pitchFamily="49" charset="0"/>
              </a:rPr>
              <a:t>.({(+⌿⍵</a:t>
            </a:r>
            <a:r>
              <a:rPr lang="da-DK" sz="1900" b="1" dirty="0" smtClean="0">
                <a:latin typeface="APL385 Unicode" pitchFamily="49" charset="0"/>
              </a:rPr>
              <a:t>)÷≢⍵}</a:t>
            </a:r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X)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2626" y="2519023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I3.X←(1 2 3)(4 5)6   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3466" y="3133085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2 4.5 6</a:t>
            </a:r>
            <a:endParaRPr lang="da-DK" sz="1900" b="1" dirty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9631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5" grpId="0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 </a:t>
            </a:r>
            <a:r>
              <a:rPr lang="da-DK" b="1" i="1" dirty="0"/>
              <a:t>I</a:t>
            </a:r>
            <a:r>
              <a:rPr lang="da-DK" b="1" i="1" dirty="0" smtClean="0"/>
              <a:t>solate</a:t>
            </a:r>
            <a:r>
              <a:rPr lang="da-DK" dirty="0" smtClean="0"/>
              <a:t> tastes, smells, looks like a Dyalog namespace, except that...</a:t>
            </a:r>
          </a:p>
          <a:p>
            <a:r>
              <a:rPr lang="da-DK" dirty="0" smtClean="0"/>
              <a:t>Expressions executed </a:t>
            </a:r>
            <a:r>
              <a:rPr lang="da-DK" b="1" i="1" dirty="0" smtClean="0"/>
              <a:t>in the isolate </a:t>
            </a:r>
            <a:r>
              <a:rPr lang="da-DK" dirty="0" smtClean="0"/>
              <a:t>run in a separate process from the main interpreter thread (”in parallel”)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5825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The result of an expression executed in an Isolate is a </a:t>
            </a:r>
            <a:r>
              <a:rPr lang="da-DK" sz="2800" b="1" i="1" dirty="0" smtClean="0"/>
              <a:t>Future</a:t>
            </a:r>
          </a:p>
          <a:p>
            <a:r>
              <a:rPr lang="da-DK" sz="2800" dirty="0" smtClean="0"/>
              <a:t>Futures can be passed as arguments to functions without blocking</a:t>
            </a:r>
          </a:p>
          <a:p>
            <a:r>
              <a:rPr lang="da-DK" sz="2800" dirty="0" smtClean="0"/>
              <a:t>Structural functions can work on arrays containing futures without blocking</a:t>
            </a:r>
          </a:p>
          <a:p>
            <a:r>
              <a:rPr lang="da-DK" sz="2800" dirty="0" smtClean="0"/>
              <a:t>Primitives which need to reference the </a:t>
            </a:r>
            <a:r>
              <a:rPr lang="da-DK" sz="2800" b="1" i="1" dirty="0" smtClean="0"/>
              <a:t>value</a:t>
            </a:r>
            <a:r>
              <a:rPr lang="da-DK" sz="2800" dirty="0" smtClean="0"/>
              <a:t> will block</a:t>
            </a: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23405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962400" y="1295400"/>
            <a:ext cx="4953000" cy="480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2-Core Computer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How it Works…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Parallel Programming</a:t>
            </a:r>
            <a:endParaRPr lang="da-DK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8600" y="2050676"/>
            <a:ext cx="1905000" cy="19369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Dyalog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34200" y="2050676"/>
            <a:ext cx="19050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 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34200" y="4121523"/>
            <a:ext cx="19050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2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715000" y="2292723"/>
            <a:ext cx="1371600" cy="5898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>
            <a:off x="5753100" y="3079601"/>
            <a:ext cx="1333500" cy="12705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auto">
          <a:xfrm>
            <a:off x="7104529" y="2952078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104529" y="4913779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80657"/>
            <a:ext cx="1905000" cy="30771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Dyalog Processes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101840" y="80657"/>
            <a:ext cx="1905000" cy="30771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Namespaces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191000" y="3452812"/>
            <a:ext cx="304800" cy="35718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550376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913448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295689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66652" y="93233"/>
            <a:ext cx="1905000" cy="3077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Computers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28600" y="1295401"/>
            <a:ext cx="3561624" cy="480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Another Computer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076160" y="2050676"/>
            <a:ext cx="19050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076160" y="4121523"/>
            <a:ext cx="19050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2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2844000" y="2409018"/>
            <a:ext cx="1423200" cy="5045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V="1">
            <a:off x="2844000" y="3091143"/>
            <a:ext cx="1423200" cy="12632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06025" y="4426759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err="1">
                <a:latin typeface="APL385 Unicode" panose="020B0709000202000203" pitchFamily="49" charset="0"/>
              </a:rPr>
              <a:t>i</a:t>
            </a:r>
            <a:r>
              <a:rPr lang="en-GB" sz="1800" dirty="0" err="1" smtClean="0">
                <a:latin typeface="APL385 Unicode" panose="020B0709000202000203" pitchFamily="49" charset="0"/>
              </a:rPr>
              <a:t>ss</a:t>
            </a:r>
            <a:r>
              <a:rPr lang="en-GB" sz="1800" dirty="0" smtClean="0">
                <a:latin typeface="APL385 Unicode" panose="020B0709000202000203" pitchFamily="49" charset="0"/>
              </a:rPr>
              <a:t>←¤¨4⍴</a:t>
            </a:r>
            <a:r>
              <a:rPr lang="da-DK" sz="1800" dirty="0" smtClean="0">
                <a:latin typeface="APL385 Unicode" panose="020B0709000202000203" pitchFamily="49" charset="0"/>
              </a:rPr>
              <a:t>⊂⍬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97233" y="478155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err="1" smtClean="0">
                <a:latin typeface="APL385 Unicode" panose="020B0709000202000203" pitchFamily="49" charset="0"/>
              </a:rPr>
              <a:t>AddServer</a:t>
            </a:r>
            <a:r>
              <a:rPr lang="da-DK" sz="1800" dirty="0" smtClean="0">
                <a:latin typeface="APL385 Unicode" panose="020B0709000202000203" pitchFamily="49" charset="0"/>
              </a:rPr>
              <a:t> '10.0.0.2'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6438900" y="774225"/>
            <a:ext cx="2283655" cy="8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040923" y="608747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latin typeface="+mn-lt"/>
              </a:rPr>
              <a:t>TCP Sockets</a:t>
            </a:r>
            <a:endParaRPr lang="en-GB" sz="16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101840" y="3492313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101840" y="5460066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8394" y="1673691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err="1" smtClean="0">
                <a:latin typeface="APL385 Unicode" panose="020B0709000202000203" pitchFamily="49" charset="0"/>
              </a:rPr>
              <a:t>StartServer</a:t>
            </a:r>
            <a:r>
              <a:rPr lang="da-DK" sz="1800" dirty="0">
                <a:latin typeface="APL385 Unicode" panose="020B0709000202000203" pitchFamily="49" charset="0"/>
              </a:rPr>
              <a:t> </a:t>
            </a:r>
            <a:r>
              <a:rPr lang="da-DK" sz="1800" dirty="0" smtClean="0">
                <a:latin typeface="APL385 Unicode" panose="020B0709000202000203" pitchFamily="49" charset="0"/>
              </a:rPr>
              <a:t>'ip=10.0.0'</a:t>
            </a:r>
            <a:endParaRPr lang="en-GB" sz="1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2836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63924 -0.0780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2" y="-391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-0.63924 -0.06945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2" y="-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33" grpId="0" animBg="1"/>
      <p:bldP spid="35" grpId="0" animBg="1"/>
      <p:bldP spid="36" grpId="0" animBg="1"/>
      <p:bldP spid="55" grpId="0"/>
      <p:bldP spid="56" grpId="0"/>
      <p:bldP spid="59" grpId="0"/>
      <p:bldP spid="18" grpId="0" animBg="1"/>
      <p:bldP spid="18" grpId="1" animBg="1"/>
      <p:bldP spid="19" grpId="0" animBg="1"/>
      <p:bldP spid="19" grpId="1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 Dyalog v14.0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079432" cy="4114800"/>
          </a:xfrm>
        </p:spPr>
        <p:txBody>
          <a:bodyPr/>
          <a:lstStyle/>
          <a:p>
            <a:r>
              <a:rPr lang="da-DK" sz="2800" dirty="0"/>
              <a:t>Futures </a:t>
            </a:r>
            <a:r>
              <a:rPr lang="da-DK" sz="2800" dirty="0" err="1"/>
              <a:t>are</a:t>
            </a:r>
            <a:r>
              <a:rPr lang="da-DK" sz="2800" dirty="0"/>
              <a:t> a </a:t>
            </a:r>
            <a:r>
              <a:rPr lang="da-DK" sz="2800" dirty="0" err="1"/>
              <a:t>core</a:t>
            </a:r>
            <a:r>
              <a:rPr lang="da-DK" sz="2800" dirty="0"/>
              <a:t> </a:t>
            </a:r>
            <a:r>
              <a:rPr lang="da-DK" sz="2800" dirty="0" err="1"/>
              <a:t>language</a:t>
            </a:r>
            <a:r>
              <a:rPr lang="da-DK" sz="2800" dirty="0"/>
              <a:t> </a:t>
            </a:r>
            <a:r>
              <a:rPr lang="da-DK" sz="2800" dirty="0" smtClean="0"/>
              <a:t>feature</a:t>
            </a:r>
          </a:p>
          <a:p>
            <a:pPr lvl="1"/>
            <a:r>
              <a:rPr lang="da-DK" sz="2400" dirty="0" smtClean="0"/>
              <a:t>(John Daintree and Jay Foad)</a:t>
            </a:r>
            <a:endParaRPr lang="da-DK" sz="2400" dirty="0"/>
          </a:p>
          <a:p>
            <a:r>
              <a:rPr lang="da-DK" sz="2800" dirty="0" err="1" smtClean="0"/>
              <a:t>Isolates</a:t>
            </a:r>
            <a:r>
              <a:rPr lang="da-DK" sz="2800" dirty="0" smtClean="0"/>
              <a:t> and operators </a:t>
            </a:r>
            <a:r>
              <a:rPr lang="da-DK" sz="2800" dirty="0" err="1" smtClean="0"/>
              <a:t>are</a:t>
            </a:r>
            <a:r>
              <a:rPr lang="da-DK" sz="2800" dirty="0" smtClean="0"/>
              <a:t> </a:t>
            </a:r>
            <a:r>
              <a:rPr lang="da-DK" sz="2800" dirty="0" err="1" smtClean="0"/>
              <a:t>implemented</a:t>
            </a:r>
            <a:r>
              <a:rPr lang="da-DK" sz="2800" dirty="0" smtClean="0"/>
              <a:t> in APL</a:t>
            </a:r>
          </a:p>
          <a:p>
            <a:pPr lvl="1"/>
            <a:r>
              <a:rPr lang="da-DK" sz="2400" dirty="0" smtClean="0"/>
              <a:t>(Phil Last and Morten Kromberg)</a:t>
            </a:r>
            <a:endParaRPr lang="da-DK" sz="2800" dirty="0" smtClean="0"/>
          </a:p>
          <a:p>
            <a:r>
              <a:rPr lang="da-DK" sz="2800" dirty="0" smtClean="0"/>
              <a:t>Labelled as ”</a:t>
            </a:r>
            <a:r>
              <a:rPr lang="da-DK" sz="2800" dirty="0" err="1" smtClean="0"/>
              <a:t>experimental</a:t>
            </a:r>
            <a:r>
              <a:rPr lang="da-DK" sz="2800" dirty="0" smtClean="0"/>
              <a:t>”, so </a:t>
            </a:r>
            <a:r>
              <a:rPr lang="da-DK" sz="2800" dirty="0" err="1" smtClean="0"/>
              <a:t>some</a:t>
            </a:r>
            <a:r>
              <a:rPr lang="da-DK" sz="2800" dirty="0" smtClean="0"/>
              <a:t> </a:t>
            </a:r>
            <a:r>
              <a:rPr lang="da-DK" sz="2800" dirty="0" err="1" smtClean="0"/>
              <a:t>things</a:t>
            </a:r>
            <a:r>
              <a:rPr lang="da-DK" sz="2800" dirty="0" smtClean="0"/>
              <a:t> </a:t>
            </a:r>
            <a:r>
              <a:rPr lang="da-DK" sz="2800" dirty="0" err="1" smtClean="0"/>
              <a:t>may</a:t>
            </a:r>
            <a:r>
              <a:rPr lang="da-DK" sz="2800" dirty="0" smtClean="0"/>
              <a:t> </a:t>
            </a:r>
            <a:r>
              <a:rPr lang="da-DK" sz="2800" dirty="0" err="1" smtClean="0"/>
              <a:t>change</a:t>
            </a:r>
            <a:r>
              <a:rPr lang="da-DK" sz="2800" dirty="0" smtClean="0"/>
              <a:t> in v14.1</a:t>
            </a:r>
          </a:p>
          <a:p>
            <a:pPr lvl="1"/>
            <a:r>
              <a:rPr lang="da-DK" sz="2400" dirty="0" smtClean="0"/>
              <a:t>Fundamental </a:t>
            </a:r>
            <a:r>
              <a:rPr lang="da-DK" sz="2400" dirty="0" err="1" smtClean="0"/>
              <a:t>ideas</a:t>
            </a:r>
            <a:r>
              <a:rPr lang="da-DK" sz="2400" dirty="0" smtClean="0"/>
              <a:t> not </a:t>
            </a:r>
            <a:r>
              <a:rPr lang="da-DK" sz="2400" dirty="0" err="1" smtClean="0"/>
              <a:t>likely</a:t>
            </a:r>
            <a:r>
              <a:rPr lang="da-DK" sz="2400" dirty="0" smtClean="0"/>
              <a:t> to </a:t>
            </a:r>
            <a:r>
              <a:rPr lang="da-DK" sz="2400" dirty="0" err="1" smtClean="0"/>
              <a:t>change</a:t>
            </a:r>
            <a:endParaRPr lang="da-DK" sz="2400" dirty="0" smtClean="0"/>
          </a:p>
          <a:p>
            <a:pPr lvl="1"/>
            <a:r>
              <a:rPr lang="da-DK" sz="2400" dirty="0" err="1" smtClean="0"/>
              <a:t>Please</a:t>
            </a:r>
            <a:r>
              <a:rPr lang="da-DK" sz="2400" dirty="0" smtClean="0"/>
              <a:t> </a:t>
            </a:r>
            <a:r>
              <a:rPr lang="da-DK" sz="2400" dirty="0" err="1" smtClean="0"/>
              <a:t>experiment</a:t>
            </a:r>
            <a:r>
              <a:rPr lang="da-DK" sz="2400" dirty="0" smtClean="0"/>
              <a:t>, </a:t>
            </a:r>
            <a:r>
              <a:rPr lang="da-DK" sz="2400" dirty="0" err="1" smtClean="0"/>
              <a:t>help</a:t>
            </a:r>
            <a:r>
              <a:rPr lang="da-DK" sz="2400" dirty="0" smtClean="0"/>
              <a:t> </a:t>
            </a:r>
            <a:r>
              <a:rPr lang="da-DK" sz="2400" dirty="0" err="1" smtClean="0"/>
              <a:t>us</a:t>
            </a:r>
            <a:r>
              <a:rPr lang="da-DK" sz="2400" dirty="0" smtClean="0"/>
              <a:t> </a:t>
            </a:r>
            <a:r>
              <a:rPr lang="da-DK" sz="2400" dirty="0" err="1" smtClean="0"/>
              <a:t>finalize</a:t>
            </a:r>
            <a:r>
              <a:rPr lang="da-DK" sz="2400" dirty="0" smtClean="0"/>
              <a:t> the design and </a:t>
            </a:r>
            <a:r>
              <a:rPr lang="da-DK" sz="2400" dirty="0" err="1" smtClean="0"/>
              <a:t>turn</a:t>
            </a:r>
            <a:r>
              <a:rPr lang="da-DK" sz="2400" dirty="0" smtClean="0"/>
              <a:t> </a:t>
            </a:r>
            <a:r>
              <a:rPr lang="da-DK" sz="2400" dirty="0" err="1" smtClean="0"/>
              <a:t>isolates</a:t>
            </a:r>
            <a:r>
              <a:rPr lang="da-DK" sz="2400" dirty="0" smtClean="0"/>
              <a:t> </a:t>
            </a:r>
            <a:r>
              <a:rPr lang="da-DK" sz="2400" dirty="0" err="1" smtClean="0"/>
              <a:t>into</a:t>
            </a:r>
            <a:r>
              <a:rPr lang="da-DK" sz="2400" dirty="0" smtClean="0"/>
              <a:t> </a:t>
            </a:r>
            <a:r>
              <a:rPr lang="da-DK" sz="2400" dirty="0" err="1" smtClean="0"/>
              <a:t>industrial-strength</a:t>
            </a:r>
            <a:r>
              <a:rPr lang="da-DK" sz="2400" dirty="0" smtClean="0"/>
              <a:t> </a:t>
            </a:r>
            <a:r>
              <a:rPr lang="da-DK" sz="2400" dirty="0" err="1" smtClean="0"/>
              <a:t>tools</a:t>
            </a:r>
            <a:r>
              <a:rPr lang="da-DK" sz="2400" dirty="0" smtClean="0"/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501990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Demos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50696" cy="4114800"/>
          </a:xfrm>
        </p:spPr>
        <p:txBody>
          <a:bodyPr/>
          <a:lstStyle/>
          <a:p>
            <a:pPr marL="0" indent="0">
              <a:buNone/>
            </a:pPr>
            <a:endParaRPr lang="da-DK" dirty="0">
              <a:latin typeface="APL385 Unicode" panose="020B0709000202000203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Parallel Programming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232298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11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Powerpoint template 18 aug 2014</Template>
  <TotalTime>5461</TotalTime>
  <Words>535</Words>
  <Application>Microsoft Office PowerPoint</Application>
  <PresentationFormat>On-screen Show (4:3)</PresentationFormat>
  <Paragraphs>97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APL385 Unicode</vt:lpstr>
      <vt:lpstr>Arial</vt:lpstr>
      <vt:lpstr>Geneva</vt:lpstr>
      <vt:lpstr>Times</vt:lpstr>
      <vt:lpstr>Powerpoint template 11 aug 2014</vt:lpstr>
      <vt:lpstr>PowerPoint Presentation</vt:lpstr>
      <vt:lpstr>Parallel Paths to  Parallel Performance</vt:lpstr>
      <vt:lpstr>Futures and Isolates</vt:lpstr>
      <vt:lpstr>Isolates in Action</vt:lpstr>
      <vt:lpstr>Isolates</vt:lpstr>
      <vt:lpstr>Futures</vt:lpstr>
      <vt:lpstr>How it Works…</vt:lpstr>
      <vt:lpstr>In Dyalog v14.0</vt:lpstr>
      <vt:lpstr>Demos</vt:lpstr>
      <vt:lpstr>The Goal</vt:lpstr>
      <vt:lpstr>Future Work Areas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Morten Kromberg</dc:creator>
  <cp:lastModifiedBy>Morten Kromberg</cp:lastModifiedBy>
  <cp:revision>69</cp:revision>
  <cp:lastPrinted>2014-08-15T09:52:37Z</cp:lastPrinted>
  <dcterms:created xsi:type="dcterms:W3CDTF">2014-09-05T07:01:50Z</dcterms:created>
  <dcterms:modified xsi:type="dcterms:W3CDTF">2014-09-26T11:54:00Z</dcterms:modified>
</cp:coreProperties>
</file>