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26"/>
  </p:notesMasterIdLst>
  <p:sldIdLst>
    <p:sldId id="270" r:id="rId2"/>
    <p:sldId id="268" r:id="rId3"/>
    <p:sldId id="258" r:id="rId4"/>
    <p:sldId id="272" r:id="rId5"/>
    <p:sldId id="283" r:id="rId6"/>
    <p:sldId id="280" r:id="rId7"/>
    <p:sldId id="273" r:id="rId8"/>
    <p:sldId id="284" r:id="rId9"/>
    <p:sldId id="281" r:id="rId10"/>
    <p:sldId id="282" r:id="rId11"/>
    <p:sldId id="276" r:id="rId12"/>
    <p:sldId id="261" r:id="rId13"/>
    <p:sldId id="271" r:id="rId14"/>
    <p:sldId id="277" r:id="rId15"/>
    <p:sldId id="278" r:id="rId16"/>
    <p:sldId id="279" r:id="rId17"/>
    <p:sldId id="287" r:id="rId18"/>
    <p:sldId id="266" r:id="rId19"/>
    <p:sldId id="265" r:id="rId20"/>
    <p:sldId id="285" r:id="rId21"/>
    <p:sldId id="286" r:id="rId22"/>
    <p:sldId id="264" r:id="rId23"/>
    <p:sldId id="267" r:id="rId24"/>
    <p:sldId id="269" r:id="rId25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en Kromberg" initials="MK" lastIdx="1" clrIdx="0">
    <p:extLst>
      <p:ext uri="{19B8F6BF-5375-455C-9EA6-DF929625EA0E}">
        <p15:presenceInfo xmlns:p15="http://schemas.microsoft.com/office/powerpoint/2012/main" userId="5e41435f794ea6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2" autoAdjust="0"/>
    <p:restoredTop sz="75816" autoAdjust="0"/>
  </p:normalViewPr>
  <p:slideViewPr>
    <p:cSldViewPr>
      <p:cViewPr varScale="1">
        <p:scale>
          <a:sx n="67" d="100"/>
          <a:sy n="67" d="100"/>
        </p:scale>
        <p:origin x="170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1T21:57:59.22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49030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England is</a:t>
            </a:r>
            <a:r>
              <a:rPr lang="da-DK" baseline="0" dirty="0" smtClean="0"/>
              <a:t> an </a:t>
            </a:r>
            <a:r>
              <a:rPr lang="da-DK" baseline="0" dirty="0" err="1" smtClean="0"/>
              <a:t>inspiring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place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preparing</a:t>
            </a:r>
            <a:r>
              <a:rPr lang="da-DK" baseline="0" dirty="0" smtClean="0"/>
              <a:t> Road </a:t>
            </a:r>
            <a:r>
              <a:rPr lang="da-DK" baseline="0" dirty="0" err="1" smtClean="0"/>
              <a:t>Map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presentations</a:t>
            </a:r>
            <a:r>
              <a:rPr lang="da-DK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dirty="0" smtClean="0"/>
              <a:t>Not in </a:t>
            </a:r>
            <a:r>
              <a:rPr lang="da-DK" altLang="en-US" dirty="0" err="1" smtClean="0"/>
              <a:t>chronological</a:t>
            </a:r>
            <a:r>
              <a:rPr lang="da-DK" altLang="en-US" baseline="0" dirty="0" smtClean="0"/>
              <a:t> </a:t>
            </a:r>
            <a:r>
              <a:rPr lang="da-DK" altLang="en-US" baseline="0" dirty="0" err="1" smtClean="0"/>
              <a:t>order</a:t>
            </a:r>
            <a:endParaRPr lang="da-DK" altLang="en-US" baseline="0" dirty="0" smtClean="0"/>
          </a:p>
          <a:p>
            <a:endParaRPr lang="da-DK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92935F5-7A73-4A57-93FB-DCB4C35FEDE9}" type="slidenum">
              <a:rPr lang="en-GB" altLang="en-US" sz="1200">
                <a:latin typeface="Times New Roman" panose="02020603050405020304" pitchFamily="18" charset="0"/>
              </a:rPr>
              <a:pPr/>
              <a:t>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2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2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This</a:t>
            </a:r>
            <a:r>
              <a:rPr lang="da-DK" baseline="0" dirty="0" smtClean="0"/>
              <a:t> is not to suggest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going</a:t>
            </a:r>
            <a:r>
              <a:rPr lang="da-DK" baseline="0" dirty="0" smtClean="0"/>
              <a:t> to run Linux over.</a:t>
            </a:r>
          </a:p>
          <a:p>
            <a:r>
              <a:rPr lang="da-DK" baseline="0" dirty="0" err="1" smtClean="0"/>
              <a:t>That</a:t>
            </a:r>
            <a:r>
              <a:rPr lang="da-DK" baseline="0" dirty="0" smtClean="0"/>
              <a:t> is a Cape </a:t>
            </a:r>
            <a:r>
              <a:rPr lang="da-DK" baseline="0" dirty="0" err="1" smtClean="0"/>
              <a:t>Penguin</a:t>
            </a:r>
            <a:r>
              <a:rPr lang="da-DK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HTML5 has </a:t>
            </a:r>
            <a:r>
              <a:rPr lang="da-DK" dirty="0" err="1" smtClean="0"/>
              <a:t>matured</a:t>
            </a:r>
            <a:r>
              <a:rPr lang="da-DK" dirty="0" smtClean="0"/>
              <a:t> </a:t>
            </a:r>
            <a:r>
              <a:rPr lang="da-DK" dirty="0" err="1" smtClean="0"/>
              <a:t>very</a:t>
            </a:r>
            <a:r>
              <a:rPr lang="da-DK" baseline="0" dirty="0" smtClean="0"/>
              <a:t> fast, and Nick arrived…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22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1554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11560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595813" y="1125538"/>
            <a:ext cx="3744788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47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5576" y="908721"/>
            <a:ext cx="7632848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5577" y="908720"/>
            <a:ext cx="7632774" cy="468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61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Road Map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A830E-6F30-46DD-8E57-9FD3681194DF}" type="slidenum">
              <a:rPr lang="da-DK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209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da-DK" smtClean="0"/>
              <a:t>Road Map 2014</a:t>
            </a: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35657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1" y="-42144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7898"/>
            <a:ext cx="953263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67113" y="63372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4" r:id="rId3"/>
    <p:sldLayoutId id="2147483663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248354" cy="3888336"/>
          </a:xfrm>
          <a:prstGeom prst="rect">
            <a:avLst/>
          </a:prstGeom>
        </p:spPr>
      </p:pic>
      <p:sp>
        <p:nvSpPr>
          <p:cNvPr id="6" name="Title Placeholder 4"/>
          <p:cNvSpPr txBox="1">
            <a:spLocks/>
          </p:cNvSpPr>
          <p:nvPr/>
        </p:nvSpPr>
        <p:spPr>
          <a:xfrm>
            <a:off x="652463" y="620689"/>
            <a:ext cx="7886700" cy="15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Technical Road Map</a:t>
            </a:r>
            <a:br>
              <a:rPr lang="en-US" kern="0" dirty="0" smtClean="0"/>
            </a:br>
            <a:r>
              <a:rPr lang="en-US" sz="3200" kern="0" dirty="0" smtClean="0"/>
              <a:t>Morten Kromberg, CTO</a:t>
            </a:r>
            <a:endParaRPr lang="en-GB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294376"/>
            <a:ext cx="1600200" cy="143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10" y="5486400"/>
            <a:ext cx="824853" cy="8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Unfinished</a:t>
            </a:r>
            <a:r>
              <a:rPr lang="da-DK" dirty="0" smtClean="0"/>
              <a:t> Business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b="1" dirty="0" smtClean="0"/>
              <a:t>Remote </a:t>
            </a:r>
            <a:r>
              <a:rPr lang="en-GB" sz="2400" b="1" dirty="0"/>
              <a:t>Integrated Development </a:t>
            </a:r>
            <a:br>
              <a:rPr lang="en-GB" sz="2400" b="1" dirty="0"/>
            </a:br>
            <a:r>
              <a:rPr lang="en-GB" sz="2400" b="1" dirty="0"/>
              <a:t>Environment (RIDE</a:t>
            </a:r>
            <a:r>
              <a:rPr lang="en-GB" sz="2400" b="1" dirty="0" smtClean="0"/>
              <a:t>)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Version 1.0 for Windows released at Dyalog’14</a:t>
            </a:r>
          </a:p>
          <a:p>
            <a:r>
              <a:rPr lang="en-GB" sz="2400" dirty="0" smtClean="0"/>
              <a:t>Targeted Use Cases:</a:t>
            </a:r>
          </a:p>
          <a:p>
            <a:pPr lvl="1"/>
            <a:r>
              <a:rPr lang="en-GB" sz="2400" dirty="0" smtClean="0"/>
              <a:t>Develop UNIX or Linux applications from Windows</a:t>
            </a:r>
          </a:p>
          <a:p>
            <a:pPr lvl="1"/>
            <a:r>
              <a:rPr lang="en-GB" sz="2400" dirty="0" smtClean="0"/>
              <a:t>Debug services</a:t>
            </a:r>
          </a:p>
          <a:p>
            <a:pPr lvl="1"/>
            <a:endParaRPr lang="en-GB" sz="2000" dirty="0"/>
          </a:p>
          <a:p>
            <a:endParaRPr lang="da-DK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895850" y="5094288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Jonathan Manktelow, Nick </a:t>
            </a:r>
            <a:r>
              <a:rPr lang="en-GB" sz="1800" dirty="0" err="1" smtClean="0">
                <a:latin typeface="+mn-lt"/>
              </a:rPr>
              <a:t>Nikolov</a:t>
            </a:r>
            <a:r>
              <a:rPr lang="en-GB" sz="1800" dirty="0" smtClean="0">
                <a:latin typeface="+mn-lt"/>
              </a:rPr>
              <a:t>: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RIDE 1.0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Monday 16:15-16:45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pic>
        <p:nvPicPr>
          <p:cNvPr id="6" name="Picture 2" descr="https://encrypted-tbn0.gstatic.com/images?q=tbn:ANd9GcT36ovir4FgSSNR5D9v6s0mq0N3yHIpbb-928UMO0POvSqN0a4p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RIDE: One Final Twist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400" dirty="0" smtClean="0"/>
              <a:t>First, </a:t>
            </a:r>
            <a:r>
              <a:rPr lang="da-DK" sz="2400" dirty="0" err="1" smtClean="0"/>
              <a:t>there</a:t>
            </a:r>
            <a:r>
              <a:rPr lang="da-DK" sz="2400" dirty="0" smtClean="0"/>
              <a:t> </a:t>
            </a:r>
            <a:r>
              <a:rPr lang="da-DK" sz="2400" dirty="0" err="1" smtClean="0"/>
              <a:t>was</a:t>
            </a:r>
            <a:r>
              <a:rPr lang="da-DK" sz="2400" dirty="0" smtClean="0"/>
              <a:t> </a:t>
            </a:r>
            <a:r>
              <a:rPr lang="da-DK" sz="2400" dirty="0" err="1" smtClean="0"/>
              <a:t>Silverlight</a:t>
            </a:r>
            <a:r>
              <a:rPr lang="da-DK" sz="2400" dirty="0" smtClean="0"/>
              <a:t> …</a:t>
            </a:r>
          </a:p>
          <a:p>
            <a:r>
              <a:rPr lang="da-DK" sz="2400" dirty="0" smtClean="0"/>
              <a:t>Switch to WPF for Windows Desktop</a:t>
            </a:r>
          </a:p>
          <a:p>
            <a:r>
              <a:rPr lang="da-DK" sz="2400" dirty="0" smtClean="0"/>
              <a:t>… and GTK for Linux, Mac OS, ”</a:t>
            </a:r>
            <a:r>
              <a:rPr lang="da-DK" sz="2400" dirty="0" err="1" smtClean="0"/>
              <a:t>etc</a:t>
            </a:r>
            <a:r>
              <a:rPr lang="da-DK" sz="2400" dirty="0" smtClean="0"/>
              <a:t>”</a:t>
            </a:r>
          </a:p>
          <a:p>
            <a:r>
              <a:rPr lang="da-DK" sz="2400" dirty="0" err="1" smtClean="0"/>
              <a:t>There</a:t>
            </a:r>
            <a:r>
              <a:rPr lang="da-DK" sz="2400" dirty="0" smtClean="0"/>
              <a:t>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also</a:t>
            </a:r>
            <a:r>
              <a:rPr lang="da-DK" sz="2400" dirty="0" smtClean="0"/>
              <a:t>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no</a:t>
            </a:r>
            <a:r>
              <a:rPr lang="da-DK" sz="2400" dirty="0" smtClean="0"/>
              <a:t> ”GTK” RIDE for UNIX</a:t>
            </a:r>
            <a:br>
              <a:rPr lang="da-DK" sz="2400" dirty="0" smtClean="0"/>
            </a:br>
            <a:r>
              <a:rPr lang="da-DK" sz="2400" dirty="0" smtClean="0"/>
              <a:t>and Mac OS</a:t>
            </a:r>
          </a:p>
          <a:p>
            <a:r>
              <a:rPr lang="da-DK" sz="2400" dirty="0" smtClean="0"/>
              <a:t>A </a:t>
            </a:r>
            <a:r>
              <a:rPr lang="da-DK" sz="2400" dirty="0" err="1" smtClean="0"/>
              <a:t>cross</a:t>
            </a:r>
            <a:r>
              <a:rPr lang="da-DK" sz="2400" dirty="0" smtClean="0"/>
              <a:t>-platform HTML5/</a:t>
            </a:r>
            <a:r>
              <a:rPr lang="da-DK" sz="2400" dirty="0" err="1" smtClean="0"/>
              <a:t>Javascript</a:t>
            </a:r>
            <a:r>
              <a:rPr lang="da-DK" sz="2400" dirty="0" smtClean="0"/>
              <a:t> RIDE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follow</a:t>
            </a:r>
            <a:r>
              <a:rPr lang="da-DK" sz="2400" dirty="0" smtClean="0"/>
              <a:t> the WPF version.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AutoShape 2" descr="data:image/jpeg;base64,/9j/4AAQSkZJRgABAQAAAQABAAD/2wCEAAkGBxQTEhUUExIVFhUVFRQYFhUYFxUVFRcVFxUXFhUYFxUYHiggGB0lGxcVITEhJSkrMC4uFyIzODMsNygtLiwBCgoKDg0OGxAQGiwkICQsLC83LDgsLCwuLjAsLS0sLC0sMCwtLCwsLCwsLCw0LCwsLCwsLCwsLCwsLCwsNywsLP/AABEIAIABigMBIgACEQEDEQH/xAAcAAEAAgMBAQEAAAAAAAAAAAAABAUDBgcCAQj/xABNEAABAwIDBQQECQgIBAcAAAABAAIDBBEFEiEGBzFBURMiYXEygaGxFCM1QlJyc5GzNmKCkrLB0fAIFSQzNGN0oha04fElQ1NVg5TS/8QAGgEBAAMBAQEAAAAAAAAAAAAAAAEDBAIFBv/EACgRAQADAAEEAAUEAwAAAAAAAAABAgMRBBIhMSJBUWGREzJxgRQjQv/aAAwDAQACEQMRAD8A7iiIgIixvceQREyyKNUVrW9Seg1Xl0JdxK+to2ruIrHtxM2n0r5sTkPossOp1P8ABRHzSni93u9y2FsLRyC9FisjWseqqbYXt7tLV3QuPVfAx44Ej2LZXUzTyWN1C3orI6iFM9HPyUkVfK3nceOvvVnSYu12ju6fYvsmGjldQajDSOGqTOd0RG2XqeY/K/BRUFBXGM5Xej7Qr5pvqFRpnNJbMto0jx7fURFWtEREBERAREQEREBERAREQEREBERAREQEREBERAREQEREBERAREQEREBERAXwlfVhcb3+iOPipiETPD4XX8vaf+i93UaGTNqef82UgFdTHDitufL2AvS8Ar1dcu4fUXy6+qEiIiAvhavqIKzEaMEX5rDgtWbmN3EcFayaha5VHLJccQVpz+Os1lg3/wBV40j+2zovEL8zQeoXtZm+J5EREBERAREQEREBERAREQEREBERAREQEREBERAREQEREBERAREQEREBERBjndYacToFjqhaNwH0Xe5fC68lvotv6ysUtR3rcfBWVhVaY4n8MFNLoFIEqqJA6M5dLcj4cl87V3U+ofxV858+WSusx4mF0JF6Ei199TbiXfrW9yxnEOgP6zk/QmSerivtswevoetZGIO5B36x/esrK6Tq7/af3JPTyR1tGxh6+51QsxCQcgfMfwKyjE3c2e0/wVc4WWx1VFznWOaoDeJVRLjQGhFioPw65ubn3LqvT2n24v1lI8RK6dVl3AWC1qvqD2jteBt9yn/CJZO6wBvjr71JpMIYzvOOZw1HJoPW3Mq6nbl5ll1i+8RFfX1WOE3DA1w1AHuCnKNR/O8x7lJWK/7nqZRxSIERFysEUDGsZgpI+1qJBHHcNzEEi54DQFTmuuLjUHgUH1FAjxqB1S6lErTOxnaOj1zBl2i50t85vPmF6wnFI6hrnxFxDZHxnM1zDmY7K6wcBcX5oJqIiAiIgIiICKng2ijfUupo2SvMZyyStZeGN+TPkfIT6ViOAPEXsrZjwdQQeI0N9RoQg9IiICIiAiIgIiICIiAiIgIiICIiAiIgIiIIFK+8kvq/esUrgOOngsFFNaV4+kNPMa/xUKun1WqufNuGG2sRTn+U90udpDbBw9En3X5LXZKl7iQbgg2IPIrNHU2N1KrYBIM49NvpD6QHPzHuWmkRnPli2tOteaz5j5fVCiiHPVTYox0WKlarKGFNLuMcuWJsa9himNhC99mFROjZGKAWKLWzhgueJ4DqVazPa0EngFRNBkf2jv0R0Csz8+Z9KN/h8R7lggpy45nakqfFR34rPGFnC6vpMuM8Kw+xANFgkk2hWJ8tlFmm0VcV5XW07Y8LOgrLceBP/RWwN1qzSrfCKm/cPmFVtn/1DR02/Pwys0RFmbmn7zoGyU8DHi7X1tK1w6tdJYj7ivOyuMCmo6iKpf3sNL2SOPF0LW54H+OaMtHmCrTbDCpKiOFsQF2VVPK65t3I35nW8bclWbUbIuqauGVjgIX5GVjD/wCbHC/toAOvfGU/muKDX9iqORmLMkmFp6nDZqiYdHSVcWRn6EYYz9FXMW2EraKSYsbJMa2algYO61zxO6KLMegAuT4FW7sIk/rVtX3eyFC+Dj3u0NQyQd3pladVTN2PmNE+LMxk7a6argcbuYHdu6SLPbWxa4g24XQXuFUlcxwdUVUUrcrszGQmOz9LFj8xNhroeN+S1vZ7aerdQf1lVPjEDIZXOhZH8ZIWFwDg8usy7gAG2OmpOumy4VW1sjg2ekjhaGnM8TiS79LBjQ0acdTbhwVZgeyrv6nGH1FmudDJG8sOYNLnOILTztcFBgqJsVZTGr7WnL2sMppBE4NyAZjGJs2bPbTNa1+Sx4ltY+SejihmjpoqqmM7Z5WB+d12hsLAXBuazsx46DRZZWYo+mNIYYGvcwxOqxKTHlIymRsOXNntrlOl+dlIxbC5GQR0cdDFVUzYWMHaSNYWuaC0Zg5p0tY3bqNUHvF8UqmOpaOJ0RqpmvdJM5juyZHEB2jxEHXJJc0Bt7anXRYhiFZTVUVPUSxysqmyNhmEXZvjnYwvyvYHEOaWhxBFvRsoVNsrVU8VBJE9k1TSRvika9zmslhkILmNksSC0tZlJHAaqxhw+pqquCepiZBFS9o6KISdrI+Z7chc9wAa1oaXWAvcu8EFNsPSVmavtVQj+1ztd8QTebJF8YPjNG2+Z7V53Z01T8Av2rXRGSoAibHkkuKt3aHtc9u8BJYWHpDXS62jZXCpIHVZkA+OrJZWWN+45jAL9Ddp0UPYXDqmlY6mliZ2bJJ3xztkvnEkxkaDHa7TZ5v5IJWylHLG0iS/AXOoDnaata7UW1BJ4k6aAAbAiICIiAiIgIiICIiAiIgIiICIiAiIgIiINUrgQ99tCLkeYuq+Ou7Ud4Wd1HA+PgrrEIvjiPpAj7wqnDqcFo8l6edo7eZ+zxNq27+I+6LI0+amUVQRY8xoVLdSjooFYwxglvhcHhZd90XjhXFJznuWLwAQ5vou9h5hTYZFUYfWNeMh0J5ePUKRDLbQ8QqbUn1LRS8e49LcPXh8tlDNQq6ur7Dz0C4rlMy7vvFYSKyozm3zRx8V8jN1XxPvoP58VYREAK+a9scMcX755lLabLDNUKLPVKsnrLmwSmUyabxHiFhJU8gskMZJF/5KjUEBJtxPsHiVslFShvn1/ngo1vFHWGdtZ5lggw8njp4c1Z0lM1nAa9ef3rLGxZFgvpNnr5Y1p5ERFWvVG1O0UNBTunmJsDZrRbM95BIY0HmbHyAJ5LkB2+xnEHuFDEWMabWiYx5b0D5Ze7f1BSv6QtQ7taRl+52czwORfmY2/qH7S6jsTRxRUFM2EDJ2Mbrj5xc0Oc4nmSSTdEuRTY3tJSgyTNmLBqc0VPI0DqTCLgetdj2VxF1TR087w0Plhje4NuG3c0E2uTorVeWMAFgAAOAGg+5EOObLUGMjGM0xn7LtJO1c5xNO6LvZQwXy/RsALjnzW077hfCZftIPxWrZqTaaklmNPHUxOmBcDEHAvBZ6QI8LLWd9vyVL9pB+K1EvG48Wwpn2s/4hW/rnO6GvjgwYSzPDI2yzZnu0aAZLanlqQt2wbHKeqa51NOyVrTZxY4OANr2PqRCwRFAxjGYKVgfUTMia52UOeQ0F1ibDxsD9yCeijYbiEc8bZYXtkjdfK9pu02JBseeoI9Srsd2so6M2qKhjHEXDNXPt1yNubeNkF0i1XDd4mGzODGVbA4mwDw6O56AvAF/WtqQEVTiO01JBKIZqmKOVwaQxzgHEONm2HiQQvmO7TUtHb4TOyMu9FpuXEdQxoJI8bIKHfGL4TUecX4rFX7iBbDTb/wBeX3NXreRjENVgs8tPIJIy6MZgCNWysBFnAFedxXyaft5fc1EqDeRQ4w/Eg6k7fsrR/BzG4iJpygP7UXtfPmJzC1rLsUd7C9r2F7cL87KrxDaakglEM1TFHK7Lljc4BxzGzbDxOitkQIq/Gcbp6VmeomZE06AuNiT0aOLj5LX4N52GOdl+FtHi5kjW/rObYetBuCKrxPaOlp2sfPUxRtkvkc5wDX2APdPPiFPpqhsjGvY4OY8BzXDUFpFwQg4VsIwf8STGwv21b+09d6XBthfykm+2rf2nrrOObbUNI7JPUsa8cWC73jzawHL60S2BFQYFtnRVbskFSxz7XyG7HkDjZrgCfUrTFMTip4zLPI2OMEAvcbNBJsNfNEIWN7UUlI5rJ52Me62WPjI65sLMGtr6X4K4X553pYxBUYnDLBMySNrIAXtILQWyuLrnwGq7JBt1hz3Na2ugLnENaA8ElxNgAOt0GxIoc2JxMfkc/K7uaEEC73BjBmta5cQBrxUCfa+hY5zH1cLXNJa5pcLhwNiD60GTH4tGvHL+f4qppzZ5HI6jyOvvuPUtoqIszS3qtSkaWktPFl7eLeY9RWzC3dXh5/U17b931XDWqNVwAgg8xZeqWe4WSYpHMS5tETVpsrTw5g+0KRFi923f6TdHHq3k79xTFm5ZD+dr+4+72qhqZsrwR6/XyXp1rF4eLe8528NhfXX4HT3qtlrM0ng3QeJVfDduYtPcy3b4OOlvVr9yx4fJ3z4Bd1ziImVWmtrTENopXWHjzXqasVUaqwVXX4nbQalcRlzPMrP1J/bVZ1uI8hxUrCaVzjpx5nkAqrAMOfK6/wB7uQ8B1K6BhtEGNAA09pPUqvbWM44hdh09tLcz6Z6CkDRYes8yepVpExeIWKQAvIveZl9BjnFY8PqIirXiIiDTt5ux39Y0wEZDZ4iXRE6NdcWdG48gdNeRaPFcx2M2/qMKcaOsheYmH+7NhNDc37tzZ7OJtfnoeS7+qbaXZimrmZKiIOt6LxpIzxa/iPLh4IM+A49T1kfaU8rZG87aOaejmnVp81ZL86bS7OVeBVLJ4JSWOOWOaw1+cYpmcDcAnobEixGncNjdoW19JHUNGUuuHt+jI02cPK+o8CEHIthfyjm+1rfe5b5vt+SpftIPxWrQ9hfyjm+1rfe5b5vt+SpftIPxWolD3S0DKjBDDILsldUsd5OcQfetO3O1r6PFJaOU27QPjI/zoSS0jwLe0+8Le9yHyUz7Wf8AEK0ffFQuosShroh/eZJOg7aHKCD0zNDPag7suG75q19ZiMFBCblmVtuXbTWtf6rMp8nFdkbisZpvhOb4rsu1zfmZM9/uXHt0FE6txKoxCUegXkeE0vAD6seYfpBENz28x0YRh0UVOLSENhg4d0NZ3pCOdgPvcOV1qG73dm2rj+G17pHdsS5keYhzwTpJK/0jfiADwtfoIv8ASElJqqdpPdbTvI8C+Qhx/wBjfuUml20xxjGsZhwyta1rf7PN6IFh8/oiV9tXugpXwuNI10UzWktbnc6N5A9Fwdci/Ue1Rdxm1D5WyUUriXQtzxE+kIrhr2H6ri23g63JQP8AjvHv/bx/9ef/APahbqMIq2YqZpqaWJr2VBc4xuawF7g/KL8BcaDwQRt9MwZi0TyLhkVO4jqGyPcR7FsuAbtxX5q7EnyGWpOdsTHZRHGf7sE2vcNtYAgAdTqta30wh+LRMPB8VO0+TpXg+9d8aLaDkg5ptxs7FQYHUQQl5Z2jXDOQXDPMwkXAFxdZ9xXyaft5fc1WO+H5JqPOL8VirtxXyaft5fc1BpW9r5cg+rR/jOXatoMWZSU0tQ+5bExzrDi4j0WjxJsPWuK72vlyD6tH+M5btv2qC3DQ0cJKiJp8gHye9gQc/wBk9np8dq5amqlcImkB7m2vc6thiBBDQBqTyuOJN10qXdLhhZlEL2m3piV+ceOpI+8L5uTgDcKicOL5J3HzErmD2MC3tB+ZNvsEnw9zaN8naU4L5adx6PsHi3zTcC4Glzfmv0Fsb/gKX/Tw/sBc3/pDNGWjPPNML+BDL+4LpGxv+Apf9PD+wEHAPhVRHjFQKS3by1FVDGfoulkc3MOhAub62tddVwbdDQxx/wBoD6iV2r5HPe0Fx1OUNI58zcnmVo+xEYO0ktxwnrSPA3eL+0rvaD8870NiBhkkU9K94ie/u3N3wyt7zcruJGhIJ1Baur0MEeM4VD8IzZZWsc/Icp7SN9nWNuGdpVNv6H/hzPCpj/DlCsdzHyRT/Wqf+ZlQcj3h7MQUVfFTw5+ze2InM7M675C02NugXVaTdHQRyMkaZ8zHte28gtma4OFxl6haLvl+V6f6lP8AjOXeEEKswxkpJdfvNa02NtGlxFuhu46+Sq37HUxJOV2pvxH7wthRECpsdobjtG8RxVyhXVLTWeYcaUi9eJaPHPlPh06KcKoELPjWE2u5o05jotUqp3Ran0fpch9YfN9y9GkV0jmHk6d2U8WZtoJO7m5tPsPH+fBanUSqwxHEs3lb1H1qhzXNr6Dieg6r0Ma8Q8vf4rLuhd8VY8XXI9w93tVWajI7XnxXmKtzO00HADw5LLidLmsW8Vb69qqx3Tx9HmeuJ7rQS48ANSVcYHsy5xzTafmj0j5nkpOz2Ghg6uPF3P8A7LcqGnWPfft8Q39PhHye8Pog0AAAAcAOAVvDGvMESmMavK0vy9nLKIh9Y1ekRUNQiIgIiIK+oxuCOdtO+VrJXszsa42zi9jlJ0Jvy4qwWgbzd3jsSdHJHM1j42FmR7SWOBObVw1ab+BWlwbD49CMkVSQwcMtU/LbwDhcINu3518bMO7JxHaSyx9m3n3HZnO8AACL/nAc163F0jmYbmdwlnke36oDY/exy1zB9z08sva4jU5uGZrHvkkeBydK8d0ceF+OhC7DS07Y2NjjaGsY0Na0aANAsAAiXDNhfyjm+1rfe5b5vt+SpftIPxWqDs3u+qKfFn1r5ITE59Q4NaX9paUnLcFoHPXVbLvD2fkrqJ9PE5jXufG4F5cG2Y8OPogngOiCm3IfJTPtZ/xCpW9zA/hWHSWF5IPj2W49wHOPG7C/TrZTt3Wz0lBRNp5XMc8PkddhcW2c4kekAfYtlc0EWOoPEIh+ef8AjAjZ74Nfv9uYCf8AIIM9/L5i67uywH4Hh8LHC0jx2sv1362Pk3K39FaJRbm5W1jXulhNI2fPku/tDGHFzWkZct+DTrwuuyolxv8ApCYSSKapA7ozwv8ADN34yeg0ePMhb/u+2jZW0UT2uHaMa1kzL6tkaLG46G1wehV1imHR1ET4ZmB8cjbOaengeRHEHkuO1u6aupZjLh1ULfNJeYZgPouLRlePu8kHbVHp62N7nsY9rnRkCQA3LHEXAd0NtbLj52R2hnGSWtysOhvORp/8bblb9u92NbhkD4xKZHSPzvdYNbmyhtmt4gacyUQ5hvg+WYPq0v4zl3lc0273fVFbiEVVFJC1jBCCHl4f8XIXGwa0jgeq6Wg0vfD8k1HnF+KxV24r5NP28vuatl28wOStopaeJzGvfksXkhvde1xuWgngOiibttmpcPpDBM5jndq992FxbZ1rekAb6dEHMN7Xy5B9Wj/Gcuib4sLM+GS5Rd0LmzW46Mvn/wBjnKp243e1FZiMdXHJC2NggBa8vD/i5C91gGkcDpquluF9DwKJcr3EbQsdTuo3OAkic97G31fE85nEdbOJv5hdVXHdqN0Egm7fDZWs72YROc5hjd/lSNBsPA8L8eSxR7HY/OOynrskR0cTMXG3PRjQXeRIQU2+/aOOpqmQRODm0zXh7hwMr8uYA88oaB5kjkuz7G/4Cl/08P7AXGN6uzcGHU1HTQ6uJne95tmeQI23NuAFwAOQXatk4y2ipWniKeH9gIOObC/lJN9tW/tPXeVzTZvd9UU+LSVr5ITE59Q4NaX9paUuLbgtA566rpaIc438/JzP9TH+xIrDcv8AJFP9ap/5mVS95ezMuIUjYIXRtcJmPvIXBtmteCO6Cb94clK3f4DJQ0MVNK5jnsMpJYSW9+Z8gsXAHg4ckHJ99jsmKwPdo0RQuJ8GyuJXeWuuARwK0jebsH/WTGPie1k8QcGl18j2O1LXW1GouDY2ueq1LAtjscjfDG6qDaeN8ZLe3cR2bXAloAbe1gRbQIl2VERECIiAVSYrgYfcs0PT+Cu0XVLzWeYcXzreOJca2gwV0TichaOrNPvbw9y1iV3VxPndfoaopmvFnNBWtYnsPBJrkbfxFj94Xp49fXjizzNOgtHrzDjDZw03GpV9ROL3tHrP3LbX7vGNNxH7Sf3qfQbLiPg2yvt1dJjxKj/EmPEVeMIpuC2alhXikoMvJWUUVl5uuvdL0MMO2FK/aOOMOL45GlrZHBvcJcWSGMtaQ62YkGw6AnkVsCjvoYzxjYePFoPHNf787/1j1UhZWyI4ERESIiICIiAiIgIiICIiAiIgIiICIiAiIgIiICIiAo2JVfYwySkXEcb324E5Wl1r+pSV4mia9pa4BzXAhzTqCCLEEdLINSwTeXh1Q0H4Q2Fx+ZNaNwPS57p9RKmYlt5h8LS59ZCdPRY4SPPk1lyqLE9z2HSklgmgvyieMvqbI1wHqUaj3K0DDd8tTIPoufG0f7GA+1BoVVLLtBijQ1jmwNDQQeMdODd5eRpncb2A6gciV+hWNAAAFgBYDwChYNg0FLH2dPE2NnGzRxPVx4uPiVP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TEhUUExIVFhUVFRQYFhUYFxUVFRcVFxUXFhUYFxUYHiggGB0lGxcVITEhJSkrMC4uFyIzODMsNygtLiwBCgoKDg0OGxAQGiwkICQsLC83LDgsLCwuLjAsLS0sLC0sMCwtLCwsLCwsLCw0LCwsLCwsLCwsLCwsLCwsNywsLP/AABEIAIABigMBIgACEQEDEQH/xAAcAAEAAgMBAQEAAAAAAAAAAAAABAUDBgcCAQj/xABNEAABAwIDBQQECQgIBAcAAAABAAIDBBEFEiEGBzFBURMiYXEygaGxFCM1QlJyc5GzNmKCkrLB0fAIFSQzNGN0oha04fElQ1NVg5TS/8QAGgEBAAMBAQEAAAAAAAAAAAAAAAEDBAIFBv/EACgRAQADAAEEAAUEAwAAAAAAAAABAgMRBBIhMSJBUWGREzJxgRQjQv/aAAwDAQACEQMRAD8A7iiIgIixvceQREyyKNUVrW9Seg1Xl0JdxK+to2ruIrHtxM2n0r5sTkPossOp1P8ABRHzSni93u9y2FsLRyC9FisjWseqqbYXt7tLV3QuPVfAx44Ej2LZXUzTyWN1C3orI6iFM9HPyUkVfK3nceOvvVnSYu12ju6fYvsmGjldQajDSOGqTOd0RG2XqeY/K/BRUFBXGM5Xej7Qr5pvqFRpnNJbMto0jx7fURFWtEREBERAREQEREBERAREQEREBERAREQEREBERAREQEREBERAREQEREBERAXwlfVhcb3+iOPipiETPD4XX8vaf+i93UaGTNqef82UgFdTHDitufL2AvS8Ar1dcu4fUXy6+qEiIiAvhavqIKzEaMEX5rDgtWbmN3EcFayaha5VHLJccQVpz+Os1lg3/wBV40j+2zovEL8zQeoXtZm+J5EREBERAREQEREBERAREQEREBERAREQEREBERAREQEREBERAREQEREBERBjndYacToFjqhaNwH0Xe5fC68lvotv6ysUtR3rcfBWVhVaY4n8MFNLoFIEqqJA6M5dLcj4cl87V3U+ofxV858+WSusx4mF0JF6Ei199TbiXfrW9yxnEOgP6zk/QmSerivtswevoetZGIO5B36x/esrK6Tq7/af3JPTyR1tGxh6+51QsxCQcgfMfwKyjE3c2e0/wVc4WWx1VFznWOaoDeJVRLjQGhFioPw65ubn3LqvT2n24v1lI8RK6dVl3AWC1qvqD2jteBt9yn/CJZO6wBvjr71JpMIYzvOOZw1HJoPW3Mq6nbl5ll1i+8RFfX1WOE3DA1w1AHuCnKNR/O8x7lJWK/7nqZRxSIERFysEUDGsZgpI+1qJBHHcNzEEi54DQFTmuuLjUHgUH1FAjxqB1S6lErTOxnaOj1zBl2i50t85vPmF6wnFI6hrnxFxDZHxnM1zDmY7K6wcBcX5oJqIiAiIgIiICKng2ijfUupo2SvMZyyStZeGN+TPkfIT6ViOAPEXsrZjwdQQeI0N9RoQg9IiICIiAiIgIiICIiAiIgIiICIiAiIgIiIIFK+8kvq/esUrgOOngsFFNaV4+kNPMa/xUKun1WqufNuGG2sRTn+U90udpDbBw9En3X5LXZKl7iQbgg2IPIrNHU2N1KrYBIM49NvpD6QHPzHuWmkRnPli2tOteaz5j5fVCiiHPVTYox0WKlarKGFNLuMcuWJsa9himNhC99mFROjZGKAWKLWzhgueJ4DqVazPa0EngFRNBkf2jv0R0Csz8+Z9KN/h8R7lggpy45nakqfFR34rPGFnC6vpMuM8Kw+xANFgkk2hWJ8tlFmm0VcV5XW07Y8LOgrLceBP/RWwN1qzSrfCKm/cPmFVtn/1DR02/Pwys0RFmbmn7zoGyU8DHi7X1tK1w6tdJYj7ivOyuMCmo6iKpf3sNL2SOPF0LW54H+OaMtHmCrTbDCpKiOFsQF2VVPK65t3I35nW8bclWbUbIuqauGVjgIX5GVjD/wCbHC/toAOvfGU/muKDX9iqORmLMkmFp6nDZqiYdHSVcWRn6EYYz9FXMW2EraKSYsbJMa2algYO61zxO6KLMegAuT4FW7sIk/rVtX3eyFC+Dj3u0NQyQd3pladVTN2PmNE+LMxk7a6argcbuYHdu6SLPbWxa4g24XQXuFUlcxwdUVUUrcrszGQmOz9LFj8xNhroeN+S1vZ7aerdQf1lVPjEDIZXOhZH8ZIWFwDg8usy7gAG2OmpOumy4VW1sjg2ekjhaGnM8TiS79LBjQ0acdTbhwVZgeyrv6nGH1FmudDJG8sOYNLnOILTztcFBgqJsVZTGr7WnL2sMppBE4NyAZjGJs2bPbTNa1+Sx4ltY+SejihmjpoqqmM7Z5WB+d12hsLAXBuazsx46DRZZWYo+mNIYYGvcwxOqxKTHlIymRsOXNntrlOl+dlIxbC5GQR0cdDFVUzYWMHaSNYWuaC0Zg5p0tY3bqNUHvF8UqmOpaOJ0RqpmvdJM5juyZHEB2jxEHXJJc0Bt7anXRYhiFZTVUVPUSxysqmyNhmEXZvjnYwvyvYHEOaWhxBFvRsoVNsrVU8VBJE9k1TSRvika9zmslhkILmNksSC0tZlJHAaqxhw+pqquCepiZBFS9o6KISdrI+Z7chc9wAa1oaXWAvcu8EFNsPSVmavtVQj+1ztd8QTebJF8YPjNG2+Z7V53Z01T8Av2rXRGSoAibHkkuKt3aHtc9u8BJYWHpDXS62jZXCpIHVZkA+OrJZWWN+45jAL9Ddp0UPYXDqmlY6mliZ2bJJ3xztkvnEkxkaDHa7TZ5v5IJWylHLG0iS/AXOoDnaata7UW1BJ4k6aAAbAiICIiAiIgIiICIiAiIgIiICIiAiIgIiINUrgQ99tCLkeYuq+Ou7Ud4Wd1HA+PgrrEIvjiPpAj7wqnDqcFo8l6edo7eZ+zxNq27+I+6LI0+amUVQRY8xoVLdSjooFYwxglvhcHhZd90XjhXFJznuWLwAQ5vou9h5hTYZFUYfWNeMh0J5ePUKRDLbQ8QqbUn1LRS8e49LcPXh8tlDNQq6ur7Dz0C4rlMy7vvFYSKyozm3zRx8V8jN1XxPvoP58VYREAK+a9scMcX755lLabLDNUKLPVKsnrLmwSmUyabxHiFhJU8gskMZJF/5KjUEBJtxPsHiVslFShvn1/ngo1vFHWGdtZ5lggw8njp4c1Z0lM1nAa9ef3rLGxZFgvpNnr5Y1p5ERFWvVG1O0UNBTunmJsDZrRbM95BIY0HmbHyAJ5LkB2+xnEHuFDEWMabWiYx5b0D5Ze7f1BSv6QtQ7taRl+52czwORfmY2/qH7S6jsTRxRUFM2EDJ2Mbrj5xc0Oc4nmSSTdEuRTY3tJSgyTNmLBqc0VPI0DqTCLgetdj2VxF1TR087w0Plhje4NuG3c0E2uTorVeWMAFgAAOAGg+5EOObLUGMjGM0xn7LtJO1c5xNO6LvZQwXy/RsALjnzW077hfCZftIPxWrZqTaaklmNPHUxOmBcDEHAvBZ6QI8LLWd9vyVL9pB+K1EvG48Wwpn2s/4hW/rnO6GvjgwYSzPDI2yzZnu0aAZLanlqQt2wbHKeqa51NOyVrTZxY4OANr2PqRCwRFAxjGYKVgfUTMia52UOeQ0F1ibDxsD9yCeijYbiEc8bZYXtkjdfK9pu02JBseeoI9Srsd2so6M2qKhjHEXDNXPt1yNubeNkF0i1XDd4mGzODGVbA4mwDw6O56AvAF/WtqQEVTiO01JBKIZqmKOVwaQxzgHEONm2HiQQvmO7TUtHb4TOyMu9FpuXEdQxoJI8bIKHfGL4TUecX4rFX7iBbDTb/wBeX3NXreRjENVgs8tPIJIy6MZgCNWysBFnAFedxXyaft5fc1EqDeRQ4w/Eg6k7fsrR/BzG4iJpygP7UXtfPmJzC1rLsUd7C9r2F7cL87KrxDaakglEM1TFHK7Lljc4BxzGzbDxOitkQIq/Gcbp6VmeomZE06AuNiT0aOLj5LX4N52GOdl+FtHi5kjW/rObYetBuCKrxPaOlp2sfPUxRtkvkc5wDX2APdPPiFPpqhsjGvY4OY8BzXDUFpFwQg4VsIwf8STGwv21b+09d6XBthfykm+2rf2nrrOObbUNI7JPUsa8cWC73jzawHL60S2BFQYFtnRVbskFSxz7XyG7HkDjZrgCfUrTFMTip4zLPI2OMEAvcbNBJsNfNEIWN7UUlI5rJ52Me62WPjI65sLMGtr6X4K4X553pYxBUYnDLBMySNrIAXtILQWyuLrnwGq7JBt1hz3Na2ugLnENaA8ElxNgAOt0GxIoc2JxMfkc/K7uaEEC73BjBmta5cQBrxUCfa+hY5zH1cLXNJa5pcLhwNiD60GTH4tGvHL+f4qppzZ5HI6jyOvvuPUtoqIszS3qtSkaWktPFl7eLeY9RWzC3dXh5/U17b931XDWqNVwAgg8xZeqWe4WSYpHMS5tETVpsrTw5g+0KRFi923f6TdHHq3k79xTFm5ZD+dr+4+72qhqZsrwR6/XyXp1rF4eLe8528NhfXX4HT3qtlrM0ng3QeJVfDduYtPcy3b4OOlvVr9yx4fJ3z4Bd1ziImVWmtrTENopXWHjzXqasVUaqwVXX4nbQalcRlzPMrP1J/bVZ1uI8hxUrCaVzjpx5nkAqrAMOfK6/wB7uQ8B1K6BhtEGNAA09pPUqvbWM44hdh09tLcz6Z6CkDRYes8yepVpExeIWKQAvIveZl9BjnFY8PqIirXiIiDTt5ux39Y0wEZDZ4iXRE6NdcWdG48gdNeRaPFcx2M2/qMKcaOsheYmH+7NhNDc37tzZ7OJtfnoeS7+qbaXZimrmZKiIOt6LxpIzxa/iPLh4IM+A49T1kfaU8rZG87aOaejmnVp81ZL86bS7OVeBVLJ4JSWOOWOaw1+cYpmcDcAnobEixGncNjdoW19JHUNGUuuHt+jI02cPK+o8CEHIthfyjm+1rfe5b5vt+SpftIPxWrQ9hfyjm+1rfe5b5vt+SpftIPxWolD3S0DKjBDDILsldUsd5OcQfetO3O1r6PFJaOU27QPjI/zoSS0jwLe0+8Le9yHyUz7Wf8AEK0ffFQuosShroh/eZJOg7aHKCD0zNDPag7suG75q19ZiMFBCblmVtuXbTWtf6rMp8nFdkbisZpvhOb4rsu1zfmZM9/uXHt0FE6txKoxCUegXkeE0vAD6seYfpBENz28x0YRh0UVOLSENhg4d0NZ3pCOdgPvcOV1qG73dm2rj+G17pHdsS5keYhzwTpJK/0jfiADwtfoIv8ASElJqqdpPdbTvI8C+Qhx/wBjfuUml20xxjGsZhwyta1rf7PN6IFh8/oiV9tXugpXwuNI10UzWktbnc6N5A9Fwdci/Ue1Rdxm1D5WyUUriXQtzxE+kIrhr2H6ri23g63JQP8AjvHv/bx/9ef/APahbqMIq2YqZpqaWJr2VBc4xuawF7g/KL8BcaDwQRt9MwZi0TyLhkVO4jqGyPcR7FsuAbtxX5q7EnyGWpOdsTHZRHGf7sE2vcNtYAgAdTqta30wh+LRMPB8VO0+TpXg+9d8aLaDkg5ptxs7FQYHUQQl5Z2jXDOQXDPMwkXAFxdZ9xXyaft5fc1WO+H5JqPOL8VirtxXyaft5fc1BpW9r5cg+rR/jOXatoMWZSU0tQ+5bExzrDi4j0WjxJsPWuK72vlyD6tH+M5btv2qC3DQ0cJKiJp8gHye9gQc/wBk9np8dq5amqlcImkB7m2vc6thiBBDQBqTyuOJN10qXdLhhZlEL2m3piV+ceOpI+8L5uTgDcKicOL5J3HzErmD2MC3tB+ZNvsEnw9zaN8naU4L5adx6PsHi3zTcC4Glzfmv0Fsb/gKX/Tw/sBc3/pDNGWjPPNML+BDL+4LpGxv+Apf9PD+wEHAPhVRHjFQKS3by1FVDGfoulkc3MOhAub62tddVwbdDQxx/wBoD6iV2r5HPe0Fx1OUNI58zcnmVo+xEYO0ktxwnrSPA3eL+0rvaD8870NiBhkkU9K94ie/u3N3wyt7zcruJGhIJ1Baur0MEeM4VD8IzZZWsc/Icp7SN9nWNuGdpVNv6H/hzPCpj/DlCsdzHyRT/Wqf+ZlQcj3h7MQUVfFTw5+ze2InM7M675C02NugXVaTdHQRyMkaZ8zHte28gtma4OFxl6haLvl+V6f6lP8AjOXeEEKswxkpJdfvNa02NtGlxFuhu46+Sq37HUxJOV2pvxH7wthRECpsdobjtG8RxVyhXVLTWeYcaUi9eJaPHPlPh06KcKoELPjWE2u5o05jotUqp3Ran0fpch9YfN9y9GkV0jmHk6d2U8WZtoJO7m5tPsPH+fBanUSqwxHEs3lb1H1qhzXNr6Dieg6r0Ma8Q8vf4rLuhd8VY8XXI9w93tVWajI7XnxXmKtzO00HADw5LLidLmsW8Vb69qqx3Tx9HmeuJ7rQS48ANSVcYHsy5xzTafmj0j5nkpOz2Ghg6uPF3P8A7LcqGnWPfft8Q39PhHye8Pog0AAAAcAOAVvDGvMESmMavK0vy9nLKIh9Y1ekRUNQiIgIiIK+oxuCOdtO+VrJXszsa42zi9jlJ0Jvy4qwWgbzd3jsSdHJHM1j42FmR7SWOBObVw1ab+BWlwbD49CMkVSQwcMtU/LbwDhcINu3518bMO7JxHaSyx9m3n3HZnO8AACL/nAc163F0jmYbmdwlnke36oDY/exy1zB9z08sva4jU5uGZrHvkkeBydK8d0ceF+OhC7DS07Y2NjjaGsY0Na0aANAsAAiXDNhfyjm+1rfe5b5vt+SpftIPxWqDs3u+qKfFn1r5ITE59Q4NaX9paUnLcFoHPXVbLvD2fkrqJ9PE5jXufG4F5cG2Y8OPogngOiCm3IfJTPtZ/xCpW9zA/hWHSWF5IPj2W49wHOPG7C/TrZTt3Wz0lBRNp5XMc8PkddhcW2c4kekAfYtlc0EWOoPEIh+ef8AjAjZ74Nfv9uYCf8AIIM9/L5i67uywH4Hh8LHC0jx2sv1362Pk3K39FaJRbm5W1jXulhNI2fPku/tDGHFzWkZct+DTrwuuyolxv8ApCYSSKapA7ozwv8ADN34yeg0ePMhb/u+2jZW0UT2uHaMa1kzL6tkaLG46G1wehV1imHR1ET4ZmB8cjbOaengeRHEHkuO1u6aupZjLh1ULfNJeYZgPouLRlePu8kHbVHp62N7nsY9rnRkCQA3LHEXAd0NtbLj52R2hnGSWtysOhvORp/8bblb9u92NbhkD4xKZHSPzvdYNbmyhtmt4gacyUQ5hvg+WYPq0v4zl3lc0273fVFbiEVVFJC1jBCCHl4f8XIXGwa0jgeq6Wg0vfD8k1HnF+KxV24r5NP28vuatl28wOStopaeJzGvfksXkhvde1xuWgngOiibttmpcPpDBM5jndq992FxbZ1rekAb6dEHMN7Xy5B9Wj/Gcuib4sLM+GS5Rd0LmzW46Mvn/wBjnKp243e1FZiMdXHJC2NggBa8vD/i5C91gGkcDpquluF9DwKJcr3EbQsdTuo3OAkic97G31fE85nEdbOJv5hdVXHdqN0Egm7fDZWs72YROc5hjd/lSNBsPA8L8eSxR7HY/OOynrskR0cTMXG3PRjQXeRIQU2+/aOOpqmQRODm0zXh7hwMr8uYA88oaB5kjkuz7G/4Cl/08P7AXGN6uzcGHU1HTQ6uJne95tmeQI23NuAFwAOQXatk4y2ipWniKeH9gIOObC/lJN9tW/tPXeVzTZvd9UU+LSVr5ITE59Q4NaX9paUuLbgtA566rpaIc438/JzP9TH+xIrDcv8AJFP9ap/5mVS95ezMuIUjYIXRtcJmPvIXBtmteCO6Cb94clK3f4DJQ0MVNK5jnsMpJYSW9+Z8gsXAHg4ckHJ99jsmKwPdo0RQuJ8GyuJXeWuuARwK0jebsH/WTGPie1k8QcGl18j2O1LXW1GouDY2ueq1LAtjscjfDG6qDaeN8ZLe3cR2bXAloAbe1gRbQIl2VERECIiAVSYrgYfcs0PT+Cu0XVLzWeYcXzreOJca2gwV0TichaOrNPvbw9y1iV3VxPndfoaopmvFnNBWtYnsPBJrkbfxFj94Xp49fXjizzNOgtHrzDjDZw03GpV9ROL3tHrP3LbX7vGNNxH7Sf3qfQbLiPg2yvt1dJjxKj/EmPEVeMIpuC2alhXikoMvJWUUVl5uuvdL0MMO2FK/aOOMOL45GlrZHBvcJcWSGMtaQ62YkGw6AnkVsCjvoYzxjYePFoPHNf787/1j1UhZWyI4ERESIiICIiAiIgIiICIiAiIgIiICIiAiIgIiICIiAo2JVfYwySkXEcb324E5Wl1r+pSV4mia9pa4BzXAhzTqCCLEEdLINSwTeXh1Q0H4Q2Fx+ZNaNwPS57p9RKmYlt5h8LS59ZCdPRY4SPPk1lyqLE9z2HSklgmgvyieMvqbI1wHqUaj3K0DDd8tTIPoufG0f7GA+1BoVVLLtBijQ1jmwNDQQeMdODd5eRpncb2A6gciV+hWNAAAFgBYDwChYNg0FLH2dPE2NnGzRxPVx4uPiVPQEREBERAREQE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upload.wikimedia.org/wikipedia/en/9/99/Microsoft_Silverligh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7" y="2629323"/>
            <a:ext cx="2481262" cy="27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tvrage.com/shows/24/239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63" y="4649565"/>
            <a:ext cx="2087935" cy="19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data:image/jpeg;base64,/9j/4AAQSkZJRgABAQAAAQABAAD/2wCEAAkGBhASERAUEBAUEBAQEBAUDw8UEBQUDxQPFBUVFBQUFhUYHCgeFxkjGRUWHy8gJCgpLCwsFR4xNTAqNSYrLCkBCQoKDQwOGg8PGi0kHyQ1KTU0LSo1LDUyKSkqLCwsLCwsNS8vLCkuNCwsLSwsLCosNiwsLCwsLCwtLSwpLCwpLP/AABEIAJYBGAMBIgACEQEDEQH/xAAcAAEAAgMBAQEAAAAAAAAAAAAAAwQBBQYCBwj/xABIEAACAQICBAcNBQYFBQEAAAABAgADEQQSBRMhMRRBUVNhcZEGByIjMnOBkpOhsdHiMzSCssFCUmJyouEVJLPC8ENVY2TxFv/EABoBAQADAQEBAAAAAAAAAAAAAAADBAUCBgH/xAAvEQEAAgIBAwIEBAYDAAAAAAAAAQIDEQQSITEFQSJRcZEUMoGxBqHB0fDxEyNh/9oADAMBAAIRAxEAPwD7jME2gmV6lft+ECRqnKbDk45E9VDvGbr2jskBMxAk8VzS+qPlHiuaX1R8pHECTxXNL6o+UeK5pfVHykcQJPFc0vqj5R4rml9UfKRzF4EviuaX1R8o8VzS+qPlIrzMCTxXNL6q/KPFc0vqj5SOIEniuaX1R8o8VzS+qPlI4gSeK5pfVHyjxXNL6o+UjiBJ4rml9UfKPFc0vqj5SOIEniuaX1R8o8VzS+qPlI4gSeK5pfVX5R4rml9UfKRxAk8VzS+qvyjxXNL6q/KRxAk8VzS+qvyjxXNL6o+UjiBJ4rml9UfKPFc0vqj5SOIEniuaX1R8pItVOIZerYOyV4gXVqHi8If1f3kisDumvVrbpOtXjG8eUBxj5wLUTCsDtG0HceK0QK+Nq2yjlJPoFv1IlaeMbVvWy/uop9Yt8p7gIiICIJnId2vfHw2AGT7bEsLph1O0chqN+wPeeIT7ETPg3p1lSqACSQAN5JsAOkzj9Nd9jRuHJGv17i/gUBrDccWbyQesz5lpPFY7SJDY6sadHeuFp+CnKLjjPS1z1S1gsHRpC1Omq9Nrt2nbJYxxHlx1fJ0FXvw4lz/ltFuV4nq1cl/whbf1SE983S3/AG+iOjXNf4zX8JjhE66a/I7tmnfaxyW12iyV4zSrkn1cpv2zc6K78Oj6py1GfCvxrWXKB+IXX3zk+ESHFUqdQWqIrjpG3tnzpqbl9mwukkqKGRldTuZWBU9REtK4M/PmGweIwjmpo+u1O+1qDG9NusHYfTt6Z3fcf30UrsKOJXg2JuAFJ8W5/hJ3H+E+i84tSY7w+xZ9KiQUMSDJ5G6IiICIiAiIgIiICIiAiIgIiICIiAnpGsZ5iBZwb+Wv7pBH8rbR77j0RIcOfHddHb+Fzb8xmYFTFfeG83S+LyeQYr7w3m6fxeTwEExNB3a91KYDC1KzWL+TRpk+XWIOVerYSegGfYjfYc73y++KcGBQw1nxlUb94oodzEcbniHQSeQ/LtG4LITUqsaldzdnY5mzHebneema7DVnd3r1nNStVYsztvJO8/oBxAS5wqWYr0xpB1bnbbcJmOFTV0q2Y2vxE+gSylP/AOyvlz1x9paHE4Gbkx1V1r5ytcLmeFSNcKTMvgD1SCObj3qV3J6NmrG62iUnCZnhM1NaqUYqTtXf8f1nnhcvRMTG4YlomszEtxwmUdKYFK6+FYMPJb9DyiVeFxwufXLtO9/3f1A4wuMbwxYUapO1/wCBjxnkPH17/rWFxQYT8zaQQOLjy13Eb+WfVu9t3YnE0stQ+OpZVqfxA+S/pt2gyLJX3h3S3tL6bEioVLiSyJIRKKYlhiWpsfAeitSiLbQVYrVHT5SH0yL/ABNuF6q3itWVzf8AsWD5fUgbOJQfEsa7orZUpYfNUNgfGVCch/CqMbdMkGOpolM1KynMlxUNlzgAXYD0jZ0iBbiV8Jj6dTNq3zFbZlsQwvuupAIvY9k8Npegr5WqqCGAbflVjxM1rKegmBbia3RONAwtKpWe3gAu7njud55ZZwukqVQ5Ue7AXyEFXy8oDAEjpgWYkPDKer1mddUFLGpfwQo3m89vWUZbkDMQq9LEXAHoB7IHuJUXStEvkFQFsxXYCVzDeua1r9F5bgIiICIiB6ofbDzLfnEzMUPth5lvziZgVcV94bzdP4vJ5BivvDebpfF5PAwxnwTvv6f4RjhRU3p4MFTbdrnsXPWAFHbPuekMWKdN3bdTRnPUoJ/SflXhDVGeo5u9Vmdzyu5LN7zJsMbnaLJPbSxrZg1TPIEw0sdKPbaaDpls7cXgqOvef07Z0mFwV5Q0FhMtNBxkZj1t/a06rA4WeW5/I+OdPbcOv4fjVifPn790FHR3RPdbBKqszeSoLN1AXM3tHCzn++LixRwTgeVWIpr1Ha39IMycOW2bNXHHvKLJy5rEz8mm7jMHrqFetUW/CatgDtGRLk/1MR+ESPSPcgLk0nK/wnavo4xOy0HojU4XD07bVpLm/mPhN7zMYmhNW3NvXNaaz2/p7PHW3vb5tV0BVXew7DPFLRu0AsTc2nX47Dzn8e2RXbjCm38x2CaGPk5MnbaKbW8NFicSC75BZcxCjoGy/wCst9zOmeC4unUvam5y1eTIx3+g2PbNWiTzXS4mzFe2km9d36d0Ri8wE24M4DuA0qauHosTtKKG/mGw/Cd5SbZKU9lpR0uQhoVibClVs7clKqMjX6Ach/DKRU8GWuR4etGKIttCE7R16o29E3OKwqVEdKihkdSrqdxU7xPbUwQVI8EjKRxZbWt2QNbgfCp4mpv1zVSp5aaKaaEdBC3/ABSthqQLaMuL5cNVZehhTogH3mbilhkVBTVbIqZAvEEta3ZMJg0GrsttUpWntPgqQAR2KOyBSxpYYlCnlnB4m3SVamU67Fj2yXQq0+C0bWNM0VLE7jdbuW5bm97y2aCl1e3hqrKrcisQSO1R2Sr/AINRuTlIBOYoHcUix2kmnfLv6IGn0PYposH7PVVSl92tCrq/Tl1hHpm10v5WGP8A1BiECctiDrB1ZL36hJzo6kaYplBq1tlW52W2gg7wRyzGG0ZTRswDM9iAzuzsFO8AsTa9hu5IGqakCz4Ui6viMxXlwzjWt6M119M96KqF3oIxucHTcVemtc0qZ9RHP4pt+CprNZlGsyZM/Hkve3bFHCojOyqA1Vg1Q/vMAFBPoEDX4XPhhTpMA9AsEpVBsdSblVqKfK5Mw9I45tZToaIpIwIDHKboGqOyqd11ViQJcgIiICIiB6ofbDzLfnEzMUPth5lvziZgVcV94bzdL4vJ5BivvDebp/F5PA5jvj4kpo3GkGx4O4B6SLT87UaeyfoTvmpfRuM6KRPoBBnwKiuyW8EdkGUVJ5qL/fqk9pa0VQDVCSLhVv6TsH6yz077IJnUbX6eksQ5thcPs4nqbrcVhsHxl+jgNNNtWpSXozW/2y7gDOo0a8qzwOPSPyxP17rFvVeVlnvbX0ch/wDpNK4I3xmGz0uOoFumz/yLcD8Vp40zj6elMZo+nSvqlJaqp4jdWYH0Jb8U+qUCCLGxB3g7QR0ifJdFaArYzEY6vo4rh1oVfEKvgowJICoRsGxQ3J4Ymdbg8bHf/nrEVtG437d+yb8Tly16J7/v/n1fUayTV4tJy1Dvh4igdXpHCujA21gTIT1g+C3Wpk9fvh4Fhsd+rVtMfJws8eK7+ndBMwmx6Ti+6N/JQcZLH0bBNvie60VdmHw9SqTuOU291/0nO4yrUdyagCsNhUC1rcU1PT+Nki+7xrSHUx3UhTnipT2S5kkVRdk35qb2+i96nEeIy/u1XHac36z63hW2T473r0tTbprN8FH6T6/g9wmdk/NK3X8sPGL0jkdaYpPVd0ZwEyiyqQDcsRxsJ6wekVqF1ytTqU8pem4s4DXytyFTY7Rs2GUsdiMmLonI73wtcWRcx+0pbSJLQR2qVazIaQ1GrpoSM9gWcu1iQNtrDoM4dNlE5+jiatPCJXeoz1qlKkLG5pK1TKoOrXabXvynbMNjVQ0zSrYiq+sRXV6dQrURmCsbZAEIvfZYbIHQxNMzhq9RK1apSfOODKGyI1Ow2obWdr3uDc7tk84vSCtWqpUqVKdOllUJSSpdnYZmLOinYAVAAI4732QN3E55tIVdRW1bsWp16SUatSmylldktmBAzWJKkjeByy5iaLUTScVqjk1aaVA7Aq4qNlvltZSCQRa3pgbJaylmUG7IFLLxgNfL22PZPc0+DwX+bxJ1lXYuGNs+w31uwi20DiEi0liEGtK4mu1ZcxUUlZ0psBcKVRSttm3Nt37oG6asoKqTZnzZRxnKLnsmErXZlysMoU5yPAbNfYp4yLbesTT4ilramCfWVE1tOoxCPYKTTQ+Ds2b5NidIPSOMPl6mlhzTQnZnYVBtPSQt4G2ia19FVApIxNQ1wCQ5I1RfkNO1sl9lt9uOVRjKld8Hkc0qdfDVatULbNsNKwBO7yiL8kDeRNdhA1Ou1LOz02oiomc5mRgxRhm3kG4O3dYzYwPVD7YeZb84mZih9sPMt+cTMCrivvDebpfF5PIMV94bzdL4vJ4Gn7qcDrsLiKe/WUaigdJU298/OGFN1B5QD2ifqLELsn557qND8GxlemBZC5el5tyWA9BuPRLfGnvMIM3jbUkTYaOTKl+N2v8AhXYPeTKmSXqgym3EgC33C43++80KR3VLT8Lb4SradDgMVONpY1RvPxm0wWklO5gejji1dqvesur0xpvU4Wu4PhCmwX+ZvBHvMl72mjBQ0fS2Wateo3LY7F/pAnF90VVqy0cOh8KvVA9FwB72v+GfUKQVFVV8lFCr1AWE8r63yYwxXH8+/wBv9trgU64mybE00cWdQ45GAI981L6CwgNxh6QPLq1l96sp4jEzx+TlXt2pM/o28eJrtJ1Ep03KgKADuAE+WEliWO9iSfTttO47rsZallG9zb/novOOSnPa/wAO8eaYJyT5tP7Mv1XJ/wBkU+UfurMkhqrsl50lcYcuyou9iAPTx+jfPS2jTIrPd9D73eEy0af8V29Ykz6jhRsnHdy2ByqoA2AADqE7WkthMW07mZaURqNIHwhNdKlxlWjUQjjuzIwPV4Jliotww5VI7RaZJEyDPgof4ZfDJRLZWSnSAqL+zUpgZWF99mUGe6VTFEgOtJQCM7q7tmHHlQgZb9JNumXIgazSeEr1lqUitMU32CrmbOo/eCW8scRvJKmHrJUd6OV1q5dZTditnUWDqwB3iwII/ZEvxAo4jDValOzlA+spsAuYqFR1a1zvOw7bDfJdIYY1AoBAy1aTm/IjhiOvZLM8ioCSAQStswvtF91xxXseyBUGHqLiGqKFZKq0g92IZTTz7QLHNcN0WtKlLR+IWiaClAmV1FfMdZla+0pa2fbvv024puIga18DUVcMUys+HTKVZiqsCgQ2YA22gHdPVXRec4jWHwcRSpIcp8JSocEg9bC3VNhEDWsuMK5CaQJGU4gFr8hYUrbG/Fa8kpaNCVKBTZTo0KlIL+1tNPL7kPbL0QKxwp14qXGXUmnbjuXDX6rCWYiB6ofbDzLfnEzMUPth5lvziZgVcV94bzdL4vJ5BivvDebpfF5PAww2T5x30O5s1aa16YvUoBswH7VI2J9IIv2z6RKuMw4YGd0tNLRaHNq9Ual+daQ3ESXU3NztPLOh7rO5Y4WoXpqdQ5NrbqbfunkHJ2ck1NJZs0mt69UM2+6TqUKYSScCl2nTlhKMTSFe2VFoaqtPEU6lYm1INlNtzHYCe0zuqekQwupBHKN0404S88JRdPIYr1Gec9V9G/G2jJFtTHbv4afB9SrgjotXcfzdjUxnTKlbEXnOtjsRzh7B8pVrNVbynY9F7D3TIxfw7mifitEff+0NifW+PWPhrO/0Z7oaueooBBCgk2N9p/575rdXLYoWniok9pxOPGDHXHHs87n5E58k5J91GqJt+5LRJdzUI2bk/U/p2yphdHtWew8n9o/8459I7ndDBQNlgALCccvLER0R5Tcem/ilv9C4PKom7AkOHpWEmmYutLpOnROLoiuEK8GrW1mXLm1lPdm45cFbD0aZakq5CwAWkFOeobKFFthY7BIsRRDYulmUMBha29bi+spcs9aUo5VpsiXWjWWo6Iu0pZlYhRvIDXtv2QMtpGomU1qORGYLnFQPkLGwzi2wXsLi4lqjiQz1UsQaRQE8uZc01mlcdSr0npUai1alYBAEObKCRd2t5IAudtuTfJeGJSxGI1rCmKopPTdjlRrAqwBOzMLDZ/EIEuJ0uqJiXKm2GNn6fBV7j0N7phtJuuUvRKUnZVDlwXUsbKXTiBJA3m19s1dernoaRYKwDVPAupBZdXSANjtsZt9PDxTecpf6iwM18e2c06VPWOoBqEtkppm8kFrG7GxNgOu1xKui8QWr4ssjIyrhgyGxNwtQ7CNjA32GZTFpRrYgVmFMVai1KbsbIwyKhUMdmYFd3IwlUY5ydIVKKEsKVDU3Q2cqtTwlH7Q+NoF//EqilDVoGmjsqhtYrMrNsUOo2C5sNhO0yLD4yscVWU0/AVMPbxgsoY1buBbbew2fwzXY5qDClqqtTE1NfhyW1rMFXWLdnUWReq3wmyWuqYusHYLraWGFK+zOVaqGC8pGYbOmB6o46lTpMyUyL16qLTXa71tYym3WQTyAT2dIupXXUtWrsFDrUDhWbYofYLXOy4uLzXopWmlTKStHG4l3AUlshaqhYAbTbMDs4ryxpHHU6yClRdar1GTyDmyKGDM7EeTYDj3mBO+k2NSpSp0i70suYlstMBhceFY7Tt2AcUsYHGaxScpRkYpUQkEq44rjeLEEHkMhwX22LPLUpf6YmNGjxmL6cRs9lSgX4iIHqh9sPMt+cTMxQ+2HmW/OJmBVxf3hvN0/i8nnnSi2qU24mDKT0jav+7snoQEwRMxA1elNGLUUhlDAgggjYRPmGm+5KpQYtSBelyb2X5j3z7EReUsXgA3FJsWa2KdwjyYq5I1L4xRMvUVnV6X7j0YllGVuUcfWNxnP1dD1qfFmHvmjTk47++vqycvGyV8RuP8AxhacyaEwtVh5SET3wochknnwq+PKFqEgqUZZavyKZHqKjbhafJtWvmXVa3vPwxMtfVAE84fR71TsFl5flN7g+51mPhC/wnU6M7ngLXErZeX7U+7Rw8SY75Ps0ui9EJSVSwIUsqiyMxzMbDYoJ2njnX6CxeHqjxFRagCUnut7ZKoY0z6crdkuUtHJYAqCAVIB/eU3B9BAMkwWjKNG+ppLTzBQ2UWvlvlv1XPbM6Z33lorMREBERAAf3giIgIiIAjl2xEQAEREBAERAREQERAgeqH2w8y35xMxhBeq54kpov4iWY+4rMwJsbh86EDyhtX+YbpQoVLjkPGDvB4wZt5RxmCN86eV+0u7N0jkMCOJHTrA9Y3gizDrHFJLwERECN6IMpV9FqeKbGIHPVu59TxSq3cyvJOqtGQQOVTuaXklyhoFRxTfZBM2gUKGjVHFLiUgJ7iAiIgIiICIiAiIgIiICIiAiIgIiICIiAmHqBQWO4bgN5J3KOkmYq1VS2Y7T5KgXdjyBRtMlwuFZiHqi2X7Ole4W+9mPG3w4uOBNgKBVPC8tiWe27MeIdA3eiZliICIiBDXwiP5S3I3MCQw6iNolY6NYeTVNuR1VvfYHtMzEDzwGrziey+qOA1ecT2X1REBwGrziey+qOA1ecT2X1REBwGrziey+qOA1ecT2X1REBwGrziey+qOA1ecT2X1REBwGrziey+qOA1ecT2X1REBwGrziey+qOA1ecT2X1REBwGrziey+qOA1ecT2X1REBwGrziey+qOA1ecT2X1REBwGrziey+qOA1ecT2X1REBwGrziey+qOA1ecT2X1REBwGrziey+qOA1ecT2X1REBwGrziey+qOA1ecT2X1REBwGrziey+qOA1ecT2X1REBwGrziey+qZGjnPlV2A5ERF99iw9BiIE+HwNNNqr4R3sSWc9bHbLERAREQ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2" name="Picture 18" descr="http://www.softcodearticle.com/wp-content/uploads/WPF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41" y="4699586"/>
            <a:ext cx="3575922" cy="19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w3.org/html/logo/downloads/HTML5_Logo_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19" y="4649565"/>
            <a:ext cx="1970802" cy="19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589830"/>
            <a:ext cx="20764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7931225" cy="925683"/>
          </a:xfrm>
        </p:spPr>
        <p:txBody>
          <a:bodyPr/>
          <a:lstStyle/>
          <a:p>
            <a:pPr algn="l"/>
            <a:r>
              <a:rPr lang="da-DK" dirty="0" smtClean="0"/>
              <a:t>(Big) Bets </a:t>
            </a:r>
            <a:r>
              <a:rPr lang="da-DK" dirty="0" err="1" smtClean="0"/>
              <a:t>We</a:t>
            </a:r>
            <a:r>
              <a:rPr lang="da-DK" dirty="0" smtClean="0"/>
              <a:t> Are </a:t>
            </a:r>
            <a:r>
              <a:rPr lang="da-DK" dirty="0" err="1" smtClean="0"/>
              <a:t>Placing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2472054"/>
            <a:ext cx="7632849" cy="34559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Parallel Processing is getting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Platforms will soon be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Most new User Interfaces will use</a:t>
            </a:r>
            <a:br>
              <a:rPr lang="en-GB" dirty="0" smtClean="0"/>
            </a:br>
            <a:r>
              <a:rPr lang="en-GB" dirty="0" smtClean="0"/>
              <a:t>either HTML5/JS or WPF/XAML</a:t>
            </a:r>
          </a:p>
        </p:txBody>
      </p:sp>
      <p:sp>
        <p:nvSpPr>
          <p:cNvPr id="5" name="AutoShape 2" descr="data:image/jpeg;base64,/9j/4AAQSkZJRgABAQAAAQABAAD/2wCEAAkGBxQSEhQSExQUFhUVFhgYFxgYFxgYGBgXFxYXGBcaGBQYHCggGB8lHBUVITEhJSkrLi4uFx8zODMsNyguLisBCgoKDg0OGhAQGywkHyYwNiwrLCwtLC0sLSwsLCwsLywsLC0tLCw0LCwsLCwtLCwsKywsLCw3LCwsLDQsLCwsLP/AABEIANEA8QMBIgACEQEDEQH/xAAbAAEAAQUBAAAAAAAAAAAAAAAABgECBAUHA//EAEcQAAIBAgMEBQgIAwYFBQAAAAECAAMRBBIhBQYxQRMiUWGBFDJxcpGSobEHQlJTYoLB0SMzohZzssLh8BVjk9LxJCU0Q6P/xAAZAQEAAwEBAAAAAAAAAAAAAAAAAQIDBAX/xAAvEQACAQMBBgUDBAMAAAAAAAAAAQIDESExBBJBUWHwE3GRwdGBobEiMuHxFDNS/9oADAMBAAIRAxEAPwDuMREAREQBERAERPLF4haaPUY2VFLMe5Rc/KAesTVYbeGgwBYtSzcBVRqV79hcAHwJm0VgRcaiQmmQpJ6MrERJJEREAREQBERAEREAREQBERAEREAREQBERAEREAREQBKEystYwCpaVmNh8ZSclUqIzDiFZSR6QDMmAJqNv9c0cP8Ae1AW/uqfXfwNlX8828j1TFgVcVijquHTok72Az1LeljTX8krJ4M6jxbvqRfebeesuKqLTc9GnUy2UgkDrXDKb9a48OUw8FvKFOtIJ+Kgxo+Jp6o59ImgZiSWOpJJJ7SdTMjCUQ1y18qi5txPYJxOpJs8Z15uV0ydYHe0HhWU/hrr0bf9andP6RN9R20LXem4H21tVQ/np3sO8gTmZprqCqXAuVBOcD1uBI7Jih3ouejdlPJlJUkcRw7jNFWktTojtc465Ox4XGU6ovTdXH4SDb024T3nJqO8VQkGqKdW3BmW1QafVqpZh6dZu9n72DgHrUzbg4GIpi3HUZavxM1jWTOmG2Qlr335k+iaLA7wZ+ASr/dOC3pNKplYegXmwo7VpMcufKx+q4KN4K4BPhNVJM6VUi9GZsoTKy1tZJcreVlAJWAIiIAiJQmAViW3l0AREQBERAEREAREQC0mazeRank1QUmVWNrseCpcZz7t5tAJEvpA2kVprh086qdfVv8AqfkYIbsiEYHDmkvlak9SplBvY3KkgjttbXuMmuC37Q2FWk6nmVIZf0PsBmLgaKJXwuGYBlQNe+oNUjMxPaQwA1+z3yX4nZtKpq9NCe21m94awRk17b04bo3qLVUlVLZTdWNhewVrE+Eju85ahgaOHP8ANrNmqd7Xz1P62UTL2ju3QGJwyUwQWcu4vcdHTFze+urFBx5mR/fvG9Li2UHSkAg9PFvibflmFaVk/Q49qqWi/T1y/sR7LymThKoW4bzWFjbj6RPJV/32zbbr7NXEYhab3y2YtY2NgNNfSRORK7sjyoJykkuJjPiFGobMdbWW2pGW7XPZyEw6z5iTw7PQBYfASWY/dfDioaaYpUcW6lW3MAjraciORms2juxXoqXIVkGpZWBFvQbH4S7hJGs6VRar0yaQCJeRLbSpiW2m/wBh1sVVzU6dRXsL9FVIYMvPKHBFhpzHGbfd7dCjVpJWeozBhfKtlAPNSdSbG45TYVto4HBaUkVqg06nWbxqHh7fCbRg1luyO2lQlG0puy8zWptKthxerQq0bc6THJ4U3zU/YRNlgd6lbhUpN3Peg48TmRj4ia/e/b61MNSSnp0wDuL6gKfNP5gfcMhUs57rsi867pytF3R19NsJYGoHpg82F0/6qEp8ZnUaquMysGB5ggj2icZwWNqUjem7p6rEA+kcD4zaYfeJw13SmxPF1zUah9L0rX8QZZVuZrDbU9e+/I6rEg+A3vB06R15kVU6QeFSlZgO9lMkmzdr9KyqVAzIXRkcPTYKQrWawNwWFwQOM1U0zqhWhPRm0lCJWJY1LbS4REAREQBEQYBS8SmWIBdERALalQKCxNgBc+gTnGBxHlOMqYlvMpAsL8BbRP39Aab7f/avR0eiU9apx9X/AFmn2ZR6HCjtKmu/oA/hL4lk9IqP2QVeWYIqslejWb61TN32WpkIJ56Lx5zqCsCAQbg6gjgROY7Z2d0TJTapmquFRQOFJFFy9ubBVdvA9xjDb118Mq0+q116tMqSyL5oJIIygaWzcbjtEN8SLqKbZLsLiQauLxbeZSHRJ6tIZqlvS5t+WcyqVC7M7cWJY95JufnJxvJ/6XZ9LD369S2btJvnqH3iB4yDopJAHE6D9JxVnojydrk7qP1fmxJj9HFG9Wq/2UVfeN/8kt2HuWzF/KQ6Wtlysut73117posWzYevUSi9RArkDrEMQptc2teVinBqTRnCMqLjUmscuJJ9tbUAquuIwQdAxC1MpBKjQHMR+okPfEEZwhZUYnqhja17gEX1tp7JucLvbiU0Lh/XUH4ixnntbbiV6ZU4emlS4/iLa+h1HC/xMmUlLN/sTVqRqZ3s9V7r3LN3NgnF9IA+TIF5XBzZtDqLebPbEbn4hQSvR1LckbrexgPZM7cTaNGj0oqOELlbXvawzc+A4zB3SY+XIQfONS9uYKsde0XsZKUbLmy0IUnGCerxh6ZNSMVVRDSzOq3N0uRrwNx4cJShs6q6NURCUS+ZhawsLn4ETa77qPK6luYS/pyiSXd3GrVwlctSRVGYOKYy5x0YufSRp4QoXk4tkQoqVRwb09jnkpaZm0VpFx5P0mQgaPbMGubjTiOE2h3RxWTNkHC+XMM3s4fGVUW9DKNOTvuq/kR4yk9KtMqSrAgg2IIsQe8SwiQVLJMNzcVamv8AysQt/UxCmnb0Z8p8JEbTdbqsS9WkDrVosF/vE66HwsZeDszahK0133k6tE8cFiBUppUHB1Vh+YA/rPadp7idxERAEREAREQBERAEtdgASeA1l0iO+28VNKLUqdRGqMcpCsCVHO9uEEMiu0cR5bjcuuQtY91NdWt3kad5IklxgIoCrYHpaqNa4H8GlmdAL8iVzdwfukQ2Qwo0HrsL9KejXXLamty5vY2zMLA/gl22tttjCD/LpKMoQdmmhOhF9OA7IK6HpgVrYvEno2u751aqRdKeaxa32mCrlAGgzEcwRK12DSo1cPhaYLFm6eu7au4pebmPYXI04aTC3IxuGoLleqqsAeIZRd2u2pAHBaa/k75ut28StfE4quCDZlpJ3U1F7juZiT4SsuCKTs7R5/2Rff8AxvSYnIOFJQv5m6zf5R4SOqZvNr7v4kPVdqTsWqEgoAwIJJvobjlpaaZ6RU2YFT2EEH2GcNS+9dni7Rvb7lJWudL3UqMuCFSozMbO/WJJCgkDU8rLfxkN2nvFVxFMU6gTQg5gCDoDpxtbX4TI2JvW+HQUigqIL2ubEA6kXsbjXsmv2tjhWfMtNKSgWCqBx5kkAXJ/SXnUTikmbVq6lSioy4WaNnu3ux5SpquxSncgWtma3E3OgH+syf7N4atdcNiczryaxB8QBp3i89d0NsoKbYaqcoObK3AWbiCeWpOvfMvYm6/QVhWNYMiXK20uCCOseHA8paMU0rK/M0pUoShHdje/7s5RCsVhWpOyOLMpsR/vl3zcbA2F5RTeolQpUptoAOPVuLEEEcxK7542nWxF6ZBCoFLDgSCx07bX4zO+jyvarVp/aQN7pt/nlIxW/u8DGnTh4+48o0eD2biMWGqKDUK2BLNqdNACx1sB8pl7C2w+FNSk9POrEh04FSOq3dw0PoGsmtJKeBom/A1SfGo9h7Ft4LKYbZWTG1K4HVemPeJAb4Ip8TNVSatZ54nTHZXFxcX+rj9bnOcfiKZqBsOhpqLEAksbg3uSSe7Tuk3XaK4xab00ovUTjTqEpUU9tOoNQO8D9pEMQwqYxjlDhq5AW+UMM9gMw4XFtZbvDhBTrECk1IEAhGYMRxFwQTpcHnM4ycbvgc8Kkobz1V++hsd96uaquakadUCzahldfqlWHH63ECZ1Ghhhs+niKtAOV6rZTkY9cpcsLX5cZDrzY09tOMO2GIUoxvc3zA3DaG9uI7IU1dtiNZOcpS4rzyYW0TT6RjRzCnplDecNBcH0G48J6bHxfR16NTgFdb+qTZvgTMSWlZS+bmCm07o6rsTG00zYZqiCpTqOAhYBihbMhC8SMrAeE3chdLZlHGOjVRfpsOjgi189M5KnnAj61P2TT7Z2biMFUy4SrXYZQ2VMzBBcjrIcy20HITvjlHvU5Xj33oTvEbbopWWgz2qPYAWa2vDrWtrNjOLYxq9demqE9Tqg2C6qVuLAixGYG/oHo6fuhXqPhaZq6sBbNe5YWFie/WxHapkl0zdREQSIiIAiIgGr3nxFSnhar0hdwvbawJAZr9wJPhONnCF2yg3Y6KACczEjS/LnqdJ3Z0DAggEEWIOoIPEETn29+7SUMtSkCEYlWF7hWIutr6gGx+ElFJtrKIzRw6VbBg5SkumttF1OhB5kniOM2NClSzIhta6lkNIEEedlzqxsTYa25Tc7KxtJMCRkTpC5VrgXJIuWJPcMvhPLdLBpinZjmNPMclwB1aQyZrjU3dtL/dmBk3uF2vgWpqlRqdyLnpFtcsSWN2HaTNZR3UwrHNhsY6nllqI9vk3xmxxe49FtVeopsBxBGndYH4zVYjcBx5lVG9ZcvxF5WUVLUpOmpfuVzPGxtpUv5WLSp3VAR8SHnljNr46ghbE4WnUpqLsykEW7xmJ/pmtG72Oo/wAsvp93VsPYT+kpWx+ORWSrnKsCCKlIEWIseuLGV8PkynhJaNr6/J61trYIi+IwT0b8wpQa883UvKJg9nVdaeIan63D2sP1l2yN6qlGmlI06dRUUKOuUbKNBc1AAdNJmVNp4OrrWwZB+0KS1P8A9Kf+9RKOi+np8GUtmvyfmvdWMVd0SdaValU8SungWmvxe7WKXjSLD8JDfAa/CbPyPZdU9Su1Jv7xgR4VQQJTatGphKLVqO0Cyr5qtZ8zHgoKta59WZuj09H8mMtjX/Po/n5I1icO1OwZXX1lK69mvGZewseaFYVQMwUG4uBcHTj6SD4SuH+kLEr1aqI3IggH4qQJlUt7cHWYLUwgzNwyec3oCgE+2V8Ozuvx/Zl/jbkt5NrzT/KuX70bwDFBFVWVVuSDbVjoOHIC/tko2PvDTOGUtUUVEQ3UsAxKAi9jxva/jI1/7ZUNhUq0W+ydfaCG+cu/swj/AMnFUX7jofgT8pKc029S0J1ozclaTfX2NTsYDpFdvqMh9JzC3xkm34pjpKZIBuh0tqQpucrcj1uE1g3bxVIn+HnUixyMPAi9jfwmPtTE1tOlFYlQQpqLly5tDrbrGw4yqvGLTRSN6dJxkmjd7o4Wm1GulRFqBHzC4BNmQEWvwPVmNg8FhcerilTNCqouNbqRyuPnoOPOa3YG8JwzVDkDipluM1rZb2tob6GU3T2kmHrlnJCFCvAm2oIuB6JKnF2XqWjVptQi7Wyn7ZPLdbKMUi1FUq10IYAi5Gmh/EAJjbw4YUsTWpqLKH0A4AEBgB3C8t2hVAru9JtOkLo3D62YaHs/SZu99CoK/SVAg6VQwKNmU2UKbEgHkOXOUv8Ap8mYP/W1yevQzdk7TalhErKudsNWZSt7XSst+NjbrkeybCntOpXqVUw4/iVm1flSpJ1V17T1jf8AFprw0W7HXTFYccalHMvr0jdfifhJLuLWApcAM7Wv3i1gT6Co/wBbzpou8T0tklvQXfT8WMbGbNCJVw4JYJTWoCeJfrlz4jMbfhHGen0a7RLU6tBvOptceq9/8wb2iZ9YXxGKNr9GtBrdoAqZh4qzDxkR2LW8k2kov1KhNMntD2yHxYJ702OvRnUoiILCIiAIiIAmv2/RR8PVVzZchN+wrqD4ECbCYm1cCtek9JuDDv4g3F7EHiBAOPYzEEU3K2zOvV9Y6fsfbOkbk4anSoKqMp6qqBcXyoOJAOhZzUf88jdfcuuSq2GUEkEMuW5Frm/W042Hxm2/sGthlruGAFzYEX5kC4I9skzjoTKJCDulik/lYr2l1+RMeT7Vp8Hzj0of8QvBa/Qm8SDf8d2jT8+irD+5cf1q9vhPSlvw40qYdR6tQ392pTUD3osTvIytrYdKW0KNR0VqWKXoWzAECqvWptrwuMy+kibTEbtYZ9TTse1SR8L2+Ei28+30xeGNNKdRKgdHViFcIyNcMDRZzceiaVN68fSPWqoRyFQIvh1grRkYJdtbdmhTpvUeu6U0Uls9nUAfhsJHtlbqVcRRFYKtMPcorEoxp/VZlQWBI1y627ZnbHrVdp1QuKyijQyv0agha1S5ylrk5lW17cCbGT+LjdRyzGblYgcFzejKf1zTX4XZ+IwlVK3Q60zcZgyrwI1LcePKdjiCN058d9g4tiMFnHMjK6+xhMXFY3ZddGCo2HqEHK2VkVWtoSqHKwvyInQ8RgKT+fTRvSoPxImuxO7GGfjT9hP+Em3wkNRepWUFLVJkV2BhadSkjU8dUoVcvXp9IjIGGhsBYkX1GvAzdrhdooL08RQrj8alPioa/tmk3g3To06tC+lKq3Rl2AJSqf5VwuUZWN17iV7Ze24damb0a7A+uy/02PzlfDjwKeDFaY8m0ZuJNf8A+/ZqVO16ZQnwFy01FSts5r5kxGHsSpJvYMNCOtfUHlaemJG0sLlvXLBmCKXCvmZuCgKSx4dnIymz9s4zCUxSOGplBe5YshJYksSalsxJJNzxlXSuZy2dP+Un8P7nmNh4aprRxtM34BxlPtuPlLMXulirXVUccujcWt3Z7Tz25tajiKLhsC1KoQMtVUGhBB/mIt7GxHPjIpQqvTN6dYjsOfKe6+ax8Jm6HTv7mMtjXJfRtfm5LNg4KtQxlFmo1lGbKbqSLMpViWAtbW/hNxuooXEYrCNyJyjs6NrA/wDTqUZp92cZj6mUeV5C2YAVEzjMtjZmJuLg6HmQRynhh8biKO0CahpNWbozfrBCKoCLwtYeYDodVHZLU47uDWjTdN2s/t3wJ1sgE4rEh+PR0Qe8fxRf2WkL34wRUo40IGW/4qZyhu7QUz4zfpjsQuJrO2HJdRTzilUVwFs32whNxyF7WHGYG9G0qddCMlZGLAqHpMOtYo/XAK8k58Vmx1PQmmw9oDEYelWH10BPcfrDwNxM6QX6LcfdKuHJ1ptnX1X4jwYN70nUEoREQSIiIAiIgCIiAIiIAltSmG0IBHeLy6IBr62xMO/GjT8FA+ImG+6uH+r0ieq7D53m8iLkWREsVuLTbg5v2uiOfbYTGO6OJT+ViWHd0lVR7oJEm0SbixCfJ9q0/NqdIPxCkR7dGMp/aHaNP+ZhVf1VdP6iWEm8QLEKp7/20q4WqD+Bg/8AiCzNo7+4Q6MatM/ipsfimYSS1KStowB9IB+cwq2xcO3GingMvxW0DJrsbtbBYuk9A4ilZ1tq4VgeRANjcGx8JoMN9ID0lVa9B2IFjUU2zkaE5SLC/Hjzm/xG5mEbghX1T/3XmuqfR7RGtOo6H2/IiBkrsTaS7RxYrAMtLC0wVRrZjWrXBcgEjqothr9dpMZCaO6WKokmhiiCebEkkDgCCpvxPOZF9qU/uaveygX9xv0iwuSWts+k5u1NCe0qL+3jMDFbs4epxT4lvg9x8Jqv7RYxP5mDB7SrMo/rW3xnrQ30pk2elWQ89FYe1CT8IyMGPiPo+oHVCVPba3+AqPhIdjaFSi60zUqhs+TrFaoVhqtukXhoCCJ0envThTp0oHrXHzkX+kDFUKlHPSqIzZqbDKQSSpYNw4dVuf2YuLHhsvaG0LtUpCnWLJTLsUszKVJp3CNobE8B6Z54zeCuqstbCMoYMOYHWUqeqwBsbqdD9UTI3a3gWjTqMASWICrxN9SbDs6wAv2c7Wm0GyMRjdcQTSpHUJ9Y21Fxy8fd5wVuQDZm1KuHrDEU9CeqdLhlJBZflwnasHiRVppUXUOoYeIvOT744LKcygKSARbQK40NvQ6t7Z0rdjHivhaNVQBmQXA4Bhowt3EGQWTNpERBIiIgCIiAJQmVlpMAZpdKASsAREQBEShgFYlsqIBWIiAIiIAlCZWWnWALy6UAlYAllWkrCzKCO8A/OXxANfX2Hh3Fmop4C3ytI1vDuXQyZqQKWvcAk5iR1OJNutb2yazwxiXRgLXtpfhcaj4gQRY5r9H6Dytc2hNIsoHAlSUcEHhxBFvs986jOaU8T0OKQ3uEqc1A6jGzFWHZ0qnwnShARBd9MB1mAGjdYelhqPFk/q755fRVtDSthifNPSL6G0YD0EX/ADSSb04fMisON8vvWKf1qntM55s7EeS7RpVBolQ2Pq1NPg1j4QQ8M6/ERBYREQBERALSZUCAJWAIiIAiIgCUMrEAttLhEQBERAEREAtJvKgQBKwBERAEREAShErEA5rvXTylwBcg5dewm1hbtvTN5Od3sd0+Go1ebopPrW63xvI3vlhv4jf8xL+Nsp9mVJf9GWLvQq0TxpVDYdi1OuPmYIJTtLD9JSdOZU27m4qfaBOU71UM9LOBqpv4NqR4Np4Tr859t/CBatamfNNyPVqa6ehs0Bkq3T2n5ThKNXmVs3rLo3xE285z9FOOKtXwjHVTnX5Nb4e2dGglFM0RliAViIgCIiAIiIAiIgCIiAIiIAiIgCIiAIiIAiIgCIiAIiIBHN86PUpv2MVPocfuq+2Rncuv0W0Gp8FrUzbvZDf5N8JN95MPnw1UDiFzD0ocw+U5rjK/RVcNiR9Sot/VPVPwYQQdckV31oWalV7b028dV+Te2SkG+s1u8eE6XDVFHELmX0rqPlbxglnMaeI8k2hQr8Fc5H9Daa/75TsAM49tyh02GLDzks3+/EH2zo25e0/KcHSqX62XK3rLof0PjBBvIiIJEREAREQBERAEREAREQBEoTKXgF0REAREQBERAEREAREQBERAKMtwQeBnKdoYPNRr0PrUywH5WK/9pnViZB9rUAuOdeHTAW/OuQ/1AGCCQ7oY7p8HQqHjkAb0roflNxIN9GGIsuIwx40qmYD8L/8Age2TmCUc18l6PEVcOeBYqPQ+qfp7Zd9F+KNKtiMG3bnQfP4EewzP35w2SvTrDTOuUn8SG6/MeyR7a2I8mx2Gxi6JUsW9Ded/nHhBU61E8fK0+0vtiCxod4cOOkpKoVbhiSFHBdSbDjpeavF4fKpYHzTYg25EA6gcQSBbUd5sZINu7OqVCj0mAZL6Hne3Phy4HtmopbIxFXqsBTUHX/QAkngOdtJ4m1UpurO0W29GtNF6ZKNZNzWoMHIWjSZb2Fwo0yrY8b8cwOnC1r87OiqaHyakO0dUkceeg53/APOjGbGVqj1P4t2B1RlW10C8dD9RSLkgEX01niuxwNb4rQ6Xqp2WH1u4eye2XPZKNQlgcPSXqm2it1rrl4Hsv7OXCXU6Dki+HpAXF/N4G9yPQP8AF3a4qbAUX/8Ak62v/ES+gABuDroLe2e52ZwF8Ta7fXQ6vqb3N/8Awe03A2fkdP7Ce6I8ip/dp7o/aYWBwXRHMBXYkEdZ1a97HmeItbxMzenb7t/an6NAHkdP7tPdH7R5FT+7T3R+3cI6dvu39qf90vSoSbFWHectvgYBZ5FT+7T3R+3eY8jp/dp7o/ae8QDw8ip/dp7o/aPI6f2E90T3iAeHkVP7tPdH7dwjyKn92nuj/fMz3iAeHkdP7tPdH7SnkVP7tPdH7TIiAeHkdP7tPdH7TDxeyFY5kspGoGVSvsIvYgAWvbx1mziVlFSVmDW4DCgi7Kh7RkUWPdp3njfwmX5HT+wnuj9u6e8RGO6rA8PIqf3ae6P2jyOn9hPdH7T3iWBrto0kpoWFOmdQNUuNSBwAvMegqOiucMjE5tQii1mYDzhfv0vxmftHPkPR3zXHC17XF/O04TxwvT5FuFzda+c6+c2XzLjhlmN341s2tyxrz59COJ40qSA3GFUEkXOVQded7dwmf5FT+7T3R+08ya3ZTtrza/dDdNfTorX5lr28Bx4zYkufZ9I8aVM89UU/pLW2XQOho0iB+Bf2gGtzFK2nNuF9eXZPSj0l+vktb6t738YBb/w+l91T9xf2iZM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2811454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www.clipartbest.com/cliparts/RcG/66X/RcG66X6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3737"/>
            <a:ext cx="1901824" cy="1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1. Parallel Processing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/>
              <a:t>Bang for the </a:t>
            </a:r>
            <a:r>
              <a:rPr lang="da-DK" sz="2800" dirty="0" err="1"/>
              <a:t>buck</a:t>
            </a:r>
            <a:r>
              <a:rPr lang="da-DK" sz="2800" dirty="0"/>
              <a:t>, </a:t>
            </a:r>
            <a:r>
              <a:rPr lang="da-DK" sz="2800" dirty="0" err="1"/>
              <a:t>here</a:t>
            </a:r>
            <a:r>
              <a:rPr lang="da-DK" sz="2800" dirty="0"/>
              <a:t> and </a:t>
            </a:r>
            <a:r>
              <a:rPr lang="da-DK" sz="2800" dirty="0" err="1"/>
              <a:t>now</a:t>
            </a:r>
            <a:r>
              <a:rPr lang="da-DK" sz="2800" dirty="0"/>
              <a:t> (v14.0)</a:t>
            </a:r>
          </a:p>
          <a:p>
            <a:r>
              <a:rPr lang="da-DK" sz="2800" b="1" dirty="0" smtClean="0"/>
              <a:t>Futures </a:t>
            </a:r>
            <a:r>
              <a:rPr lang="da-DK" sz="2800" b="1" dirty="0"/>
              <a:t>and </a:t>
            </a:r>
            <a:r>
              <a:rPr lang="da-DK" sz="2800" b="1" dirty="0" err="1"/>
              <a:t>Isolates</a:t>
            </a:r>
            <a:endParaRPr lang="da-DK" sz="2800" b="1" dirty="0"/>
          </a:p>
          <a:p>
            <a:pPr lvl="1"/>
            <a:r>
              <a:rPr lang="da-DK" sz="2400" dirty="0" err="1"/>
              <a:t>Allow</a:t>
            </a:r>
            <a:r>
              <a:rPr lang="da-DK" sz="2400" dirty="0"/>
              <a:t> developer to </a:t>
            </a:r>
            <a:r>
              <a:rPr lang="da-DK" sz="2400" dirty="0" err="1"/>
              <a:t>easily</a:t>
            </a:r>
            <a:r>
              <a:rPr lang="da-DK" sz="2400" dirty="0"/>
              <a:t> </a:t>
            </a:r>
            <a:r>
              <a:rPr lang="da-DK" sz="2400" dirty="0" err="1"/>
              <a:t>identify</a:t>
            </a:r>
            <a:r>
              <a:rPr lang="da-DK" sz="2400" dirty="0"/>
              <a:t> and </a:t>
            </a:r>
            <a:r>
              <a:rPr lang="da-DK" sz="2400" dirty="0" err="1"/>
              <a:t>manage</a:t>
            </a:r>
            <a:r>
              <a:rPr lang="da-DK" sz="2400" dirty="0"/>
              <a:t> parallel </a:t>
            </a:r>
            <a:r>
              <a:rPr lang="da-DK" sz="2400" dirty="0" err="1"/>
              <a:t>sections</a:t>
            </a:r>
            <a:r>
              <a:rPr lang="da-DK" sz="2400" dirty="0"/>
              <a:t> of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endParaRPr lang="da-DK" sz="2400" dirty="0" smtClean="0"/>
          </a:p>
          <a:p>
            <a:r>
              <a:rPr lang="en-GB" sz="2800" b="1" dirty="0" smtClean="0"/>
              <a:t>Dyalog Compiler</a:t>
            </a:r>
          </a:p>
          <a:p>
            <a:pPr lvl="1"/>
            <a:r>
              <a:rPr lang="da-DK" sz="2400" dirty="0" err="1" smtClean="0"/>
              <a:t>Minimise</a:t>
            </a:r>
            <a:r>
              <a:rPr lang="da-DK" sz="2400" dirty="0" smtClean="0"/>
              <a:t> interpreter overhead</a:t>
            </a:r>
          </a:p>
          <a:p>
            <a:pPr lvl="1"/>
            <a:r>
              <a:rPr lang="da-DK" sz="2400" dirty="0" err="1" smtClean="0"/>
              <a:t>Optimisations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added</a:t>
            </a:r>
            <a:r>
              <a:rPr lang="da-DK" sz="2400" dirty="0" smtClean="0"/>
              <a:t> over time</a:t>
            </a:r>
            <a:endParaRPr lang="da-DK" sz="2400" dirty="0"/>
          </a:p>
          <a:p>
            <a:r>
              <a:rPr lang="da-DK" sz="2800" dirty="0" err="1" smtClean="0"/>
              <a:t>Designed</a:t>
            </a:r>
            <a:r>
              <a:rPr lang="da-DK" sz="2800" dirty="0" smtClean="0"/>
              <a:t> to </a:t>
            </a:r>
            <a:r>
              <a:rPr lang="da-DK" sz="2800" dirty="0" err="1" smtClean="0"/>
              <a:t>require</a:t>
            </a:r>
            <a:r>
              <a:rPr lang="da-DK" sz="2800" dirty="0" smtClean="0"/>
              <a:t> minimal re-</a:t>
            </a:r>
            <a:r>
              <a:rPr lang="da-DK" sz="2800" dirty="0" err="1" smtClean="0"/>
              <a:t>coding</a:t>
            </a:r>
            <a:r>
              <a:rPr lang="da-DK" sz="2800" dirty="0" smtClean="0"/>
              <a:t> of </a:t>
            </a:r>
            <a:r>
              <a:rPr lang="da-DK" sz="2800" dirty="0" err="1" smtClean="0"/>
              <a:t>existing</a:t>
            </a:r>
            <a:r>
              <a:rPr lang="da-DK" sz="2800" dirty="0" smtClean="0"/>
              <a:t> </a:t>
            </a:r>
            <a:r>
              <a:rPr lang="da-DK" sz="2800" dirty="0" err="1" smtClean="0"/>
              <a:t>applications</a:t>
            </a:r>
            <a:endParaRPr lang="da-DK" sz="2800" dirty="0" smtClean="0"/>
          </a:p>
        </p:txBody>
      </p:sp>
      <p:pic>
        <p:nvPicPr>
          <p:cNvPr id="6146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799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340174" y="1177998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Morten Kromberg: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Parallel Programming with v14.0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Monday 16:45-17:15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663774" y="2168598"/>
            <a:ext cx="1676400" cy="1523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5016574" y="2500260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Nick </a:t>
            </a:r>
            <a:r>
              <a:rPr lang="en-GB" sz="1800" dirty="0" err="1" smtClean="0">
                <a:latin typeface="+mn-lt"/>
              </a:rPr>
              <a:t>Nikolov</a:t>
            </a:r>
            <a:r>
              <a:rPr lang="en-GB" sz="1800" dirty="0" smtClean="0">
                <a:latin typeface="+mn-lt"/>
              </a:rPr>
              <a:t>: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Reducing Interpreter Overhead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Tuesday 14:15-15:00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340174" y="3490860"/>
            <a:ext cx="1676400" cy="1523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318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6004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1. Parallel Processing,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800" b="1" dirty="0" smtClean="0"/>
              <a:t>Co-Dfns Compiler</a:t>
            </a:r>
          </a:p>
          <a:p>
            <a:pPr lvl="1"/>
            <a:r>
              <a:rPr lang="da-DK" sz="2400" dirty="0" err="1" smtClean="0"/>
              <a:t>Externally</a:t>
            </a:r>
            <a:r>
              <a:rPr lang="da-DK" sz="2400" dirty="0" smtClean="0"/>
              <a:t> </a:t>
            </a:r>
            <a:r>
              <a:rPr lang="da-DK" sz="2400" dirty="0" err="1" smtClean="0"/>
              <a:t>funded</a:t>
            </a:r>
            <a:r>
              <a:rPr lang="da-DK" sz="2400" dirty="0" smtClean="0"/>
              <a:t> research</a:t>
            </a:r>
          </a:p>
          <a:p>
            <a:pPr lvl="2"/>
            <a:r>
              <a:rPr lang="da-DK" sz="2000" dirty="0" err="1" smtClean="0"/>
              <a:t>Performed</a:t>
            </a:r>
            <a:r>
              <a:rPr lang="da-DK" sz="2000" dirty="0" smtClean="0"/>
              <a:t> by Aaron </a:t>
            </a:r>
            <a:r>
              <a:rPr lang="da-DK" sz="2000" dirty="0" err="1" smtClean="0"/>
              <a:t>Hsu</a:t>
            </a:r>
            <a:r>
              <a:rPr lang="da-DK" sz="2000" dirty="0" smtClean="0"/>
              <a:t> at </a:t>
            </a:r>
            <a:r>
              <a:rPr lang="da-DK" sz="2000" dirty="0" err="1" smtClean="0"/>
              <a:t>University</a:t>
            </a:r>
            <a:r>
              <a:rPr lang="da-DK" sz="2000" dirty="0" smtClean="0"/>
              <a:t> of Indiana</a:t>
            </a:r>
          </a:p>
          <a:p>
            <a:pPr lvl="1"/>
            <a:r>
              <a:rPr lang="da-DK" sz="2400" dirty="0" smtClean="0"/>
              <a:t>Focus on </a:t>
            </a:r>
            <a:r>
              <a:rPr lang="da-DK" sz="2400" dirty="0" err="1" smtClean="0"/>
              <a:t>purely</a:t>
            </a:r>
            <a:r>
              <a:rPr lang="da-DK" sz="2400" dirty="0" smtClean="0"/>
              <a:t> </a:t>
            </a:r>
            <a:r>
              <a:rPr lang="da-DK" sz="2400" dirty="0" err="1" smtClean="0"/>
              <a:t>functional</a:t>
            </a:r>
            <a:r>
              <a:rPr lang="da-DK" sz="2400" dirty="0" smtClean="0"/>
              <a:t> </a:t>
            </a:r>
            <a:r>
              <a:rPr lang="da-DK" sz="2400" dirty="0" err="1" smtClean="0"/>
              <a:t>code</a:t>
            </a:r>
            <a:r>
              <a:rPr lang="da-DK" sz="2400" dirty="0" smtClean="0"/>
              <a:t> (</a:t>
            </a:r>
            <a:r>
              <a:rPr lang="da-DK" sz="2400" dirty="0" err="1" smtClean="0"/>
              <a:t>d-fns</a:t>
            </a:r>
            <a:r>
              <a:rPr lang="da-DK" sz="2400" dirty="0" smtClean="0"/>
              <a:t> </a:t>
            </a:r>
            <a:r>
              <a:rPr lang="da-DK" sz="2400" dirty="0" err="1" smtClean="0"/>
              <a:t>only</a:t>
            </a:r>
            <a:r>
              <a:rPr lang="da-DK" sz="2400" dirty="0" smtClean="0"/>
              <a:t>)</a:t>
            </a:r>
          </a:p>
          <a:p>
            <a:pPr lvl="1"/>
            <a:r>
              <a:rPr lang="da-DK" sz="2400" dirty="0" smtClean="0"/>
              <a:t>Will </a:t>
            </a:r>
            <a:r>
              <a:rPr lang="da-DK" sz="2400" dirty="0" err="1" smtClean="0"/>
              <a:t>require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refactoring</a:t>
            </a:r>
            <a:endParaRPr lang="da-DK" sz="2400" dirty="0" smtClean="0"/>
          </a:p>
          <a:p>
            <a:pPr lvl="2"/>
            <a:r>
              <a:rPr lang="da-DK" sz="2000" dirty="0" err="1" smtClean="0"/>
              <a:t>Few</a:t>
            </a:r>
            <a:r>
              <a:rPr lang="da-DK" sz="2000" dirty="0" smtClean="0"/>
              <a:t> system </a:t>
            </a:r>
            <a:r>
              <a:rPr lang="da-DK" sz="2000" dirty="0" err="1" smtClean="0"/>
              <a:t>functions</a:t>
            </a:r>
            <a:r>
              <a:rPr lang="da-DK" sz="2000" dirty="0" smtClean="0"/>
              <a:t> and ”</a:t>
            </a:r>
            <a:r>
              <a:rPr lang="da-DK" sz="2000" dirty="0" err="1" smtClean="0"/>
              <a:t>external</a:t>
            </a:r>
            <a:r>
              <a:rPr lang="da-DK" sz="2000" dirty="0" smtClean="0"/>
              <a:t>” interfaces</a:t>
            </a:r>
          </a:p>
          <a:p>
            <a:pPr lvl="1"/>
            <a:r>
              <a:rPr lang="da-DK" sz="2400" dirty="0" smtClean="0"/>
              <a:t>If </a:t>
            </a:r>
            <a:r>
              <a:rPr lang="da-DK" sz="2400" dirty="0" err="1" smtClean="0"/>
              <a:t>successful</a:t>
            </a:r>
            <a:r>
              <a:rPr lang="da-DK" sz="2400" dirty="0" smtClean="0"/>
              <a:t>,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enable</a:t>
            </a:r>
            <a:r>
              <a:rPr lang="da-DK" sz="2400" dirty="0" smtClean="0"/>
              <a:t> </a:t>
            </a:r>
            <a:r>
              <a:rPr lang="da-DK" sz="2400" dirty="0" err="1" smtClean="0"/>
              <a:t>very</a:t>
            </a:r>
            <a:r>
              <a:rPr lang="da-DK" sz="2400" dirty="0" smtClean="0"/>
              <a:t> </a:t>
            </a:r>
            <a:r>
              <a:rPr lang="da-DK" sz="2400" dirty="0" err="1" smtClean="0"/>
              <a:t>highly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applications</a:t>
            </a:r>
            <a:endParaRPr lang="da-DK" sz="2400" dirty="0" smtClean="0"/>
          </a:p>
          <a:p>
            <a:pPr lvl="1"/>
            <a:r>
              <a:rPr lang="da-DK" sz="2400" dirty="0" smtClean="0"/>
              <a:t>Targets </a:t>
            </a:r>
            <a:r>
              <a:rPr lang="da-DK" sz="2400" dirty="0" err="1" smtClean="0"/>
              <a:t>GPUs</a:t>
            </a:r>
            <a:r>
              <a:rPr lang="da-DK" sz="2400" dirty="0" smtClean="0"/>
              <a:t> / </a:t>
            </a:r>
            <a:r>
              <a:rPr lang="da-DK" sz="2400" dirty="0" err="1" smtClean="0"/>
              <a:t>massively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architectures</a:t>
            </a:r>
            <a:endParaRPr lang="en-GB" sz="24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819400" y="5589588"/>
            <a:ext cx="28194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Aaron Hsu (U of Indiana):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Co-dfns Report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Tuesday 13:30-14:15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8083625" cy="925683"/>
          </a:xfrm>
        </p:spPr>
        <p:txBody>
          <a:bodyPr/>
          <a:lstStyle/>
          <a:p>
            <a:pPr algn="l"/>
            <a:r>
              <a:rPr lang="da-DK" dirty="0" smtClean="0"/>
              <a:t>2. New Platforms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400" dirty="0" err="1" smtClean="0"/>
              <a:t>Many</a:t>
            </a:r>
            <a:r>
              <a:rPr lang="da-DK" sz="2400" dirty="0" smtClean="0"/>
              <a:t> of </a:t>
            </a:r>
            <a:r>
              <a:rPr lang="da-DK" sz="2400" dirty="0" err="1" smtClean="0"/>
              <a:t>them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UNIX variants</a:t>
            </a:r>
          </a:p>
          <a:p>
            <a:pPr lvl="1"/>
            <a:r>
              <a:rPr lang="da-DK" sz="2000" dirty="0" smtClean="0"/>
              <a:t>ARM Linux (</a:t>
            </a:r>
            <a:r>
              <a:rPr lang="da-DK" sz="2000" dirty="0" err="1" smtClean="0"/>
              <a:t>Raspberry</a:t>
            </a:r>
            <a:r>
              <a:rPr lang="da-DK" sz="2000" dirty="0" smtClean="0"/>
              <a:t> Pi)</a:t>
            </a:r>
          </a:p>
          <a:p>
            <a:pPr lvl="1"/>
            <a:r>
              <a:rPr lang="da-DK" sz="2000" dirty="0" smtClean="0"/>
              <a:t>Apple OSX</a:t>
            </a:r>
          </a:p>
          <a:p>
            <a:pPr lvl="1"/>
            <a:r>
              <a:rPr lang="da-DK" sz="2000" dirty="0" smtClean="0"/>
              <a:t>Android</a:t>
            </a:r>
          </a:p>
          <a:p>
            <a:pPr lvl="1"/>
            <a:r>
              <a:rPr lang="da-DK" sz="2000" dirty="0" smtClean="0"/>
              <a:t>(and </a:t>
            </a:r>
            <a:r>
              <a:rPr lang="da-DK" sz="2000" dirty="0" err="1" smtClean="0"/>
              <a:t>then</a:t>
            </a:r>
            <a:r>
              <a:rPr lang="da-DK" sz="2000" dirty="0" smtClean="0"/>
              <a:t> </a:t>
            </a:r>
            <a:r>
              <a:rPr lang="da-DK" sz="2000" dirty="0" err="1" smtClean="0"/>
              <a:t>there</a:t>
            </a:r>
            <a:r>
              <a:rPr lang="da-DK" sz="2000" dirty="0" smtClean="0"/>
              <a:t> </a:t>
            </a:r>
            <a:r>
              <a:rPr lang="da-DK" sz="2000" dirty="0" err="1" smtClean="0"/>
              <a:t>are</a:t>
            </a:r>
            <a:r>
              <a:rPr lang="da-DK" sz="2000" dirty="0" smtClean="0"/>
              <a:t> new Windows variants, for ARM, and for Win32-less servers, </a:t>
            </a:r>
            <a:r>
              <a:rPr lang="da-DK" sz="2000" dirty="0" err="1" smtClean="0"/>
              <a:t>etc</a:t>
            </a:r>
            <a:r>
              <a:rPr lang="da-DK" sz="2000" dirty="0" smtClean="0"/>
              <a:t>)</a:t>
            </a:r>
          </a:p>
          <a:p>
            <a:r>
              <a:rPr lang="da-DK" sz="2400" dirty="0"/>
              <a:t>N</a:t>
            </a:r>
            <a:r>
              <a:rPr lang="da-DK" sz="2400" dirty="0" smtClean="0"/>
              <a:t>ew </a:t>
            </a:r>
            <a:r>
              <a:rPr lang="da-DK" sz="2400" dirty="0" err="1" smtClean="0"/>
              <a:t>tools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designed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cross</a:t>
            </a:r>
            <a:r>
              <a:rPr lang="da-DK" sz="2400" dirty="0" smtClean="0"/>
              <a:t>-platform</a:t>
            </a:r>
          </a:p>
          <a:p>
            <a:pPr lvl="1"/>
            <a:r>
              <a:rPr lang="da-DK" sz="2000" dirty="0" smtClean="0"/>
              <a:t>RIDE, </a:t>
            </a:r>
            <a:r>
              <a:rPr lang="da-DK" sz="2000" dirty="0" err="1" smtClean="0"/>
              <a:t>MiServer</a:t>
            </a:r>
            <a:r>
              <a:rPr lang="da-DK" sz="2000" dirty="0" smtClean="0"/>
              <a:t>, SAWS, R-Connect, </a:t>
            </a:r>
            <a:r>
              <a:rPr lang="da-DK" sz="2000" dirty="0" err="1" smtClean="0"/>
              <a:t>DyaCrypt</a:t>
            </a:r>
            <a:endParaRPr lang="da-DK" sz="2000" dirty="0" smtClean="0"/>
          </a:p>
          <a:p>
            <a:pPr lvl="1"/>
            <a:r>
              <a:rPr lang="da-DK" sz="2000" dirty="0" err="1" smtClean="0"/>
              <a:t>Some</a:t>
            </a:r>
            <a:r>
              <a:rPr lang="da-DK" sz="2000" dirty="0" smtClean="0"/>
              <a:t> old </a:t>
            </a:r>
            <a:r>
              <a:rPr lang="da-DK" sz="2000" dirty="0" err="1" smtClean="0"/>
              <a:t>ones</a:t>
            </a:r>
            <a:r>
              <a:rPr lang="da-DK" sz="2000" dirty="0" smtClean="0"/>
              <a:t> </a:t>
            </a:r>
            <a:r>
              <a:rPr lang="da-DK" sz="2000" dirty="0" err="1" smtClean="0"/>
              <a:t>too</a:t>
            </a:r>
            <a:r>
              <a:rPr lang="da-DK" sz="2000" dirty="0" smtClean="0"/>
              <a:t>: Conga</a:t>
            </a:r>
            <a:r>
              <a:rPr lang="da-DK" sz="2000" dirty="0"/>
              <a:t>, </a:t>
            </a:r>
            <a:r>
              <a:rPr lang="da-DK" sz="2000" dirty="0" smtClean="0"/>
              <a:t>SQAPL, …</a:t>
            </a:r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</a:t>
            </a:r>
            <a:r>
              <a:rPr lang="da-DK" sz="2400" dirty="0" err="1" smtClean="0"/>
              <a:t>goal</a:t>
            </a:r>
            <a:r>
              <a:rPr lang="da-DK" sz="2400" dirty="0" smtClean="0"/>
              <a:t> is to </a:t>
            </a:r>
            <a:r>
              <a:rPr lang="da-DK" sz="2400" dirty="0" err="1" smtClean="0"/>
              <a:t>allow</a:t>
            </a:r>
            <a:r>
              <a:rPr lang="da-DK" sz="2400" dirty="0" smtClean="0"/>
              <a:t> future </a:t>
            </a:r>
            <a:r>
              <a:rPr lang="da-DK" sz="2400" dirty="0" err="1" smtClean="0"/>
              <a:t>apps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developed</a:t>
            </a:r>
            <a:r>
              <a:rPr lang="da-DK" sz="2400" dirty="0" smtClean="0"/>
              <a:t> on (</a:t>
            </a:r>
            <a:r>
              <a:rPr lang="da-DK" sz="2400" dirty="0" err="1" smtClean="0"/>
              <a:t>any</a:t>
            </a:r>
            <a:r>
              <a:rPr lang="da-DK" sz="2400" dirty="0" smtClean="0"/>
              <a:t>) </a:t>
            </a:r>
            <a:r>
              <a:rPr lang="da-DK" sz="2400" dirty="0" err="1" smtClean="0"/>
              <a:t>one</a:t>
            </a:r>
            <a:r>
              <a:rPr lang="da-DK" sz="2400" dirty="0" smtClean="0"/>
              <a:t> platform and </a:t>
            </a:r>
            <a:r>
              <a:rPr lang="da-DK" sz="2400" dirty="0" err="1" smtClean="0"/>
              <a:t>deployed</a:t>
            </a:r>
            <a:r>
              <a:rPr lang="da-DK" sz="2400" dirty="0" smtClean="0"/>
              <a:t> on (</a:t>
            </a:r>
            <a:r>
              <a:rPr lang="da-DK" sz="2400" dirty="0" err="1" smtClean="0"/>
              <a:t>any</a:t>
            </a:r>
            <a:r>
              <a:rPr lang="da-DK" sz="2400" dirty="0" smtClean="0"/>
              <a:t>) </a:t>
            </a:r>
            <a:r>
              <a:rPr lang="da-DK" sz="2400" dirty="0" err="1" smtClean="0"/>
              <a:t>other</a:t>
            </a:r>
            <a:endParaRPr lang="da-DK" sz="2400" dirty="0" smtClean="0"/>
          </a:p>
          <a:p>
            <a:endParaRPr lang="da-DK" sz="2400" dirty="0" smtClean="0"/>
          </a:p>
          <a:p>
            <a:endParaRPr lang="da-DK" sz="2800" dirty="0" smtClean="0"/>
          </a:p>
          <a:p>
            <a:pPr lvl="1"/>
            <a:endParaRPr lang="en-GB" sz="2000" dirty="0"/>
          </a:p>
        </p:txBody>
      </p:sp>
      <p:pic>
        <p:nvPicPr>
          <p:cNvPr id="7170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356" y="1371600"/>
            <a:ext cx="158044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029200" y="4114800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Andy Shiers: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Not a lot of people know that…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Thursday 09:45-10:15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657600" y="4910010"/>
            <a:ext cx="1434862" cy="271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935443" y="2218586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Jason Rivers: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Your new Dyalog Portal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Monday 14:30-15:00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867741" y="3209186"/>
            <a:ext cx="1180259" cy="1972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5906341" y="2551980"/>
            <a:ext cx="2018459" cy="4198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+ Geoff Streeter!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3. User Interfaces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400" b="1" dirty="0" smtClean="0"/>
              <a:t>Cross-platform </a:t>
            </a:r>
            <a:r>
              <a:rPr lang="da-DK" sz="2400" b="1" dirty="0" err="1" smtClean="0"/>
              <a:t>apps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HTML5 and</a:t>
            </a:r>
            <a:br>
              <a:rPr lang="da-DK" sz="2400" b="1" dirty="0" smtClean="0"/>
            </a:br>
            <a:r>
              <a:rPr lang="da-DK" sz="2400" b="1" dirty="0" err="1" smtClean="0"/>
              <a:t>Javascript</a:t>
            </a:r>
            <a:r>
              <a:rPr lang="da-DK" sz="2400" b="1" dirty="0" smtClean="0"/>
              <a:t> </a:t>
            </a:r>
            <a:r>
              <a:rPr lang="da-DK" sz="2400" dirty="0" smtClean="0"/>
              <a:t>to </a:t>
            </a:r>
            <a:r>
              <a:rPr lang="da-DK" sz="2400" dirty="0" err="1" smtClean="0"/>
              <a:t>define</a:t>
            </a:r>
            <a:r>
              <a:rPr lang="da-DK" sz="2400" dirty="0" smtClean="0"/>
              <a:t> the </a:t>
            </a:r>
            <a:r>
              <a:rPr lang="da-DK" sz="2400" dirty="0" err="1" smtClean="0"/>
              <a:t>user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interface (for at </a:t>
            </a:r>
            <a:r>
              <a:rPr lang="da-DK" sz="2400" dirty="0" err="1" smtClean="0"/>
              <a:t>least</a:t>
            </a:r>
            <a:r>
              <a:rPr lang="da-DK" sz="2400" dirty="0" smtClean="0"/>
              <a:t> 5 </a:t>
            </a:r>
            <a:r>
              <a:rPr lang="da-DK" sz="2400" dirty="0" err="1" smtClean="0"/>
              <a:t>years</a:t>
            </a:r>
            <a:r>
              <a:rPr lang="da-DK" sz="2400" dirty="0" smtClean="0"/>
              <a:t>)</a:t>
            </a:r>
          </a:p>
          <a:p>
            <a:r>
              <a:rPr lang="da-DK" sz="2400" b="1" dirty="0" smtClean="0"/>
              <a:t>New Microsoft Desktop </a:t>
            </a:r>
            <a:r>
              <a:rPr lang="da-DK" sz="2400" b="1" dirty="0" err="1" smtClean="0"/>
              <a:t>applications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Windows Presentation Foundation (WPF)</a:t>
            </a:r>
          </a:p>
          <a:p>
            <a:pPr lvl="1"/>
            <a:r>
              <a:rPr lang="da-DK" sz="2000" dirty="0" smtClean="0"/>
              <a:t>Or </a:t>
            </a:r>
            <a:r>
              <a:rPr lang="da-DK" sz="2000" dirty="0" err="1" smtClean="0"/>
              <a:t>its</a:t>
            </a:r>
            <a:r>
              <a:rPr lang="da-DK" sz="2000" dirty="0" smtClean="0"/>
              <a:t> new </a:t>
            </a:r>
            <a:r>
              <a:rPr lang="da-DK" sz="2000" dirty="0" err="1" smtClean="0"/>
              <a:t>equivalent</a:t>
            </a:r>
            <a:r>
              <a:rPr lang="da-DK" sz="2000" dirty="0" smtClean="0"/>
              <a:t> on the mobile platforms</a:t>
            </a:r>
            <a:endParaRPr lang="da-DK" sz="2400" dirty="0"/>
          </a:p>
          <a:p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will</a:t>
            </a:r>
            <a:r>
              <a:rPr lang="da-DK" sz="2400" dirty="0" smtClean="0"/>
              <a:t> support data binding and ”MVVM” </a:t>
            </a:r>
            <a:r>
              <a:rPr lang="da-DK" sz="2400" dirty="0" err="1" smtClean="0"/>
              <a:t>style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building</a:t>
            </a:r>
            <a:r>
              <a:rPr lang="da-DK" sz="2400" dirty="0" smtClean="0"/>
              <a:t> with </a:t>
            </a:r>
            <a:r>
              <a:rPr lang="da-DK" sz="2400" dirty="0" err="1" smtClean="0"/>
              <a:t>both</a:t>
            </a:r>
            <a:r>
              <a:rPr lang="da-DK" sz="2400" dirty="0" smtClean="0"/>
              <a:t> </a:t>
            </a:r>
            <a:r>
              <a:rPr lang="da-DK" sz="2400" dirty="0" err="1" smtClean="0"/>
              <a:t>these</a:t>
            </a:r>
            <a:r>
              <a:rPr lang="da-DK" sz="2400" dirty="0" smtClean="0"/>
              <a:t> </a:t>
            </a:r>
            <a:r>
              <a:rPr lang="da-DK" sz="2400" dirty="0" err="1" smtClean="0"/>
              <a:t>tools</a:t>
            </a:r>
            <a:endParaRPr lang="da-DK" sz="2400" dirty="0" smtClean="0"/>
          </a:p>
          <a:p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looking</a:t>
            </a:r>
            <a:r>
              <a:rPr lang="da-DK" sz="2400" dirty="0" smtClean="0"/>
              <a:t> at </a:t>
            </a:r>
            <a:r>
              <a:rPr lang="da-DK" sz="2400" dirty="0" err="1" smtClean="0"/>
              <a:t>embedded</a:t>
            </a:r>
            <a:r>
              <a:rPr lang="da-DK" sz="2400" dirty="0" smtClean="0"/>
              <a:t> HTML5/JS </a:t>
            </a:r>
            <a:r>
              <a:rPr lang="da-DK" sz="2400" dirty="0" err="1" smtClean="0"/>
              <a:t>rendering</a:t>
            </a:r>
            <a:r>
              <a:rPr lang="da-DK" sz="2400" dirty="0"/>
              <a:t> </a:t>
            </a:r>
            <a:r>
              <a:rPr lang="da-DK" sz="2400" dirty="0" err="1" smtClean="0"/>
              <a:t>engines</a:t>
            </a:r>
            <a:r>
              <a:rPr lang="da-DK" sz="2400" dirty="0" smtClean="0"/>
              <a:t> to </a:t>
            </a:r>
            <a:r>
              <a:rPr lang="da-DK" sz="2400" dirty="0" err="1" smtClean="0"/>
              <a:t>allow</a:t>
            </a:r>
            <a:r>
              <a:rPr lang="da-DK" sz="2400" dirty="0" smtClean="0"/>
              <a:t> the same UI to service Web and Desktop or ”</a:t>
            </a:r>
            <a:r>
              <a:rPr lang="da-DK" sz="2400" dirty="0" err="1" smtClean="0"/>
              <a:t>Phablet</a:t>
            </a:r>
            <a:r>
              <a:rPr lang="da-DK" sz="2400" dirty="0" smtClean="0"/>
              <a:t>” </a:t>
            </a:r>
            <a:r>
              <a:rPr lang="da-DK" sz="2400" dirty="0" err="1" smtClean="0"/>
              <a:t>applications</a:t>
            </a:r>
            <a:r>
              <a:rPr lang="da-DK" sz="2400" dirty="0" smtClean="0"/>
              <a:t>.</a:t>
            </a:r>
          </a:p>
          <a:p>
            <a:endParaRPr lang="da-DK" sz="2400" dirty="0" smtClean="0"/>
          </a:p>
          <a:p>
            <a:endParaRPr lang="da-DK" sz="2800" dirty="0" smtClean="0"/>
          </a:p>
          <a:p>
            <a:pPr lvl="1"/>
            <a:endParaRPr lang="en-GB" sz="2000" dirty="0"/>
          </a:p>
        </p:txBody>
      </p:sp>
      <p:pic>
        <p:nvPicPr>
          <p:cNvPr id="5" name="Picture 18" descr="http://www.softcodearticle.com/wp-content/uploads/WP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91" y="1828800"/>
            <a:ext cx="186784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eanhelvey.com/wp-content/uploads/2014/08/html5-css-javascript-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0689"/>
            <a:ext cx="2336321" cy="8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079521" y="2960687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John Daintree: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Data Binding Reloaded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/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Wednesday 08:30-09:15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038600" y="3944633"/>
            <a:ext cx="1040922" cy="2463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128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7931225" cy="925683"/>
          </a:xfrm>
        </p:spPr>
        <p:txBody>
          <a:bodyPr/>
          <a:lstStyle/>
          <a:p>
            <a:pPr algn="l"/>
            <a:r>
              <a:rPr lang="da-DK" dirty="0" smtClean="0"/>
              <a:t>(Big) Bets </a:t>
            </a:r>
            <a:r>
              <a:rPr lang="da-DK" dirty="0" err="1" smtClean="0"/>
              <a:t>We</a:t>
            </a:r>
            <a:r>
              <a:rPr lang="da-DK" dirty="0" smtClean="0"/>
              <a:t> Are </a:t>
            </a:r>
            <a:r>
              <a:rPr lang="da-DK" dirty="0" err="1" smtClean="0"/>
              <a:t>Placing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2472054"/>
            <a:ext cx="7632849" cy="34559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Parallel Processing is getting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Platforms will soon be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Most new User Interfaces will use</a:t>
            </a:r>
            <a:br>
              <a:rPr lang="en-GB" dirty="0" smtClean="0"/>
            </a:br>
            <a:r>
              <a:rPr lang="en-GB" dirty="0" smtClean="0"/>
              <a:t>either HTML5/JS or WPF/XAML</a:t>
            </a:r>
          </a:p>
        </p:txBody>
      </p:sp>
      <p:sp>
        <p:nvSpPr>
          <p:cNvPr id="5" name="AutoShape 2" descr="data:image/jpeg;base64,/9j/4AAQSkZJRgABAQAAAQABAAD/2wCEAAkGBxQSEhQSExQUFhUVFhgYFxgYFxgYGBgXFxYXGBcaGBQYHCggGB8lHBUVITEhJSkrLi4uFx8zODMsNyguLisBCgoKDg0OGhAQGywkHyYwNiwrLCwtLC0sLSwsLCwsLywsLC0tLCw0LCwsLCwtLCwsKywsLCw3LCwsLDQsLCwsLP/AABEIANEA8QMBIgACEQEDEQH/xAAbAAEAAQUBAAAAAAAAAAAAAAAABgECBAUHA//EAEcQAAIBAgMEBQgIAwYFBQAAAAECAAMRBBIhBQYxQRMiUWGBFDJxcpGSobEHQlJTYoLB0SMzohZzssLh8BVjk9LxJCU0Q6P/xAAZAQEAAwEBAAAAAAAAAAAAAAAAAQIDBAX/xAAvEQACAQMBBgUDBAMAAAAAAAAAAQIDESExBBJBUWHwE3GRwdGBobEiMuHxFDNS/9oADAMBAAIRAxEAPwDuMREAREQBERAERPLF4haaPUY2VFLMe5Rc/KAesTVYbeGgwBYtSzcBVRqV79hcAHwJm0VgRcaiQmmQpJ6MrERJJEREAREQBERAEREAREQBERAEREAREQBERAEREAREQBKEystYwCpaVmNh8ZSclUqIzDiFZSR6QDMmAJqNv9c0cP8Ae1AW/uqfXfwNlX8828j1TFgVcVijquHTok72Az1LeljTX8krJ4M6jxbvqRfebeesuKqLTc9GnUy2UgkDrXDKb9a48OUw8FvKFOtIJ+Kgxo+Jp6o59ImgZiSWOpJJJ7SdTMjCUQ1y18qi5txPYJxOpJs8Z15uV0ydYHe0HhWU/hrr0bf9andP6RN9R20LXem4H21tVQ/np3sO8gTmZprqCqXAuVBOcD1uBI7Jih3ouejdlPJlJUkcRw7jNFWktTojtc465Ox4XGU6ovTdXH4SDb024T3nJqO8VQkGqKdW3BmW1QafVqpZh6dZu9n72DgHrUzbg4GIpi3HUZavxM1jWTOmG2Qlr335k+iaLA7wZ+ASr/dOC3pNKplYegXmwo7VpMcufKx+q4KN4K4BPhNVJM6VUi9GZsoTKy1tZJcreVlAJWAIiIAiJQmAViW3l0AREQBERAEREAREQC0mazeRank1QUmVWNrseCpcZz7t5tAJEvpA2kVprh086qdfVv8AqfkYIbsiEYHDmkvlak9SplBvY3KkgjttbXuMmuC37Q2FWk6nmVIZf0PsBmLgaKJXwuGYBlQNe+oNUjMxPaQwA1+z3yX4nZtKpq9NCe21m94awRk17b04bo3qLVUlVLZTdWNhewVrE+Eju85ahgaOHP8ANrNmqd7Xz1P62UTL2ju3QGJwyUwQWcu4vcdHTFze+urFBx5mR/fvG9Li2UHSkAg9PFvibflmFaVk/Q49qqWi/T1y/sR7LymThKoW4bzWFjbj6RPJV/32zbbr7NXEYhab3y2YtY2NgNNfSRORK7sjyoJykkuJjPiFGobMdbWW2pGW7XPZyEw6z5iTw7PQBYfASWY/dfDioaaYpUcW6lW3MAjraciORms2juxXoqXIVkGpZWBFvQbH4S7hJGs6VRar0yaQCJeRLbSpiW2m/wBh1sVVzU6dRXsL9FVIYMvPKHBFhpzHGbfd7dCjVpJWeozBhfKtlAPNSdSbG45TYVto4HBaUkVqg06nWbxqHh7fCbRg1luyO2lQlG0puy8zWptKthxerQq0bc6THJ4U3zU/YRNlgd6lbhUpN3Peg48TmRj4ia/e/b61MNSSnp0wDuL6gKfNP5gfcMhUs57rsi867pytF3R19NsJYGoHpg82F0/6qEp8ZnUaquMysGB5ggj2icZwWNqUjem7p6rEA+kcD4zaYfeJw13SmxPF1zUah9L0rX8QZZVuZrDbU9e+/I6rEg+A3vB06R15kVU6QeFSlZgO9lMkmzdr9KyqVAzIXRkcPTYKQrWawNwWFwQOM1U0zqhWhPRm0lCJWJY1LbS4REAREQBEQYBS8SmWIBdERALalQKCxNgBc+gTnGBxHlOMqYlvMpAsL8BbRP39Aab7f/avR0eiU9apx9X/AFmn2ZR6HCjtKmu/oA/hL4lk9IqP2QVeWYIqslejWb61TN32WpkIJ56Lx5zqCsCAQbg6gjgROY7Z2d0TJTapmquFRQOFJFFy9ubBVdvA9xjDb118Mq0+q116tMqSyL5oJIIygaWzcbjtEN8SLqKbZLsLiQauLxbeZSHRJ6tIZqlvS5t+WcyqVC7M7cWJY95JufnJxvJ/6XZ9LD369S2btJvnqH3iB4yDopJAHE6D9JxVnojydrk7qP1fmxJj9HFG9Wq/2UVfeN/8kt2HuWzF/KQ6Wtlysut73117posWzYevUSi9RArkDrEMQptc2teVinBqTRnCMqLjUmscuJJ9tbUAquuIwQdAxC1MpBKjQHMR+okPfEEZwhZUYnqhja17gEX1tp7JucLvbiU0Lh/XUH4ixnntbbiV6ZU4emlS4/iLa+h1HC/xMmUlLN/sTVqRqZ3s9V7r3LN3NgnF9IA+TIF5XBzZtDqLebPbEbn4hQSvR1LckbrexgPZM7cTaNGj0oqOELlbXvawzc+A4zB3SY+XIQfONS9uYKsde0XsZKUbLmy0IUnGCerxh6ZNSMVVRDSzOq3N0uRrwNx4cJShs6q6NURCUS+ZhawsLn4ETa77qPK6luYS/pyiSXd3GrVwlctSRVGYOKYy5x0YufSRp4QoXk4tkQoqVRwb09jnkpaZm0VpFx5P0mQgaPbMGubjTiOE2h3RxWTNkHC+XMM3s4fGVUW9DKNOTvuq/kR4yk9KtMqSrAgg2IIsQe8SwiQVLJMNzcVamv8AysQt/UxCmnb0Z8p8JEbTdbqsS9WkDrVosF/vE66HwsZeDszahK0133k6tE8cFiBUppUHB1Vh+YA/rPadp7idxERAEREAREQBERAEtdgASeA1l0iO+28VNKLUqdRGqMcpCsCVHO9uEEMiu0cR5bjcuuQtY91NdWt3kad5IklxgIoCrYHpaqNa4H8GlmdAL8iVzdwfukQ2Qwo0HrsL9KejXXLamty5vY2zMLA/gl22tttjCD/LpKMoQdmmhOhF9OA7IK6HpgVrYvEno2u751aqRdKeaxa32mCrlAGgzEcwRK12DSo1cPhaYLFm6eu7au4pebmPYXI04aTC3IxuGoLleqqsAeIZRd2u2pAHBaa/k75ut28StfE4quCDZlpJ3U1F7juZiT4SsuCKTs7R5/2Rff8AxvSYnIOFJQv5m6zf5R4SOqZvNr7v4kPVdqTsWqEgoAwIJJvobjlpaaZ6RU2YFT2EEH2GcNS+9dni7Rvb7lJWudL3UqMuCFSozMbO/WJJCgkDU8rLfxkN2nvFVxFMU6gTQg5gCDoDpxtbX4TI2JvW+HQUigqIL2ubEA6kXsbjXsmv2tjhWfMtNKSgWCqBx5kkAXJ/SXnUTikmbVq6lSioy4WaNnu3ux5SpquxSncgWtma3E3OgH+syf7N4atdcNiczryaxB8QBp3i89d0NsoKbYaqcoObK3AWbiCeWpOvfMvYm6/QVhWNYMiXK20uCCOseHA8paMU0rK/M0pUoShHdje/7s5RCsVhWpOyOLMpsR/vl3zcbA2F5RTeolQpUptoAOPVuLEEEcxK7542nWxF6ZBCoFLDgSCx07bX4zO+jyvarVp/aQN7pt/nlIxW/u8DGnTh4+48o0eD2biMWGqKDUK2BLNqdNACx1sB8pl7C2w+FNSk9POrEh04FSOq3dw0PoGsmtJKeBom/A1SfGo9h7Ft4LKYbZWTG1K4HVemPeJAb4Ip8TNVSatZ54nTHZXFxcX+rj9bnOcfiKZqBsOhpqLEAksbg3uSSe7Tuk3XaK4xab00ovUTjTqEpUU9tOoNQO8D9pEMQwqYxjlDhq5AW+UMM9gMw4XFtZbvDhBTrECk1IEAhGYMRxFwQTpcHnM4ycbvgc8Kkobz1V++hsd96uaquakadUCzahldfqlWHH63ECZ1Ghhhs+niKtAOV6rZTkY9cpcsLX5cZDrzY09tOMO2GIUoxvc3zA3DaG9uI7IU1dtiNZOcpS4rzyYW0TT6RjRzCnplDecNBcH0G48J6bHxfR16NTgFdb+qTZvgTMSWlZS+bmCm07o6rsTG00zYZqiCpTqOAhYBihbMhC8SMrAeE3chdLZlHGOjVRfpsOjgi189M5KnnAj61P2TT7Z2biMFUy4SrXYZQ2VMzBBcjrIcy20HITvjlHvU5Xj33oTvEbbopWWgz2qPYAWa2vDrWtrNjOLYxq9demqE9Tqg2C6qVuLAixGYG/oHo6fuhXqPhaZq6sBbNe5YWFie/WxHapkl0zdREQSIiIAiIgGr3nxFSnhar0hdwvbawJAZr9wJPhONnCF2yg3Y6KACczEjS/LnqdJ3Z0DAggEEWIOoIPEETn29+7SUMtSkCEYlWF7hWIutr6gGx+ElFJtrKIzRw6VbBg5SkumttF1OhB5kniOM2NClSzIhta6lkNIEEedlzqxsTYa25Tc7KxtJMCRkTpC5VrgXJIuWJPcMvhPLdLBpinZjmNPMclwB1aQyZrjU3dtL/dmBk3uF2vgWpqlRqdyLnpFtcsSWN2HaTNZR3UwrHNhsY6nllqI9vk3xmxxe49FtVeopsBxBGndYH4zVYjcBx5lVG9ZcvxF5WUVLUpOmpfuVzPGxtpUv5WLSp3VAR8SHnljNr46ghbE4WnUpqLsykEW7xmJ/pmtG72Oo/wAsvp93VsPYT+kpWx+ORWSrnKsCCKlIEWIseuLGV8PkynhJaNr6/J61trYIi+IwT0b8wpQa883UvKJg9nVdaeIan63D2sP1l2yN6qlGmlI06dRUUKOuUbKNBc1AAdNJmVNp4OrrWwZB+0KS1P8A9Kf+9RKOi+np8GUtmvyfmvdWMVd0SdaValU8SungWmvxe7WKXjSLD8JDfAa/CbPyPZdU9Su1Jv7xgR4VQQJTatGphKLVqO0Cyr5qtZ8zHgoKta59WZuj09H8mMtjX/Po/n5I1icO1OwZXX1lK69mvGZewseaFYVQMwUG4uBcHTj6SD4SuH+kLEr1aqI3IggH4qQJlUt7cHWYLUwgzNwyec3oCgE+2V8Ozuvx/Zl/jbkt5NrzT/KuX70bwDFBFVWVVuSDbVjoOHIC/tko2PvDTOGUtUUVEQ3UsAxKAi9jxva/jI1/7ZUNhUq0W+ydfaCG+cu/swj/AMnFUX7jofgT8pKc029S0J1ozclaTfX2NTsYDpFdvqMh9JzC3xkm34pjpKZIBuh0tqQpucrcj1uE1g3bxVIn+HnUixyMPAi9jfwmPtTE1tOlFYlQQpqLly5tDrbrGw4yqvGLTRSN6dJxkmjd7o4Wm1GulRFqBHzC4BNmQEWvwPVmNg8FhcerilTNCqouNbqRyuPnoOPOa3YG8JwzVDkDipluM1rZb2tob6GU3T2kmHrlnJCFCvAm2oIuB6JKnF2XqWjVptQi7Wyn7ZPLdbKMUi1FUq10IYAi5Gmh/EAJjbw4YUsTWpqLKH0A4AEBgB3C8t2hVAru9JtOkLo3D62YaHs/SZu99CoK/SVAg6VQwKNmU2UKbEgHkOXOUv8Ap8mYP/W1yevQzdk7TalhErKudsNWZSt7XSst+NjbrkeybCntOpXqVUw4/iVm1flSpJ1V17T1jf8AFprw0W7HXTFYccalHMvr0jdfifhJLuLWApcAM7Wv3i1gT6Co/wBbzpou8T0tklvQXfT8WMbGbNCJVw4JYJTWoCeJfrlz4jMbfhHGen0a7RLU6tBvOptceq9/8wb2iZ9YXxGKNr9GtBrdoAqZh4qzDxkR2LW8k2kov1KhNMntD2yHxYJ702OvRnUoiILCIiAIiIAmv2/RR8PVVzZchN+wrqD4ECbCYm1cCtek9JuDDv4g3F7EHiBAOPYzEEU3K2zOvV9Y6fsfbOkbk4anSoKqMp6qqBcXyoOJAOhZzUf88jdfcuuSq2GUEkEMuW5Frm/W042Hxm2/sGthlruGAFzYEX5kC4I9skzjoTKJCDulik/lYr2l1+RMeT7Vp8Hzj0of8QvBa/Qm8SDf8d2jT8+irD+5cf1q9vhPSlvw40qYdR6tQ392pTUD3osTvIytrYdKW0KNR0VqWKXoWzAECqvWptrwuMy+kibTEbtYZ9TTse1SR8L2+Ei28+30xeGNNKdRKgdHViFcIyNcMDRZzceiaVN68fSPWqoRyFQIvh1grRkYJdtbdmhTpvUeu6U0Uls9nUAfhsJHtlbqVcRRFYKtMPcorEoxp/VZlQWBI1y627ZnbHrVdp1QuKyijQyv0agha1S5ylrk5lW17cCbGT+LjdRyzGblYgcFzejKf1zTX4XZ+IwlVK3Q60zcZgyrwI1LcePKdjiCN058d9g4tiMFnHMjK6+xhMXFY3ZddGCo2HqEHK2VkVWtoSqHKwvyInQ8RgKT+fTRvSoPxImuxO7GGfjT9hP+Em3wkNRepWUFLVJkV2BhadSkjU8dUoVcvXp9IjIGGhsBYkX1GvAzdrhdooL08RQrj8alPioa/tmk3g3To06tC+lKq3Rl2AJSqf5VwuUZWN17iV7Ze24damb0a7A+uy/02PzlfDjwKeDFaY8m0ZuJNf8A+/ZqVO16ZQnwFy01FSts5r5kxGHsSpJvYMNCOtfUHlaemJG0sLlvXLBmCKXCvmZuCgKSx4dnIymz9s4zCUxSOGplBe5YshJYksSalsxJJNzxlXSuZy2dP+Un8P7nmNh4aprRxtM34BxlPtuPlLMXulirXVUccujcWt3Z7Tz25tajiKLhsC1KoQMtVUGhBB/mIt7GxHPjIpQqvTN6dYjsOfKe6+ax8Jm6HTv7mMtjXJfRtfm5LNg4KtQxlFmo1lGbKbqSLMpViWAtbW/hNxuooXEYrCNyJyjs6NrA/wDTqUZp92cZj6mUeV5C2YAVEzjMtjZmJuLg6HmQRynhh8biKO0CahpNWbozfrBCKoCLwtYeYDodVHZLU47uDWjTdN2s/t3wJ1sgE4rEh+PR0Qe8fxRf2WkL34wRUo40IGW/4qZyhu7QUz4zfpjsQuJrO2HJdRTzilUVwFs32whNxyF7WHGYG9G0qddCMlZGLAqHpMOtYo/XAK8k58Vmx1PQmmw9oDEYelWH10BPcfrDwNxM6QX6LcfdKuHJ1ptnX1X4jwYN70nUEoREQSIiIAiIgCIiAIiIAltSmG0IBHeLy6IBr62xMO/GjT8FA+ImG+6uH+r0ieq7D53m8iLkWREsVuLTbg5v2uiOfbYTGO6OJT+ViWHd0lVR7oJEm0SbixCfJ9q0/NqdIPxCkR7dGMp/aHaNP+ZhVf1VdP6iWEm8QLEKp7/20q4WqD+Bg/8AiCzNo7+4Q6MatM/ipsfimYSS1KStowB9IB+cwq2xcO3GingMvxW0DJrsbtbBYuk9A4ilZ1tq4VgeRANjcGx8JoMN9ID0lVa9B2IFjUU2zkaE5SLC/Hjzm/xG5mEbghX1T/3XmuqfR7RGtOo6H2/IiBkrsTaS7RxYrAMtLC0wVRrZjWrXBcgEjqothr9dpMZCaO6WKokmhiiCebEkkDgCCpvxPOZF9qU/uaveygX9xv0iwuSWts+k5u1NCe0qL+3jMDFbs4epxT4lvg9x8Jqv7RYxP5mDB7SrMo/rW3xnrQ30pk2elWQ89FYe1CT8IyMGPiPo+oHVCVPba3+AqPhIdjaFSi60zUqhs+TrFaoVhqtukXhoCCJ0envThTp0oHrXHzkX+kDFUKlHPSqIzZqbDKQSSpYNw4dVuf2YuLHhsvaG0LtUpCnWLJTLsUszKVJp3CNobE8B6Z54zeCuqstbCMoYMOYHWUqeqwBsbqdD9UTI3a3gWjTqMASWICrxN9SbDs6wAv2c7Wm0GyMRjdcQTSpHUJ9Y21Fxy8fd5wVuQDZm1KuHrDEU9CeqdLhlJBZflwnasHiRVppUXUOoYeIvOT744LKcygKSARbQK40NvQ6t7Z0rdjHivhaNVQBmQXA4Bhowt3EGQWTNpERBIiIgCIiAJQmVlpMAZpdKASsAREQBEShgFYlsqIBWIiAIiIAlCZWWnWALy6UAlYAllWkrCzKCO8A/OXxANfX2Hh3Fmop4C3ytI1vDuXQyZqQKWvcAk5iR1OJNutb2yazwxiXRgLXtpfhcaj4gQRY5r9H6Dytc2hNIsoHAlSUcEHhxBFvs986jOaU8T0OKQ3uEqc1A6jGzFWHZ0qnwnShARBd9MB1mAGjdYelhqPFk/q755fRVtDSthifNPSL6G0YD0EX/ADSSb04fMisON8vvWKf1qntM55s7EeS7RpVBolQ2Pq1NPg1j4QQ8M6/ERBYREQBERALSZUCAJWAIiIAiIgCUMrEAttLhEQBERAEREAtJvKgQBKwBERAEREAShErEA5rvXTylwBcg5dewm1hbtvTN5Od3sd0+Go1ebopPrW63xvI3vlhv4jf8xL+Nsp9mVJf9GWLvQq0TxpVDYdi1OuPmYIJTtLD9JSdOZU27m4qfaBOU71UM9LOBqpv4NqR4Np4Tr859t/CBatamfNNyPVqa6ehs0Bkq3T2n5ThKNXmVs3rLo3xE285z9FOOKtXwjHVTnX5Nb4e2dGglFM0RliAViIgCIiAIiIAiIgCIiAIiIAiIgCIiAIiIAiIgCIiAIiIBHN86PUpv2MVPocfuq+2Rncuv0W0Gp8FrUzbvZDf5N8JN95MPnw1UDiFzD0ocw+U5rjK/RVcNiR9Sot/VPVPwYQQdckV31oWalV7b028dV+Te2SkG+s1u8eE6XDVFHELmX0rqPlbxglnMaeI8k2hQr8Fc5H9Daa/75TsAM49tyh02GLDzks3+/EH2zo25e0/KcHSqX62XK3rLof0PjBBvIiIJEREAREQBERAEREAREQBEoTKXgF0REAREQBERAEREAREQBERAKMtwQeBnKdoYPNRr0PrUywH5WK/9pnViZB9rUAuOdeHTAW/OuQ/1AGCCQ7oY7p8HQqHjkAb0roflNxIN9GGIsuIwx40qmYD8L/8Age2TmCUc18l6PEVcOeBYqPQ+qfp7Zd9F+KNKtiMG3bnQfP4EewzP35w2SvTrDTOuUn8SG6/MeyR7a2I8mx2Gxi6JUsW9Ded/nHhBU61E8fK0+0vtiCxod4cOOkpKoVbhiSFHBdSbDjpeavF4fKpYHzTYg25EA6gcQSBbUd5sZINu7OqVCj0mAZL6Hne3Phy4HtmopbIxFXqsBTUHX/QAkngOdtJ4m1UpurO0W29GtNF6ZKNZNzWoMHIWjSZb2Fwo0yrY8b8cwOnC1r87OiqaHyakO0dUkceeg53/APOjGbGVqj1P4t2B1RlW10C8dD9RSLkgEX01niuxwNb4rQ6Xqp2WH1u4eye2XPZKNQlgcPSXqm2it1rrl4Hsv7OXCXU6Dki+HpAXF/N4G9yPQP8AF3a4qbAUX/8Ak62v/ES+gABuDroLe2e52ZwF8Ta7fXQ6vqb3N/8Awe03A2fkdP7Ce6I8ip/dp7o/aYWBwXRHMBXYkEdZ1a97HmeItbxMzenb7t/an6NAHkdP7tPdH7R5FT+7T3R+3cI6dvu39qf90vSoSbFWHectvgYBZ5FT+7T3R+3eY8jp/dp7o/ae8QDw8ip/dp7o/aPI6f2E90T3iAeHkVP7tPdH7dwjyKn92nuj/fMz3iAeHkdP7tPdH7SnkVP7tPdH7TIiAeHkdP7tPdH7TDxeyFY5kspGoGVSvsIvYgAWvbx1mziVlFSVmDW4DCgi7Kh7RkUWPdp3njfwmX5HT+wnuj9u6e8RGO6rA8PIqf3ae6P2jyOn9hPdH7T3iWBrto0kpoWFOmdQNUuNSBwAvMegqOiucMjE5tQii1mYDzhfv0vxmftHPkPR3zXHC17XF/O04TxwvT5FuFzda+c6+c2XzLjhlmN341s2tyxrz59COJ40qSA3GFUEkXOVQded7dwmf5FT+7T3R+08ya3ZTtrza/dDdNfTorX5lr28Bx4zYkufZ9I8aVM89UU/pLW2XQOho0iB+Bf2gGtzFK2nNuF9eXZPSj0l+vktb6t738YBb/w+l91T9xf2iZM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2811454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www.clipartbest.com/cliparts/RcG/66X/RcG66X6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3737"/>
            <a:ext cx="1901824" cy="19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Language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4" y="1497012"/>
            <a:ext cx="7632849" cy="345598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Still “one or two” things left to do:</a:t>
            </a:r>
          </a:p>
          <a:p>
            <a:r>
              <a:rPr lang="en-GB" sz="2400" dirty="0" smtClean="0"/>
              <a:t>Operators Cut, Merge and Dual</a:t>
            </a:r>
          </a:p>
          <a:p>
            <a:r>
              <a:rPr lang="en-GB" sz="2400" dirty="0" smtClean="0"/>
              <a:t>Closures</a:t>
            </a:r>
          </a:p>
          <a:p>
            <a:r>
              <a:rPr lang="en-GB" sz="2400" dirty="0" smtClean="0"/>
              <a:t>Notation for Constants</a:t>
            </a:r>
          </a:p>
          <a:p>
            <a:pPr marL="0" indent="0">
              <a:buNone/>
            </a:pPr>
            <a:r>
              <a:rPr lang="en-GB" sz="2400" b="1" dirty="0" smtClean="0"/>
              <a:t>Potential New Data Types and Related Functions:</a:t>
            </a:r>
          </a:p>
          <a:p>
            <a:r>
              <a:rPr lang="en-GB" sz="2400" dirty="0" smtClean="0"/>
              <a:t>Rational Numbers </a:t>
            </a:r>
            <a:r>
              <a:rPr lang="en-GB" sz="2000" dirty="0" smtClean="0"/>
              <a:t>(Prime Number Functions)</a:t>
            </a:r>
            <a:endParaRPr lang="en-GB" sz="2400" dirty="0" smtClean="0"/>
          </a:p>
          <a:p>
            <a:r>
              <a:rPr lang="en-GB" sz="2400" dirty="0" smtClean="0"/>
              <a:t>High Precision Floats</a:t>
            </a:r>
            <a:r>
              <a:rPr lang="en-GB" sz="2000" dirty="0" smtClean="0"/>
              <a:t> (Rounding)</a:t>
            </a:r>
            <a:endParaRPr lang="en-GB" sz="2400" dirty="0" smtClean="0"/>
          </a:p>
          <a:p>
            <a:r>
              <a:rPr lang="en-GB" sz="2400" dirty="0" smtClean="0"/>
              <a:t>Scalar String Type  (</a:t>
            </a:r>
            <a:r>
              <a:rPr lang="en-GB" sz="2400" dirty="0" smtClean="0">
                <a:latin typeface="APL385 Unicode" panose="020B0709000202000203" pitchFamily="49" charset="0"/>
              </a:rPr>
              <a:t>0=</a:t>
            </a:r>
            <a:r>
              <a:rPr lang="da-DK" sz="2400" dirty="0" smtClean="0">
                <a:latin typeface="APL385 Unicode" panose="020B0709000202000203" pitchFamily="49" charset="0"/>
              </a:rPr>
              <a:t>≡</a:t>
            </a:r>
            <a:r>
              <a:rPr lang="en-GB" sz="2400" dirty="0" smtClean="0">
                <a:latin typeface="APL385 Unicode" panose="020B0709000202000203" pitchFamily="49" charset="0"/>
              </a:rPr>
              <a:t>"</a:t>
            </a:r>
            <a:r>
              <a:rPr lang="en-GB" sz="2400" dirty="0">
                <a:latin typeface="APL385 Unicode" panose="020B0709000202000203" pitchFamily="49" charset="0"/>
              </a:rPr>
              <a:t>Hello World</a:t>
            </a:r>
            <a:r>
              <a:rPr lang="en-GB" sz="2400" dirty="0" smtClean="0">
                <a:latin typeface="APL385 Unicode" panose="020B0709000202000203" pitchFamily="49" charset="0"/>
              </a:rPr>
              <a:t>"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5105400"/>
            <a:ext cx="5562600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Scholes, Hui, Foad, </a:t>
            </a:r>
            <a:r>
              <a:rPr lang="en-GB" sz="1800" dirty="0" err="1" smtClean="0">
                <a:latin typeface="+mn-lt"/>
              </a:rPr>
              <a:t>Nikolov</a:t>
            </a:r>
            <a:r>
              <a:rPr lang="en-GB" sz="1800" dirty="0" smtClean="0">
                <a:latin typeface="+mn-lt"/>
              </a:rPr>
              <a:t>, Kromberg and others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will address some of these </a:t>
            </a:r>
            <a:br>
              <a:rPr lang="en-GB" sz="1800" dirty="0" smtClean="0">
                <a:latin typeface="+mn-lt"/>
              </a:rPr>
            </a:br>
            <a:r>
              <a:rPr lang="en-GB" sz="1800" b="1" dirty="0" smtClean="0">
                <a:latin typeface="+mn-lt"/>
              </a:rPr>
              <a:t>… at Dyalog’15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… a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nd we will start discussing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them online soon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676400"/>
            <a:ext cx="7632849" cy="3455988"/>
          </a:xfrm>
        </p:spPr>
        <p:txBody>
          <a:bodyPr/>
          <a:lstStyle/>
          <a:p>
            <a:r>
              <a:rPr lang="en-GB" sz="2800" dirty="0"/>
              <a:t>Module </a:t>
            </a:r>
            <a:r>
              <a:rPr lang="en-GB" sz="2800" dirty="0" smtClean="0"/>
              <a:t>Mechanism: Easy way to declare dependencies on tools</a:t>
            </a:r>
            <a:endParaRPr lang="en-GB" sz="2800" dirty="0"/>
          </a:p>
          <a:p>
            <a:r>
              <a:rPr lang="en-GB" sz="2800" dirty="0" smtClean="0"/>
              <a:t>Standard Project Structure for development and deployment of new applications</a:t>
            </a:r>
          </a:p>
          <a:p>
            <a:r>
              <a:rPr lang="en-GB" sz="2800" dirty="0" smtClean="0"/>
              <a:t>Standard Cross-Platform Libraries</a:t>
            </a:r>
          </a:p>
          <a:p>
            <a:pPr lvl="1"/>
            <a:r>
              <a:rPr lang="en-GB" sz="2400" dirty="0"/>
              <a:t>f</a:t>
            </a:r>
            <a:r>
              <a:rPr lang="en-GB" sz="2400" dirty="0" smtClean="0"/>
              <a:t>iles, strings, dates, xml, </a:t>
            </a:r>
            <a:r>
              <a:rPr lang="en-GB" sz="2400" dirty="0" err="1" smtClean="0"/>
              <a:t>json</a:t>
            </a:r>
            <a:r>
              <a:rPr lang="en-GB" sz="2400" dirty="0" smtClean="0"/>
              <a:t>, </a:t>
            </a:r>
            <a:r>
              <a:rPr lang="en-GB" sz="2400" dirty="0" err="1" smtClean="0"/>
              <a:t>sql</a:t>
            </a:r>
            <a:r>
              <a:rPr lang="en-GB" sz="2400" dirty="0" smtClean="0"/>
              <a:t>, parsing, e-mail, error logging, etc.</a:t>
            </a:r>
          </a:p>
          <a:p>
            <a:r>
              <a:rPr lang="en-GB" sz="2800" dirty="0" smtClean="0"/>
              <a:t>All to be provided as open-source repositories (probably GitHub)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60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Back in the UK!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574170"/>
            <a:ext cx="5471811" cy="41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v14.1: </a:t>
            </a:r>
            <a:r>
              <a:rPr lang="da-DK" dirty="0" err="1" smtClean="0"/>
              <a:t>Mostly</a:t>
            </a:r>
            <a:r>
              <a:rPr lang="da-DK" dirty="0" smtClean="0"/>
              <a:t> ”</a:t>
            </a:r>
            <a:r>
              <a:rPr lang="da-DK" dirty="0" err="1" smtClean="0"/>
              <a:t>Completion</a:t>
            </a:r>
            <a:r>
              <a:rPr lang="da-DK" dirty="0" smtClean="0"/>
              <a:t>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676400"/>
            <a:ext cx="7632849" cy="3455988"/>
          </a:xfrm>
        </p:spPr>
        <p:txBody>
          <a:bodyPr/>
          <a:lstStyle/>
          <a:p>
            <a:r>
              <a:rPr lang="en-GB" sz="2800" dirty="0" smtClean="0"/>
              <a:t>More Core Performance Work</a:t>
            </a:r>
          </a:p>
          <a:p>
            <a:r>
              <a:rPr lang="en-GB" sz="2800" dirty="0" smtClean="0"/>
              <a:t>Get Compiler to the point where it makes a significant impact on typical applications</a:t>
            </a:r>
          </a:p>
          <a:p>
            <a:r>
              <a:rPr lang="en-GB" sz="2800" dirty="0" smtClean="0"/>
              <a:t>Industrial Strength Futures and Isolates</a:t>
            </a:r>
          </a:p>
          <a:p>
            <a:endParaRPr lang="en-GB" sz="2800" dirty="0" smtClean="0"/>
          </a:p>
          <a:p>
            <a:r>
              <a:rPr lang="en-GB" sz="2800" dirty="0" smtClean="0"/>
              <a:t>More Data Binding and other .NET Bridge tweaks</a:t>
            </a:r>
          </a:p>
          <a:p>
            <a:pPr lvl="1"/>
            <a:r>
              <a:rPr lang="en-GB" sz="2400" dirty="0" smtClean="0">
                <a:latin typeface="APL385 Unicode" panose="020B0709000202000203" pitchFamily="49" charset="0"/>
              </a:rPr>
              <a:t>:Disposable </a:t>
            </a:r>
            <a:r>
              <a:rPr lang="en-GB" sz="2400" dirty="0" smtClean="0"/>
              <a:t>control structure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955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v14.1: </a:t>
            </a:r>
            <a:r>
              <a:rPr lang="da-DK" dirty="0" err="1" smtClean="0"/>
              <a:t>Breaking</a:t>
            </a:r>
            <a:r>
              <a:rPr lang="da-DK" dirty="0" smtClean="0"/>
              <a:t> New </a:t>
            </a:r>
            <a:r>
              <a:rPr lang="da-DK" dirty="0" err="1" smtClean="0"/>
              <a:t>Ground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676400"/>
            <a:ext cx="7632849" cy="3455988"/>
          </a:xfrm>
        </p:spPr>
        <p:txBody>
          <a:bodyPr/>
          <a:lstStyle/>
          <a:p>
            <a:r>
              <a:rPr lang="en-GB" sz="2800" dirty="0" smtClean="0"/>
              <a:t>Gestures &amp; High DPI Support</a:t>
            </a:r>
          </a:p>
          <a:p>
            <a:r>
              <a:rPr lang="en-GB" sz="2800" dirty="0" smtClean="0"/>
              <a:t>Java Bridge</a:t>
            </a:r>
          </a:p>
          <a:p>
            <a:r>
              <a:rPr lang="en-GB" sz="2800" dirty="0" smtClean="0"/>
              <a:t>Official Apple OSX Support</a:t>
            </a:r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191000" y="3505200"/>
            <a:ext cx="47244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John Daintree: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Gestures and Desktop Scaling in Windows 8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/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lang="en-GB" sz="1800" b="1" dirty="0" smtClean="0">
                <a:latin typeface="+mn-lt"/>
              </a:rPr>
              <a:t>Monday 10:30-11:00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581400" y="2209800"/>
            <a:ext cx="1295402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70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Recommendations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/>
              <a:t>Move to 64 Bits</a:t>
            </a:r>
          </a:p>
          <a:p>
            <a:r>
              <a:rPr lang="en-GB" sz="2400" dirty="0" smtClean="0"/>
              <a:t>Move to Unicode</a:t>
            </a:r>
          </a:p>
          <a:p>
            <a:r>
              <a:rPr lang="en-GB" sz="2400" dirty="0" smtClean="0"/>
              <a:t>Learn about Security</a:t>
            </a:r>
          </a:p>
          <a:p>
            <a:pPr lvl="1"/>
            <a:r>
              <a:rPr lang="en-GB" sz="2000" dirty="0" smtClean="0"/>
              <a:t>BEFORE the </a:t>
            </a:r>
            <a:r>
              <a:rPr lang="en-GB" sz="2000" dirty="0" smtClean="0">
                <a:latin typeface="APL385 Unicode" panose="020B0709000202000203" pitchFamily="49" charset="0"/>
              </a:rPr>
              <a:t>⌈∆⍳~</a:t>
            </a:r>
            <a:r>
              <a:rPr lang="en-GB" sz="2000" dirty="0" smtClean="0"/>
              <a:t> hits the fan!</a:t>
            </a:r>
          </a:p>
          <a:p>
            <a:r>
              <a:rPr lang="en-GB" sz="2400" dirty="0" smtClean="0"/>
              <a:t>Functional style of coding </a:t>
            </a:r>
          </a:p>
          <a:p>
            <a:pPr lvl="1"/>
            <a:r>
              <a:rPr lang="en-GB" sz="2000" dirty="0" smtClean="0"/>
              <a:t>Not necessarily dfns</a:t>
            </a:r>
          </a:p>
          <a:p>
            <a:r>
              <a:rPr lang="en-GB" sz="2400" dirty="0" smtClean="0"/>
              <a:t>Use, influence and help build shared tools</a:t>
            </a:r>
          </a:p>
          <a:p>
            <a:pPr lvl="1"/>
            <a:r>
              <a:rPr lang="en-GB" sz="2000" dirty="0" smtClean="0"/>
              <a:t>Reduce duplication of effort!</a:t>
            </a:r>
            <a:endParaRPr lang="en-GB" sz="2000" dirty="0"/>
          </a:p>
          <a:p>
            <a:r>
              <a:rPr lang="en-GB" sz="2400" dirty="0" smtClean="0"/>
              <a:t>Hire </a:t>
            </a:r>
            <a:r>
              <a:rPr lang="en-GB" sz="2400" dirty="0"/>
              <a:t>an </a:t>
            </a:r>
            <a:r>
              <a:rPr lang="en-GB" sz="2400" dirty="0" smtClean="0"/>
              <a:t>apprentice (talk to Dyalog about sharing)</a:t>
            </a:r>
          </a:p>
          <a:p>
            <a:r>
              <a:rPr lang="en-GB" sz="2400" dirty="0" smtClean="0"/>
              <a:t>Send us APLMON data and benchmark code</a:t>
            </a:r>
          </a:p>
          <a:p>
            <a:endParaRPr lang="en-GB" sz="2400" dirty="0"/>
          </a:p>
        </p:txBody>
      </p:sp>
      <p:pic>
        <p:nvPicPr>
          <p:cNvPr id="4098" name="Picture 2" descr="http://www.lolcars.com/images/thank-you-for-driving-carefully-through-the-vi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93" y="822472"/>
            <a:ext cx="3554426" cy="17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76872"/>
            <a:ext cx="3248354" cy="3888336"/>
          </a:xfrm>
          <a:prstGeom prst="rect">
            <a:avLst/>
          </a:prstGeom>
        </p:spPr>
      </p:pic>
      <p:sp>
        <p:nvSpPr>
          <p:cNvPr id="6" name="Title Placeholder 4"/>
          <p:cNvSpPr txBox="1">
            <a:spLocks/>
          </p:cNvSpPr>
          <p:nvPr/>
        </p:nvSpPr>
        <p:spPr>
          <a:xfrm>
            <a:off x="652463" y="620689"/>
            <a:ext cx="7886700" cy="15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Technical Road Map</a:t>
            </a:r>
            <a:br>
              <a:rPr lang="en-US" kern="0" dirty="0" smtClean="0"/>
            </a:br>
            <a:r>
              <a:rPr lang="en-US" sz="3200" kern="0" dirty="0" smtClean="0"/>
              <a:t>Morten Kromberg, CTO</a:t>
            </a:r>
            <a:endParaRPr lang="en-GB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294376"/>
            <a:ext cx="1600200" cy="143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06" y="5486400"/>
            <a:ext cx="824853" cy="8100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206853" y="5347500"/>
            <a:ext cx="71306" cy="914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6812" y="4046529"/>
            <a:ext cx="1511387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xit" presetSubtype="6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Unused</a:t>
            </a:r>
            <a:r>
              <a:rPr lang="da-DK" dirty="0" smtClean="0"/>
              <a:t> Images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2133600"/>
            <a:ext cx="7632849" cy="34559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4" name="Picture 14" descr="http://drivesteady.com/wp-content/uploads/2012/01/funniest-road-signs-bo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5" y="1965385"/>
            <a:ext cx="4261854" cy="30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funnypica.com/wp-content/uploads/2012/08/funny-road-signs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Keep</a:t>
            </a:r>
            <a:r>
              <a:rPr lang="da-DK" dirty="0" smtClean="0"/>
              <a:t> on </a:t>
            </a:r>
            <a:r>
              <a:rPr lang="da-DK" dirty="0" err="1" smtClean="0"/>
              <a:t>Truckin</a:t>
            </a:r>
            <a:r>
              <a:rPr lang="da-DK" dirty="0" smtClean="0"/>
              <a:t>’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7975" y="1447800"/>
            <a:ext cx="7632849" cy="3889375"/>
          </a:xfrm>
        </p:spPr>
        <p:txBody>
          <a:bodyPr/>
          <a:lstStyle/>
          <a:p>
            <a:r>
              <a:rPr lang="en-GB" dirty="0" smtClean="0"/>
              <a:t>Direction mostly</a:t>
            </a:r>
            <a:br>
              <a:rPr lang="en-GB" dirty="0" smtClean="0"/>
            </a:br>
            <a:r>
              <a:rPr lang="en-GB" dirty="0" smtClean="0"/>
              <a:t>unchanged</a:t>
            </a:r>
          </a:p>
          <a:p>
            <a:r>
              <a:rPr lang="en-GB" dirty="0" smtClean="0"/>
              <a:t>Heading the same</a:t>
            </a:r>
            <a:br>
              <a:rPr lang="en-GB" dirty="0" smtClean="0"/>
            </a:br>
            <a:r>
              <a:rPr lang="en-GB" dirty="0" smtClean="0"/>
              <a:t>direction as in ‘13</a:t>
            </a:r>
            <a:br>
              <a:rPr lang="en-GB" dirty="0" smtClean="0"/>
            </a:br>
            <a:r>
              <a:rPr lang="en-GB" dirty="0" smtClean="0"/>
              <a:t>(and ‘12)</a:t>
            </a:r>
          </a:p>
          <a:p>
            <a:r>
              <a:rPr lang="en-GB" dirty="0" smtClean="0"/>
              <a:t>The horizon is</a:t>
            </a:r>
            <a:br>
              <a:rPr lang="en-GB" dirty="0" smtClean="0"/>
            </a:br>
            <a:r>
              <a:rPr lang="en-GB" dirty="0" smtClean="0"/>
              <a:t>a bit further away</a:t>
            </a:r>
            <a:br>
              <a:rPr lang="en-GB" dirty="0" smtClean="0"/>
            </a:br>
            <a:r>
              <a:rPr lang="en-GB" dirty="0" smtClean="0"/>
              <a:t>than some of us</a:t>
            </a:r>
            <a:br>
              <a:rPr lang="en-GB" dirty="0" smtClean="0"/>
            </a:br>
            <a:r>
              <a:rPr lang="en-GB" dirty="0" smtClean="0"/>
              <a:t>thought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16" descr="http://drivesteady.com/wp-content/uploads/2012/01/funniest-road-signs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399"/>
            <a:ext cx="4254891" cy="46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 err="1" smtClean="0"/>
              <a:t>Since</a:t>
            </a:r>
            <a:r>
              <a:rPr lang="da-DK" altLang="en-US" dirty="0" smtClean="0"/>
              <a:t> last UK UM (v10, 2003)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717430" y="1676400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da-DK" altLang="en-US" sz="1800" b="1" dirty="0" smtClean="0"/>
              <a:t>Major Language Features</a:t>
            </a:r>
          </a:p>
          <a:p>
            <a:r>
              <a:rPr lang="da-DK" altLang="en-US" sz="1800" dirty="0" smtClean="0"/>
              <a:t>Object </a:t>
            </a:r>
            <a:r>
              <a:rPr lang="da-DK" altLang="en-US" sz="1800" dirty="0" err="1" smtClean="0"/>
              <a:t>Orientation</a:t>
            </a:r>
            <a:endParaRPr lang="da-DK" altLang="en-US" sz="1800" dirty="0" smtClean="0"/>
          </a:p>
          <a:p>
            <a:r>
              <a:rPr lang="da-DK" altLang="en-US" sz="1800" dirty="0" smtClean="0"/>
              <a:t>64-bit (</a:t>
            </a:r>
            <a:r>
              <a:rPr lang="da-DK" altLang="en-US" sz="1800" dirty="0" err="1" smtClean="0"/>
              <a:t>unlimited</a:t>
            </a:r>
            <a:r>
              <a:rPr lang="da-DK" altLang="en-US" sz="1800" dirty="0" smtClean="0"/>
              <a:t> arrays in </a:t>
            </a:r>
            <a:r>
              <a:rPr lang="da-DK" altLang="en-US" sz="1800" dirty="0" err="1" smtClean="0"/>
              <a:t>unlimited</a:t>
            </a:r>
            <a:r>
              <a:rPr lang="da-DK" altLang="en-US" sz="1800" dirty="0" smtClean="0"/>
              <a:t> </a:t>
            </a:r>
            <a:r>
              <a:rPr lang="da-DK" altLang="en-US" sz="1800" dirty="0" err="1" smtClean="0"/>
              <a:t>workspaces</a:t>
            </a:r>
            <a:r>
              <a:rPr lang="da-DK" altLang="en-US" sz="1800" dirty="0" smtClean="0"/>
              <a:t>)</a:t>
            </a:r>
          </a:p>
          <a:p>
            <a:r>
              <a:rPr lang="da-DK" altLang="en-US" sz="1800" dirty="0" err="1" smtClean="0"/>
              <a:t>Unicode</a:t>
            </a:r>
            <a:r>
              <a:rPr lang="da-DK" altLang="en-US" sz="1800" dirty="0" smtClean="0"/>
              <a:t> Support</a:t>
            </a:r>
          </a:p>
          <a:p>
            <a:pPr lvl="1"/>
            <a:r>
              <a:rPr lang="da-DK" altLang="en-US" sz="1600" dirty="0" smtClean="0"/>
              <a:t>APL source in </a:t>
            </a:r>
            <a:r>
              <a:rPr lang="da-DK" altLang="en-US" sz="1600" dirty="0" err="1" smtClean="0"/>
              <a:t>text</a:t>
            </a:r>
            <a:r>
              <a:rPr lang="da-DK" altLang="en-US" sz="1600" dirty="0" smtClean="0"/>
              <a:t> files</a:t>
            </a:r>
          </a:p>
          <a:p>
            <a:pPr lvl="1"/>
            <a:r>
              <a:rPr lang="da-DK" altLang="en-US" sz="1600" dirty="0" smtClean="0"/>
              <a:t>Support for </a:t>
            </a:r>
            <a:r>
              <a:rPr lang="da-DK" altLang="en-US" sz="1600" dirty="0" err="1" smtClean="0"/>
              <a:t>Unicode</a:t>
            </a:r>
            <a:r>
              <a:rPr lang="da-DK" altLang="en-US" sz="1600" dirty="0" smtClean="0"/>
              <a:t> data</a:t>
            </a:r>
          </a:p>
          <a:p>
            <a:r>
              <a:rPr lang="da-DK" altLang="en-US" sz="1800" dirty="0"/>
              <a:t>128-bit Decimal </a:t>
            </a:r>
            <a:r>
              <a:rPr lang="da-DK" altLang="en-US" sz="1800" dirty="0" err="1" smtClean="0"/>
              <a:t>Numbers</a:t>
            </a:r>
            <a:endParaRPr lang="da-DK" altLang="en-US" sz="1800" dirty="0"/>
          </a:p>
          <a:p>
            <a:r>
              <a:rPr lang="da-DK" altLang="en-US" sz="1800" dirty="0" err="1"/>
              <a:t>Complex</a:t>
            </a:r>
            <a:r>
              <a:rPr lang="da-DK" altLang="en-US" sz="1800" dirty="0"/>
              <a:t> </a:t>
            </a:r>
            <a:r>
              <a:rPr lang="da-DK" altLang="en-US" sz="1800" dirty="0" err="1" smtClean="0"/>
              <a:t>Numbers</a:t>
            </a:r>
            <a:endParaRPr lang="da-DK" altLang="en-US" sz="1800" dirty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>
          <a:xfrm>
            <a:off x="4645324" y="1676400"/>
            <a:ext cx="3965276" cy="4114800"/>
          </a:xfrm>
        </p:spPr>
        <p:txBody>
          <a:bodyPr/>
          <a:lstStyle/>
          <a:p>
            <a:pPr marL="0" indent="0">
              <a:buNone/>
            </a:pPr>
            <a:r>
              <a:rPr lang="da-DK" altLang="en-US" sz="1800" b="1" dirty="0" smtClean="0"/>
              <a:t>Tools &amp; Interfaces</a:t>
            </a:r>
          </a:p>
          <a:p>
            <a:r>
              <a:rPr lang="da-DK" altLang="en-US" sz="1800" dirty="0" err="1" smtClean="0"/>
              <a:t>Microsoft.Net</a:t>
            </a:r>
            <a:r>
              <a:rPr lang="da-DK" altLang="en-US" sz="1800" dirty="0" smtClean="0"/>
              <a:t> </a:t>
            </a:r>
            <a:r>
              <a:rPr lang="da-DK" altLang="en-US" sz="1800" dirty="0"/>
              <a:t>Integration</a:t>
            </a:r>
          </a:p>
          <a:p>
            <a:r>
              <a:rPr lang="da-DK" altLang="en-US" sz="1800" dirty="0" smtClean="0"/>
              <a:t>[Secure] </a:t>
            </a:r>
            <a:r>
              <a:rPr lang="da-DK" altLang="en-US" sz="1800" dirty="0"/>
              <a:t>TCP Sockets</a:t>
            </a:r>
          </a:p>
          <a:p>
            <a:pPr lvl="1"/>
            <a:r>
              <a:rPr lang="da-DK" altLang="en-US" sz="1600" dirty="0" smtClean="0"/>
              <a:t>With </a:t>
            </a:r>
            <a:r>
              <a:rPr lang="da-DK" altLang="en-US" sz="1600" dirty="0"/>
              <a:t>IPv6 Support</a:t>
            </a:r>
          </a:p>
          <a:p>
            <a:r>
              <a:rPr lang="da-DK" altLang="en-US" sz="1800" dirty="0"/>
              <a:t>XML-to-APL Array Converter</a:t>
            </a:r>
          </a:p>
          <a:p>
            <a:r>
              <a:rPr lang="da-DK" altLang="en-US" sz="1800" dirty="0" err="1" smtClean="0"/>
              <a:t>Regular</a:t>
            </a:r>
            <a:r>
              <a:rPr lang="da-DK" altLang="en-US" sz="1800" dirty="0" smtClean="0"/>
              <a:t> Expressions (PCRE)</a:t>
            </a:r>
          </a:p>
          <a:p>
            <a:r>
              <a:rPr lang="da-DK" altLang="en-US" sz="1800" dirty="0" smtClean="0"/>
              <a:t>Interface </a:t>
            </a:r>
            <a:r>
              <a:rPr lang="da-DK" altLang="en-US" sz="1800" dirty="0"/>
              <a:t>to the R Statistical </a:t>
            </a:r>
            <a:r>
              <a:rPr lang="da-DK" altLang="en-US" sz="1800" dirty="0" smtClean="0"/>
              <a:t>Framework</a:t>
            </a:r>
          </a:p>
          <a:p>
            <a:r>
              <a:rPr lang="da-DK" altLang="en-US" sz="1800" dirty="0" err="1"/>
              <a:t>SharpPlot</a:t>
            </a:r>
            <a:r>
              <a:rPr lang="da-DK" altLang="en-US" sz="1800" dirty="0"/>
              <a:t> </a:t>
            </a:r>
            <a:r>
              <a:rPr lang="da-DK" altLang="en-US" sz="1800" dirty="0" smtClean="0"/>
              <a:t>Graphics</a:t>
            </a:r>
          </a:p>
          <a:p>
            <a:r>
              <a:rPr lang="da-DK" altLang="en-US" sz="1800" dirty="0" smtClean="0"/>
              <a:t>Array Editor</a:t>
            </a:r>
            <a:endParaRPr lang="da-DK" altLang="en-US" sz="1800" dirty="0"/>
          </a:p>
          <a:p>
            <a:endParaRPr lang="da-DK" alt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527430" y="5088467"/>
            <a:ext cx="37338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Nic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Delcros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and Gitte Christensen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The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SharpPlot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Chart Wizard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Tuesday 15:10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527430" y="4419600"/>
            <a:ext cx="501770" cy="6688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1725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Version 14.0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5995"/>
            <a:ext cx="7990656" cy="4114800"/>
          </a:xfrm>
        </p:spPr>
        <p:txBody>
          <a:bodyPr/>
          <a:lstStyle/>
          <a:p>
            <a:r>
              <a:rPr lang="da-DK" sz="2400" b="1" dirty="0" err="1" smtClean="0"/>
              <a:t>Functional</a:t>
            </a:r>
            <a:r>
              <a:rPr lang="da-DK" sz="2400" b="1" dirty="0" smtClean="0"/>
              <a:t> Power </a:t>
            </a:r>
            <a:r>
              <a:rPr lang="da-DK" sz="1600" dirty="0" smtClean="0"/>
              <a:t>(</a:t>
            </a:r>
            <a:r>
              <a:rPr lang="da-DK" sz="1600" dirty="0" err="1" smtClean="0"/>
              <a:t>catching</a:t>
            </a:r>
            <a:r>
              <a:rPr lang="da-DK" sz="1600" dirty="0" smtClean="0"/>
              <a:t> up to post-1985 Ken Iverson &amp; Roger Hui)</a:t>
            </a:r>
            <a:endParaRPr lang="da-DK" sz="2400" dirty="0" smtClean="0"/>
          </a:p>
          <a:p>
            <a:pPr lvl="1" algn="just"/>
            <a:r>
              <a:rPr lang="da-DK" sz="2000" dirty="0" smtClean="0"/>
              <a:t>Rank (</a:t>
            </a:r>
            <a:r>
              <a:rPr lang="da-DK" sz="2000" dirty="0" smtClean="0">
                <a:latin typeface="APL385 Unicode" panose="020B0709000202000203" pitchFamily="49" charset="0"/>
              </a:rPr>
              <a:t>⍤</a:t>
            </a:r>
            <a:r>
              <a:rPr lang="da-DK" sz="2000" dirty="0" smtClean="0"/>
              <a:t>), </a:t>
            </a:r>
            <a:r>
              <a:rPr lang="da-DK" sz="2000" dirty="0" err="1" smtClean="0"/>
              <a:t>Key</a:t>
            </a:r>
            <a:r>
              <a:rPr lang="da-DK" sz="2000" dirty="0" smtClean="0"/>
              <a:t> (</a:t>
            </a:r>
            <a:r>
              <a:rPr lang="da-DK" sz="2000" dirty="0" smtClean="0">
                <a:latin typeface="APL385 Unicode" panose="020B0709000202000203" pitchFamily="49" charset="0"/>
              </a:rPr>
              <a:t>⌸</a:t>
            </a:r>
            <a:r>
              <a:rPr lang="da-DK" sz="2000" dirty="0" smtClean="0"/>
              <a:t>), </a:t>
            </a:r>
            <a:r>
              <a:rPr lang="da-DK" sz="2000" dirty="0" err="1" smtClean="0"/>
              <a:t>Tally</a:t>
            </a:r>
            <a:r>
              <a:rPr lang="da-DK" sz="2000" dirty="0" smtClean="0"/>
              <a:t> (</a:t>
            </a:r>
            <a:r>
              <a:rPr lang="da-DK" sz="2000" dirty="0" smtClean="0">
                <a:latin typeface="APL385 Unicode" panose="020B0709000202000203" pitchFamily="49" charset="0"/>
              </a:rPr>
              <a:t>≢</a:t>
            </a:r>
            <a:r>
              <a:rPr lang="da-DK" sz="2000" dirty="0" smtClean="0"/>
              <a:t>)</a:t>
            </a:r>
          </a:p>
          <a:p>
            <a:pPr lvl="1" algn="just"/>
            <a:r>
              <a:rPr lang="da-DK" sz="2000" dirty="0" smtClean="0"/>
              <a:t>Trains:  (</a:t>
            </a:r>
            <a:r>
              <a:rPr lang="da-DK" sz="2000" dirty="0" err="1" smtClean="0">
                <a:latin typeface="APL385 Unicode" panose="020B0709000202000203" pitchFamily="49" charset="0"/>
              </a:rPr>
              <a:t>avg</a:t>
            </a:r>
            <a:r>
              <a:rPr lang="da-DK" sz="2000" dirty="0" smtClean="0">
                <a:latin typeface="APL385 Unicode" panose="020B0709000202000203" pitchFamily="49" charset="0"/>
              </a:rPr>
              <a:t>←+/ ÷ ≢</a:t>
            </a:r>
            <a:r>
              <a:rPr lang="da-DK" sz="2000" dirty="0" smtClean="0"/>
              <a:t>)   (</a:t>
            </a:r>
            <a:r>
              <a:rPr lang="da-DK" sz="2000" dirty="0" err="1" smtClean="0">
                <a:latin typeface="APL385 Unicode" panose="020B0709000202000203" pitchFamily="49" charset="0"/>
              </a:rPr>
              <a:t>flipenc</a:t>
            </a:r>
            <a:r>
              <a:rPr lang="da-DK" sz="2000" dirty="0" smtClean="0">
                <a:latin typeface="APL385 Unicode" panose="020B0709000202000203" pitchFamily="49" charset="0"/>
              </a:rPr>
              <a:t>←⍉⊤</a:t>
            </a:r>
            <a:r>
              <a:rPr lang="da-DK" sz="2000" dirty="0" smtClean="0"/>
              <a:t>)</a:t>
            </a:r>
          </a:p>
          <a:p>
            <a:pPr lvl="1" algn="just"/>
            <a:r>
              <a:rPr lang="da-DK" sz="2000" dirty="0" err="1" smtClean="0"/>
              <a:t>Dyadic</a:t>
            </a:r>
            <a:r>
              <a:rPr lang="da-DK" sz="2000" dirty="0" smtClean="0"/>
              <a:t> Iota on </a:t>
            </a:r>
            <a:r>
              <a:rPr lang="da-DK" sz="2000" dirty="0" err="1" smtClean="0"/>
              <a:t>higher</a:t>
            </a:r>
            <a:r>
              <a:rPr lang="da-DK" sz="2000" dirty="0" smtClean="0"/>
              <a:t>-rank arrays (and </a:t>
            </a:r>
            <a:r>
              <a:rPr lang="da-DK" sz="2000" dirty="0" smtClean="0">
                <a:latin typeface="APL385 Unicode" panose="020B0709000202000203" pitchFamily="49" charset="0"/>
              </a:rPr>
              <a:t>8⌶</a:t>
            </a:r>
            <a:r>
              <a:rPr lang="da-DK" sz="2000" dirty="0" smtClean="0"/>
              <a:t> for </a:t>
            </a:r>
            <a:r>
              <a:rPr lang="da-DK" sz="2000" dirty="0" err="1" smtClean="0"/>
              <a:t>inverted</a:t>
            </a:r>
            <a:r>
              <a:rPr lang="da-DK" sz="2000" dirty="0" smtClean="0"/>
              <a:t> </a:t>
            </a:r>
            <a:r>
              <a:rPr lang="da-DK" sz="2000" dirty="0" err="1" smtClean="0"/>
              <a:t>tables</a:t>
            </a:r>
            <a:r>
              <a:rPr lang="da-DK" sz="2000" dirty="0" smtClean="0"/>
              <a:t>)</a:t>
            </a:r>
          </a:p>
          <a:p>
            <a:r>
              <a:rPr lang="da-DK" sz="2400" b="1" dirty="0"/>
              <a:t>Performance</a:t>
            </a:r>
          </a:p>
          <a:p>
            <a:pPr lvl="1"/>
            <a:r>
              <a:rPr lang="da-DK" sz="2000" dirty="0"/>
              <a:t>Serial: primitives and system </a:t>
            </a:r>
            <a:r>
              <a:rPr lang="da-DK" sz="2000" dirty="0" err="1"/>
              <a:t>functions</a:t>
            </a:r>
            <a:r>
              <a:rPr lang="da-DK" sz="2000" dirty="0"/>
              <a:t>, ”interpreter overhead”</a:t>
            </a:r>
          </a:p>
          <a:p>
            <a:pPr lvl="1"/>
            <a:r>
              <a:rPr lang="da-DK" sz="2000" dirty="0"/>
              <a:t>Parallel: futures and </a:t>
            </a:r>
            <a:r>
              <a:rPr lang="da-DK" sz="2000" dirty="0" err="1"/>
              <a:t>isolates</a:t>
            </a:r>
            <a:endParaRPr lang="da-DK" sz="2000" dirty="0"/>
          </a:p>
          <a:p>
            <a:pPr algn="just"/>
            <a:r>
              <a:rPr lang="da-DK" sz="2400" b="1" dirty="0" smtClean="0"/>
              <a:t>New User Interfaces</a:t>
            </a:r>
          </a:p>
          <a:p>
            <a:pPr lvl="1" algn="just"/>
            <a:r>
              <a:rPr lang="da-DK" sz="2000" dirty="0" smtClean="0"/>
              <a:t>Data Binding, </a:t>
            </a:r>
            <a:r>
              <a:rPr lang="da-DK" sz="2000" dirty="0" err="1" smtClean="0"/>
              <a:t>Syncfusion</a:t>
            </a:r>
            <a:r>
              <a:rPr lang="da-DK" sz="2000" dirty="0" smtClean="0"/>
              <a:t> Libraries for WPF and JavaScript</a:t>
            </a:r>
          </a:p>
          <a:p>
            <a:pPr algn="just"/>
            <a:r>
              <a:rPr lang="da-DK" sz="2400" b="1" dirty="0"/>
              <a:t>Cross-platform</a:t>
            </a:r>
          </a:p>
          <a:p>
            <a:pPr lvl="1" algn="just"/>
            <a:r>
              <a:rPr lang="da-DK" sz="2000" dirty="0"/>
              <a:t>Remote IDE (RIDE), </a:t>
            </a:r>
            <a:r>
              <a:rPr lang="da-DK" sz="2000" dirty="0" err="1"/>
              <a:t>prepare</a:t>
            </a:r>
            <a:r>
              <a:rPr lang="da-DK" sz="2000" dirty="0"/>
              <a:t> for </a:t>
            </a:r>
            <a:r>
              <a:rPr lang="da-DK" sz="2000" dirty="0" err="1"/>
              <a:t>MacOSX</a:t>
            </a:r>
            <a:r>
              <a:rPr lang="da-DK" sz="2000" dirty="0"/>
              <a:t>, Android, </a:t>
            </a:r>
            <a:r>
              <a:rPr lang="da-DK" sz="2000" dirty="0" err="1" smtClean="0"/>
              <a:t>iOS</a:t>
            </a:r>
            <a:endParaRPr lang="da-DK" sz="20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876800" y="677498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Dan Baronet: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v14.0 Language Features in Practice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/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Thursday 14:00-17:30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200400" y="1668098"/>
            <a:ext cx="1676400" cy="1523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408329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Version 14.0 Performance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4" y="1828800"/>
            <a:ext cx="9187206" cy="49291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667000" y="1676400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Roger Hui and Kimmo </a:t>
            </a:r>
            <a:r>
              <a:rPr lang="en-GB" sz="1800" dirty="0" err="1" smtClean="0">
                <a:latin typeface="+mn-lt"/>
              </a:rPr>
              <a:t>Kekäläinen</a:t>
            </a:r>
            <a:r>
              <a:rPr lang="en-GB" sz="1800" dirty="0" smtClean="0">
                <a:latin typeface="+mn-lt"/>
              </a:rPr>
              <a:t>: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The Tuning Pipeline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Monday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15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:30-16:15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990600" y="2667000"/>
            <a:ext cx="1676400" cy="1523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9136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Unfinished</a:t>
            </a:r>
            <a:r>
              <a:rPr lang="da-DK" dirty="0" smtClean="0"/>
              <a:t> Business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2400" dirty="0" smtClean="0"/>
              <a:t>The team has long </a:t>
            </a:r>
            <a:r>
              <a:rPr lang="da-DK" sz="2400" dirty="0" err="1" smtClean="0"/>
              <a:t>experience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err="1" smtClean="0"/>
              <a:t>producing</a:t>
            </a:r>
            <a:r>
              <a:rPr lang="da-DK" sz="2400" dirty="0" smtClean="0"/>
              <a:t> new </a:t>
            </a:r>
            <a:r>
              <a:rPr lang="da-DK" sz="2400" dirty="0" err="1" smtClean="0"/>
              <a:t>interpreters</a:t>
            </a:r>
            <a:endParaRPr lang="da-DK" sz="2400" dirty="0" smtClean="0"/>
          </a:p>
          <a:p>
            <a:r>
              <a:rPr lang="da-DK" sz="2400" dirty="0" smtClean="0"/>
              <a:t>But Tools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relatively</a:t>
            </a:r>
            <a:r>
              <a:rPr lang="da-DK" sz="2400" dirty="0" smtClean="0"/>
              <a:t> new to </a:t>
            </a:r>
            <a:r>
              <a:rPr lang="da-DK" sz="2400" dirty="0" err="1" smtClean="0"/>
              <a:t>us</a:t>
            </a:r>
            <a:endParaRPr lang="da-DK" sz="2400" dirty="0" smtClean="0"/>
          </a:p>
          <a:p>
            <a:endParaRPr lang="da-DK" sz="2400" dirty="0" smtClean="0"/>
          </a:p>
          <a:p>
            <a:r>
              <a:rPr lang="da-DK" sz="2400" dirty="0" smtClean="0"/>
              <a:t>500</a:t>
            </a:r>
            <a:r>
              <a:rPr lang="da-DK" sz="2400" dirty="0"/>
              <a:t>+ pages of </a:t>
            </a:r>
            <a:r>
              <a:rPr lang="da-DK" sz="2400" dirty="0" err="1" smtClean="0"/>
              <a:t>documentation</a:t>
            </a:r>
            <a:r>
              <a:rPr lang="da-DK" sz="2400" dirty="0" smtClean="0"/>
              <a:t> </a:t>
            </a:r>
            <a:r>
              <a:rPr lang="da-DK" sz="2400" dirty="0" err="1" smtClean="0"/>
              <a:t>were</a:t>
            </a:r>
            <a:r>
              <a:rPr lang="da-DK" sz="2400" dirty="0" smtClean="0"/>
              <a:t> </a:t>
            </a:r>
            <a:r>
              <a:rPr lang="da-DK" sz="2400" dirty="0" err="1" smtClean="0"/>
              <a:t>produced</a:t>
            </a:r>
            <a:r>
              <a:rPr lang="da-DK" sz="2400" dirty="0" smtClean="0"/>
              <a:t> in </a:t>
            </a:r>
            <a:r>
              <a:rPr lang="da-DK" sz="2400" dirty="0" err="1" smtClean="0"/>
              <a:t>conjuction</a:t>
            </a:r>
            <a:r>
              <a:rPr lang="da-DK" sz="2400" dirty="0" smtClean="0"/>
              <a:t> with v14.0:</a:t>
            </a:r>
          </a:p>
          <a:p>
            <a:pPr lvl="1"/>
            <a:r>
              <a:rPr lang="da-DK" sz="2000" dirty="0" smtClean="0"/>
              <a:t>Release </a:t>
            </a:r>
            <a:r>
              <a:rPr lang="da-DK" sz="2000" dirty="0"/>
              <a:t>notes, </a:t>
            </a:r>
            <a:r>
              <a:rPr lang="da-DK" sz="2000" dirty="0" smtClean="0"/>
              <a:t>Futures </a:t>
            </a:r>
            <a:r>
              <a:rPr lang="da-DK" sz="2000" dirty="0"/>
              <a:t>&amp; </a:t>
            </a:r>
            <a:r>
              <a:rPr lang="da-DK" sz="2000" dirty="0" err="1" smtClean="0"/>
              <a:t>Isolates</a:t>
            </a:r>
            <a:r>
              <a:rPr lang="da-DK" sz="2000" dirty="0"/>
              <a:t>, C</a:t>
            </a:r>
            <a:r>
              <a:rPr lang="da-DK" sz="2000" dirty="0" smtClean="0"/>
              <a:t>ompiler</a:t>
            </a:r>
            <a:r>
              <a:rPr lang="da-DK" sz="2000" dirty="0"/>
              <a:t>, R </a:t>
            </a:r>
            <a:r>
              <a:rPr lang="da-DK" sz="2000" dirty="0" smtClean="0"/>
              <a:t>Interface…</a:t>
            </a:r>
            <a:endParaRPr lang="da-DK" sz="2000" dirty="0"/>
          </a:p>
          <a:p>
            <a:r>
              <a:rPr lang="da-DK" sz="2400" dirty="0" smtClean="0"/>
              <a:t>But a </a:t>
            </a:r>
            <a:r>
              <a:rPr lang="da-DK" sz="2400" dirty="0" err="1" smtClean="0"/>
              <a:t>few</a:t>
            </a:r>
            <a:r>
              <a:rPr lang="da-DK" sz="2400" dirty="0" smtClean="0"/>
              <a:t> </a:t>
            </a:r>
            <a:r>
              <a:rPr lang="da-DK" sz="2400" dirty="0" err="1" smtClean="0"/>
              <a:t>loose</a:t>
            </a:r>
            <a:r>
              <a:rPr lang="da-DK" sz="2400" dirty="0" smtClean="0"/>
              <a:t> </a:t>
            </a:r>
            <a:r>
              <a:rPr lang="da-DK" sz="2400" dirty="0" err="1" smtClean="0"/>
              <a:t>ends</a:t>
            </a:r>
            <a:r>
              <a:rPr lang="da-DK" sz="2400" dirty="0" smtClean="0"/>
              <a:t>, </a:t>
            </a:r>
            <a:r>
              <a:rPr lang="da-DK" sz="2400" dirty="0" err="1" smtClean="0"/>
              <a:t>worth</a:t>
            </a:r>
            <a:r>
              <a:rPr lang="da-DK" sz="2400" dirty="0" smtClean="0"/>
              <a:t> </a:t>
            </a:r>
            <a:r>
              <a:rPr lang="da-DK" sz="2400" dirty="0" err="1" smtClean="0"/>
              <a:t>another</a:t>
            </a:r>
            <a:r>
              <a:rPr lang="da-DK" sz="2400" dirty="0" smtClean="0"/>
              <a:t> 500-odd pages, </a:t>
            </a:r>
            <a:r>
              <a:rPr lang="da-DK" sz="2400" dirty="0" err="1" smtClean="0"/>
              <a:t>were</a:t>
            </a:r>
            <a:r>
              <a:rPr lang="da-DK" sz="2400" dirty="0" smtClean="0"/>
              <a:t> </a:t>
            </a:r>
            <a:r>
              <a:rPr lang="da-DK" sz="2400" dirty="0" err="1" smtClean="0"/>
              <a:t>left</a:t>
            </a:r>
            <a:r>
              <a:rPr lang="da-DK" sz="2400" dirty="0" smtClean="0"/>
              <a:t> </a:t>
            </a:r>
            <a:r>
              <a:rPr lang="da-DK" sz="2400" dirty="0" err="1" smtClean="0"/>
              <a:t>untied</a:t>
            </a:r>
            <a:r>
              <a:rPr lang="da-DK" sz="2400" dirty="0" smtClean="0"/>
              <a:t>…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8" name="Picture 2" descr="http://www.pembrokeshire.gov.uk/picviewbig.asp?Image_ID=8789&amp;languag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23812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067300" y="5162478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Fiona Smith: 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News from the Documentation Dept.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/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</a:b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Monday 14:00-14:30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733800" y="5162478"/>
            <a:ext cx="1322071" cy="5657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665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Unfinished</a:t>
            </a:r>
            <a:r>
              <a:rPr lang="da-DK" dirty="0" smtClean="0"/>
              <a:t> Business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b="1" dirty="0" smtClean="0"/>
              <a:t>Windows Presentation Foundation</a:t>
            </a:r>
            <a:br>
              <a:rPr lang="en-GB" sz="2400" b="1" dirty="0" smtClean="0"/>
            </a:br>
            <a:r>
              <a:rPr lang="en-GB" sz="2400" b="1" dirty="0" smtClean="0"/>
              <a:t>Utilities and Tutorial</a:t>
            </a:r>
          </a:p>
          <a:p>
            <a:r>
              <a:rPr lang="en-GB" sz="2400" b="1" dirty="0" smtClean="0"/>
              <a:t>“Easy as </a:t>
            </a:r>
            <a:r>
              <a:rPr lang="da-DK" sz="2400" b="1" dirty="0" smtClean="0">
                <a:latin typeface="APL385 Unicode" panose="020B0709000202000203" pitchFamily="49" charset="0"/>
              </a:rPr>
              <a:t>⎕</a:t>
            </a:r>
            <a:r>
              <a:rPr lang="en-GB" sz="2400" b="1" dirty="0" smtClean="0">
                <a:latin typeface="APL385 Unicode" panose="020B0709000202000203" pitchFamily="49" charset="0"/>
              </a:rPr>
              <a:t>WC</a:t>
            </a:r>
            <a:r>
              <a:rPr lang="en-GB" sz="2400" b="1" dirty="0" smtClean="0"/>
              <a:t>” Web Server</a:t>
            </a:r>
            <a:br>
              <a:rPr lang="en-GB" sz="2400" b="1" dirty="0" smtClean="0"/>
            </a:br>
            <a:r>
              <a:rPr lang="en-GB" sz="2400" b="1" dirty="0" smtClean="0"/>
              <a:t>(</a:t>
            </a:r>
            <a:r>
              <a:rPr lang="en-GB" sz="2400" b="1" dirty="0" err="1" smtClean="0"/>
              <a:t>MiServer</a:t>
            </a:r>
            <a:r>
              <a:rPr lang="en-GB" sz="2400" b="1" dirty="0" smtClean="0"/>
              <a:t> 3.0)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Both presented in workshops at Dyalog’14</a:t>
            </a:r>
          </a:p>
          <a:p>
            <a:r>
              <a:rPr lang="en-GB" sz="2400" dirty="0"/>
              <a:t>Code </a:t>
            </a:r>
            <a:r>
              <a:rPr lang="en-GB" sz="2400" dirty="0" smtClean="0"/>
              <a:t>samples </a:t>
            </a:r>
            <a:r>
              <a:rPr lang="en-GB" sz="2400" dirty="0"/>
              <a:t>are starting to appear on line</a:t>
            </a:r>
          </a:p>
          <a:p>
            <a:r>
              <a:rPr lang="en-GB" sz="2400" dirty="0" smtClean="0"/>
              <a:t>Documentation is still “work in progress”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2" descr="http://www.smartgridnews.com/artman/uploads/1/new_technologies_road_sign_med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5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972050" y="583902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Morten Kromberg, Michael Hughes: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WPF 3</a:t>
            </a:r>
            <a:r>
              <a:rPr lang="en-GB" sz="1800" baseline="30000" dirty="0" smtClean="0">
                <a:latin typeface="+mn-lt"/>
              </a:rPr>
              <a:t>rd</a:t>
            </a:r>
            <a:r>
              <a:rPr lang="en-GB" sz="1800" dirty="0" smtClean="0">
                <a:latin typeface="+mn-lt"/>
              </a:rPr>
              <a:t> Party Controls (+workshops)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Wednesday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09:15-10:00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295650" y="1574502"/>
            <a:ext cx="1676400" cy="1523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5672158" y="3168948"/>
            <a:ext cx="2902789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Brian Becker:</a:t>
            </a:r>
            <a:br>
              <a:rPr lang="en-GB" sz="1800" dirty="0" smtClean="0">
                <a:latin typeface="+mn-lt"/>
              </a:rPr>
            </a:br>
            <a:r>
              <a:rPr lang="en-GB" sz="1800" dirty="0" err="1" smtClean="0">
                <a:latin typeface="+mn-lt"/>
              </a:rPr>
              <a:t>Miserver</a:t>
            </a:r>
            <a:r>
              <a:rPr lang="en-GB" sz="1800" dirty="0" smtClean="0">
                <a:latin typeface="+mn-lt"/>
              </a:rPr>
              <a:t> 3.0 (+workshops)</a:t>
            </a:r>
            <a:br>
              <a:rPr lang="en-GB" sz="1800" dirty="0" smtClean="0">
                <a:latin typeface="+mn-lt"/>
              </a:rPr>
            </a:b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Tuesday 16:00-16:30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 flipV="1">
            <a:off x="3429000" y="3067050"/>
            <a:ext cx="2243158" cy="5971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52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encrypted-tbn0.gstatic.com/images?q=tbn:ANd9GcTTH5RreP87FXMVi4cJuCF63PM9xely08atyhNGmOBFlrSRfDtV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7007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err="1" smtClean="0"/>
              <a:t>Unfinished</a:t>
            </a:r>
            <a:r>
              <a:rPr lang="da-DK" dirty="0" smtClean="0"/>
              <a:t> Business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b="1" dirty="0" smtClean="0"/>
              <a:t>Dyalog File Server (DFS)</a:t>
            </a:r>
          </a:p>
          <a:p>
            <a:pPr lvl="1"/>
            <a:r>
              <a:rPr lang="en-GB" sz="2000" dirty="0" smtClean="0"/>
              <a:t>Secure, faster file system for LAN-based </a:t>
            </a:r>
            <a:br>
              <a:rPr lang="en-GB" sz="2000" dirty="0" smtClean="0"/>
            </a:br>
            <a:r>
              <a:rPr lang="en-GB" sz="2000" dirty="0" smtClean="0"/>
              <a:t>multi-user applications</a:t>
            </a:r>
            <a:endParaRPr lang="en-GB" sz="2400" dirty="0" smtClean="0"/>
          </a:p>
          <a:p>
            <a:r>
              <a:rPr lang="en-GB" sz="2400" b="1" dirty="0" smtClean="0"/>
              <a:t>Dyalog Cryptographic Library</a:t>
            </a:r>
          </a:p>
          <a:p>
            <a:pPr lvl="1"/>
            <a:r>
              <a:rPr lang="en-GB" sz="2000" dirty="0" smtClean="0"/>
              <a:t>Cross-platform implementation of most common</a:t>
            </a:r>
            <a:br>
              <a:rPr lang="en-GB" sz="2000" dirty="0" smtClean="0"/>
            </a:br>
            <a:r>
              <a:rPr lang="en-GB" sz="2000" dirty="0" smtClean="0"/>
              <a:t>hashing, symmetric and asymmetric algorithms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Both are available for testing</a:t>
            </a:r>
          </a:p>
          <a:p>
            <a:r>
              <a:rPr lang="en-GB" sz="2400" dirty="0" smtClean="0"/>
              <a:t>Documentation still “work in progress”</a:t>
            </a:r>
            <a:endParaRPr lang="da-DK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972050" y="583902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Richard Smith: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Component Files and the DFS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Thursday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09:00-09:45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295650" y="1574502"/>
            <a:ext cx="1676400" cy="1523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181600" y="3866537"/>
            <a:ext cx="40386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latin typeface="+mn-lt"/>
              </a:rPr>
              <a:t>Bjørn Christensen:</a:t>
            </a:r>
            <a:br>
              <a:rPr lang="en-GB" sz="1800" dirty="0" smtClean="0">
                <a:latin typeface="+mn-lt"/>
              </a:rPr>
            </a:br>
            <a:r>
              <a:rPr lang="en-GB" sz="1800" dirty="0" smtClean="0">
                <a:latin typeface="+mn-lt"/>
              </a:rPr>
              <a:t>Cryptography 101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b="1" dirty="0" smtClean="0">
                <a:latin typeface="+mn-lt"/>
              </a:rPr>
              <a:t>Tuesday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 16:45-17:30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295650" y="3893225"/>
            <a:ext cx="1890263" cy="2821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297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Powerpoint template 11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8 aug 2014.potx" id="{D75E8AA9-851B-4AE5-B4A8-6C86A88EC8D9}" vid="{39B23ECB-5CBD-46BA-A539-2031A0E047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 template 18 aug 2014</Template>
  <TotalTime>7012</TotalTime>
  <Words>868</Words>
  <Application>Microsoft Office PowerPoint</Application>
  <PresentationFormat>On-screen Show (4:3)</PresentationFormat>
  <Paragraphs>203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APL385 Unicode</vt:lpstr>
      <vt:lpstr>Arial</vt:lpstr>
      <vt:lpstr>Geneva</vt:lpstr>
      <vt:lpstr>Times</vt:lpstr>
      <vt:lpstr>Times New Roman</vt:lpstr>
      <vt:lpstr>Powerpoint template 11 aug 2014</vt:lpstr>
      <vt:lpstr>PowerPoint Presentation</vt:lpstr>
      <vt:lpstr>Back in the UK!</vt:lpstr>
      <vt:lpstr>Keep on Truckin’</vt:lpstr>
      <vt:lpstr>Since last UK UM (v10, 2003)</vt:lpstr>
      <vt:lpstr>Version 14.0</vt:lpstr>
      <vt:lpstr>Version 14.0 Performance</vt:lpstr>
      <vt:lpstr>Unfinished Business</vt:lpstr>
      <vt:lpstr>Unfinished Business</vt:lpstr>
      <vt:lpstr>Unfinished Business</vt:lpstr>
      <vt:lpstr>Unfinished Business</vt:lpstr>
      <vt:lpstr>RIDE: One Final Twist</vt:lpstr>
      <vt:lpstr>(Big) Bets We Are Placing</vt:lpstr>
      <vt:lpstr>1. Parallel Processing</vt:lpstr>
      <vt:lpstr>1. Parallel Processing, …</vt:lpstr>
      <vt:lpstr>2. New Platforms</vt:lpstr>
      <vt:lpstr>3. User Interfaces</vt:lpstr>
      <vt:lpstr>(Big) Bets We Are Placing</vt:lpstr>
      <vt:lpstr>New Frontiers: Language</vt:lpstr>
      <vt:lpstr>New Frontiers: Tools</vt:lpstr>
      <vt:lpstr>v14.1: Mostly ”Completion”</vt:lpstr>
      <vt:lpstr>v14.1: Breaking New Ground</vt:lpstr>
      <vt:lpstr>Recommendations</vt:lpstr>
      <vt:lpstr>PowerPoint Presentation</vt:lpstr>
      <vt:lpstr>Unused Images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Kromberg</dc:creator>
  <cp:lastModifiedBy>Morten Kromberg</cp:lastModifiedBy>
  <cp:revision>98</cp:revision>
  <cp:lastPrinted>2014-08-15T09:52:37Z</cp:lastPrinted>
  <dcterms:created xsi:type="dcterms:W3CDTF">2014-09-05T07:01:50Z</dcterms:created>
  <dcterms:modified xsi:type="dcterms:W3CDTF">2014-09-26T11:50:31Z</dcterms:modified>
</cp:coreProperties>
</file>