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6" r:id="rId3"/>
    <p:sldId id="267" r:id="rId4"/>
    <p:sldId id="273" r:id="rId5"/>
    <p:sldId id="268" r:id="rId6"/>
    <p:sldId id="270" r:id="rId7"/>
    <p:sldId id="269" r:id="rId8"/>
    <p:sldId id="257" r:id="rId9"/>
    <p:sldId id="262" r:id="rId10"/>
    <p:sldId id="271" r:id="rId11"/>
    <p:sldId id="272" r:id="rId12"/>
    <p:sldId id="275" r:id="rId13"/>
    <p:sldId id="274" r:id="rId14"/>
    <p:sldId id="276" r:id="rId15"/>
    <p:sldId id="277" r:id="rId16"/>
    <p:sldId id="280" r:id="rId17"/>
    <p:sldId id="278" r:id="rId18"/>
    <p:sldId id="279" r:id="rId19"/>
    <p:sldId id="281" r:id="rId20"/>
    <p:sldId id="283" r:id="rId21"/>
    <p:sldId id="282" r:id="rId22"/>
    <p:sldId id="261" r:id="rId23"/>
    <p:sldId id="263" r:id="rId24"/>
    <p:sldId id="285" r:id="rId25"/>
    <p:sldId id="286" r:id="rId26"/>
    <p:sldId id="264" r:id="rId27"/>
    <p:sldId id="284" r:id="rId28"/>
    <p:sldId id="260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aul\Dropbox\Docs\COSMOS%20performanc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cap="none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100=vec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cap="none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2225" cap="rnd">
              <a:solidFill>
                <a:schemeClr val="accent1"/>
              </a:solidFill>
            </a:ln>
            <a:effectLst>
              <a:glow rad="139700">
                <a:schemeClr val="accent1">
                  <a:satMod val="175000"/>
                  <a:alpha val="14000"/>
                </a:schemeClr>
              </a:glow>
            </a:effectLst>
          </c:spPr>
          <c:marker>
            <c:symbol val="none"/>
          </c:marker>
          <c:cat>
            <c:numRef>
              <c:f>Sheet1!$B$19:$B$24</c:f>
              <c:numCache>
                <c:formatCode>General</c:formatCode>
                <c:ptCount val="6"/>
                <c:pt idx="0">
                  <c:v>10</c:v>
                </c:pt>
                <c:pt idx="1">
                  <c:v>100</c:v>
                </c:pt>
                <c:pt idx="2">
                  <c:v>1000</c:v>
                </c:pt>
                <c:pt idx="3">
                  <c:v>10000</c:v>
                </c:pt>
                <c:pt idx="4">
                  <c:v>100000</c:v>
                </c:pt>
                <c:pt idx="5">
                  <c:v>1000000</c:v>
                </c:pt>
              </c:numCache>
            </c:numRef>
          </c:cat>
          <c:val>
            <c:numRef>
              <c:f>Sheet1!$C$52:$C$57</c:f>
              <c:numCache>
                <c:formatCode>General</c:formatCode>
                <c:ptCount val="6"/>
                <c:pt idx="0">
                  <c:v>0.2</c:v>
                </c:pt>
                <c:pt idx="1">
                  <c:v>0.3</c:v>
                </c:pt>
                <c:pt idx="2">
                  <c:v>0.8</c:v>
                </c:pt>
                <c:pt idx="3">
                  <c:v>5.5</c:v>
                </c:pt>
                <c:pt idx="4">
                  <c:v>49</c:v>
                </c:pt>
                <c:pt idx="5">
                  <c:v>706</c:v>
                </c:pt>
              </c:numCache>
            </c:numRef>
          </c:val>
          <c:smooth val="0"/>
        </c:ser>
        <c:ser>
          <c:idx val="1"/>
          <c:order val="1"/>
          <c:spPr>
            <a:ln w="22225" cap="rnd">
              <a:solidFill>
                <a:schemeClr val="accent2"/>
              </a:solidFill>
            </a:ln>
            <a:effectLst>
              <a:glow rad="139700">
                <a:schemeClr val="accent2">
                  <a:satMod val="175000"/>
                  <a:alpha val="14000"/>
                </a:schemeClr>
              </a:glow>
            </a:effectLst>
          </c:spPr>
          <c:marker>
            <c:symbol val="none"/>
          </c:marker>
          <c:cat>
            <c:numRef>
              <c:f>Sheet1!$B$19:$B$24</c:f>
              <c:numCache>
                <c:formatCode>General</c:formatCode>
                <c:ptCount val="6"/>
                <c:pt idx="0">
                  <c:v>10</c:v>
                </c:pt>
                <c:pt idx="1">
                  <c:v>100</c:v>
                </c:pt>
                <c:pt idx="2">
                  <c:v>1000</c:v>
                </c:pt>
                <c:pt idx="3">
                  <c:v>10000</c:v>
                </c:pt>
                <c:pt idx="4">
                  <c:v>100000</c:v>
                </c:pt>
                <c:pt idx="5">
                  <c:v>1000000</c:v>
                </c:pt>
              </c:numCache>
            </c:numRef>
          </c:cat>
          <c:val>
            <c:numRef>
              <c:f>Sheet1!$C$59:$C$64</c:f>
              <c:numCache>
                <c:formatCode>General</c:formatCode>
                <c:ptCount val="6"/>
                <c:pt idx="0">
                  <c:v>0.2</c:v>
                </c:pt>
                <c:pt idx="1">
                  <c:v>1.8</c:v>
                </c:pt>
                <c:pt idx="2">
                  <c:v>17</c:v>
                </c:pt>
                <c:pt idx="3">
                  <c:v>169</c:v>
                </c:pt>
                <c:pt idx="4">
                  <c:v>1705</c:v>
                </c:pt>
                <c:pt idx="5">
                  <c:v>17514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38449840"/>
        <c:axId val="438452976"/>
      </c:lineChart>
      <c:catAx>
        <c:axId val="438449840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75000"/>
                      <a:lumOff val="25000"/>
                    </a:schemeClr>
                  </a:gs>
                  <a:gs pos="0">
                    <a:schemeClr val="dk1">
                      <a:lumMod val="65000"/>
                      <a:lumOff val="3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8452976"/>
        <c:crosses val="autoZero"/>
        <c:auto val="1"/>
        <c:lblAlgn val="ctr"/>
        <c:lblOffset val="100"/>
        <c:noMultiLvlLbl val="0"/>
      </c:catAx>
      <c:valAx>
        <c:axId val="438452976"/>
        <c:scaling>
          <c:logBase val="10"/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75000"/>
                      <a:lumOff val="25000"/>
                    </a:schemeClr>
                  </a:gs>
                  <a:gs pos="0">
                    <a:schemeClr val="dk1">
                      <a:lumMod val="65000"/>
                      <a:lumOff val="3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8449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solidFill>
      <a:schemeClr val="dk1">
        <a:lumMod val="75000"/>
        <a:lumOff val="25000"/>
      </a:schemeClr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GB"/>
              <a:t>Time vs Number of Vectors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Sheet1!$C$2</c:f>
              <c:strCache>
                <c:ptCount val="1"/>
                <c:pt idx="0">
                  <c:v>A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numRef>
              <c:f>Sheet1!$A$4:$A$9</c:f>
              <c:numCache>
                <c:formatCode>General</c:formatCode>
                <c:ptCount val="6"/>
                <c:pt idx="0">
                  <c:v>10</c:v>
                </c:pt>
                <c:pt idx="1">
                  <c:v>100</c:v>
                </c:pt>
                <c:pt idx="2">
                  <c:v>1000</c:v>
                </c:pt>
                <c:pt idx="3">
                  <c:v>10000</c:v>
                </c:pt>
                <c:pt idx="4">
                  <c:v>100000</c:v>
                </c:pt>
                <c:pt idx="5">
                  <c:v>1000000</c:v>
                </c:pt>
              </c:numCache>
            </c:numRef>
          </c:cat>
          <c:val>
            <c:numRef>
              <c:f>Sheet1!$C$4:$C$9</c:f>
              <c:numCache>
                <c:formatCode>General</c:formatCode>
                <c:ptCount val="6"/>
                <c:pt idx="0">
                  <c:v>0.3</c:v>
                </c:pt>
                <c:pt idx="1">
                  <c:v>1.9</c:v>
                </c:pt>
                <c:pt idx="2">
                  <c:v>17.600000000000001</c:v>
                </c:pt>
                <c:pt idx="3">
                  <c:v>169.9</c:v>
                </c:pt>
                <c:pt idx="4">
                  <c:v>1846</c:v>
                </c:pt>
                <c:pt idx="5">
                  <c:v>18447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Sheet1!$D$2</c:f>
              <c:strCache>
                <c:ptCount val="1"/>
                <c:pt idx="0">
                  <c:v>B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val>
            <c:numRef>
              <c:f>Sheet1!$D$4:$D$9</c:f>
              <c:numCache>
                <c:formatCode>General</c:formatCode>
                <c:ptCount val="6"/>
                <c:pt idx="0">
                  <c:v>0.2</c:v>
                </c:pt>
                <c:pt idx="1">
                  <c:v>1.9</c:v>
                </c:pt>
                <c:pt idx="2">
                  <c:v>17.7</c:v>
                </c:pt>
                <c:pt idx="3">
                  <c:v>170.6</c:v>
                </c:pt>
                <c:pt idx="4">
                  <c:v>1851</c:v>
                </c:pt>
                <c:pt idx="5">
                  <c:v>17511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Sheet1!$E$2</c:f>
              <c:strCache>
                <c:ptCount val="1"/>
                <c:pt idx="0">
                  <c:v>C</c:v>
                </c:pt>
              </c:strCache>
            </c:strRef>
          </c:tx>
          <c:spPr>
            <a:ln w="3492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val>
            <c:numRef>
              <c:f>Sheet1!$E$4:$E$9</c:f>
              <c:numCache>
                <c:formatCode>General</c:formatCode>
                <c:ptCount val="6"/>
                <c:pt idx="0">
                  <c:v>0.3</c:v>
                </c:pt>
                <c:pt idx="1">
                  <c:v>2.8</c:v>
                </c:pt>
                <c:pt idx="2">
                  <c:v>27.4</c:v>
                </c:pt>
                <c:pt idx="3">
                  <c:v>266</c:v>
                </c:pt>
                <c:pt idx="4">
                  <c:v>2905</c:v>
                </c:pt>
                <c:pt idx="5">
                  <c:v>27589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Sheet1!$F$2</c:f>
              <c:strCache>
                <c:ptCount val="1"/>
                <c:pt idx="0">
                  <c:v>D</c:v>
                </c:pt>
              </c:strCache>
            </c:strRef>
          </c:tx>
          <c:spPr>
            <a:ln w="34925" cap="rnd">
              <a:solidFill>
                <a:schemeClr val="accent4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val>
            <c:numRef>
              <c:f>Sheet1!$F$4:$F$9</c:f>
              <c:numCache>
                <c:formatCode>General</c:formatCode>
                <c:ptCount val="6"/>
                <c:pt idx="0">
                  <c:v>0.3</c:v>
                </c:pt>
                <c:pt idx="1">
                  <c:v>2.2000000000000002</c:v>
                </c:pt>
                <c:pt idx="2">
                  <c:v>21</c:v>
                </c:pt>
                <c:pt idx="3">
                  <c:v>204.5</c:v>
                </c:pt>
                <c:pt idx="4">
                  <c:v>2134</c:v>
                </c:pt>
                <c:pt idx="5">
                  <c:v>21342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Sheet1!$G$2</c:f>
              <c:strCache>
                <c:ptCount val="1"/>
                <c:pt idx="0">
                  <c:v>E</c:v>
                </c:pt>
              </c:strCache>
            </c:strRef>
          </c:tx>
          <c:spPr>
            <a:ln w="34925" cap="rnd">
              <a:solidFill>
                <a:schemeClr val="accent5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val>
            <c:numRef>
              <c:f>Sheet1!$G$4:$G$9</c:f>
              <c:numCache>
                <c:formatCode>General</c:formatCode>
                <c:ptCount val="6"/>
                <c:pt idx="0">
                  <c:v>0.3</c:v>
                </c:pt>
                <c:pt idx="1">
                  <c:v>2.2000000000000002</c:v>
                </c:pt>
                <c:pt idx="2">
                  <c:v>21</c:v>
                </c:pt>
                <c:pt idx="3">
                  <c:v>205.6</c:v>
                </c:pt>
                <c:pt idx="4">
                  <c:v>2155</c:v>
                </c:pt>
                <c:pt idx="5">
                  <c:v>20870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Sheet1!$H$2</c:f>
              <c:strCache>
                <c:ptCount val="1"/>
                <c:pt idx="0">
                  <c:v>F</c:v>
                </c:pt>
              </c:strCache>
            </c:strRef>
          </c:tx>
          <c:spPr>
            <a:ln w="34925" cap="rnd">
              <a:solidFill>
                <a:schemeClr val="accent6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val>
            <c:numRef>
              <c:f>Sheet1!$H$4:$H$9</c:f>
              <c:numCache>
                <c:formatCode>General</c:formatCode>
                <c:ptCount val="6"/>
                <c:pt idx="0">
                  <c:v>0.4</c:v>
                </c:pt>
                <c:pt idx="1">
                  <c:v>3</c:v>
                </c:pt>
                <c:pt idx="2">
                  <c:v>30.5</c:v>
                </c:pt>
                <c:pt idx="3">
                  <c:v>304.89999999999998</c:v>
                </c:pt>
                <c:pt idx="4">
                  <c:v>3248</c:v>
                </c:pt>
                <c:pt idx="5">
                  <c:v>30768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50108576"/>
        <c:axId val="450108968"/>
      </c:lineChart>
      <c:catAx>
        <c:axId val="450108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lt1">
                <a:lumMod val="95000"/>
                <a:alpha val="1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0108968"/>
        <c:crosses val="autoZero"/>
        <c:auto val="0"/>
        <c:lblAlgn val="ctr"/>
        <c:lblOffset val="100"/>
        <c:noMultiLvlLbl val="0"/>
      </c:catAx>
      <c:valAx>
        <c:axId val="450108968"/>
        <c:scaling>
          <c:logBase val="10"/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01085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GB"/>
              <a:t>Time vs Number of Items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3492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numRef>
              <c:f>Sheet1!$B$19:$B$24</c:f>
              <c:numCache>
                <c:formatCode>General</c:formatCode>
                <c:ptCount val="6"/>
                <c:pt idx="0">
                  <c:v>10</c:v>
                </c:pt>
                <c:pt idx="1">
                  <c:v>100</c:v>
                </c:pt>
                <c:pt idx="2">
                  <c:v>1000</c:v>
                </c:pt>
                <c:pt idx="3">
                  <c:v>10000</c:v>
                </c:pt>
                <c:pt idx="4">
                  <c:v>100000</c:v>
                </c:pt>
                <c:pt idx="5">
                  <c:v>1000000</c:v>
                </c:pt>
              </c:numCache>
            </c:numRef>
          </c:cat>
          <c:val>
            <c:numRef>
              <c:f>Sheet1!$C$19:$C$24</c:f>
              <c:numCache>
                <c:formatCode>General</c:formatCode>
                <c:ptCount val="6"/>
                <c:pt idx="0">
                  <c:v>0.3</c:v>
                </c:pt>
                <c:pt idx="1">
                  <c:v>0.3</c:v>
                </c:pt>
                <c:pt idx="2">
                  <c:v>0.7</c:v>
                </c:pt>
                <c:pt idx="3">
                  <c:v>4.3</c:v>
                </c:pt>
                <c:pt idx="4">
                  <c:v>53</c:v>
                </c:pt>
                <c:pt idx="5">
                  <c:v>341</c:v>
                </c:pt>
              </c:numCache>
            </c:numRef>
          </c:val>
          <c:smooth val="0"/>
        </c:ser>
        <c:ser>
          <c:idx val="1"/>
          <c:order val="1"/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numRef>
              <c:f>Sheet1!$B$19:$B$24</c:f>
              <c:numCache>
                <c:formatCode>General</c:formatCode>
                <c:ptCount val="6"/>
                <c:pt idx="0">
                  <c:v>10</c:v>
                </c:pt>
                <c:pt idx="1">
                  <c:v>100</c:v>
                </c:pt>
                <c:pt idx="2">
                  <c:v>1000</c:v>
                </c:pt>
                <c:pt idx="3">
                  <c:v>10000</c:v>
                </c:pt>
                <c:pt idx="4">
                  <c:v>100000</c:v>
                </c:pt>
                <c:pt idx="5">
                  <c:v>1000000</c:v>
                </c:pt>
              </c:numCache>
            </c:numRef>
          </c:cat>
          <c:val>
            <c:numRef>
              <c:f>Sheet1!$D$19:$D$24</c:f>
              <c:numCache>
                <c:formatCode>General</c:formatCode>
                <c:ptCount val="6"/>
                <c:pt idx="0">
                  <c:v>0.3</c:v>
                </c:pt>
                <c:pt idx="1">
                  <c:v>0.3</c:v>
                </c:pt>
                <c:pt idx="2">
                  <c:v>0.7</c:v>
                </c:pt>
                <c:pt idx="3">
                  <c:v>4.2</c:v>
                </c:pt>
                <c:pt idx="4">
                  <c:v>53</c:v>
                </c:pt>
                <c:pt idx="5">
                  <c:v>341</c:v>
                </c:pt>
              </c:numCache>
            </c:numRef>
          </c:val>
          <c:smooth val="0"/>
        </c:ser>
        <c:ser>
          <c:idx val="2"/>
          <c:order val="2"/>
          <c:spPr>
            <a:ln w="3492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numRef>
              <c:f>Sheet1!$B$19:$B$24</c:f>
              <c:numCache>
                <c:formatCode>General</c:formatCode>
                <c:ptCount val="6"/>
                <c:pt idx="0">
                  <c:v>10</c:v>
                </c:pt>
                <c:pt idx="1">
                  <c:v>100</c:v>
                </c:pt>
                <c:pt idx="2">
                  <c:v>1000</c:v>
                </c:pt>
                <c:pt idx="3">
                  <c:v>10000</c:v>
                </c:pt>
                <c:pt idx="4">
                  <c:v>100000</c:v>
                </c:pt>
                <c:pt idx="5">
                  <c:v>1000000</c:v>
                </c:pt>
              </c:numCache>
            </c:numRef>
          </c:cat>
          <c:val>
            <c:numRef>
              <c:f>Sheet1!$E$19:$E$24</c:f>
              <c:numCache>
                <c:formatCode>General</c:formatCode>
                <c:ptCount val="6"/>
                <c:pt idx="0">
                  <c:v>0.4</c:v>
                </c:pt>
                <c:pt idx="1">
                  <c:v>0.4</c:v>
                </c:pt>
                <c:pt idx="2">
                  <c:v>0.9</c:v>
                </c:pt>
                <c:pt idx="3">
                  <c:v>4.7</c:v>
                </c:pt>
                <c:pt idx="4">
                  <c:v>53</c:v>
                </c:pt>
                <c:pt idx="5">
                  <c:v>344</c:v>
                </c:pt>
              </c:numCache>
            </c:numRef>
          </c:val>
          <c:smooth val="0"/>
        </c:ser>
        <c:ser>
          <c:idx val="3"/>
          <c:order val="3"/>
          <c:spPr>
            <a:ln w="34925" cap="rnd">
              <a:solidFill>
                <a:schemeClr val="accent4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numRef>
              <c:f>Sheet1!$B$19:$B$24</c:f>
              <c:numCache>
                <c:formatCode>General</c:formatCode>
                <c:ptCount val="6"/>
                <c:pt idx="0">
                  <c:v>10</c:v>
                </c:pt>
                <c:pt idx="1">
                  <c:v>100</c:v>
                </c:pt>
                <c:pt idx="2">
                  <c:v>1000</c:v>
                </c:pt>
                <c:pt idx="3">
                  <c:v>10000</c:v>
                </c:pt>
                <c:pt idx="4">
                  <c:v>100000</c:v>
                </c:pt>
                <c:pt idx="5">
                  <c:v>1000000</c:v>
                </c:pt>
              </c:numCache>
            </c:numRef>
          </c:cat>
          <c:val>
            <c:numRef>
              <c:f>Sheet1!$F$19:$F$24</c:f>
              <c:numCache>
                <c:formatCode>General</c:formatCode>
                <c:ptCount val="6"/>
                <c:pt idx="0">
                  <c:v>0.3</c:v>
                </c:pt>
                <c:pt idx="1">
                  <c:v>0.6</c:v>
                </c:pt>
                <c:pt idx="2">
                  <c:v>3.3</c:v>
                </c:pt>
                <c:pt idx="3">
                  <c:v>27</c:v>
                </c:pt>
                <c:pt idx="4">
                  <c:v>350</c:v>
                </c:pt>
                <c:pt idx="5">
                  <c:v>2243</c:v>
                </c:pt>
              </c:numCache>
            </c:numRef>
          </c:val>
          <c:smooth val="0"/>
        </c:ser>
        <c:ser>
          <c:idx val="4"/>
          <c:order val="4"/>
          <c:spPr>
            <a:ln w="34925" cap="rnd">
              <a:solidFill>
                <a:schemeClr val="accent5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numRef>
              <c:f>Sheet1!$B$19:$B$24</c:f>
              <c:numCache>
                <c:formatCode>General</c:formatCode>
                <c:ptCount val="6"/>
                <c:pt idx="0">
                  <c:v>10</c:v>
                </c:pt>
                <c:pt idx="1">
                  <c:v>100</c:v>
                </c:pt>
                <c:pt idx="2">
                  <c:v>1000</c:v>
                </c:pt>
                <c:pt idx="3">
                  <c:v>10000</c:v>
                </c:pt>
                <c:pt idx="4">
                  <c:v>100000</c:v>
                </c:pt>
                <c:pt idx="5">
                  <c:v>1000000</c:v>
                </c:pt>
              </c:numCache>
            </c:numRef>
          </c:cat>
          <c:val>
            <c:numRef>
              <c:f>Sheet1!$G$19:$G$24</c:f>
              <c:numCache>
                <c:formatCode>General</c:formatCode>
                <c:ptCount val="6"/>
                <c:pt idx="0">
                  <c:v>0.3</c:v>
                </c:pt>
                <c:pt idx="1">
                  <c:v>0.6</c:v>
                </c:pt>
                <c:pt idx="2">
                  <c:v>3.3</c:v>
                </c:pt>
                <c:pt idx="3">
                  <c:v>27</c:v>
                </c:pt>
                <c:pt idx="4">
                  <c:v>350</c:v>
                </c:pt>
                <c:pt idx="5">
                  <c:v>2253</c:v>
                </c:pt>
              </c:numCache>
            </c:numRef>
          </c:val>
          <c:smooth val="0"/>
        </c:ser>
        <c:ser>
          <c:idx val="5"/>
          <c:order val="5"/>
          <c:spPr>
            <a:ln w="34925" cap="rnd">
              <a:solidFill>
                <a:schemeClr val="accent6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numRef>
              <c:f>Sheet1!$B$19:$B$24</c:f>
              <c:numCache>
                <c:formatCode>General</c:formatCode>
                <c:ptCount val="6"/>
                <c:pt idx="0">
                  <c:v>10</c:v>
                </c:pt>
                <c:pt idx="1">
                  <c:v>100</c:v>
                </c:pt>
                <c:pt idx="2">
                  <c:v>1000</c:v>
                </c:pt>
                <c:pt idx="3">
                  <c:v>10000</c:v>
                </c:pt>
                <c:pt idx="4">
                  <c:v>100000</c:v>
                </c:pt>
                <c:pt idx="5">
                  <c:v>1000000</c:v>
                </c:pt>
              </c:numCache>
            </c:numRef>
          </c:cat>
          <c:val>
            <c:numRef>
              <c:f>Sheet1!$H$19:$H$24</c:f>
              <c:numCache>
                <c:formatCode>General</c:formatCode>
                <c:ptCount val="6"/>
                <c:pt idx="0">
                  <c:v>0.4</c:v>
                </c:pt>
                <c:pt idx="1">
                  <c:v>0.7</c:v>
                </c:pt>
                <c:pt idx="2">
                  <c:v>3.4</c:v>
                </c:pt>
                <c:pt idx="3">
                  <c:v>27</c:v>
                </c:pt>
                <c:pt idx="4">
                  <c:v>350</c:v>
                </c:pt>
                <c:pt idx="5">
                  <c:v>2241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51977368"/>
        <c:axId val="451976584"/>
      </c:lineChart>
      <c:catAx>
        <c:axId val="451977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lt1">
                <a:lumMod val="95000"/>
                <a:alpha val="1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1976584"/>
        <c:crosses val="autoZero"/>
        <c:auto val="1"/>
        <c:lblAlgn val="ctr"/>
        <c:lblOffset val="100"/>
        <c:noMultiLvlLbl val="0"/>
      </c:catAx>
      <c:valAx>
        <c:axId val="451976584"/>
        <c:scaling>
          <c:logBase val="10"/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19773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GB"/>
              <a:t>[n = vector] and [ x ⍳ vector]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3492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numRef>
              <c:f>Sheet1!$B$19:$B$24</c:f>
              <c:numCache>
                <c:formatCode>General</c:formatCode>
                <c:ptCount val="6"/>
                <c:pt idx="0">
                  <c:v>10</c:v>
                </c:pt>
                <c:pt idx="1">
                  <c:v>100</c:v>
                </c:pt>
                <c:pt idx="2">
                  <c:v>1000</c:v>
                </c:pt>
                <c:pt idx="3">
                  <c:v>10000</c:v>
                </c:pt>
                <c:pt idx="4">
                  <c:v>100000</c:v>
                </c:pt>
                <c:pt idx="5">
                  <c:v>1000000</c:v>
                </c:pt>
              </c:numCache>
            </c:numRef>
          </c:cat>
          <c:val>
            <c:numRef>
              <c:f>Sheet1!$D$35:$D$40</c:f>
              <c:numCache>
                <c:formatCode>General</c:formatCode>
                <c:ptCount val="6"/>
                <c:pt idx="0">
                  <c:v>0.7</c:v>
                </c:pt>
                <c:pt idx="1">
                  <c:v>1.4</c:v>
                </c:pt>
                <c:pt idx="2">
                  <c:v>9</c:v>
                </c:pt>
                <c:pt idx="3">
                  <c:v>84</c:v>
                </c:pt>
                <c:pt idx="4">
                  <c:v>569</c:v>
                </c:pt>
                <c:pt idx="5">
                  <c:v>6975</c:v>
                </c:pt>
              </c:numCache>
            </c:numRef>
          </c:val>
          <c:smooth val="0"/>
        </c:ser>
        <c:ser>
          <c:idx val="1"/>
          <c:order val="1"/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numRef>
              <c:f>Sheet1!$B$19:$B$24</c:f>
              <c:numCache>
                <c:formatCode>General</c:formatCode>
                <c:ptCount val="6"/>
                <c:pt idx="0">
                  <c:v>10</c:v>
                </c:pt>
                <c:pt idx="1">
                  <c:v>100</c:v>
                </c:pt>
                <c:pt idx="2">
                  <c:v>1000</c:v>
                </c:pt>
                <c:pt idx="3">
                  <c:v>10000</c:v>
                </c:pt>
                <c:pt idx="4">
                  <c:v>100000</c:v>
                </c:pt>
                <c:pt idx="5">
                  <c:v>1000000</c:v>
                </c:pt>
              </c:numCache>
            </c:numRef>
          </c:cat>
          <c:val>
            <c:numRef>
              <c:f>Sheet1!$D$42:$D$47</c:f>
              <c:numCache>
                <c:formatCode>General</c:formatCode>
                <c:ptCount val="6"/>
                <c:pt idx="0">
                  <c:v>0.7</c:v>
                </c:pt>
                <c:pt idx="1">
                  <c:v>5.2</c:v>
                </c:pt>
                <c:pt idx="2">
                  <c:v>42</c:v>
                </c:pt>
                <c:pt idx="3">
                  <c:v>418</c:v>
                </c:pt>
                <c:pt idx="4">
                  <c:v>4113</c:v>
                </c:pt>
                <c:pt idx="5">
                  <c:v>43347</c:v>
                </c:pt>
              </c:numCache>
            </c:numRef>
          </c:val>
          <c:smooth val="0"/>
        </c:ser>
        <c:ser>
          <c:idx val="2"/>
          <c:order val="2"/>
          <c:spPr>
            <a:ln w="3492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val>
            <c:numRef>
              <c:f>Sheet1!$C$35:$C$40</c:f>
              <c:numCache>
                <c:formatCode>General</c:formatCode>
                <c:ptCount val="6"/>
                <c:pt idx="0">
                  <c:v>0.2</c:v>
                </c:pt>
                <c:pt idx="1">
                  <c:v>0.3</c:v>
                </c:pt>
                <c:pt idx="2">
                  <c:v>0.8</c:v>
                </c:pt>
                <c:pt idx="3">
                  <c:v>5.5</c:v>
                </c:pt>
                <c:pt idx="4">
                  <c:v>49</c:v>
                </c:pt>
                <c:pt idx="5">
                  <c:v>706</c:v>
                </c:pt>
              </c:numCache>
            </c:numRef>
          </c:val>
          <c:smooth val="0"/>
        </c:ser>
        <c:ser>
          <c:idx val="3"/>
          <c:order val="3"/>
          <c:spPr>
            <a:ln w="34925" cap="rnd">
              <a:solidFill>
                <a:schemeClr val="accent4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val>
            <c:numRef>
              <c:f>Sheet1!$C$42:$C$47</c:f>
              <c:numCache>
                <c:formatCode>General</c:formatCode>
                <c:ptCount val="6"/>
                <c:pt idx="0">
                  <c:v>0.2</c:v>
                </c:pt>
                <c:pt idx="1">
                  <c:v>1.8</c:v>
                </c:pt>
                <c:pt idx="2">
                  <c:v>17</c:v>
                </c:pt>
                <c:pt idx="3">
                  <c:v>169</c:v>
                </c:pt>
                <c:pt idx="4">
                  <c:v>1705</c:v>
                </c:pt>
                <c:pt idx="5">
                  <c:v>17514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51966784"/>
        <c:axId val="451970312"/>
      </c:lineChart>
      <c:catAx>
        <c:axId val="451966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lt1">
                <a:lumMod val="95000"/>
                <a:alpha val="1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1970312"/>
        <c:crosses val="autoZero"/>
        <c:auto val="1"/>
        <c:lblAlgn val="ctr"/>
        <c:lblOffset val="100"/>
        <c:noMultiLvlLbl val="0"/>
      </c:catAx>
      <c:valAx>
        <c:axId val="451970312"/>
        <c:scaling>
          <c:logBase val="10"/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19667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GB"/>
              <a:t>Index Assignment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3492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numRef>
              <c:f>Sheet1!$B$19:$B$24</c:f>
              <c:numCache>
                <c:formatCode>General</c:formatCode>
                <c:ptCount val="6"/>
                <c:pt idx="0">
                  <c:v>10</c:v>
                </c:pt>
                <c:pt idx="1">
                  <c:v>100</c:v>
                </c:pt>
                <c:pt idx="2">
                  <c:v>1000</c:v>
                </c:pt>
                <c:pt idx="3">
                  <c:v>10000</c:v>
                </c:pt>
                <c:pt idx="4">
                  <c:v>100000</c:v>
                </c:pt>
                <c:pt idx="5">
                  <c:v>1000000</c:v>
                </c:pt>
              </c:numCache>
            </c:numRef>
          </c:cat>
          <c:val>
            <c:numRef>
              <c:f>Sheet1!$C$68:$C$73</c:f>
              <c:numCache>
                <c:formatCode>General</c:formatCode>
                <c:ptCount val="6"/>
                <c:pt idx="0">
                  <c:v>0.1</c:v>
                </c:pt>
                <c:pt idx="1">
                  <c:v>0.2</c:v>
                </c:pt>
                <c:pt idx="2">
                  <c:v>1.4</c:v>
                </c:pt>
                <c:pt idx="3">
                  <c:v>13</c:v>
                </c:pt>
                <c:pt idx="4">
                  <c:v>127</c:v>
                </c:pt>
                <c:pt idx="5">
                  <c:v>1267</c:v>
                </c:pt>
              </c:numCache>
            </c:numRef>
          </c:val>
          <c:smooth val="0"/>
        </c:ser>
        <c:ser>
          <c:idx val="1"/>
          <c:order val="1"/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numRef>
              <c:f>Sheet1!$B$19:$B$24</c:f>
              <c:numCache>
                <c:formatCode>General</c:formatCode>
                <c:ptCount val="6"/>
                <c:pt idx="0">
                  <c:v>10</c:v>
                </c:pt>
                <c:pt idx="1">
                  <c:v>100</c:v>
                </c:pt>
                <c:pt idx="2">
                  <c:v>1000</c:v>
                </c:pt>
                <c:pt idx="3">
                  <c:v>10000</c:v>
                </c:pt>
                <c:pt idx="4">
                  <c:v>100000</c:v>
                </c:pt>
                <c:pt idx="5">
                  <c:v>1000000</c:v>
                </c:pt>
              </c:numCache>
            </c:numRef>
          </c:cat>
          <c:val>
            <c:numRef>
              <c:f>Sheet1!$D$68:$D$73</c:f>
              <c:numCache>
                <c:formatCode>General</c:formatCode>
                <c:ptCount val="6"/>
                <c:pt idx="0">
                  <c:v>0.1</c:v>
                </c:pt>
                <c:pt idx="1">
                  <c:v>0.2</c:v>
                </c:pt>
                <c:pt idx="2">
                  <c:v>0.5</c:v>
                </c:pt>
                <c:pt idx="3">
                  <c:v>3.2</c:v>
                </c:pt>
                <c:pt idx="4">
                  <c:v>31.2</c:v>
                </c:pt>
                <c:pt idx="5">
                  <c:v>335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51982072"/>
        <c:axId val="451984032"/>
      </c:lineChart>
      <c:catAx>
        <c:axId val="451982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lt1">
                <a:lumMod val="95000"/>
                <a:alpha val="1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1984032"/>
        <c:crosses val="autoZero"/>
        <c:auto val="1"/>
        <c:lblAlgn val="ctr"/>
        <c:lblOffset val="100"/>
        <c:noMultiLvlLbl val="0"/>
      </c:catAx>
      <c:valAx>
        <c:axId val="451984032"/>
        <c:scaling>
          <c:logBase val="10"/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1982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6">
  <cs:axisTitle>
    <cs:lnRef idx="0"/>
    <cs:fillRef idx="0"/>
    <cs:effectRef idx="0"/>
    <cs:fontRef idx="minor">
      <a:schemeClr val="lt1">
        <a:lumMod val="75000"/>
      </a:schemeClr>
    </cs:fontRef>
    <cs:defRPr sz="1197" b="1" kern="1200"/>
  </cs:axisTitle>
  <cs:categoryAxis>
    <cs:lnRef idx="0"/>
    <cs:fillRef idx="0"/>
    <cs:effectRef idx="0"/>
    <cs:fontRef idx="minor">
      <a:schemeClr val="lt1">
        <a:lumMod val="7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>
        <a:lumMod val="75000"/>
      </a:schemeClr>
    </cs:fontRef>
    <cs:defRPr sz="1197" kern="1200"/>
  </cs:dataLabel>
  <cs:dataLabelCallout>
    <cs:lnRef idx="0"/>
    <cs:fillRef idx="0"/>
    <cs:effectRef idx="0"/>
    <cs:fontRef idx="minor">
      <a:schemeClr val="lt1">
        <a:lumMod val="15000"/>
        <a:lumOff val="85000"/>
      </a:schemeClr>
    </cs:fontRef>
    <cs:spPr>
      <a:solidFill>
        <a:schemeClr val="dk1">
          <a:lumMod val="65000"/>
          <a:lumOff val="3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3D>
  <cs:dataPointLine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22225" cap="rnd">
        <a:solidFill>
          <a:schemeClr val="phClr"/>
        </a:solidFill>
      </a:ln>
      <a:effectLst>
        <a:glow rad="139700">
          <a:schemeClr val="phClr">
            <a:satMod val="175000"/>
            <a:alpha val="14000"/>
          </a:schemeClr>
        </a:glow>
      </a:effectLst>
    </cs:spPr>
  </cs:dataPointLine>
  <cs:dataPointMarker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lumMod val="60000"/>
          <a:lumOff val="40000"/>
        </a:schemeClr>
      </a:solidFill>
      <a:effectLst>
        <a:glow rad="63500">
          <a:schemeClr val="phClr">
            <a:satMod val="175000"/>
            <a:alpha val="25000"/>
          </a:schemeClr>
        </a:glow>
      </a:effectLst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75000"/>
      </a:schemeClr>
    </cs:fontRef>
    <cs:spPr>
      <a:ln w="9525">
        <a:solidFill>
          <a:schemeClr val="dk1">
            <a:lumMod val="50000"/>
            <a:lumOff val="50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7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75000"/>
                <a:lumOff val="25000"/>
              </a:schemeClr>
            </a:gs>
            <a:gs pos="0">
              <a:schemeClr val="dk1">
                <a:lumMod val="65000"/>
                <a:lumOff val="3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75000"/>
                <a:lumOff val="25000"/>
                <a:alpha val="25000"/>
              </a:schemeClr>
            </a:gs>
            <a:gs pos="0">
              <a:schemeClr val="dk1">
                <a:lumMod val="65000"/>
                <a:lumOff val="35000"/>
                <a:alpha val="2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leaderLine>
  <cs:legend>
    <cs:lnRef idx="0"/>
    <cs:fillRef idx="0"/>
    <cs:effectRef idx="0"/>
    <cs:fontRef idx="minor">
      <a:schemeClr val="lt1">
        <a:lumMod val="7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lt1">
        <a:lumMod val="7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85000"/>
      </a:schemeClr>
    </cs:fontRef>
    <cs:defRPr sz="1862" b="1" kern="1200" cap="none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25400" cap="rnd">
        <a:solidFill>
          <a:schemeClr val="phClr">
            <a:alpha val="50000"/>
          </a:schemeClr>
        </a:solidFill>
      </a:ln>
    </cs:spPr>
  </cs:trendline>
  <cs:trendlineLabel>
    <cs:lnRef idx="0"/>
    <cs:fillRef idx="0"/>
    <cs:effectRef idx="0"/>
    <cs:fontRef idx="minor">
      <a:schemeClr val="lt1">
        <a:lumMod val="7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85000"/>
        </a:schemeClr>
      </a:solidFill>
      <a:ln w="9525">
        <a:solidFill>
          <a:schemeClr val="dk1">
            <a:lumMod val="50000"/>
          </a:schemeClr>
        </a:solidFill>
        <a:round/>
      </a:ln>
    </cs:spPr>
  </cs:upBar>
  <cs:valueAxis>
    <cs:lnRef idx="0"/>
    <cs:fillRef idx="0"/>
    <cs:effectRef idx="0"/>
    <cs:fontRef idx="minor">
      <a:schemeClr val="lt1">
        <a:lumMod val="7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33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33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33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33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FC289-5587-B748-BB11-ABF30F283FF4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7E77D-C057-324D-B833-20DA0F72D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371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FC289-5587-B748-BB11-ABF30F283FF4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7E77D-C057-324D-B833-20DA0F72D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049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FC289-5587-B748-BB11-ABF30F283FF4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7E77D-C057-324D-B833-20DA0F72D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356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FC289-5587-B748-BB11-ABF30F283FF4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7E77D-C057-324D-B833-20DA0F72D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886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FC289-5587-B748-BB11-ABF30F283FF4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7E77D-C057-324D-B833-20DA0F72D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804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FC289-5587-B748-BB11-ABF30F283FF4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7E77D-C057-324D-B833-20DA0F72D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409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FC289-5587-B748-BB11-ABF30F283FF4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7E77D-C057-324D-B833-20DA0F72D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278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FC289-5587-B748-BB11-ABF30F283FF4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7E77D-C057-324D-B833-20DA0F72D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087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FC289-5587-B748-BB11-ABF30F283FF4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7E77D-C057-324D-B833-20DA0F72D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455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FC289-5587-B748-BB11-ABF30F283FF4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7E77D-C057-324D-B833-20DA0F72D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159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FC289-5587-B748-BB11-ABF30F283FF4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7E77D-C057-324D-B833-20DA0F72D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189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8FC289-5587-B748-BB11-ABF30F283FF4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F7E77D-C057-324D-B833-20DA0F72D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37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ver slid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43389" y="2375275"/>
            <a:ext cx="7932121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merican Typewriter"/>
                <a:cs typeface="American Typewriter"/>
              </a:rPr>
              <a:t>Welcome </a:t>
            </a:r>
            <a:r>
              <a:rPr lang="en-US" sz="2800" dirty="0" smtClean="0">
                <a:latin typeface="American Typewriter"/>
                <a:cs typeface="American Typewriter"/>
              </a:rPr>
              <a:t>from </a:t>
            </a:r>
            <a:r>
              <a:rPr lang="en-US" sz="2800" dirty="0" smtClean="0">
                <a:latin typeface="American Typewriter"/>
                <a:cs typeface="American Typewriter"/>
              </a:rPr>
              <a:t>Optima Systems</a:t>
            </a:r>
          </a:p>
          <a:p>
            <a:endParaRPr lang="en-US" sz="2800" dirty="0">
              <a:latin typeface="American Typewriter"/>
              <a:cs typeface="American Typewriter"/>
            </a:endParaRPr>
          </a:p>
          <a:p>
            <a:r>
              <a:rPr lang="en-US" sz="3200" dirty="0" smtClean="0">
                <a:latin typeface="American Typewriter"/>
                <a:cs typeface="American Typewriter"/>
              </a:rPr>
              <a:t>COSMOS performance improvements</a:t>
            </a:r>
            <a:endParaRPr lang="en-US" sz="3200" dirty="0" smtClean="0">
              <a:latin typeface="American Typewriter"/>
              <a:cs typeface="American Typewriter"/>
            </a:endParaRPr>
          </a:p>
          <a:p>
            <a:endParaRPr lang="en-US" sz="2800" baseline="30000" dirty="0">
              <a:latin typeface="American Typewriter"/>
              <a:cs typeface="American Typewriter"/>
            </a:endParaRPr>
          </a:p>
          <a:p>
            <a:endParaRPr lang="en-US" sz="1400" baseline="30000" dirty="0" smtClean="0">
              <a:latin typeface="American Typewriter"/>
              <a:cs typeface="American Typewriter"/>
            </a:endParaRPr>
          </a:p>
          <a:p>
            <a:endParaRPr lang="en-US" sz="2800" baseline="30000" dirty="0" smtClean="0">
              <a:latin typeface="American Typewriter"/>
              <a:cs typeface="American Typewriter"/>
            </a:endParaRPr>
          </a:p>
          <a:p>
            <a:r>
              <a:rPr lang="en-US" sz="2800" baseline="30000" dirty="0" smtClean="0">
                <a:latin typeface="American Typewriter"/>
                <a:cs typeface="American Typewriter"/>
              </a:rPr>
              <a:t>Paul Grosvenor</a:t>
            </a:r>
            <a:endParaRPr lang="en-US" sz="2800" baseline="30000" dirty="0">
              <a:latin typeface="American Typewriter"/>
              <a:cs typeface="American Typewriter"/>
            </a:endParaRPr>
          </a:p>
          <a:p>
            <a:endParaRPr lang="en-US" sz="2000" baseline="30000" dirty="0" smtClean="0">
              <a:latin typeface="American Typewriter"/>
              <a:cs typeface="American Typewriter"/>
            </a:endParaRPr>
          </a:p>
          <a:p>
            <a:endParaRPr lang="en-US" sz="2000" baseline="30000" dirty="0">
              <a:latin typeface="American Typewriter"/>
              <a:cs typeface="American Typewriter"/>
            </a:endParaRPr>
          </a:p>
          <a:p>
            <a:r>
              <a:rPr lang="en-US" sz="2000" baseline="30000" dirty="0" smtClean="0">
                <a:latin typeface="American Typewriter"/>
                <a:cs typeface="American Typewriter"/>
              </a:rPr>
              <a:t>Deerfield Beach 2013</a:t>
            </a:r>
            <a:endParaRPr lang="en-US" sz="2000" baseline="30000" dirty="0" smtClean="0">
              <a:latin typeface="American Typewriter"/>
              <a:cs typeface="American Typewriter"/>
            </a:endParaRPr>
          </a:p>
          <a:p>
            <a:endParaRPr lang="en-US" sz="2000" baseline="30000" dirty="0">
              <a:latin typeface="American Typewriter"/>
              <a:cs typeface="American Typewriter"/>
            </a:endParaRPr>
          </a:p>
          <a:p>
            <a:r>
              <a:rPr lang="en-GB" sz="2000" baseline="30000" dirty="0" smtClean="0">
                <a:latin typeface="American Typewriter"/>
                <a:cs typeface="American Typewriter"/>
              </a:rPr>
              <a:t>Tuesday October 22nd</a:t>
            </a:r>
            <a:endParaRPr lang="de-DE" sz="2000" baseline="30000" dirty="0">
              <a:latin typeface="American Typewriter"/>
              <a:cs typeface="American Typewriter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6097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Optima separtation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11862" y="462841"/>
            <a:ext cx="2999625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merican Typewriter"/>
                <a:cs typeface="American Typewriter"/>
              </a:rPr>
              <a:t>seed←1000?1000</a:t>
            </a:r>
          </a:p>
          <a:p>
            <a:r>
              <a:rPr lang="en-US" dirty="0">
                <a:solidFill>
                  <a:schemeClr val="bg1"/>
                </a:solidFill>
                <a:latin typeface="American Typewriter"/>
                <a:cs typeface="American Typewriter"/>
              </a:rPr>
              <a:t> counts←?</a:t>
            </a:r>
            <a:r>
              <a:rPr lang="en-US" dirty="0" err="1">
                <a:solidFill>
                  <a:schemeClr val="bg1"/>
                </a:solidFill>
                <a:latin typeface="American Typewriter"/>
                <a:cs typeface="American Typewriter"/>
              </a:rPr>
              <a:t>nubs⍴items</a:t>
            </a:r>
            <a:endParaRPr lang="en-US" dirty="0">
              <a:solidFill>
                <a:schemeClr val="bg1"/>
              </a:solidFill>
              <a:latin typeface="American Typewriter"/>
              <a:cs typeface="American Typewriter"/>
            </a:endParaRPr>
          </a:p>
          <a:p>
            <a:r>
              <a:rPr lang="en-US" dirty="0">
                <a:solidFill>
                  <a:schemeClr val="bg1"/>
                </a:solidFill>
                <a:latin typeface="American Typewriter"/>
                <a:cs typeface="American Typewriter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merican Typewriter"/>
                <a:cs typeface="American Typewriter"/>
              </a:rPr>
              <a:t>vec←counts</a:t>
            </a:r>
            <a:r>
              <a:rPr lang="en-US" dirty="0">
                <a:solidFill>
                  <a:schemeClr val="bg1"/>
                </a:solidFill>
                <a:latin typeface="American Typewriter"/>
                <a:cs typeface="American Typewriter"/>
              </a:rPr>
              <a:t>⍴¨⊂seed</a:t>
            </a:r>
          </a:p>
          <a:p>
            <a:endParaRPr lang="en-US" dirty="0">
              <a:solidFill>
                <a:schemeClr val="bg1"/>
              </a:solidFill>
              <a:latin typeface="American Typewriter"/>
              <a:cs typeface="American Typewriter"/>
            </a:endParaRPr>
          </a:p>
          <a:p>
            <a:r>
              <a:rPr lang="en-US" dirty="0">
                <a:solidFill>
                  <a:schemeClr val="bg1"/>
                </a:solidFill>
                <a:latin typeface="American Typewriter"/>
                <a:cs typeface="American Typewriter"/>
              </a:rPr>
              <a:t> :For x :In ⍳100</a:t>
            </a:r>
          </a:p>
          <a:p>
            <a:endParaRPr lang="en-US" dirty="0">
              <a:solidFill>
                <a:schemeClr val="bg1"/>
              </a:solidFill>
              <a:latin typeface="American Typewriter"/>
              <a:cs typeface="American Typewriter"/>
            </a:endParaRPr>
          </a:p>
          <a:p>
            <a:r>
              <a:rPr lang="en-US" dirty="0">
                <a:solidFill>
                  <a:schemeClr val="bg1"/>
                </a:solidFill>
                <a:latin typeface="American Typewriter"/>
                <a:cs typeface="American Typewriter"/>
              </a:rPr>
              <a:t>     a←100=¨</a:t>
            </a:r>
            <a:r>
              <a:rPr lang="en-US" dirty="0" err="1">
                <a:solidFill>
                  <a:schemeClr val="bg1"/>
                </a:solidFill>
                <a:latin typeface="American Typewriter"/>
                <a:cs typeface="American Typewriter"/>
              </a:rPr>
              <a:t>vec</a:t>
            </a:r>
            <a:endParaRPr lang="en-US" dirty="0">
              <a:solidFill>
                <a:schemeClr val="bg1"/>
              </a:solidFill>
              <a:latin typeface="American Typewriter"/>
              <a:cs typeface="American Typewriter"/>
            </a:endParaRPr>
          </a:p>
          <a:p>
            <a:r>
              <a:rPr lang="en-US" dirty="0">
                <a:solidFill>
                  <a:schemeClr val="bg1"/>
                </a:solidFill>
                <a:latin typeface="American Typewriter"/>
                <a:cs typeface="American Typewriter"/>
              </a:rPr>
              <a:t>     b←(⊂100)=¨</a:t>
            </a:r>
            <a:r>
              <a:rPr lang="en-US" dirty="0" err="1">
                <a:solidFill>
                  <a:schemeClr val="bg1"/>
                </a:solidFill>
                <a:latin typeface="American Typewriter"/>
                <a:cs typeface="American Typewriter"/>
              </a:rPr>
              <a:t>vec</a:t>
            </a:r>
            <a:endParaRPr lang="en-US" dirty="0">
              <a:solidFill>
                <a:schemeClr val="bg1"/>
              </a:solidFill>
              <a:latin typeface="American Typewriter"/>
              <a:cs typeface="American Typewriter"/>
            </a:endParaRPr>
          </a:p>
          <a:p>
            <a:r>
              <a:rPr lang="en-US" dirty="0">
                <a:solidFill>
                  <a:schemeClr val="bg1"/>
                </a:solidFill>
                <a:latin typeface="American Typewriter"/>
                <a:cs typeface="American Typewriter"/>
              </a:rPr>
              <a:t>     c←100∘=¨</a:t>
            </a:r>
            <a:r>
              <a:rPr lang="en-US" dirty="0" err="1">
                <a:solidFill>
                  <a:schemeClr val="bg1"/>
                </a:solidFill>
                <a:latin typeface="American Typewriter"/>
                <a:cs typeface="American Typewriter"/>
              </a:rPr>
              <a:t>vec</a:t>
            </a:r>
            <a:endParaRPr lang="en-US" dirty="0">
              <a:solidFill>
                <a:schemeClr val="bg1"/>
              </a:solidFill>
              <a:latin typeface="American Typewriter"/>
              <a:cs typeface="American Typewriter"/>
            </a:endParaRPr>
          </a:p>
          <a:p>
            <a:endParaRPr lang="en-US" dirty="0">
              <a:solidFill>
                <a:schemeClr val="bg1"/>
              </a:solidFill>
              <a:latin typeface="American Typewriter"/>
              <a:cs typeface="American Typewriter"/>
            </a:endParaRPr>
          </a:p>
          <a:p>
            <a:r>
              <a:rPr lang="en-US" dirty="0">
                <a:solidFill>
                  <a:schemeClr val="bg1"/>
                </a:solidFill>
                <a:latin typeface="American Typewriter"/>
                <a:cs typeface="American Typewriter"/>
              </a:rPr>
              <a:t>     d←100⍷¨</a:t>
            </a:r>
            <a:r>
              <a:rPr lang="en-US" dirty="0" err="1">
                <a:solidFill>
                  <a:schemeClr val="bg1"/>
                </a:solidFill>
                <a:latin typeface="American Typewriter"/>
                <a:cs typeface="American Typewriter"/>
              </a:rPr>
              <a:t>vec</a:t>
            </a:r>
            <a:endParaRPr lang="en-US" dirty="0">
              <a:solidFill>
                <a:schemeClr val="bg1"/>
              </a:solidFill>
              <a:latin typeface="American Typewriter"/>
              <a:cs typeface="American Typewriter"/>
            </a:endParaRPr>
          </a:p>
          <a:p>
            <a:r>
              <a:rPr lang="en-US" dirty="0">
                <a:solidFill>
                  <a:schemeClr val="bg1"/>
                </a:solidFill>
                <a:latin typeface="American Typewriter"/>
                <a:cs typeface="American Typewriter"/>
              </a:rPr>
              <a:t>     e←(⊂100)⍷¨</a:t>
            </a:r>
            <a:r>
              <a:rPr lang="en-US" dirty="0" err="1">
                <a:solidFill>
                  <a:schemeClr val="bg1"/>
                </a:solidFill>
                <a:latin typeface="American Typewriter"/>
                <a:cs typeface="American Typewriter"/>
              </a:rPr>
              <a:t>vec</a:t>
            </a:r>
            <a:endParaRPr lang="en-US" dirty="0">
              <a:solidFill>
                <a:schemeClr val="bg1"/>
              </a:solidFill>
              <a:latin typeface="American Typewriter"/>
              <a:cs typeface="American Typewriter"/>
            </a:endParaRPr>
          </a:p>
          <a:p>
            <a:r>
              <a:rPr lang="en-US" dirty="0">
                <a:solidFill>
                  <a:schemeClr val="bg1"/>
                </a:solidFill>
                <a:latin typeface="American Typewriter"/>
                <a:cs typeface="American Typewriter"/>
              </a:rPr>
              <a:t>     f←100∘⍷¨</a:t>
            </a:r>
            <a:r>
              <a:rPr lang="en-US" dirty="0" err="1">
                <a:solidFill>
                  <a:schemeClr val="bg1"/>
                </a:solidFill>
                <a:latin typeface="American Typewriter"/>
                <a:cs typeface="American Typewriter"/>
              </a:rPr>
              <a:t>vec</a:t>
            </a:r>
            <a:endParaRPr lang="en-US" dirty="0">
              <a:solidFill>
                <a:schemeClr val="bg1"/>
              </a:solidFill>
              <a:latin typeface="American Typewriter"/>
              <a:cs typeface="American Typewriter"/>
            </a:endParaRPr>
          </a:p>
          <a:p>
            <a:endParaRPr lang="en-US" dirty="0">
              <a:solidFill>
                <a:schemeClr val="bg1"/>
              </a:solidFill>
              <a:latin typeface="American Typewriter"/>
              <a:cs typeface="American Typewriter"/>
            </a:endParaRPr>
          </a:p>
          <a:p>
            <a:r>
              <a:rPr lang="en-US" dirty="0">
                <a:solidFill>
                  <a:schemeClr val="bg1"/>
                </a:solidFill>
                <a:latin typeface="American Typewriter"/>
                <a:cs typeface="American Typewriter"/>
              </a:rPr>
              <a:t>     :If ∧/a∘≡¨b c d e f</a:t>
            </a:r>
          </a:p>
          <a:p>
            <a:r>
              <a:rPr lang="en-US" dirty="0">
                <a:solidFill>
                  <a:schemeClr val="bg1"/>
                </a:solidFill>
                <a:latin typeface="American Typewriter"/>
                <a:cs typeface="American Typewriter"/>
              </a:rPr>
              <a:t>         :Continue</a:t>
            </a:r>
          </a:p>
          <a:p>
            <a:r>
              <a:rPr lang="en-US" dirty="0">
                <a:solidFill>
                  <a:schemeClr val="bg1"/>
                </a:solidFill>
                <a:latin typeface="American Typewriter"/>
                <a:cs typeface="American Typewriter"/>
              </a:rPr>
              <a:t>     :Else</a:t>
            </a:r>
          </a:p>
          <a:p>
            <a:r>
              <a:rPr lang="en-US" dirty="0">
                <a:solidFill>
                  <a:schemeClr val="bg1"/>
                </a:solidFill>
                <a:latin typeface="American Typewriter"/>
                <a:cs typeface="American Typewriter"/>
              </a:rPr>
              <a:t>         ∘</a:t>
            </a:r>
          </a:p>
          <a:p>
            <a:r>
              <a:rPr lang="en-US" dirty="0">
                <a:solidFill>
                  <a:schemeClr val="bg1"/>
                </a:solidFill>
                <a:latin typeface="American Typewriter"/>
                <a:cs typeface="American Typewriter"/>
              </a:rPr>
              <a:t>     :</a:t>
            </a:r>
            <a:r>
              <a:rPr lang="en-US" dirty="0" err="1">
                <a:solidFill>
                  <a:schemeClr val="bg1"/>
                </a:solidFill>
                <a:latin typeface="American Typewriter"/>
                <a:cs typeface="American Typewriter"/>
              </a:rPr>
              <a:t>EndIf</a:t>
            </a:r>
            <a:endParaRPr lang="en-US" dirty="0">
              <a:solidFill>
                <a:schemeClr val="bg1"/>
              </a:solidFill>
              <a:latin typeface="American Typewriter"/>
              <a:cs typeface="American Typewriter"/>
            </a:endParaRPr>
          </a:p>
          <a:p>
            <a:endParaRPr lang="en-US" dirty="0">
              <a:solidFill>
                <a:schemeClr val="bg1"/>
              </a:solidFill>
              <a:latin typeface="American Typewriter"/>
              <a:cs typeface="American Typewriter"/>
            </a:endParaRPr>
          </a:p>
          <a:p>
            <a:r>
              <a:rPr lang="en-US" dirty="0">
                <a:solidFill>
                  <a:schemeClr val="bg1"/>
                </a:solidFill>
                <a:latin typeface="American Typewriter"/>
                <a:cs typeface="American Typewriter"/>
              </a:rPr>
              <a:t> :</a:t>
            </a:r>
            <a:r>
              <a:rPr lang="en-US" dirty="0" err="1">
                <a:solidFill>
                  <a:schemeClr val="bg1"/>
                </a:solidFill>
                <a:latin typeface="American Typewriter"/>
                <a:cs typeface="American Typewriter"/>
              </a:rPr>
              <a:t>EndFor</a:t>
            </a:r>
            <a:endParaRPr lang="en-US" dirty="0">
              <a:solidFill>
                <a:schemeClr val="bg1"/>
              </a:solidFill>
              <a:latin typeface="American Typewriter"/>
              <a:cs typeface="American Typewriter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8034" y="444772"/>
            <a:ext cx="45625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chemeClr val="bg1"/>
                </a:solidFill>
              </a:rPr>
              <a:t>A simple test</a:t>
            </a:r>
            <a:endParaRPr lang="en-GB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6718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Optima separtation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3626528"/>
              </p:ext>
            </p:extLst>
          </p:nvPr>
        </p:nvGraphicFramePr>
        <p:xfrm>
          <a:off x="3500650" y="1702038"/>
          <a:ext cx="4653888" cy="44005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31941"/>
                <a:gridCol w="1477350"/>
                <a:gridCol w="1644597"/>
              </a:tblGrid>
              <a:tr h="291758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>
                          <a:effectLst/>
                        </a:rPr>
                        <a:t>vectors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items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>
                          <a:effectLst/>
                        </a:rPr>
                        <a:t>100=vec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1758"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>
                          <a:effectLst/>
                        </a:rPr>
                        <a:t>10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>
                          <a:effectLst/>
                        </a:rPr>
                        <a:t>10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>
                          <a:effectLst/>
                        </a:rPr>
                        <a:t>0.2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1758"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 dirty="0">
                          <a:effectLst/>
                        </a:rPr>
                        <a:t>10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>
                          <a:effectLst/>
                        </a:rPr>
                        <a:t>100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>
                          <a:effectLst/>
                        </a:rPr>
                        <a:t>0.3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1758"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>
                          <a:effectLst/>
                        </a:rPr>
                        <a:t>10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>
                          <a:effectLst/>
                        </a:rPr>
                        <a:t>1000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>
                          <a:effectLst/>
                        </a:rPr>
                        <a:t>0.8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1758"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>
                          <a:effectLst/>
                        </a:rPr>
                        <a:t>10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>
                          <a:effectLst/>
                        </a:rPr>
                        <a:t>10000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>
                          <a:effectLst/>
                        </a:rPr>
                        <a:t>5.5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1758"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>
                          <a:effectLst/>
                        </a:rPr>
                        <a:t>10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>
                          <a:effectLst/>
                        </a:rPr>
                        <a:t>100000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>
                          <a:effectLst/>
                        </a:rPr>
                        <a:t>49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1758"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>
                          <a:effectLst/>
                        </a:rPr>
                        <a:t>10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>
                          <a:effectLst/>
                        </a:rPr>
                        <a:t>1000000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>
                          <a:effectLst/>
                        </a:rPr>
                        <a:t>706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1758">
                <a:tc>
                  <a:txBody>
                    <a:bodyPr/>
                    <a:lstStyle/>
                    <a:p>
                      <a:pPr algn="l" fontAlgn="b"/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1758"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>
                          <a:effectLst/>
                        </a:rPr>
                        <a:t>10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>
                          <a:effectLst/>
                        </a:rPr>
                        <a:t>10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>
                          <a:effectLst/>
                        </a:rPr>
                        <a:t>0.2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1758"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>
                          <a:effectLst/>
                        </a:rPr>
                        <a:t>100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>
                          <a:effectLst/>
                        </a:rPr>
                        <a:t>10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>
                          <a:effectLst/>
                        </a:rPr>
                        <a:t>1.8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1758"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>
                          <a:effectLst/>
                        </a:rPr>
                        <a:t>1000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>
                          <a:effectLst/>
                        </a:rPr>
                        <a:t>10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>
                          <a:effectLst/>
                        </a:rPr>
                        <a:t>17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1758"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>
                          <a:effectLst/>
                        </a:rPr>
                        <a:t>10000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>
                          <a:effectLst/>
                        </a:rPr>
                        <a:t>10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>
                          <a:effectLst/>
                        </a:rPr>
                        <a:t>169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1758"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>
                          <a:effectLst/>
                        </a:rPr>
                        <a:t>100000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>
                          <a:effectLst/>
                        </a:rPr>
                        <a:t>10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>
                          <a:effectLst/>
                        </a:rPr>
                        <a:t>1705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1758"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>
                          <a:effectLst/>
                        </a:rPr>
                        <a:t>1000000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>
                          <a:effectLst/>
                        </a:rPr>
                        <a:t>10</a:t>
                      </a:r>
                      <a:endParaRPr lang="en-GB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 dirty="0">
                          <a:effectLst/>
                        </a:rPr>
                        <a:t>17514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28034" y="444772"/>
            <a:ext cx="45625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chemeClr val="bg1"/>
                </a:solidFill>
              </a:rPr>
              <a:t>[x=</a:t>
            </a:r>
            <a:r>
              <a:rPr lang="en-GB" sz="3200" dirty="0" err="1" smtClean="0">
                <a:solidFill>
                  <a:schemeClr val="bg1"/>
                </a:solidFill>
              </a:rPr>
              <a:t>nVectors</a:t>
            </a:r>
            <a:r>
              <a:rPr lang="en-GB" sz="3200" dirty="0" smtClean="0">
                <a:solidFill>
                  <a:schemeClr val="bg1"/>
                </a:solidFill>
              </a:rPr>
              <a:t>] timings</a:t>
            </a:r>
            <a:endParaRPr lang="en-GB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7332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Optima separtation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0505145"/>
              </p:ext>
            </p:extLst>
          </p:nvPr>
        </p:nvGraphicFramePr>
        <p:xfrm>
          <a:off x="2153644" y="1647967"/>
          <a:ext cx="5721113" cy="3879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28034" y="444772"/>
            <a:ext cx="45625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chemeClr val="bg1"/>
                </a:solidFill>
              </a:rPr>
              <a:t>[x=</a:t>
            </a:r>
            <a:r>
              <a:rPr lang="en-GB" sz="3200" dirty="0" err="1" smtClean="0">
                <a:solidFill>
                  <a:schemeClr val="bg1"/>
                </a:solidFill>
              </a:rPr>
              <a:t>nVectors</a:t>
            </a:r>
            <a:r>
              <a:rPr lang="en-GB" sz="3200" dirty="0" smtClean="0">
                <a:solidFill>
                  <a:schemeClr val="bg1"/>
                </a:solidFill>
              </a:rPr>
              <a:t>] timings</a:t>
            </a:r>
            <a:endParaRPr lang="en-GB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3552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Optima separtation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28035" y="1443841"/>
            <a:ext cx="812464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>
                <a:solidFill>
                  <a:schemeClr val="bg1"/>
                </a:solidFill>
              </a:rPr>
              <a:t>     23</a:t>
            </a:r>
            <a:r>
              <a:rPr lang="en-GB" sz="2400" dirty="0">
                <a:solidFill>
                  <a:schemeClr val="bg1"/>
                </a:solidFill>
              </a:rPr>
              <a:t>=¨(21 22 23</a:t>
            </a:r>
            <a:r>
              <a:rPr lang="en-GB" sz="2400" dirty="0" smtClean="0">
                <a:solidFill>
                  <a:schemeClr val="bg1"/>
                </a:solidFill>
              </a:rPr>
              <a:t>) (</a:t>
            </a:r>
            <a:r>
              <a:rPr lang="en-GB" sz="2400" dirty="0">
                <a:solidFill>
                  <a:schemeClr val="bg1"/>
                </a:solidFill>
              </a:rPr>
              <a:t>23 23 24 25</a:t>
            </a:r>
            <a:r>
              <a:rPr lang="en-GB" sz="2400" dirty="0" smtClean="0">
                <a:solidFill>
                  <a:schemeClr val="bg1"/>
                </a:solidFill>
              </a:rPr>
              <a:t>) (</a:t>
            </a:r>
            <a:r>
              <a:rPr lang="en-GB" sz="2400" dirty="0">
                <a:solidFill>
                  <a:schemeClr val="bg1"/>
                </a:solidFill>
              </a:rPr>
              <a:t>12 13 14 123)</a:t>
            </a:r>
          </a:p>
          <a:p>
            <a:r>
              <a:rPr lang="en-GB" sz="2400" dirty="0">
                <a:solidFill>
                  <a:schemeClr val="bg1"/>
                </a:solidFill>
              </a:rPr>
              <a:t> 0 0 1  </a:t>
            </a:r>
            <a:r>
              <a:rPr lang="en-GB" sz="2400" dirty="0" smtClean="0">
                <a:solidFill>
                  <a:schemeClr val="bg1"/>
                </a:solidFill>
              </a:rPr>
              <a:t> 1 </a:t>
            </a:r>
            <a:r>
              <a:rPr lang="en-GB" sz="2400" dirty="0">
                <a:solidFill>
                  <a:schemeClr val="bg1"/>
                </a:solidFill>
              </a:rPr>
              <a:t>1 0 0 </a:t>
            </a:r>
            <a:r>
              <a:rPr lang="en-GB" sz="2400" dirty="0" smtClean="0">
                <a:solidFill>
                  <a:schemeClr val="bg1"/>
                </a:solidFill>
              </a:rPr>
              <a:t>  </a:t>
            </a:r>
            <a:r>
              <a:rPr lang="en-GB" sz="2400" dirty="0">
                <a:solidFill>
                  <a:schemeClr val="bg1"/>
                </a:solidFill>
              </a:rPr>
              <a:t>0 0 0 0 </a:t>
            </a:r>
          </a:p>
          <a:p>
            <a:r>
              <a:rPr lang="en-GB" sz="2400" dirty="0">
                <a:solidFill>
                  <a:schemeClr val="bg1"/>
                </a:solidFill>
              </a:rPr>
              <a:t>      (⊂23)=¨(21 22 23</a:t>
            </a:r>
            <a:r>
              <a:rPr lang="en-GB" sz="2400" dirty="0" smtClean="0">
                <a:solidFill>
                  <a:schemeClr val="bg1"/>
                </a:solidFill>
              </a:rPr>
              <a:t>) (</a:t>
            </a:r>
            <a:r>
              <a:rPr lang="en-GB" sz="2400" dirty="0">
                <a:solidFill>
                  <a:schemeClr val="bg1"/>
                </a:solidFill>
              </a:rPr>
              <a:t>23 23 24 25</a:t>
            </a:r>
            <a:r>
              <a:rPr lang="en-GB" sz="2400" dirty="0" smtClean="0">
                <a:solidFill>
                  <a:schemeClr val="bg1"/>
                </a:solidFill>
              </a:rPr>
              <a:t>) (</a:t>
            </a:r>
            <a:r>
              <a:rPr lang="en-GB" sz="2400" dirty="0">
                <a:solidFill>
                  <a:schemeClr val="bg1"/>
                </a:solidFill>
              </a:rPr>
              <a:t>12 13 14 123)</a:t>
            </a:r>
          </a:p>
          <a:p>
            <a:r>
              <a:rPr lang="en-GB" sz="2400" dirty="0">
                <a:solidFill>
                  <a:schemeClr val="bg1"/>
                </a:solidFill>
              </a:rPr>
              <a:t> 0 0 </a:t>
            </a:r>
            <a:r>
              <a:rPr lang="en-GB" sz="2400" dirty="0" smtClean="0">
                <a:solidFill>
                  <a:schemeClr val="bg1"/>
                </a:solidFill>
              </a:rPr>
              <a:t>1   </a:t>
            </a:r>
            <a:r>
              <a:rPr lang="en-GB" sz="2400" dirty="0">
                <a:solidFill>
                  <a:schemeClr val="bg1"/>
                </a:solidFill>
              </a:rPr>
              <a:t>1 1 0 0  </a:t>
            </a:r>
            <a:r>
              <a:rPr lang="en-GB" sz="2400" dirty="0" smtClean="0">
                <a:solidFill>
                  <a:schemeClr val="bg1"/>
                </a:solidFill>
              </a:rPr>
              <a:t> 0 </a:t>
            </a:r>
            <a:r>
              <a:rPr lang="en-GB" sz="2400" dirty="0">
                <a:solidFill>
                  <a:schemeClr val="bg1"/>
                </a:solidFill>
              </a:rPr>
              <a:t>0 0 0 </a:t>
            </a:r>
          </a:p>
          <a:p>
            <a:r>
              <a:rPr lang="en-GB" sz="2400" dirty="0">
                <a:solidFill>
                  <a:schemeClr val="bg1"/>
                </a:solidFill>
              </a:rPr>
              <a:t>      23∘=¨(21 22 23</a:t>
            </a:r>
            <a:r>
              <a:rPr lang="en-GB" sz="2400" dirty="0" smtClean="0">
                <a:solidFill>
                  <a:schemeClr val="bg1"/>
                </a:solidFill>
              </a:rPr>
              <a:t>) (</a:t>
            </a:r>
            <a:r>
              <a:rPr lang="en-GB" sz="2400" dirty="0">
                <a:solidFill>
                  <a:schemeClr val="bg1"/>
                </a:solidFill>
              </a:rPr>
              <a:t>23 23 24 25</a:t>
            </a:r>
            <a:r>
              <a:rPr lang="en-GB" sz="2400" dirty="0" smtClean="0">
                <a:solidFill>
                  <a:schemeClr val="bg1"/>
                </a:solidFill>
              </a:rPr>
              <a:t>) (</a:t>
            </a:r>
            <a:r>
              <a:rPr lang="en-GB" sz="2400" dirty="0">
                <a:solidFill>
                  <a:schemeClr val="bg1"/>
                </a:solidFill>
              </a:rPr>
              <a:t>12 13 14 123)</a:t>
            </a:r>
          </a:p>
          <a:p>
            <a:r>
              <a:rPr lang="en-GB" sz="2400" dirty="0">
                <a:solidFill>
                  <a:schemeClr val="bg1"/>
                </a:solidFill>
              </a:rPr>
              <a:t> 0 0 </a:t>
            </a:r>
            <a:r>
              <a:rPr lang="en-GB" sz="2400" dirty="0" smtClean="0">
                <a:solidFill>
                  <a:schemeClr val="bg1"/>
                </a:solidFill>
              </a:rPr>
              <a:t>1   </a:t>
            </a:r>
            <a:r>
              <a:rPr lang="en-GB" sz="2400" dirty="0">
                <a:solidFill>
                  <a:schemeClr val="bg1"/>
                </a:solidFill>
              </a:rPr>
              <a:t>1 1 0 0 </a:t>
            </a:r>
            <a:r>
              <a:rPr lang="en-GB" sz="2400" dirty="0" smtClean="0">
                <a:solidFill>
                  <a:schemeClr val="bg1"/>
                </a:solidFill>
              </a:rPr>
              <a:t>  </a:t>
            </a:r>
            <a:r>
              <a:rPr lang="en-GB" sz="2400" dirty="0">
                <a:solidFill>
                  <a:schemeClr val="bg1"/>
                </a:solidFill>
              </a:rPr>
              <a:t>0 0 0 0 </a:t>
            </a:r>
          </a:p>
          <a:p>
            <a:r>
              <a:rPr lang="en-GB" sz="2400" dirty="0">
                <a:solidFill>
                  <a:schemeClr val="bg1"/>
                </a:solidFill>
              </a:rPr>
              <a:t>      23⍷¨(21 22 23</a:t>
            </a:r>
            <a:r>
              <a:rPr lang="en-GB" sz="2400" dirty="0" smtClean="0">
                <a:solidFill>
                  <a:schemeClr val="bg1"/>
                </a:solidFill>
              </a:rPr>
              <a:t>) (</a:t>
            </a:r>
            <a:r>
              <a:rPr lang="en-GB" sz="2400" dirty="0">
                <a:solidFill>
                  <a:schemeClr val="bg1"/>
                </a:solidFill>
              </a:rPr>
              <a:t>23 23 24 25</a:t>
            </a:r>
            <a:r>
              <a:rPr lang="en-GB" sz="2400" dirty="0" smtClean="0">
                <a:solidFill>
                  <a:schemeClr val="bg1"/>
                </a:solidFill>
              </a:rPr>
              <a:t>) (</a:t>
            </a:r>
            <a:r>
              <a:rPr lang="en-GB" sz="2400" dirty="0">
                <a:solidFill>
                  <a:schemeClr val="bg1"/>
                </a:solidFill>
              </a:rPr>
              <a:t>12 13 14 123)</a:t>
            </a:r>
          </a:p>
          <a:p>
            <a:r>
              <a:rPr lang="en-GB" sz="2400" dirty="0">
                <a:solidFill>
                  <a:schemeClr val="bg1"/>
                </a:solidFill>
              </a:rPr>
              <a:t> 0 0 </a:t>
            </a:r>
            <a:r>
              <a:rPr lang="en-GB" sz="2400" dirty="0" smtClean="0">
                <a:solidFill>
                  <a:schemeClr val="bg1"/>
                </a:solidFill>
              </a:rPr>
              <a:t>1   </a:t>
            </a:r>
            <a:r>
              <a:rPr lang="en-GB" sz="2400" dirty="0">
                <a:solidFill>
                  <a:schemeClr val="bg1"/>
                </a:solidFill>
              </a:rPr>
              <a:t>1 1 0 </a:t>
            </a:r>
            <a:r>
              <a:rPr lang="en-GB" sz="2400" dirty="0" smtClean="0">
                <a:solidFill>
                  <a:schemeClr val="bg1"/>
                </a:solidFill>
              </a:rPr>
              <a:t>0   </a:t>
            </a:r>
            <a:r>
              <a:rPr lang="en-GB" sz="2400" dirty="0">
                <a:solidFill>
                  <a:schemeClr val="bg1"/>
                </a:solidFill>
              </a:rPr>
              <a:t>0 0 0 0 </a:t>
            </a:r>
          </a:p>
          <a:p>
            <a:r>
              <a:rPr lang="en-GB" sz="2400" dirty="0">
                <a:solidFill>
                  <a:schemeClr val="bg1"/>
                </a:solidFill>
              </a:rPr>
              <a:t>      (⊂23)⍷¨(21 22 23</a:t>
            </a:r>
            <a:r>
              <a:rPr lang="en-GB" sz="2400" dirty="0" smtClean="0">
                <a:solidFill>
                  <a:schemeClr val="bg1"/>
                </a:solidFill>
              </a:rPr>
              <a:t>) (</a:t>
            </a:r>
            <a:r>
              <a:rPr lang="en-GB" sz="2400" dirty="0">
                <a:solidFill>
                  <a:schemeClr val="bg1"/>
                </a:solidFill>
              </a:rPr>
              <a:t>23 23 24 25</a:t>
            </a:r>
            <a:r>
              <a:rPr lang="en-GB" sz="2400" dirty="0" smtClean="0">
                <a:solidFill>
                  <a:schemeClr val="bg1"/>
                </a:solidFill>
              </a:rPr>
              <a:t>) (</a:t>
            </a:r>
            <a:r>
              <a:rPr lang="en-GB" sz="2400" dirty="0">
                <a:solidFill>
                  <a:schemeClr val="bg1"/>
                </a:solidFill>
              </a:rPr>
              <a:t>12 13 14 123)</a:t>
            </a:r>
          </a:p>
          <a:p>
            <a:r>
              <a:rPr lang="en-GB" sz="2400" dirty="0">
                <a:solidFill>
                  <a:schemeClr val="bg1"/>
                </a:solidFill>
              </a:rPr>
              <a:t> 0 0 1 </a:t>
            </a:r>
            <a:r>
              <a:rPr lang="en-GB" sz="2400" dirty="0" smtClean="0">
                <a:solidFill>
                  <a:schemeClr val="bg1"/>
                </a:solidFill>
              </a:rPr>
              <a:t>  </a:t>
            </a:r>
            <a:r>
              <a:rPr lang="en-GB" sz="2400" dirty="0">
                <a:solidFill>
                  <a:schemeClr val="bg1"/>
                </a:solidFill>
              </a:rPr>
              <a:t>1 1 0 0  </a:t>
            </a:r>
            <a:r>
              <a:rPr lang="en-GB" sz="2400" dirty="0" smtClean="0">
                <a:solidFill>
                  <a:schemeClr val="bg1"/>
                </a:solidFill>
              </a:rPr>
              <a:t> 0 </a:t>
            </a:r>
            <a:r>
              <a:rPr lang="en-GB" sz="2400" dirty="0">
                <a:solidFill>
                  <a:schemeClr val="bg1"/>
                </a:solidFill>
              </a:rPr>
              <a:t>0 0 0 </a:t>
            </a:r>
          </a:p>
          <a:p>
            <a:r>
              <a:rPr lang="en-GB" sz="2400" dirty="0">
                <a:solidFill>
                  <a:schemeClr val="bg1"/>
                </a:solidFill>
              </a:rPr>
              <a:t>      23∘⍷¨(21 22 23</a:t>
            </a:r>
            <a:r>
              <a:rPr lang="en-GB" sz="2400" dirty="0" smtClean="0">
                <a:solidFill>
                  <a:schemeClr val="bg1"/>
                </a:solidFill>
              </a:rPr>
              <a:t>) (</a:t>
            </a:r>
            <a:r>
              <a:rPr lang="en-GB" sz="2400" dirty="0">
                <a:solidFill>
                  <a:schemeClr val="bg1"/>
                </a:solidFill>
              </a:rPr>
              <a:t>23 23 24 25</a:t>
            </a:r>
            <a:r>
              <a:rPr lang="en-GB" sz="2400" dirty="0" smtClean="0">
                <a:solidFill>
                  <a:schemeClr val="bg1"/>
                </a:solidFill>
              </a:rPr>
              <a:t>) (</a:t>
            </a:r>
            <a:r>
              <a:rPr lang="en-GB" sz="2400" dirty="0">
                <a:solidFill>
                  <a:schemeClr val="bg1"/>
                </a:solidFill>
              </a:rPr>
              <a:t>12 13 14 123)</a:t>
            </a:r>
          </a:p>
          <a:p>
            <a:r>
              <a:rPr lang="en-GB" sz="2400" dirty="0">
                <a:solidFill>
                  <a:schemeClr val="bg1"/>
                </a:solidFill>
              </a:rPr>
              <a:t> 0 0 1 </a:t>
            </a:r>
            <a:r>
              <a:rPr lang="en-GB" sz="2400" dirty="0" smtClean="0">
                <a:solidFill>
                  <a:schemeClr val="bg1"/>
                </a:solidFill>
              </a:rPr>
              <a:t>  </a:t>
            </a:r>
            <a:r>
              <a:rPr lang="en-GB" sz="2400" dirty="0">
                <a:solidFill>
                  <a:schemeClr val="bg1"/>
                </a:solidFill>
              </a:rPr>
              <a:t>1 1 0 0 </a:t>
            </a:r>
            <a:r>
              <a:rPr lang="en-GB" sz="2400" dirty="0" smtClean="0">
                <a:solidFill>
                  <a:schemeClr val="bg1"/>
                </a:solidFill>
              </a:rPr>
              <a:t>  </a:t>
            </a:r>
            <a:r>
              <a:rPr lang="en-GB" sz="2400" dirty="0">
                <a:solidFill>
                  <a:schemeClr val="bg1"/>
                </a:solidFill>
              </a:rPr>
              <a:t>0 0 0 0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8034" y="444772"/>
            <a:ext cx="45625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chemeClr val="bg1"/>
                </a:solidFill>
              </a:rPr>
              <a:t>[x </a:t>
            </a:r>
            <a:r>
              <a:rPr lang="en-GB" sz="4000" dirty="0" smtClean="0">
                <a:solidFill>
                  <a:schemeClr val="bg1"/>
                </a:solidFill>
              </a:rPr>
              <a:t>f </a:t>
            </a:r>
            <a:r>
              <a:rPr lang="en-GB" sz="3200" dirty="0" err="1" smtClean="0">
                <a:solidFill>
                  <a:schemeClr val="bg1"/>
                </a:solidFill>
              </a:rPr>
              <a:t>nVectors</a:t>
            </a:r>
            <a:r>
              <a:rPr lang="en-GB" sz="3200" dirty="0" smtClean="0">
                <a:solidFill>
                  <a:schemeClr val="bg1"/>
                </a:solidFill>
              </a:rPr>
              <a:t>] timings</a:t>
            </a:r>
            <a:endParaRPr lang="en-GB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805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Optima separtation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9744969"/>
              </p:ext>
            </p:extLst>
          </p:nvPr>
        </p:nvGraphicFramePr>
        <p:xfrm>
          <a:off x="431609" y="2074459"/>
          <a:ext cx="8207426" cy="28250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044"/>
                <a:gridCol w="705102"/>
                <a:gridCol w="968991"/>
                <a:gridCol w="1241947"/>
                <a:gridCol w="1023582"/>
                <a:gridCol w="1035816"/>
                <a:gridCol w="1257008"/>
                <a:gridCol w="1009936"/>
              </a:tblGrid>
              <a:tr h="48589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</a:rPr>
                        <a:t>vectors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>
                          <a:effectLst/>
                        </a:rPr>
                        <a:t>items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</a:rPr>
                        <a:t>100=¨</a:t>
                      </a:r>
                      <a:r>
                        <a:rPr lang="en-GB" sz="1800" u="none" strike="noStrike" dirty="0" err="1">
                          <a:effectLst/>
                        </a:rPr>
                        <a:t>vec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</a:rPr>
                        <a:t>(⊂100)=¨</a:t>
                      </a:r>
                      <a:r>
                        <a:rPr lang="en-GB" sz="1800" u="none" strike="noStrike" dirty="0" err="1">
                          <a:effectLst/>
                        </a:rPr>
                        <a:t>vec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</a:rPr>
                        <a:t>100∘=¨</a:t>
                      </a:r>
                      <a:r>
                        <a:rPr lang="en-GB" sz="1800" u="none" strike="noStrike" dirty="0" err="1">
                          <a:effectLst/>
                        </a:rPr>
                        <a:t>vec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</a:rPr>
                        <a:t>100⍷¨</a:t>
                      </a:r>
                      <a:r>
                        <a:rPr lang="en-GB" sz="1800" u="none" strike="noStrike" dirty="0" err="1">
                          <a:effectLst/>
                        </a:rPr>
                        <a:t>vec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</a:rPr>
                        <a:t>(⊂100)⍷¨</a:t>
                      </a:r>
                      <a:r>
                        <a:rPr lang="en-GB" sz="1800" u="none" strike="noStrike" dirty="0" err="1">
                          <a:effectLst/>
                        </a:rPr>
                        <a:t>vec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</a:rPr>
                        <a:t>100∘⍷¨</a:t>
                      </a:r>
                      <a:r>
                        <a:rPr lang="en-GB" sz="1800" u="none" strike="noStrike" dirty="0" err="1">
                          <a:effectLst/>
                        </a:rPr>
                        <a:t>vec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0570"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10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10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0.3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0.2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0.3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0.3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0.3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0.4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0570"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100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10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1.9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1.9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2.8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2.2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2.2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3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0570"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1000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10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effectLst/>
                        </a:rPr>
                        <a:t>17.6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17.7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27.4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21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21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30.5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0570"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10000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10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169.9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170.6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266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204.5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205.6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304.9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20179"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100000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10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1846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1851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2905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2134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2155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3248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36728"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1000000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10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18447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effectLst/>
                        </a:rPr>
                        <a:t>17511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27589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21342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20870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effectLst/>
                        </a:rPr>
                        <a:t>30768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28034" y="444772"/>
            <a:ext cx="45625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chemeClr val="bg1"/>
                </a:solidFill>
              </a:rPr>
              <a:t>[x </a:t>
            </a:r>
            <a:r>
              <a:rPr lang="en-GB" sz="4000" dirty="0" smtClean="0">
                <a:solidFill>
                  <a:schemeClr val="bg1"/>
                </a:solidFill>
              </a:rPr>
              <a:t>f </a:t>
            </a:r>
            <a:r>
              <a:rPr lang="en-GB" sz="3200" dirty="0" err="1" smtClean="0">
                <a:solidFill>
                  <a:schemeClr val="bg1"/>
                </a:solidFill>
              </a:rPr>
              <a:t>nVectors</a:t>
            </a:r>
            <a:r>
              <a:rPr lang="en-GB" sz="3200" dirty="0" smtClean="0">
                <a:solidFill>
                  <a:schemeClr val="bg1"/>
                </a:solidFill>
              </a:rPr>
              <a:t>] timings</a:t>
            </a:r>
            <a:endParaRPr lang="en-GB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2758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Optima separtation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9809819"/>
              </p:ext>
            </p:extLst>
          </p:nvPr>
        </p:nvGraphicFramePr>
        <p:xfrm>
          <a:off x="1210954" y="1547385"/>
          <a:ext cx="6650156" cy="38571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28034" y="444772"/>
            <a:ext cx="45625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chemeClr val="bg1"/>
                </a:solidFill>
              </a:rPr>
              <a:t>[x </a:t>
            </a:r>
            <a:r>
              <a:rPr lang="en-GB" sz="4000" dirty="0" smtClean="0">
                <a:solidFill>
                  <a:schemeClr val="bg1"/>
                </a:solidFill>
              </a:rPr>
              <a:t>f </a:t>
            </a:r>
            <a:r>
              <a:rPr lang="en-GB" sz="3200" dirty="0" err="1" smtClean="0">
                <a:solidFill>
                  <a:schemeClr val="bg1"/>
                </a:solidFill>
              </a:rPr>
              <a:t>nVectors</a:t>
            </a:r>
            <a:r>
              <a:rPr lang="en-GB" sz="3200" dirty="0" smtClean="0">
                <a:solidFill>
                  <a:schemeClr val="bg1"/>
                </a:solidFill>
              </a:rPr>
              <a:t>] timings</a:t>
            </a:r>
            <a:endParaRPr lang="en-GB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554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Optima separtation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28034" y="444772"/>
            <a:ext cx="45625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chemeClr val="bg1"/>
                </a:solidFill>
              </a:rPr>
              <a:t>[x </a:t>
            </a:r>
            <a:r>
              <a:rPr lang="en-GB" sz="4000" dirty="0" smtClean="0">
                <a:solidFill>
                  <a:schemeClr val="bg1"/>
                </a:solidFill>
              </a:rPr>
              <a:t>f </a:t>
            </a:r>
            <a:r>
              <a:rPr lang="en-GB" sz="3200" dirty="0" err="1" smtClean="0">
                <a:solidFill>
                  <a:schemeClr val="bg1"/>
                </a:solidFill>
              </a:rPr>
              <a:t>nVectors</a:t>
            </a:r>
            <a:r>
              <a:rPr lang="en-GB" sz="3200" dirty="0" smtClean="0">
                <a:solidFill>
                  <a:schemeClr val="bg1"/>
                </a:solidFill>
              </a:rPr>
              <a:t>] timings</a:t>
            </a:r>
            <a:endParaRPr lang="en-GB" sz="3200" dirty="0">
              <a:solidFill>
                <a:schemeClr val="bg1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4736688"/>
              </p:ext>
            </p:extLst>
          </p:nvPr>
        </p:nvGraphicFramePr>
        <p:xfrm>
          <a:off x="528034" y="2021582"/>
          <a:ext cx="8165591" cy="25367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2151"/>
                <a:gridCol w="887105"/>
                <a:gridCol w="955343"/>
                <a:gridCol w="1228298"/>
                <a:gridCol w="1009935"/>
                <a:gridCol w="900752"/>
                <a:gridCol w="1274313"/>
                <a:gridCol w="1127694"/>
              </a:tblGrid>
              <a:tr h="362396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vectors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items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100=¨vec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(⊂100)=¨vec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100∘=¨vec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100⍷¨vec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(⊂100)⍷¨vec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100∘⍷¨vec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62396"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10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10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0.3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0.3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0.4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0.3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0.3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0.4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62396"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10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100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0.3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0.3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0.4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0.6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0.6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0.7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62396"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10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effectLst/>
                        </a:rPr>
                        <a:t>1000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0.7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0.7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0.9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3.3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3.3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3.4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62396"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10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10000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4.3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4.2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4.7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27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27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27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62396"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10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100000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53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53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53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350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350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350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62396"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10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1000000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341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341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344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2243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2253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effectLst/>
                        </a:rPr>
                        <a:t>2241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1732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Optima separtation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8684634"/>
              </p:ext>
            </p:extLst>
          </p:nvPr>
        </p:nvGraphicFramePr>
        <p:xfrm>
          <a:off x="1102768" y="1415954"/>
          <a:ext cx="7345196" cy="4425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28034" y="444772"/>
            <a:ext cx="45625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chemeClr val="bg1"/>
                </a:solidFill>
              </a:rPr>
              <a:t>[x </a:t>
            </a:r>
            <a:r>
              <a:rPr lang="en-GB" sz="4000" dirty="0" smtClean="0">
                <a:solidFill>
                  <a:schemeClr val="bg1"/>
                </a:solidFill>
              </a:rPr>
              <a:t>f </a:t>
            </a:r>
            <a:r>
              <a:rPr lang="en-GB" sz="3200" dirty="0" err="1" smtClean="0">
                <a:solidFill>
                  <a:schemeClr val="bg1"/>
                </a:solidFill>
              </a:rPr>
              <a:t>nVectors</a:t>
            </a:r>
            <a:r>
              <a:rPr lang="en-GB" sz="3200" dirty="0" smtClean="0">
                <a:solidFill>
                  <a:schemeClr val="bg1"/>
                </a:solidFill>
              </a:rPr>
              <a:t>] timings</a:t>
            </a:r>
            <a:endParaRPr lang="en-GB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8935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Optima separtation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5144" y="2043453"/>
            <a:ext cx="836319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American Typewriter"/>
                <a:cs typeface="American Typewriter"/>
              </a:rPr>
              <a:t>23=(21 22 23</a:t>
            </a:r>
            <a:r>
              <a:rPr lang="en-US" sz="2400" dirty="0" smtClean="0">
                <a:solidFill>
                  <a:schemeClr val="bg1"/>
                </a:solidFill>
                <a:latin typeface="American Typewriter"/>
                <a:cs typeface="American Typewriter"/>
              </a:rPr>
              <a:t>)  (</a:t>
            </a:r>
            <a:r>
              <a:rPr lang="en-US" sz="2400" dirty="0">
                <a:solidFill>
                  <a:schemeClr val="bg1"/>
                </a:solidFill>
                <a:latin typeface="American Typewriter"/>
                <a:cs typeface="American Typewriter"/>
              </a:rPr>
              <a:t>23 23 24 25</a:t>
            </a:r>
            <a:r>
              <a:rPr lang="en-US" sz="2400" dirty="0" smtClean="0">
                <a:solidFill>
                  <a:schemeClr val="bg1"/>
                </a:solidFill>
                <a:latin typeface="American Typewriter"/>
                <a:cs typeface="American Typewriter"/>
              </a:rPr>
              <a:t>)  (</a:t>
            </a:r>
            <a:r>
              <a:rPr lang="en-US" sz="2400" dirty="0">
                <a:solidFill>
                  <a:schemeClr val="bg1"/>
                </a:solidFill>
                <a:latin typeface="American Typewriter"/>
                <a:cs typeface="American Typewriter"/>
              </a:rPr>
              <a:t>12 13 14 123)</a:t>
            </a:r>
          </a:p>
          <a:p>
            <a:r>
              <a:rPr lang="en-US" sz="2400" dirty="0">
                <a:solidFill>
                  <a:schemeClr val="bg1"/>
                </a:solidFill>
                <a:latin typeface="American Typewriter"/>
                <a:cs typeface="American Typewriter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American Typewriter"/>
                <a:cs typeface="American Typewriter"/>
              </a:rPr>
              <a:t>   0 </a:t>
            </a:r>
            <a:r>
              <a:rPr lang="en-US" sz="2400" dirty="0">
                <a:solidFill>
                  <a:schemeClr val="bg1"/>
                </a:solidFill>
                <a:latin typeface="American Typewriter"/>
                <a:cs typeface="American Typewriter"/>
              </a:rPr>
              <a:t>0 1 </a:t>
            </a:r>
            <a:r>
              <a:rPr lang="en-US" sz="2400" dirty="0" smtClean="0">
                <a:solidFill>
                  <a:schemeClr val="bg1"/>
                </a:solidFill>
                <a:latin typeface="American Typewriter"/>
                <a:cs typeface="American Typewriter"/>
              </a:rPr>
              <a:t>  </a:t>
            </a:r>
            <a:r>
              <a:rPr lang="en-US" sz="2400" dirty="0">
                <a:solidFill>
                  <a:schemeClr val="bg1"/>
                </a:solidFill>
                <a:latin typeface="American Typewriter"/>
                <a:cs typeface="American Typewriter"/>
              </a:rPr>
              <a:t>1 1 0 0 </a:t>
            </a:r>
            <a:r>
              <a:rPr lang="en-US" sz="2400" dirty="0" smtClean="0">
                <a:solidFill>
                  <a:schemeClr val="bg1"/>
                </a:solidFill>
                <a:latin typeface="American Typewriter"/>
                <a:cs typeface="American Typewriter"/>
              </a:rPr>
              <a:t>  </a:t>
            </a:r>
            <a:r>
              <a:rPr lang="en-US" sz="2400" dirty="0">
                <a:solidFill>
                  <a:schemeClr val="bg1"/>
                </a:solidFill>
                <a:latin typeface="American Typewriter"/>
                <a:cs typeface="American Typewriter"/>
              </a:rPr>
              <a:t>0 0 0 0 </a:t>
            </a:r>
          </a:p>
          <a:p>
            <a:endParaRPr lang="en-US" sz="2400" dirty="0" smtClean="0">
              <a:solidFill>
                <a:schemeClr val="bg1"/>
              </a:solidFill>
              <a:latin typeface="American Typewriter"/>
              <a:cs typeface="American Typewriter"/>
            </a:endParaRPr>
          </a:p>
          <a:p>
            <a:r>
              <a:rPr lang="en-US" sz="2400" dirty="0" smtClean="0">
                <a:solidFill>
                  <a:schemeClr val="bg1"/>
                </a:solidFill>
                <a:latin typeface="American Typewriter"/>
                <a:cs typeface="American Typewriter"/>
              </a:rPr>
              <a:t>1</a:t>
            </a:r>
            <a:r>
              <a:rPr lang="en-US" sz="2400" dirty="0">
                <a:solidFill>
                  <a:schemeClr val="bg1"/>
                </a:solidFill>
                <a:latin typeface="American Typewriter"/>
                <a:cs typeface="American Typewriter"/>
              </a:rPr>
              <a:t>=(,23)∘⍳¨(21 22 23</a:t>
            </a:r>
            <a:r>
              <a:rPr lang="en-US" sz="2400" dirty="0" smtClean="0">
                <a:solidFill>
                  <a:schemeClr val="bg1"/>
                </a:solidFill>
                <a:latin typeface="American Typewriter"/>
                <a:cs typeface="American Typewriter"/>
              </a:rPr>
              <a:t>)  (</a:t>
            </a:r>
            <a:r>
              <a:rPr lang="en-US" sz="2400" dirty="0">
                <a:solidFill>
                  <a:schemeClr val="bg1"/>
                </a:solidFill>
                <a:latin typeface="American Typewriter"/>
                <a:cs typeface="American Typewriter"/>
              </a:rPr>
              <a:t>23 23 24 25</a:t>
            </a:r>
            <a:r>
              <a:rPr lang="en-US" sz="2400" dirty="0" smtClean="0">
                <a:solidFill>
                  <a:schemeClr val="bg1"/>
                </a:solidFill>
                <a:latin typeface="American Typewriter"/>
                <a:cs typeface="American Typewriter"/>
              </a:rPr>
              <a:t>)  (</a:t>
            </a:r>
            <a:r>
              <a:rPr lang="en-US" sz="2400" dirty="0">
                <a:solidFill>
                  <a:schemeClr val="bg1"/>
                </a:solidFill>
                <a:latin typeface="American Typewriter"/>
                <a:cs typeface="American Typewriter"/>
              </a:rPr>
              <a:t>12 13 14 123)</a:t>
            </a:r>
          </a:p>
          <a:p>
            <a:r>
              <a:rPr lang="en-US" sz="2400" dirty="0">
                <a:solidFill>
                  <a:schemeClr val="bg1"/>
                </a:solidFill>
                <a:latin typeface="American Typewriter"/>
                <a:cs typeface="American Typewriter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American Typewriter"/>
                <a:cs typeface="American Typewriter"/>
              </a:rPr>
              <a:t>   0 </a:t>
            </a:r>
            <a:r>
              <a:rPr lang="en-US" sz="2400" dirty="0">
                <a:solidFill>
                  <a:schemeClr val="bg1"/>
                </a:solidFill>
                <a:latin typeface="American Typewriter"/>
                <a:cs typeface="American Typewriter"/>
              </a:rPr>
              <a:t>0 1 </a:t>
            </a:r>
            <a:r>
              <a:rPr lang="en-US" sz="2400" dirty="0" smtClean="0">
                <a:solidFill>
                  <a:schemeClr val="bg1"/>
                </a:solidFill>
                <a:latin typeface="American Typewriter"/>
                <a:cs typeface="American Typewriter"/>
              </a:rPr>
              <a:t>  </a:t>
            </a:r>
            <a:r>
              <a:rPr lang="en-US" sz="2400" dirty="0">
                <a:solidFill>
                  <a:schemeClr val="bg1"/>
                </a:solidFill>
                <a:latin typeface="American Typewriter"/>
                <a:cs typeface="American Typewriter"/>
              </a:rPr>
              <a:t>1 1 0 0 </a:t>
            </a:r>
            <a:r>
              <a:rPr lang="en-US" sz="2400" dirty="0" smtClean="0">
                <a:solidFill>
                  <a:schemeClr val="bg1"/>
                </a:solidFill>
                <a:latin typeface="American Typewriter"/>
                <a:cs typeface="American Typewriter"/>
              </a:rPr>
              <a:t>  </a:t>
            </a:r>
            <a:r>
              <a:rPr lang="en-US" sz="2400" dirty="0">
                <a:solidFill>
                  <a:schemeClr val="bg1"/>
                </a:solidFill>
                <a:latin typeface="American Typewriter"/>
                <a:cs typeface="American Typewriter"/>
              </a:rPr>
              <a:t>0 0 0 0</a:t>
            </a:r>
            <a:endParaRPr lang="en-US" sz="2400" dirty="0">
              <a:solidFill>
                <a:schemeClr val="bg1"/>
              </a:solidFill>
              <a:latin typeface="American Typewriter"/>
              <a:cs typeface="American Typewriter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8034" y="444772"/>
            <a:ext cx="45625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chemeClr val="bg1"/>
                </a:solidFill>
              </a:rPr>
              <a:t>[x </a:t>
            </a:r>
            <a:r>
              <a:rPr lang="en-GB" sz="3200" dirty="0">
                <a:solidFill>
                  <a:schemeClr val="bg1"/>
                </a:solidFill>
              </a:rPr>
              <a:t>⍳ </a:t>
            </a:r>
            <a:r>
              <a:rPr lang="en-GB" sz="3200" dirty="0" smtClean="0">
                <a:solidFill>
                  <a:schemeClr val="bg1"/>
                </a:solidFill>
              </a:rPr>
              <a:t>y] Example</a:t>
            </a:r>
            <a:endParaRPr lang="en-GB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204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Optima separtation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9263693"/>
              </p:ext>
            </p:extLst>
          </p:nvPr>
        </p:nvGraphicFramePr>
        <p:xfrm>
          <a:off x="1465522" y="1560690"/>
          <a:ext cx="5221881" cy="39939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7865"/>
                <a:gridCol w="1217865"/>
                <a:gridCol w="1355736"/>
                <a:gridCol w="1430415"/>
              </a:tblGrid>
              <a:tr h="285282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vectors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items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100=vec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x ⍳ y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5282"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10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10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0.2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0.7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5282"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10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100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0.3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1.4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5282"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10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1000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0.8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9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5282"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10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10000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5.5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84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5282"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10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effectLst/>
                        </a:rPr>
                        <a:t>100000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49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569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5282"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10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1000000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706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6975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5282"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5282"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10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10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0.2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0.7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5282"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100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10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1.8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5.2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5282"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1000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10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17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42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5282"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10000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10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169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418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5282"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100000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10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1705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4113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5282"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1000000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10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17514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effectLst/>
                        </a:rPr>
                        <a:t>43347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28034" y="444772"/>
            <a:ext cx="45625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chemeClr val="bg1"/>
                </a:solidFill>
              </a:rPr>
              <a:t>[x </a:t>
            </a:r>
            <a:r>
              <a:rPr lang="en-GB" sz="3200" dirty="0">
                <a:solidFill>
                  <a:schemeClr val="bg1"/>
                </a:solidFill>
              </a:rPr>
              <a:t>⍳ </a:t>
            </a:r>
            <a:r>
              <a:rPr lang="en-GB" sz="3200" dirty="0" smtClean="0">
                <a:solidFill>
                  <a:schemeClr val="bg1"/>
                </a:solidFill>
              </a:rPr>
              <a:t>y] Example</a:t>
            </a:r>
            <a:endParaRPr lang="en-GB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3649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Optima separtation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521436" y="759853"/>
            <a:ext cx="78303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chemeClr val="bg1"/>
                </a:solidFill>
              </a:rPr>
              <a:t>The Problem</a:t>
            </a:r>
            <a:endParaRPr lang="en-GB" sz="32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21436" y="1751527"/>
            <a:ext cx="826823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</a:rPr>
              <a:t>Lots and lots of data (568Tb largest encountered so far)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</a:rPr>
              <a:t>Even today the traditional researcher works, thinks and reports in 2D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</a:rPr>
              <a:t>Analysis based on assumptions which hide meaning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</a:rPr>
              <a:t>Outdated protocols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</a:rPr>
              <a:t>Federated (composite) database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7626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Optima separtation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4473439"/>
              </p:ext>
            </p:extLst>
          </p:nvPr>
        </p:nvGraphicFramePr>
        <p:xfrm>
          <a:off x="1089120" y="1620671"/>
          <a:ext cx="7167776" cy="4193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28034" y="444772"/>
            <a:ext cx="45625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chemeClr val="bg1"/>
                </a:solidFill>
              </a:rPr>
              <a:t>[x </a:t>
            </a:r>
            <a:r>
              <a:rPr lang="en-GB" sz="3200" dirty="0">
                <a:solidFill>
                  <a:schemeClr val="bg1"/>
                </a:solidFill>
              </a:rPr>
              <a:t>⍳ </a:t>
            </a:r>
            <a:r>
              <a:rPr lang="en-GB" sz="3200" dirty="0" smtClean="0">
                <a:solidFill>
                  <a:schemeClr val="bg1"/>
                </a:solidFill>
              </a:rPr>
              <a:t>y] Example</a:t>
            </a:r>
            <a:endParaRPr lang="en-GB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4755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Optima separtation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12566" y="2124835"/>
            <a:ext cx="51572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American Typewriter"/>
                <a:cs typeface="American Typewriter"/>
              </a:rPr>
              <a:t>bool←1000000⍴0</a:t>
            </a:r>
          </a:p>
          <a:p>
            <a:r>
              <a:rPr lang="en-US" sz="2400" dirty="0" err="1" smtClean="0">
                <a:solidFill>
                  <a:schemeClr val="bg1"/>
                </a:solidFill>
                <a:latin typeface="American Typewriter"/>
                <a:cs typeface="American Typewriter"/>
              </a:rPr>
              <a:t>bool</a:t>
            </a:r>
            <a:r>
              <a:rPr lang="en-US" sz="2400" dirty="0" smtClean="0">
                <a:solidFill>
                  <a:schemeClr val="bg1"/>
                </a:solidFill>
                <a:latin typeface="American Typewriter"/>
                <a:cs typeface="American Typewriter"/>
              </a:rPr>
              <a:t>[index</a:t>
            </a:r>
            <a:r>
              <a:rPr lang="en-US" sz="2400" dirty="0">
                <a:solidFill>
                  <a:schemeClr val="bg1"/>
                </a:solidFill>
                <a:latin typeface="American Typewriter"/>
                <a:cs typeface="American Typewriter"/>
              </a:rPr>
              <a:t>]←</a:t>
            </a:r>
            <a:r>
              <a:rPr lang="en-US" sz="2400" dirty="0" smtClean="0">
                <a:solidFill>
                  <a:schemeClr val="bg1"/>
                </a:solidFill>
                <a:latin typeface="American Typewriter"/>
                <a:cs typeface="American Typewriter"/>
              </a:rPr>
              <a:t>1</a:t>
            </a:r>
          </a:p>
          <a:p>
            <a:endParaRPr lang="en-US" sz="2400" dirty="0">
              <a:solidFill>
                <a:schemeClr val="bg1"/>
              </a:solidFill>
              <a:latin typeface="American Typewriter"/>
              <a:cs typeface="American Typewriter"/>
            </a:endParaRPr>
          </a:p>
          <a:p>
            <a:r>
              <a:rPr lang="en-US" sz="2400" dirty="0" smtClean="0">
                <a:solidFill>
                  <a:schemeClr val="bg1"/>
                </a:solidFill>
                <a:latin typeface="American Typewriter"/>
                <a:cs typeface="American Typewriter"/>
              </a:rPr>
              <a:t>int</a:t>
            </a:r>
            <a:r>
              <a:rPr lang="en-US" sz="2400" dirty="0">
                <a:solidFill>
                  <a:schemeClr val="bg1"/>
                </a:solidFill>
                <a:latin typeface="American Typewriter"/>
                <a:cs typeface="American Typewriter"/>
              </a:rPr>
              <a:t>←1000000⍴⍳10</a:t>
            </a:r>
          </a:p>
          <a:p>
            <a:r>
              <a:rPr lang="en-US" sz="2400" dirty="0" err="1" smtClean="0">
                <a:solidFill>
                  <a:schemeClr val="bg1"/>
                </a:solidFill>
                <a:latin typeface="American Typewriter"/>
                <a:cs typeface="American Typewriter"/>
              </a:rPr>
              <a:t>int</a:t>
            </a:r>
            <a:r>
              <a:rPr lang="en-US" sz="2400" dirty="0" smtClean="0">
                <a:solidFill>
                  <a:schemeClr val="bg1"/>
                </a:solidFill>
                <a:latin typeface="American Typewriter"/>
                <a:cs typeface="American Typewriter"/>
              </a:rPr>
              <a:t>[index</a:t>
            </a:r>
            <a:r>
              <a:rPr lang="en-US" sz="2400" dirty="0">
                <a:solidFill>
                  <a:schemeClr val="bg1"/>
                </a:solidFill>
                <a:latin typeface="American Typewriter"/>
                <a:cs typeface="American Typewriter"/>
              </a:rPr>
              <a:t>]←1</a:t>
            </a:r>
            <a:endParaRPr lang="en-US" sz="2400" dirty="0">
              <a:solidFill>
                <a:schemeClr val="bg1"/>
              </a:solidFill>
              <a:latin typeface="American Typewriter"/>
              <a:cs typeface="American Typewriter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8034" y="478032"/>
            <a:ext cx="45625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chemeClr val="bg1"/>
                </a:solidFill>
              </a:rPr>
              <a:t>Index Assignment</a:t>
            </a:r>
            <a:endParaRPr lang="en-GB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5102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Optima separtation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28034" y="444772"/>
            <a:ext cx="45625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chemeClr val="bg1"/>
                </a:solidFill>
              </a:rPr>
              <a:t>Index Assignment</a:t>
            </a:r>
            <a:endParaRPr lang="en-GB" sz="3200" dirty="0">
              <a:solidFill>
                <a:schemeClr val="bg1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5590239"/>
              </p:ext>
            </p:extLst>
          </p:nvPr>
        </p:nvGraphicFramePr>
        <p:xfrm>
          <a:off x="1771364" y="1736116"/>
          <a:ext cx="5680313" cy="37639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11754"/>
                <a:gridCol w="2290771"/>
                <a:gridCol w="1977788"/>
              </a:tblGrid>
              <a:tr h="537705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u="none" strike="noStrike" dirty="0" smtClean="0">
                          <a:effectLst/>
                        </a:rPr>
                        <a:t>indices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u="none" strike="noStrike">
                          <a:effectLst/>
                        </a:rPr>
                        <a:t>bool[index]←1</a:t>
                      </a:r>
                      <a:endParaRPr lang="en-GB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u="none" strike="noStrike">
                          <a:effectLst/>
                        </a:rPr>
                        <a:t>int[index]←1</a:t>
                      </a:r>
                      <a:endParaRPr lang="en-GB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37705"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u="none" strike="noStrike">
                          <a:effectLst/>
                        </a:rPr>
                        <a:t>10</a:t>
                      </a:r>
                      <a:endParaRPr lang="en-GB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u="none" strike="noStrike">
                          <a:effectLst/>
                        </a:rPr>
                        <a:t>0.1</a:t>
                      </a:r>
                      <a:endParaRPr lang="en-GB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u="none" strike="noStrike">
                          <a:effectLst/>
                        </a:rPr>
                        <a:t>0.1</a:t>
                      </a:r>
                      <a:endParaRPr lang="en-GB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37705"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u="none" strike="noStrike">
                          <a:effectLst/>
                        </a:rPr>
                        <a:t>100</a:t>
                      </a:r>
                      <a:endParaRPr lang="en-GB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u="none" strike="noStrike">
                          <a:effectLst/>
                        </a:rPr>
                        <a:t>0.2</a:t>
                      </a:r>
                      <a:endParaRPr lang="en-GB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u="none" strike="noStrike">
                          <a:effectLst/>
                        </a:rPr>
                        <a:t>0.2</a:t>
                      </a:r>
                      <a:endParaRPr lang="en-GB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37705"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u="none" strike="noStrike">
                          <a:effectLst/>
                        </a:rPr>
                        <a:t>1000</a:t>
                      </a:r>
                      <a:endParaRPr lang="en-GB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u="none" strike="noStrike">
                          <a:effectLst/>
                        </a:rPr>
                        <a:t>1.4</a:t>
                      </a:r>
                      <a:endParaRPr lang="en-GB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u="none" strike="noStrike">
                          <a:effectLst/>
                        </a:rPr>
                        <a:t>0.5</a:t>
                      </a:r>
                      <a:endParaRPr lang="en-GB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37705"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u="none" strike="noStrike" dirty="0">
                          <a:effectLst/>
                        </a:rPr>
                        <a:t>10000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u="none" strike="noStrike">
                          <a:effectLst/>
                        </a:rPr>
                        <a:t>13</a:t>
                      </a:r>
                      <a:endParaRPr lang="en-GB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u="none" strike="noStrike">
                          <a:effectLst/>
                        </a:rPr>
                        <a:t>3.2</a:t>
                      </a:r>
                      <a:endParaRPr lang="en-GB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37705"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u="none" strike="noStrike">
                          <a:effectLst/>
                        </a:rPr>
                        <a:t>100000</a:t>
                      </a:r>
                      <a:endParaRPr lang="en-GB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u="none" strike="noStrike">
                          <a:effectLst/>
                        </a:rPr>
                        <a:t>127</a:t>
                      </a:r>
                      <a:endParaRPr lang="en-GB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u="none" strike="noStrike">
                          <a:effectLst/>
                        </a:rPr>
                        <a:t>31.2</a:t>
                      </a:r>
                      <a:endParaRPr lang="en-GB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37705"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u="none" strike="noStrike">
                          <a:effectLst/>
                        </a:rPr>
                        <a:t>1000000</a:t>
                      </a:r>
                      <a:endParaRPr lang="en-GB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u="none" strike="noStrike">
                          <a:effectLst/>
                        </a:rPr>
                        <a:t>1267</a:t>
                      </a:r>
                      <a:endParaRPr lang="en-GB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u="none" strike="noStrike" dirty="0">
                          <a:effectLst/>
                        </a:rPr>
                        <a:t>335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0190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Optima separtation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5329141"/>
              </p:ext>
            </p:extLst>
          </p:nvPr>
        </p:nvGraphicFramePr>
        <p:xfrm>
          <a:off x="1703268" y="1607023"/>
          <a:ext cx="6157841" cy="4043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28034" y="444772"/>
            <a:ext cx="45625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chemeClr val="bg1"/>
                </a:solidFill>
              </a:rPr>
              <a:t>Index Assignment</a:t>
            </a:r>
            <a:endParaRPr lang="en-GB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603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Optima separtation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12566" y="2124835"/>
            <a:ext cx="515728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chemeClr val="bg1"/>
                </a:solidFill>
                <a:latin typeface="American Typewriter"/>
                <a:cs typeface="American Typewriter"/>
              </a:rPr>
              <a:t>      bool</a:t>
            </a:r>
            <a:r>
              <a:rPr lang="en-GB" sz="2400" dirty="0">
                <a:solidFill>
                  <a:schemeClr val="bg1"/>
                </a:solidFill>
                <a:latin typeface="American Typewriter"/>
                <a:cs typeface="American Typewriter"/>
              </a:rPr>
              <a:t>←items⍴0 1 0 </a:t>
            </a:r>
            <a:r>
              <a:rPr lang="en-GB" sz="2400" dirty="0" smtClean="0">
                <a:solidFill>
                  <a:schemeClr val="bg1"/>
                </a:solidFill>
                <a:latin typeface="American Typewriter"/>
                <a:cs typeface="American Typewriter"/>
              </a:rPr>
              <a:t>1</a:t>
            </a:r>
          </a:p>
          <a:p>
            <a:endParaRPr lang="en-GB" sz="2400" dirty="0">
              <a:solidFill>
                <a:schemeClr val="bg1"/>
              </a:solidFill>
              <a:latin typeface="American Typewriter"/>
              <a:cs typeface="American Typewriter"/>
            </a:endParaRPr>
          </a:p>
          <a:p>
            <a:r>
              <a:rPr lang="en-GB" sz="2400" dirty="0">
                <a:solidFill>
                  <a:schemeClr val="bg1"/>
                </a:solidFill>
                <a:latin typeface="American Typewriter"/>
                <a:cs typeface="American Typewriter"/>
              </a:rPr>
              <a:t>      bool=0</a:t>
            </a:r>
          </a:p>
          <a:p>
            <a:r>
              <a:rPr lang="en-GB" sz="2400" dirty="0">
                <a:solidFill>
                  <a:schemeClr val="bg1"/>
                </a:solidFill>
                <a:latin typeface="American Typewriter"/>
                <a:cs typeface="American Typewriter"/>
              </a:rPr>
              <a:t>1 0 1 0 1 0 1 0 1 0</a:t>
            </a:r>
          </a:p>
          <a:p>
            <a:r>
              <a:rPr lang="en-GB" sz="2400" dirty="0">
                <a:solidFill>
                  <a:schemeClr val="bg1"/>
                </a:solidFill>
                <a:latin typeface="American Typewriter"/>
                <a:cs typeface="American Typewriter"/>
              </a:rPr>
              <a:t>      bool&lt;1</a:t>
            </a:r>
          </a:p>
          <a:p>
            <a:r>
              <a:rPr lang="en-GB" sz="2400" dirty="0">
                <a:solidFill>
                  <a:schemeClr val="bg1"/>
                </a:solidFill>
                <a:latin typeface="American Typewriter"/>
                <a:cs typeface="American Typewriter"/>
              </a:rPr>
              <a:t>1 0 1 0 1 0 1 0 1 0</a:t>
            </a:r>
          </a:p>
          <a:p>
            <a:r>
              <a:rPr lang="en-GB" sz="2400" dirty="0">
                <a:solidFill>
                  <a:schemeClr val="bg1"/>
                </a:solidFill>
                <a:latin typeface="American Typewriter"/>
                <a:cs typeface="American Typewriter"/>
              </a:rPr>
              <a:t>      bool≤0</a:t>
            </a:r>
          </a:p>
          <a:p>
            <a:r>
              <a:rPr lang="en-GB" sz="2400" dirty="0">
                <a:solidFill>
                  <a:schemeClr val="bg1"/>
                </a:solidFill>
                <a:latin typeface="American Typewriter"/>
                <a:cs typeface="American Typewriter"/>
              </a:rPr>
              <a:t>1 0 1 0 1 0 1 0 1 0</a:t>
            </a:r>
            <a:endParaRPr lang="en-US" sz="2400" dirty="0">
              <a:solidFill>
                <a:schemeClr val="bg1"/>
              </a:solidFill>
              <a:latin typeface="American Typewriter"/>
              <a:cs typeface="American Typewriter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8034" y="478032"/>
            <a:ext cx="45625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chemeClr val="bg1"/>
                </a:solidFill>
              </a:rPr>
              <a:t>Boolean Operations</a:t>
            </a:r>
            <a:endParaRPr lang="en-GB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2834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Optima separtation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9294180"/>
              </p:ext>
            </p:extLst>
          </p:nvPr>
        </p:nvGraphicFramePr>
        <p:xfrm>
          <a:off x="1761224" y="1900174"/>
          <a:ext cx="5977056" cy="36271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68045"/>
                <a:gridCol w="1867491"/>
                <a:gridCol w="1612340"/>
                <a:gridCol w="1129180"/>
              </a:tblGrid>
              <a:tr h="453396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u="none" strike="noStrike">
                          <a:effectLst/>
                        </a:rPr>
                        <a:t>items</a:t>
                      </a:r>
                      <a:endParaRPr lang="en-GB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u="none" strike="noStrike">
                          <a:effectLst/>
                        </a:rPr>
                        <a:t>bool=0</a:t>
                      </a:r>
                      <a:endParaRPr lang="en-GB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u="none" strike="noStrike">
                          <a:effectLst/>
                        </a:rPr>
                        <a:t>bool&lt;1</a:t>
                      </a:r>
                      <a:endParaRPr lang="en-GB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u="none" strike="noStrike">
                          <a:effectLst/>
                        </a:rPr>
                        <a:t>bool≤0</a:t>
                      </a:r>
                      <a:endParaRPr lang="en-GB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53396"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u="none" strike="noStrike">
                          <a:effectLst/>
                        </a:rPr>
                        <a:t>10</a:t>
                      </a:r>
                      <a:endParaRPr lang="en-GB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u="none" strike="noStrike">
                          <a:effectLst/>
                        </a:rPr>
                        <a:t>0</a:t>
                      </a:r>
                      <a:endParaRPr lang="en-GB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u="none" strike="noStrike">
                          <a:effectLst/>
                        </a:rPr>
                        <a:t>0</a:t>
                      </a:r>
                      <a:endParaRPr lang="en-GB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u="none" strike="noStrike">
                          <a:effectLst/>
                        </a:rPr>
                        <a:t>0</a:t>
                      </a:r>
                      <a:endParaRPr lang="en-GB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53396"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u="none" strike="noStrike">
                          <a:effectLst/>
                        </a:rPr>
                        <a:t>100</a:t>
                      </a:r>
                      <a:endParaRPr lang="en-GB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u="none" strike="noStrike" dirty="0">
                          <a:effectLst/>
                        </a:rPr>
                        <a:t>0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u="none" strike="noStrike">
                          <a:effectLst/>
                        </a:rPr>
                        <a:t>0</a:t>
                      </a:r>
                      <a:endParaRPr lang="en-GB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u="none" strike="noStrike">
                          <a:effectLst/>
                        </a:rPr>
                        <a:t>0</a:t>
                      </a:r>
                      <a:endParaRPr lang="en-GB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53396"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u="none" strike="noStrike">
                          <a:effectLst/>
                        </a:rPr>
                        <a:t>1000</a:t>
                      </a:r>
                      <a:endParaRPr lang="en-GB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u="none" strike="noStrike">
                          <a:effectLst/>
                        </a:rPr>
                        <a:t>0.2</a:t>
                      </a:r>
                      <a:endParaRPr lang="en-GB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u="none" strike="noStrike">
                          <a:effectLst/>
                        </a:rPr>
                        <a:t>0.2</a:t>
                      </a:r>
                      <a:endParaRPr lang="en-GB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u="none" strike="noStrike">
                          <a:effectLst/>
                        </a:rPr>
                        <a:t>0.2</a:t>
                      </a:r>
                      <a:endParaRPr lang="en-GB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53396"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u="none" strike="noStrike">
                          <a:effectLst/>
                        </a:rPr>
                        <a:t>10000</a:t>
                      </a:r>
                      <a:endParaRPr lang="en-GB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u="none" strike="noStrike">
                          <a:effectLst/>
                        </a:rPr>
                        <a:t>2</a:t>
                      </a:r>
                      <a:endParaRPr lang="en-GB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u="none" strike="noStrike">
                          <a:effectLst/>
                        </a:rPr>
                        <a:t>2</a:t>
                      </a:r>
                      <a:endParaRPr lang="en-GB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u="none" strike="noStrike">
                          <a:effectLst/>
                        </a:rPr>
                        <a:t>2</a:t>
                      </a:r>
                      <a:endParaRPr lang="en-GB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53396"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u="none" strike="noStrike">
                          <a:effectLst/>
                        </a:rPr>
                        <a:t>100000</a:t>
                      </a:r>
                      <a:endParaRPr lang="en-GB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u="none" strike="noStrike">
                          <a:effectLst/>
                        </a:rPr>
                        <a:t>16</a:t>
                      </a:r>
                      <a:endParaRPr lang="en-GB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u="none" strike="noStrike">
                          <a:effectLst/>
                        </a:rPr>
                        <a:t>16</a:t>
                      </a:r>
                      <a:endParaRPr lang="en-GB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u="none" strike="noStrike">
                          <a:effectLst/>
                        </a:rPr>
                        <a:t>16</a:t>
                      </a:r>
                      <a:endParaRPr lang="en-GB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53396"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u="none" strike="noStrike">
                          <a:effectLst/>
                        </a:rPr>
                        <a:t>1000000</a:t>
                      </a:r>
                      <a:endParaRPr lang="en-GB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u="none" strike="noStrike">
                          <a:effectLst/>
                        </a:rPr>
                        <a:t>160</a:t>
                      </a:r>
                      <a:endParaRPr lang="en-GB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u="none" strike="noStrike">
                          <a:effectLst/>
                        </a:rPr>
                        <a:t>160</a:t>
                      </a:r>
                      <a:endParaRPr lang="en-GB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u="none" strike="noStrike">
                          <a:effectLst/>
                        </a:rPr>
                        <a:t>160</a:t>
                      </a:r>
                      <a:endParaRPr lang="en-GB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53396"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u="none" strike="noStrike">
                          <a:effectLst/>
                        </a:rPr>
                        <a:t>10000000</a:t>
                      </a:r>
                      <a:endParaRPr lang="en-GB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u="none" strike="noStrike">
                          <a:effectLst/>
                        </a:rPr>
                        <a:t>1590</a:t>
                      </a:r>
                      <a:endParaRPr lang="en-GB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u="none" strike="noStrike">
                          <a:effectLst/>
                        </a:rPr>
                        <a:t>1590</a:t>
                      </a:r>
                      <a:endParaRPr lang="en-GB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u="none" strike="noStrike" dirty="0">
                          <a:effectLst/>
                        </a:rPr>
                        <a:t>1590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28034" y="478032"/>
            <a:ext cx="45625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chemeClr val="bg1"/>
                </a:solidFill>
              </a:rPr>
              <a:t>Boolean Operations</a:t>
            </a:r>
            <a:endParaRPr lang="en-GB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935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Optima separtation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38943" y="1415151"/>
            <a:ext cx="743606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err="1" smtClean="0">
                <a:solidFill>
                  <a:schemeClr val="bg1"/>
                </a:solidFill>
                <a:latin typeface="American Typewriter"/>
                <a:cs typeface="American Typewriter"/>
              </a:rPr>
              <a:t>Generalisation</a:t>
            </a:r>
            <a:r>
              <a:rPr lang="en-US" sz="2400" dirty="0" smtClean="0">
                <a:solidFill>
                  <a:schemeClr val="bg1"/>
                </a:solidFill>
                <a:latin typeface="American Typewriter"/>
                <a:cs typeface="American Typewriter"/>
              </a:rPr>
              <a:t> or Special Casing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American Typewriter"/>
                <a:cs typeface="American Typewriter"/>
              </a:rPr>
              <a:t>Up to 10x speed-up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American Typewriter"/>
                <a:cs typeface="American Typewriter"/>
              </a:rPr>
              <a:t>Be aware of your data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latin typeface="American Typewriter"/>
              <a:cs typeface="American Typewriter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American Typewriter"/>
                <a:cs typeface="American Typewriter"/>
              </a:rPr>
              <a:t>Caching of previous queries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American Typewriter"/>
                <a:cs typeface="American Typewriter"/>
              </a:rPr>
              <a:t>Lots faster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latin typeface="American Typewriter"/>
              <a:cs typeface="American Typewriter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American Typewriter"/>
                <a:cs typeface="American Typewriter"/>
              </a:rPr>
              <a:t>Mapped Files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American Typewriter"/>
                <a:cs typeface="American Typewriter"/>
              </a:rPr>
              <a:t>Much better memory handling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American Typewriter"/>
                <a:cs typeface="American Typewriter"/>
              </a:rPr>
              <a:t>Data shared across processes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American Typewriter"/>
                <a:cs typeface="American Typewriter"/>
              </a:rPr>
              <a:t>Up to 1.5x speed-up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28034" y="478032"/>
            <a:ext cx="45625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chemeClr val="bg1"/>
                </a:solidFill>
              </a:rPr>
              <a:t>So What ?</a:t>
            </a:r>
            <a:endParaRPr lang="en-GB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0062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Optima separtation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38942" y="1415151"/>
            <a:ext cx="805021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American Typewriter"/>
                <a:cs typeface="American Typewriter"/>
              </a:rPr>
              <a:t>Version 1 analysis – 20 million records – 15 minutes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American Typewriter"/>
                <a:cs typeface="American Typewriter"/>
              </a:rPr>
              <a:t>(DCF files and integer pointers)</a:t>
            </a:r>
          </a:p>
          <a:p>
            <a:endParaRPr lang="en-US" sz="2400" dirty="0">
              <a:solidFill>
                <a:schemeClr val="bg1"/>
              </a:solidFill>
              <a:latin typeface="American Typewriter"/>
              <a:cs typeface="American Typewriter"/>
            </a:endParaRPr>
          </a:p>
          <a:p>
            <a:r>
              <a:rPr lang="en-US" sz="2400" dirty="0" smtClean="0">
                <a:solidFill>
                  <a:schemeClr val="bg1"/>
                </a:solidFill>
                <a:latin typeface="American Typewriter"/>
                <a:cs typeface="American Typewriter"/>
              </a:rPr>
              <a:t>Version 2 analysis – 50 million records – 3 minutes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American Typewriter"/>
                <a:cs typeface="American Typewriter"/>
              </a:rPr>
              <a:t>(Mapped files and Boolean masks)</a:t>
            </a:r>
          </a:p>
          <a:p>
            <a:endParaRPr lang="en-US" sz="2400" dirty="0">
              <a:solidFill>
                <a:schemeClr val="bg1"/>
              </a:solidFill>
              <a:latin typeface="American Typewriter"/>
              <a:cs typeface="American Typewriter"/>
            </a:endParaRPr>
          </a:p>
          <a:p>
            <a:r>
              <a:rPr lang="en-US" sz="2400" dirty="0" smtClean="0">
                <a:solidFill>
                  <a:schemeClr val="bg1"/>
                </a:solidFill>
                <a:latin typeface="American Typewriter"/>
                <a:cs typeface="American Typewriter"/>
              </a:rPr>
              <a:t>Version 3 analysis – 150 million records – 45 seconds</a:t>
            </a:r>
          </a:p>
          <a:p>
            <a:endParaRPr lang="en-US" sz="2400" dirty="0">
              <a:solidFill>
                <a:schemeClr val="bg1"/>
              </a:solidFill>
              <a:latin typeface="American Typewriter"/>
              <a:cs typeface="American Typewriter"/>
            </a:endParaRPr>
          </a:p>
          <a:p>
            <a:r>
              <a:rPr lang="en-US" sz="2400" dirty="0" smtClean="0">
                <a:solidFill>
                  <a:schemeClr val="bg1"/>
                </a:solidFill>
                <a:latin typeface="American Typewriter"/>
                <a:cs typeface="American Typewriter"/>
              </a:rPr>
              <a:t>Latest version - &gt;300 million records – circa 30 seconds</a:t>
            </a:r>
          </a:p>
          <a:p>
            <a:endParaRPr lang="en-US" sz="2400" dirty="0">
              <a:solidFill>
                <a:schemeClr val="bg1"/>
              </a:solidFill>
              <a:latin typeface="American Typewriter"/>
              <a:cs typeface="American Typewriter"/>
            </a:endParaRPr>
          </a:p>
          <a:p>
            <a:r>
              <a:rPr lang="en-US" sz="2400" dirty="0" err="1" smtClean="0">
                <a:solidFill>
                  <a:schemeClr val="bg1"/>
                </a:solidFill>
                <a:latin typeface="American Typewriter"/>
                <a:cs typeface="American Typewriter"/>
              </a:rPr>
              <a:t>n.b.</a:t>
            </a:r>
            <a:r>
              <a:rPr lang="en-US" sz="2400" dirty="0" smtClean="0">
                <a:solidFill>
                  <a:schemeClr val="bg1"/>
                </a:solidFill>
                <a:latin typeface="American Typewriter"/>
                <a:cs typeface="American Typewriter"/>
              </a:rPr>
              <a:t> SQL and federated dataset pool – 2 weeks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28034" y="478032"/>
            <a:ext cx="45625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chemeClr val="bg1"/>
                </a:solidFill>
              </a:rPr>
              <a:t>A Case in Point</a:t>
            </a:r>
            <a:endParaRPr lang="en-GB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8615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ptima close pag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43390" y="2375275"/>
            <a:ext cx="5157284" cy="34060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merican Typewriter"/>
                <a:cs typeface="American Typewriter"/>
              </a:rPr>
              <a:t>Thank </a:t>
            </a:r>
            <a:r>
              <a:rPr lang="en-US" sz="2800" dirty="0" smtClean="0">
                <a:latin typeface="American Typewriter"/>
                <a:cs typeface="American Typewriter"/>
              </a:rPr>
              <a:t>You and Questions</a:t>
            </a:r>
            <a:endParaRPr lang="en-US" sz="2800" dirty="0" smtClean="0">
              <a:latin typeface="American Typewriter"/>
              <a:cs typeface="American Typewriter"/>
            </a:endParaRPr>
          </a:p>
          <a:p>
            <a:endParaRPr lang="en-US" sz="2800" dirty="0">
              <a:latin typeface="American Typewriter"/>
              <a:cs typeface="American Typewriter"/>
            </a:endParaRPr>
          </a:p>
          <a:p>
            <a:r>
              <a:rPr lang="en-US" sz="2000" dirty="0" smtClean="0">
                <a:latin typeface="American Typewriter"/>
                <a:cs typeface="American Typewriter"/>
              </a:rPr>
              <a:t>Contact us:</a:t>
            </a:r>
          </a:p>
          <a:p>
            <a:endParaRPr lang="en-US" sz="1400" baseline="30000" dirty="0" smtClean="0">
              <a:latin typeface="American Typewriter"/>
              <a:cs typeface="American Typewriter"/>
            </a:endParaRPr>
          </a:p>
          <a:p>
            <a:r>
              <a:rPr lang="en-US" sz="1400" baseline="30000" dirty="0" smtClean="0"/>
              <a:t>Optima </a:t>
            </a:r>
            <a:r>
              <a:rPr lang="en-US" sz="1400" baseline="30000" dirty="0"/>
              <a:t>House, Mill Court, </a:t>
            </a:r>
            <a:endParaRPr lang="en-US" sz="1400" baseline="30000" dirty="0" smtClean="0"/>
          </a:p>
          <a:p>
            <a:r>
              <a:rPr lang="en-US" sz="1400" baseline="30000" dirty="0" smtClean="0"/>
              <a:t>Spindle </a:t>
            </a:r>
            <a:r>
              <a:rPr lang="en-US" sz="1400" baseline="30000" dirty="0"/>
              <a:t>Way, </a:t>
            </a:r>
            <a:endParaRPr lang="en-US" sz="1400" baseline="30000" dirty="0" smtClean="0"/>
          </a:p>
          <a:p>
            <a:r>
              <a:rPr lang="en-US" sz="1400" baseline="30000" dirty="0" smtClean="0"/>
              <a:t>Crawley</a:t>
            </a:r>
            <a:r>
              <a:rPr lang="en-US" sz="1400" baseline="30000" dirty="0"/>
              <a:t>, </a:t>
            </a:r>
            <a:endParaRPr lang="en-US" sz="1400" baseline="30000" dirty="0" smtClean="0"/>
          </a:p>
          <a:p>
            <a:r>
              <a:rPr lang="en-US" sz="1400" baseline="30000" dirty="0" smtClean="0"/>
              <a:t>West </a:t>
            </a:r>
            <a:r>
              <a:rPr lang="en-US" sz="1400" baseline="30000" dirty="0"/>
              <a:t>Sussex RH10 </a:t>
            </a:r>
            <a:r>
              <a:rPr lang="en-US" sz="1400" baseline="30000" dirty="0" smtClean="0"/>
              <a:t>1TT</a:t>
            </a:r>
          </a:p>
          <a:p>
            <a:endParaRPr lang="en-US" sz="1400" baseline="30000" dirty="0"/>
          </a:p>
          <a:p>
            <a:r>
              <a:rPr lang="pl-PL" sz="1400" baseline="30000" dirty="0"/>
              <a:t>Tel: 01293 562 700    </a:t>
            </a:r>
            <a:endParaRPr lang="pl-PL" sz="1400" baseline="30000" dirty="0" smtClean="0"/>
          </a:p>
          <a:p>
            <a:r>
              <a:rPr lang="pl-PL" sz="1400" baseline="30000" dirty="0" smtClean="0"/>
              <a:t>Fax</a:t>
            </a:r>
            <a:r>
              <a:rPr lang="pl-PL" sz="1400" baseline="30000" dirty="0"/>
              <a:t>: 01293 562 699    </a:t>
            </a:r>
            <a:endParaRPr lang="pl-PL" sz="1400" baseline="30000" dirty="0" smtClean="0"/>
          </a:p>
          <a:p>
            <a:r>
              <a:rPr lang="pl-PL" sz="1400" baseline="30000" dirty="0" err="1" smtClean="0"/>
              <a:t>info</a:t>
            </a:r>
            <a:r>
              <a:rPr lang="pl-PL" sz="1400" baseline="30000" dirty="0" err="1"/>
              <a:t>@optima-systems.co.uk</a:t>
            </a:r>
            <a:r>
              <a:rPr lang="pl-PL" sz="1400" baseline="30000" dirty="0"/>
              <a:t>    </a:t>
            </a:r>
            <a:endParaRPr lang="pl-PL" sz="1400" baseline="30000" dirty="0" smtClean="0"/>
          </a:p>
          <a:p>
            <a:r>
              <a:rPr lang="pl-PL" sz="1400" baseline="30000" dirty="0" err="1" smtClean="0"/>
              <a:t>www</a:t>
            </a:r>
            <a:r>
              <a:rPr lang="pl-PL" sz="1400" baseline="30000" dirty="0" err="1"/>
              <a:t>.optima-systems.co.</a:t>
            </a:r>
            <a:r>
              <a:rPr lang="pl-PL" sz="1400" baseline="30000" dirty="0" err="1" smtClean="0"/>
              <a:t>uk</a:t>
            </a:r>
            <a:endParaRPr lang="en-US" sz="1400" baseline="30000" dirty="0">
              <a:latin typeface="American Typewriter"/>
              <a:cs typeface="American Typewriter"/>
            </a:endParaRPr>
          </a:p>
          <a:p>
            <a:endParaRPr lang="en-US" sz="1400" baseline="30000" dirty="0" smtClean="0">
              <a:latin typeface="American Typewriter"/>
              <a:cs typeface="American Typewriter"/>
            </a:endParaRPr>
          </a:p>
          <a:p>
            <a:endParaRPr lang="en-US" sz="1400" baseline="30000" dirty="0">
              <a:latin typeface="American Typewriter"/>
              <a:cs typeface="American Typewriter"/>
            </a:endParaRPr>
          </a:p>
          <a:p>
            <a:endParaRPr lang="en-US" sz="1400" baseline="30000" dirty="0" smtClean="0">
              <a:latin typeface="American Typewriter"/>
              <a:cs typeface="American Typewriter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Optima separtation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603324" y="759853"/>
            <a:ext cx="78303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chemeClr val="bg1"/>
                </a:solidFill>
              </a:rPr>
              <a:t>What is COSMOS</a:t>
            </a:r>
            <a:endParaRPr lang="en-GB" sz="32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03324" y="1790164"/>
            <a:ext cx="826823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</a:rPr>
              <a:t>Largely written in APL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</a:rPr>
              <a:t>Data visualisation tool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</a:rPr>
              <a:t>Top down </a:t>
            </a:r>
            <a:r>
              <a:rPr lang="en-GB" dirty="0" smtClean="0">
                <a:solidFill>
                  <a:schemeClr val="bg1"/>
                </a:solidFill>
              </a:rPr>
              <a:t>view of the data lake</a:t>
            </a:r>
            <a:endParaRPr lang="en-GB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</a:rPr>
              <a:t>It has been described as a Thesis generator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</a:rPr>
              <a:t>Currently targeted at US electronic medical records (EMR data)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</a:rPr>
              <a:t>Built in “canned queries” – e.g. survivability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8499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Optima separtation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206577" y="175078"/>
            <a:ext cx="78303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chemeClr val="bg1"/>
                </a:solidFill>
              </a:rPr>
              <a:t>COSMOS version 1</a:t>
            </a:r>
            <a:endParaRPr lang="en-GB" sz="3200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8491" y="759853"/>
            <a:ext cx="2914650" cy="542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769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Optima separtation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8592"/>
            <a:ext cx="9144000" cy="4926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5629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Optima separtation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603324" y="759853"/>
            <a:ext cx="78303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chemeClr val="bg1"/>
                </a:solidFill>
              </a:rPr>
              <a:t>More Problems</a:t>
            </a:r>
            <a:endParaRPr lang="en-GB" sz="32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03324" y="1790164"/>
            <a:ext cx="826823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</a:rPr>
              <a:t>Scalability</a:t>
            </a:r>
            <a:endParaRPr lang="en-GB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</a:rPr>
              <a:t>Security</a:t>
            </a:r>
            <a:endParaRPr lang="en-GB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</a:rPr>
              <a:t>Performance</a:t>
            </a:r>
            <a:endParaRPr lang="en-GB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</a:rPr>
              <a:t>Performance</a:t>
            </a:r>
            <a:endParaRPr lang="en-GB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</a:rPr>
              <a:t>Performance</a:t>
            </a:r>
            <a:endParaRPr lang="en-GB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</a:rPr>
              <a:t>Got to be Sexy</a:t>
            </a:r>
            <a:endParaRPr lang="en-GB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9194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Optima separtation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6577" y="1069803"/>
            <a:ext cx="6730846" cy="471839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206577" y="175078"/>
            <a:ext cx="78303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chemeClr val="bg1"/>
                </a:solidFill>
              </a:rPr>
              <a:t>COSMOS now</a:t>
            </a:r>
            <a:endParaRPr lang="en-GB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5814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Optima separtation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390917" y="759853"/>
            <a:ext cx="86159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chemeClr val="bg1"/>
                </a:solidFill>
              </a:rPr>
              <a:t>Some Solutions to the COSMOS Problem</a:t>
            </a:r>
            <a:endParaRPr lang="en-GB" sz="32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90917" y="1751527"/>
            <a:ext cx="783035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</a:rPr>
              <a:t>Much help from </a:t>
            </a:r>
            <a:r>
              <a:rPr lang="en-GB" dirty="0" err="1" smtClean="0">
                <a:solidFill>
                  <a:schemeClr val="bg1"/>
                </a:solidFill>
              </a:rPr>
              <a:t>Dyalog</a:t>
            </a:r>
            <a:r>
              <a:rPr lang="en-GB" dirty="0" smtClean="0">
                <a:solidFill>
                  <a:schemeClr val="bg1"/>
                </a:solidFill>
              </a:rPr>
              <a:t> – </a:t>
            </a:r>
            <a:r>
              <a:rPr lang="en-GB" dirty="0" smtClean="0">
                <a:solidFill>
                  <a:schemeClr val="bg1"/>
                </a:solidFill>
              </a:rPr>
              <a:t>and APL of course</a:t>
            </a:r>
            <a:endParaRPr lang="en-GB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</a:rPr>
              <a:t>Caching enquiries</a:t>
            </a:r>
            <a:endParaRPr lang="en-GB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</a:rPr>
              <a:t>Mapped Files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</a:rPr>
              <a:t>Flash client side interface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 smtClean="0">
                <a:solidFill>
                  <a:schemeClr val="bg1"/>
                </a:solidFill>
              </a:rPr>
              <a:t>Syncfusion</a:t>
            </a:r>
            <a:endParaRPr lang="en-GB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</a:rPr>
              <a:t>Special Casing </a:t>
            </a:r>
            <a:r>
              <a:rPr lang="en-GB" dirty="0" err="1" smtClean="0">
                <a:solidFill>
                  <a:schemeClr val="bg1"/>
                </a:solidFill>
              </a:rPr>
              <a:t>vs</a:t>
            </a:r>
            <a:r>
              <a:rPr lang="en-GB" dirty="0" smtClean="0">
                <a:solidFill>
                  <a:schemeClr val="bg1"/>
                </a:solidFill>
              </a:rPr>
              <a:t> generalisation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</a:rPr>
              <a:t>Refactoring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0861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Optima separtation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67836" y="2124835"/>
            <a:ext cx="782132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solidFill>
                  <a:schemeClr val="bg1"/>
                </a:solidFill>
                <a:latin typeface="American Typewriter"/>
                <a:cs typeface="American Typewriter"/>
              </a:rPr>
              <a:t>drug←23</a:t>
            </a:r>
          </a:p>
          <a:p>
            <a:endParaRPr lang="de-DE" sz="2000" dirty="0">
              <a:solidFill>
                <a:schemeClr val="bg1"/>
              </a:solidFill>
              <a:latin typeface="American Typewriter"/>
              <a:cs typeface="American Typewriter"/>
            </a:endParaRPr>
          </a:p>
          <a:p>
            <a:r>
              <a:rPr lang="de-DE" sz="2000" dirty="0" smtClean="0">
                <a:solidFill>
                  <a:schemeClr val="bg1"/>
                </a:solidFill>
                <a:latin typeface="American Typewriter"/>
                <a:cs typeface="American Typewriter"/>
              </a:rPr>
              <a:t>patients</a:t>
            </a:r>
            <a:r>
              <a:rPr lang="de-DE" sz="2000" dirty="0">
                <a:solidFill>
                  <a:schemeClr val="bg1"/>
                </a:solidFill>
                <a:latin typeface="American Typewriter"/>
                <a:cs typeface="American Typewriter"/>
              </a:rPr>
              <a:t>←(23 26 28</a:t>
            </a:r>
            <a:r>
              <a:rPr lang="de-DE" sz="2000" dirty="0" smtClean="0">
                <a:solidFill>
                  <a:schemeClr val="bg1"/>
                </a:solidFill>
                <a:latin typeface="American Typewriter"/>
                <a:cs typeface="American Typewriter"/>
              </a:rPr>
              <a:t>)  (</a:t>
            </a:r>
            <a:r>
              <a:rPr lang="de-DE" sz="2000" dirty="0">
                <a:solidFill>
                  <a:schemeClr val="bg1"/>
                </a:solidFill>
                <a:latin typeface="American Typewriter"/>
                <a:cs typeface="American Typewriter"/>
              </a:rPr>
              <a:t>15 16 19 23</a:t>
            </a:r>
            <a:r>
              <a:rPr lang="de-DE" sz="2000" dirty="0" smtClean="0">
                <a:solidFill>
                  <a:schemeClr val="bg1"/>
                </a:solidFill>
                <a:latin typeface="American Typewriter"/>
                <a:cs typeface="American Typewriter"/>
              </a:rPr>
              <a:t>)  (</a:t>
            </a:r>
            <a:r>
              <a:rPr lang="de-DE" sz="2000" dirty="0">
                <a:solidFill>
                  <a:schemeClr val="bg1"/>
                </a:solidFill>
                <a:latin typeface="American Typewriter"/>
                <a:cs typeface="American Typewriter"/>
              </a:rPr>
              <a:t>34 35 124)</a:t>
            </a:r>
          </a:p>
          <a:p>
            <a:endParaRPr lang="de-DE" sz="2000" dirty="0">
              <a:solidFill>
                <a:schemeClr val="bg1"/>
              </a:solidFill>
              <a:latin typeface="American Typewriter"/>
              <a:cs typeface="American Typewriter"/>
            </a:endParaRPr>
          </a:p>
          <a:p>
            <a:r>
              <a:rPr lang="de-DE" sz="2000" dirty="0" smtClean="0">
                <a:solidFill>
                  <a:schemeClr val="bg1"/>
                </a:solidFill>
                <a:latin typeface="American Typewriter"/>
                <a:cs typeface="American Typewriter"/>
              </a:rPr>
              <a:t>drug=patients</a:t>
            </a:r>
          </a:p>
          <a:p>
            <a:endParaRPr lang="de-DE" sz="2000" dirty="0">
              <a:solidFill>
                <a:schemeClr val="bg1"/>
              </a:solidFill>
              <a:latin typeface="American Typewriter"/>
              <a:cs typeface="American Typewriter"/>
            </a:endParaRPr>
          </a:p>
          <a:p>
            <a:r>
              <a:rPr lang="de-DE" sz="2000" dirty="0">
                <a:solidFill>
                  <a:schemeClr val="bg1"/>
                </a:solidFill>
                <a:latin typeface="American Typewriter"/>
                <a:cs typeface="American Typewriter"/>
              </a:rPr>
              <a:t> 1 0 0  </a:t>
            </a:r>
            <a:r>
              <a:rPr lang="de-DE" sz="2000" dirty="0" smtClean="0">
                <a:solidFill>
                  <a:schemeClr val="bg1"/>
                </a:solidFill>
                <a:latin typeface="American Typewriter"/>
                <a:cs typeface="American Typewriter"/>
              </a:rPr>
              <a:t>  0 </a:t>
            </a:r>
            <a:r>
              <a:rPr lang="de-DE" sz="2000" dirty="0">
                <a:solidFill>
                  <a:schemeClr val="bg1"/>
                </a:solidFill>
                <a:latin typeface="American Typewriter"/>
                <a:cs typeface="American Typewriter"/>
              </a:rPr>
              <a:t>0 0 1  </a:t>
            </a:r>
            <a:r>
              <a:rPr lang="de-DE" sz="2000" dirty="0" smtClean="0">
                <a:solidFill>
                  <a:schemeClr val="bg1"/>
                </a:solidFill>
                <a:latin typeface="American Typewriter"/>
                <a:cs typeface="American Typewriter"/>
              </a:rPr>
              <a:t>  0 </a:t>
            </a:r>
            <a:r>
              <a:rPr lang="de-DE" sz="2000" dirty="0">
                <a:solidFill>
                  <a:schemeClr val="bg1"/>
                </a:solidFill>
                <a:latin typeface="American Typewriter"/>
                <a:cs typeface="American Typewriter"/>
              </a:rPr>
              <a:t>0 0 </a:t>
            </a:r>
            <a:endParaRPr lang="en-US" sz="2000" dirty="0">
              <a:solidFill>
                <a:schemeClr val="bg1"/>
              </a:solidFill>
              <a:latin typeface="American Typewriter"/>
              <a:cs typeface="American Typewriter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67836" y="467465"/>
            <a:ext cx="73163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chemeClr val="bg1"/>
                </a:solidFill>
              </a:rPr>
              <a:t>A typical example</a:t>
            </a:r>
            <a:endParaRPr lang="en-GB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819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1062</TotalTime>
  <Words>1144</Words>
  <Application>Microsoft Office PowerPoint</Application>
  <PresentationFormat>On-screen Show (4:3)</PresentationFormat>
  <Paragraphs>437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American Typewriter</vt:lpstr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 Turner</dc:creator>
  <cp:lastModifiedBy>Paul Grosvenor</cp:lastModifiedBy>
  <cp:revision>44</cp:revision>
  <dcterms:created xsi:type="dcterms:W3CDTF">2012-10-06T19:21:47Z</dcterms:created>
  <dcterms:modified xsi:type="dcterms:W3CDTF">2013-10-21T21:22:23Z</dcterms:modified>
</cp:coreProperties>
</file>