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6"/>
  </p:notesMasterIdLst>
  <p:sldIdLst>
    <p:sldId id="27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6" r:id="rId10"/>
    <p:sldId id="290" r:id="rId11"/>
    <p:sldId id="288" r:id="rId12"/>
    <p:sldId id="291" r:id="rId13"/>
    <p:sldId id="287" r:id="rId14"/>
    <p:sldId id="28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1" autoAdjust="0"/>
    <p:restoredTop sz="86331" autoAdjust="0"/>
  </p:normalViewPr>
  <p:slideViewPr>
    <p:cSldViewPr>
      <p:cViewPr varScale="1">
        <p:scale>
          <a:sx n="46" d="100"/>
          <a:sy n="46" d="100"/>
        </p:scale>
        <p:origin x="-10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7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14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7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 algn="ctr">
              <a:defRPr sz="2000">
                <a:latin typeface="+mn-lt"/>
              </a:defRPr>
            </a:lvl1pPr>
          </a:lstStyle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613806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14288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661248"/>
            <a:ext cx="584844" cy="10200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  <p:sldLayoutId id="2147483663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12776"/>
            <a:ext cx="4824535" cy="424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4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Design Issues ...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da-DK" sz="2800" dirty="0"/>
              <a:t>Performance: Thread pooling / scheduling, interaction between futures &amp; isolates</a:t>
            </a:r>
          </a:p>
          <a:p>
            <a:r>
              <a:rPr lang="da-DK" sz="2800" dirty="0" smtClean="0"/>
              <a:t>Left argument to </a:t>
            </a:r>
            <a:r>
              <a:rPr lang="da-DK" sz="2800" dirty="0" smtClean="0">
                <a:latin typeface="APL385 Unicode" panose="020B0709000202000203" pitchFamily="49" charset="0"/>
              </a:rPr>
              <a:t>¤</a:t>
            </a:r>
            <a:r>
              <a:rPr lang="da-DK" sz="2800" dirty="0" smtClean="0"/>
              <a:t> to specify WHERE to launch process?</a:t>
            </a:r>
          </a:p>
          <a:p>
            <a:pPr lvl="1"/>
            <a:r>
              <a:rPr lang="da-DK" sz="2400" dirty="0" smtClean="0"/>
              <a:t>On the cloud, in a cluster, etc</a:t>
            </a:r>
          </a:p>
          <a:p>
            <a:r>
              <a:rPr lang="da-DK" sz="2800" dirty="0" smtClean="0"/>
              <a:t>Error handling / debugging</a:t>
            </a:r>
          </a:p>
          <a:p>
            <a:pPr lvl="1"/>
            <a:r>
              <a:rPr lang="da-DK" sz="2400" dirty="0" smtClean="0"/>
              <a:t>RIDE </a:t>
            </a:r>
            <a:r>
              <a:rPr lang="da-DK" sz="2400" dirty="0"/>
              <a:t>”process manager” </a:t>
            </a:r>
            <a:r>
              <a:rPr lang="da-DK" sz="2400" dirty="0" smtClean="0"/>
              <a:t>project ...</a:t>
            </a:r>
          </a:p>
          <a:p>
            <a:endParaRPr lang="da-DK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0836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Goal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r>
              <a:rPr lang="da-DK" sz="2800" dirty="0" smtClean="0"/>
              <a:t>Provide ”deterministic” parallelism in a form which integrates well with APL thinking</a:t>
            </a:r>
          </a:p>
          <a:p>
            <a:r>
              <a:rPr lang="da-DK" sz="2800" dirty="0" smtClean="0"/>
              <a:t>Bang for the buck, here and now, for coarse grained (~100ms or more) parallelism</a:t>
            </a:r>
          </a:p>
          <a:p>
            <a:r>
              <a:rPr lang="da-DK" sz="2800" dirty="0" smtClean="0"/>
              <a:t>Notation has potential to extend to compiled APL for fine-grained data parallel applications</a:t>
            </a:r>
            <a:endParaRPr lang="da-DK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17021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Credits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132856"/>
            <a:ext cx="7772400" cy="3754760"/>
          </a:xfrm>
        </p:spPr>
        <p:txBody>
          <a:bodyPr/>
          <a:lstStyle/>
          <a:p>
            <a:r>
              <a:rPr lang="da-DK" sz="2800" b="1" dirty="0" smtClean="0"/>
              <a:t>Magic Namespaces: </a:t>
            </a:r>
            <a:r>
              <a:rPr lang="da-DK" sz="2800" dirty="0" smtClean="0"/>
              <a:t>J Daintree &amp; J Scholes</a:t>
            </a:r>
          </a:p>
          <a:p>
            <a:r>
              <a:rPr lang="da-DK" sz="2800" b="1" dirty="0" smtClean="0"/>
              <a:t>Futures: </a:t>
            </a:r>
            <a:r>
              <a:rPr lang="da-DK" sz="2800" dirty="0" smtClean="0"/>
              <a:t>J Foad</a:t>
            </a:r>
          </a:p>
          <a:p>
            <a:r>
              <a:rPr lang="da-DK" sz="2800" b="1" dirty="0" smtClean="0"/>
              <a:t>APL Model: </a:t>
            </a:r>
            <a:r>
              <a:rPr lang="da-DK" sz="2800" dirty="0" smtClean="0"/>
              <a:t>Phil Last</a:t>
            </a:r>
          </a:p>
          <a:p>
            <a:pPr marL="0" indent="0">
              <a:buNone/>
            </a:pPr>
            <a:endParaRPr lang="da-DK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118611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 Dyalog v14.0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r>
              <a:rPr lang="da-DK" sz="2800" dirty="0" smtClean="0"/>
              <a:t>Partly Implemented in APL and labelled as ”experimental”</a:t>
            </a:r>
          </a:p>
          <a:p>
            <a:pPr lvl="1"/>
            <a:r>
              <a:rPr lang="da-DK" sz="2400" dirty="0" smtClean="0"/>
              <a:t>Somde details might change</a:t>
            </a:r>
          </a:p>
          <a:p>
            <a:pPr lvl="1"/>
            <a:r>
              <a:rPr lang="da-DK" sz="2400" dirty="0" smtClean="0"/>
              <a:t>Included in mainstream 14.0 to encourage customers to experiment with real applications</a:t>
            </a:r>
          </a:p>
          <a:p>
            <a:r>
              <a:rPr lang="da-DK" sz="3200" dirty="0" smtClean="0"/>
              <a:t>It is </a:t>
            </a:r>
            <a:r>
              <a:rPr lang="da-DK" sz="3200" dirty="0"/>
              <a:t>a model, but </a:t>
            </a:r>
            <a:r>
              <a:rPr lang="da-DK" sz="3200"/>
              <a:t>please </a:t>
            </a:r>
            <a:r>
              <a:rPr lang="da-DK" smtClean="0"/>
              <a:t>try</a:t>
            </a:r>
            <a:r>
              <a:rPr lang="da-DK" sz="3200" smtClean="0"/>
              <a:t> </a:t>
            </a:r>
            <a:r>
              <a:rPr lang="da-DK" sz="3200"/>
              <a:t>it </a:t>
            </a:r>
            <a:r>
              <a:rPr lang="da-DK" sz="3200" smtClean="0"/>
              <a:t>and </a:t>
            </a:r>
            <a:r>
              <a:rPr lang="da-DK" sz="3200" dirty="0"/>
              <a:t>give us feedback on </a:t>
            </a:r>
            <a:r>
              <a:rPr lang="da-DK" sz="3200" dirty="0" smtClean="0"/>
              <a:t>features</a:t>
            </a:r>
            <a:endParaRPr lang="da-DK" sz="3200" dirty="0"/>
          </a:p>
          <a:p>
            <a:pPr lvl="1"/>
            <a:endParaRPr lang="da-DK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63272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12776"/>
            <a:ext cx="4824535" cy="424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45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31640" y="1628800"/>
            <a:ext cx="6400800" cy="3649960"/>
          </a:xfrm>
        </p:spPr>
        <p:txBody>
          <a:bodyPr/>
          <a:lstStyle/>
          <a:p>
            <a:r>
              <a:rPr lang="en-GB" dirty="0" smtClean="0"/>
              <a:t>New Language Features</a:t>
            </a:r>
          </a:p>
          <a:p>
            <a:r>
              <a:rPr lang="en-GB" dirty="0" smtClean="0"/>
              <a:t>For Parallel and Asynchronous</a:t>
            </a:r>
          </a:p>
          <a:p>
            <a:r>
              <a:rPr lang="en-GB" dirty="0" smtClean="0"/>
              <a:t>Execution</a:t>
            </a:r>
          </a:p>
          <a:p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Morten Kromberg</a:t>
            </a:r>
          </a:p>
          <a:p>
            <a:r>
              <a:rPr lang="en-GB" sz="1800" dirty="0" smtClean="0"/>
              <a:t>Dyalog LTD</a:t>
            </a:r>
            <a:br>
              <a:rPr lang="en-GB" sz="1800" dirty="0" smtClean="0"/>
            </a:br>
            <a:endParaRPr lang="en-GB" dirty="0" smtClean="0"/>
          </a:p>
          <a:p>
            <a:r>
              <a:rPr lang="en-GB" dirty="0" smtClean="0"/>
              <a:t>Dyalog’13</a:t>
            </a:r>
          </a:p>
        </p:txBody>
      </p:sp>
    </p:spTree>
    <p:extLst>
      <p:ext uri="{BB962C8B-B14F-4D97-AF65-F5344CB8AC3E}">
        <p14:creationId xmlns:p14="http://schemas.microsoft.com/office/powerpoint/2010/main" val="49776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Futures and Isolates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/>
              <a:t>Features which allow the user to explicitly express parallelism in a ”natural” way</a:t>
            </a:r>
          </a:p>
          <a:p>
            <a:r>
              <a:rPr lang="da-DK" sz="2800" dirty="0" smtClean="0"/>
              <a:t>In the interpreter, </a:t>
            </a:r>
            <a:r>
              <a:rPr lang="da-DK" sz="2800" dirty="0"/>
              <a:t>f</a:t>
            </a:r>
            <a:r>
              <a:rPr lang="da-DK" sz="2800" dirty="0" smtClean="0"/>
              <a:t>utures and isolates enable coarse-grained ”task” parallelism</a:t>
            </a:r>
          </a:p>
          <a:p>
            <a:pPr lvl="1"/>
            <a:r>
              <a:rPr lang="da-DK" sz="2400" dirty="0" smtClean="0"/>
              <a:t>”coarse” = units of ~100ms or more</a:t>
            </a:r>
          </a:p>
          <a:p>
            <a:r>
              <a:rPr lang="da-DK" sz="2800" dirty="0" smtClean="0"/>
              <a:t>In a compiler, futures can be used to express fine-grained, or ”data” parallelism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795662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Isolates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An </a:t>
            </a:r>
            <a:r>
              <a:rPr lang="da-DK" b="1" i="1" dirty="0"/>
              <a:t>I</a:t>
            </a:r>
            <a:r>
              <a:rPr lang="da-DK" b="1" i="1" dirty="0" smtClean="0"/>
              <a:t>solate</a:t>
            </a:r>
            <a:r>
              <a:rPr lang="da-DK" dirty="0" smtClean="0"/>
              <a:t> tastes, smells, looks like a Dyalog namespace, except that...</a:t>
            </a:r>
          </a:p>
          <a:p>
            <a:r>
              <a:rPr lang="da-DK" dirty="0" smtClean="0"/>
              <a:t>Expressions executed </a:t>
            </a:r>
            <a:r>
              <a:rPr lang="da-DK" b="1" i="1" dirty="0" smtClean="0"/>
              <a:t>in the isolate </a:t>
            </a:r>
            <a:r>
              <a:rPr lang="da-DK" dirty="0" smtClean="0"/>
              <a:t>run in a separate process from the main interpreter thread (”in parallel”)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16944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Isolates in Action</a:t>
            </a:r>
            <a:endParaRPr lang="da-DK" dirty="0"/>
          </a:p>
        </p:txBody>
      </p:sp>
      <p:sp>
        <p:nvSpPr>
          <p:cNvPr id="4" name="Oval 3"/>
          <p:cNvSpPr/>
          <p:nvPr/>
        </p:nvSpPr>
        <p:spPr bwMode="auto">
          <a:xfrm>
            <a:off x="2174954" y="1815005"/>
            <a:ext cx="3917911" cy="2736304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8" name="Chord 7"/>
          <p:cNvSpPr/>
          <p:nvPr/>
        </p:nvSpPr>
        <p:spPr bwMode="auto">
          <a:xfrm flipH="1">
            <a:off x="3205982" y="3183157"/>
            <a:ext cx="1855853" cy="2315334"/>
          </a:xfrm>
          <a:prstGeom prst="chord">
            <a:avLst>
              <a:gd name="adj1" fmla="val 21418589"/>
              <a:gd name="adj2" fmla="val 1099454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Chord 6"/>
          <p:cNvSpPr/>
          <p:nvPr/>
        </p:nvSpPr>
        <p:spPr bwMode="auto">
          <a:xfrm flipH="1">
            <a:off x="4767242" y="2945866"/>
            <a:ext cx="1649647" cy="2104849"/>
          </a:xfrm>
          <a:prstGeom prst="chord">
            <a:avLst>
              <a:gd name="adj1" fmla="val 1131296"/>
              <a:gd name="adj2" fmla="val 143702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Chord 4"/>
          <p:cNvSpPr/>
          <p:nvPr/>
        </p:nvSpPr>
        <p:spPr bwMode="auto">
          <a:xfrm>
            <a:off x="1958930" y="2953700"/>
            <a:ext cx="1794961" cy="2104849"/>
          </a:xfrm>
          <a:prstGeom prst="chord">
            <a:avLst>
              <a:gd name="adj1" fmla="val 1131296"/>
              <a:gd name="adj2" fmla="val 136500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10" name="TextBox 9"/>
          <p:cNvSpPr txBox="1"/>
          <p:nvPr/>
        </p:nvSpPr>
        <p:spPr>
          <a:xfrm>
            <a:off x="2118138" y="4135219"/>
            <a:ext cx="14765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X←1 2 3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53891" y="4607239"/>
            <a:ext cx="117814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X←4 5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50719" y="406951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APL385 Unicode" pitchFamily="49" charset="0"/>
              </a:rPr>
              <a:t>X←6 7</a:t>
            </a:r>
            <a:endParaRPr lang="da-DK" sz="2000" b="1" dirty="0">
              <a:latin typeface="APL385 Unicode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72626" y="2216669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  I3←</a:t>
            </a:r>
            <a:r>
              <a:rPr lang="da-DK" sz="1900" b="1" dirty="0">
                <a:latin typeface="APL385 Unicode" pitchFamily="49" charset="0"/>
              </a:rPr>
              <a:t>¤¨3⍴⊂''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2626" y="2798436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  I3.({+/⍵÷⍴⍵}</a:t>
            </a:r>
            <a:r>
              <a:rPr lang="da-DK" sz="1900" b="1" dirty="0" smtClean="0">
                <a:solidFill>
                  <a:srgbClr val="333333"/>
                </a:solidFill>
                <a:latin typeface="APL385 Unicode" pitchFamily="49" charset="0"/>
              </a:rPr>
              <a:t>X)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72626" y="2519023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  I3.X←(1 2 3)(4 5)(6 7)   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23466" y="3133085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solidFill>
                  <a:srgbClr val="333333"/>
                </a:solidFill>
                <a:latin typeface="APL385 Unicode" pitchFamily="49" charset="0"/>
              </a:rPr>
              <a:t>2 4.5 6.5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68406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5" grpId="0" animBg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Futures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/>
              <a:t>The result of an expression executed in an Isolate is a </a:t>
            </a:r>
            <a:r>
              <a:rPr lang="da-DK" sz="2800" b="1" i="1" dirty="0" smtClean="0"/>
              <a:t>Future</a:t>
            </a:r>
          </a:p>
          <a:p>
            <a:r>
              <a:rPr lang="da-DK" sz="2800" dirty="0" smtClean="0"/>
              <a:t>Futures can be passed as arguments to functions without blocking</a:t>
            </a:r>
          </a:p>
          <a:p>
            <a:r>
              <a:rPr lang="da-DK" sz="2800" dirty="0" smtClean="0"/>
              <a:t>Structural functions can work on arrays containing futures without blocking</a:t>
            </a:r>
          </a:p>
          <a:p>
            <a:r>
              <a:rPr lang="da-DK" sz="2800" dirty="0" smtClean="0"/>
              <a:t>Primitives which need to reference the </a:t>
            </a:r>
            <a:r>
              <a:rPr lang="da-DK" sz="2800" b="1" i="1" dirty="0" smtClean="0"/>
              <a:t>value</a:t>
            </a:r>
            <a:r>
              <a:rPr lang="da-DK" sz="2800" dirty="0" smtClean="0"/>
              <a:t> will block</a:t>
            </a:r>
            <a:endParaRPr lang="da-DK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5307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Parallel Operator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064" y="1628800"/>
            <a:ext cx="8424936" cy="4114800"/>
          </a:xfrm>
        </p:spPr>
        <p:txBody>
          <a:bodyPr/>
          <a:lstStyle/>
          <a:p>
            <a:pPr marL="0" indent="0">
              <a:buNone/>
            </a:pPr>
            <a:r>
              <a:rPr lang="da-DK" sz="1800" dirty="0" smtClean="0"/>
              <a:t>Monadic operator </a:t>
            </a:r>
            <a:r>
              <a:rPr lang="da-DK" sz="1800" i="1" dirty="0" smtClean="0"/>
              <a:t>parallel</a:t>
            </a:r>
            <a:r>
              <a:rPr lang="da-DK" sz="1800" dirty="0" smtClean="0"/>
              <a:t> (</a:t>
            </a:r>
            <a:r>
              <a:rPr lang="da-DK" sz="1800" dirty="0"/>
              <a:t>∥</a:t>
            </a:r>
            <a:r>
              <a:rPr lang="da-DK" sz="1800" dirty="0" smtClean="0"/>
              <a:t>) derives a function which creates an empty isolate on the fly and executes the operand inside it (thus returning a future):</a:t>
            </a:r>
            <a:br>
              <a:rPr lang="da-DK" sz="1800" dirty="0" smtClean="0"/>
            </a:br>
            <a:endParaRPr lang="da-DK" sz="1800" dirty="0" smtClean="0"/>
          </a:p>
          <a:p>
            <a:pPr marL="0" indent="0">
              <a:buNone/>
            </a:pPr>
            <a:r>
              <a:rPr lang="da-DK" sz="1800" dirty="0" smtClean="0">
                <a:latin typeface="APL385 Unicode" pitchFamily="49" charset="0"/>
              </a:rPr>
              <a:t>   sums</a:t>
            </a:r>
            <a:r>
              <a:rPr lang="da-DK" sz="1800" dirty="0">
                <a:latin typeface="APL385 Unicode" pitchFamily="49" charset="0"/>
              </a:rPr>
              <a:t>←{+/⍳⍵}</a:t>
            </a:r>
            <a:r>
              <a:rPr lang="da-DK" sz="1800" b="1" dirty="0">
                <a:solidFill>
                  <a:srgbClr val="FF0000"/>
                </a:solidFill>
                <a:latin typeface="APL385 Unicode" pitchFamily="49" charset="0"/>
              </a:rPr>
              <a:t>∥</a:t>
            </a:r>
            <a:r>
              <a:rPr lang="da-DK" sz="1800" dirty="0">
                <a:latin typeface="APL385 Unicode" pitchFamily="49" charset="0"/>
              </a:rPr>
              <a:t>¨⍳100 ⍝ returns </a:t>
            </a:r>
            <a:r>
              <a:rPr lang="da-DK" sz="1800" dirty="0" smtClean="0">
                <a:latin typeface="APL385 Unicode" pitchFamily="49" charset="0"/>
              </a:rPr>
              <a:t>100 ”futures” - IMMEDIATELY</a:t>
            </a:r>
          </a:p>
          <a:p>
            <a:pPr marL="0" indent="0">
              <a:buNone/>
            </a:pPr>
            <a:r>
              <a:rPr lang="da-DK" sz="1800" dirty="0">
                <a:latin typeface="APL385 Unicode" pitchFamily="49" charset="0"/>
              </a:rPr>
              <a:t> </a:t>
            </a:r>
            <a:r>
              <a:rPr lang="da-DK" sz="1800" dirty="0" smtClean="0">
                <a:latin typeface="APL385 Unicode" pitchFamily="49" charset="0"/>
              </a:rPr>
              <a:t>  ⍴sums ⍝ structural functions do not ”realize” futures</a:t>
            </a:r>
            <a:br>
              <a:rPr lang="da-DK" sz="1800" dirty="0" smtClean="0">
                <a:latin typeface="APL385 Unicode" pitchFamily="49" charset="0"/>
              </a:rPr>
            </a:br>
            <a:r>
              <a:rPr lang="da-DK" sz="1800" dirty="0" smtClean="0">
                <a:latin typeface="APL385 Unicode" pitchFamily="49" charset="0"/>
              </a:rPr>
              <a:t>100</a:t>
            </a:r>
          </a:p>
          <a:p>
            <a:pPr marL="0" indent="0">
              <a:buNone/>
            </a:pPr>
            <a:r>
              <a:rPr lang="da-DK" sz="1800" dirty="0" smtClean="0">
                <a:latin typeface="APL385 Unicode" pitchFamily="49" charset="0"/>
              </a:rPr>
              <a:t>   partitions</a:t>
            </a:r>
            <a:r>
              <a:rPr lang="da-DK" sz="1800" dirty="0">
                <a:latin typeface="APL385 Unicode" pitchFamily="49" charset="0"/>
              </a:rPr>
              <a:t>←</a:t>
            </a:r>
            <a:r>
              <a:rPr lang="da-DK" sz="1800" dirty="0" smtClean="0">
                <a:latin typeface="APL385 Unicode" pitchFamily="49" charset="0"/>
              </a:rPr>
              <a:t>(25/⍳4)</a:t>
            </a:r>
            <a:r>
              <a:rPr lang="da-DK" sz="1800" dirty="0">
                <a:latin typeface="APL385 Unicode" pitchFamily="49" charset="0"/>
              </a:rPr>
              <a:t>⊂sums ⍝ </a:t>
            </a:r>
            <a:r>
              <a:rPr lang="da-DK" sz="1800" dirty="0" smtClean="0">
                <a:latin typeface="APL385 Unicode" pitchFamily="49" charset="0"/>
              </a:rPr>
              <a:t>Also returns immediately</a:t>
            </a:r>
          </a:p>
          <a:p>
            <a:pPr marL="0" indent="0">
              <a:buNone/>
            </a:pPr>
            <a:r>
              <a:rPr lang="da-DK" sz="1800" dirty="0">
                <a:latin typeface="APL385 Unicode" pitchFamily="49" charset="0"/>
              </a:rPr>
              <a:t> </a:t>
            </a:r>
            <a:r>
              <a:rPr lang="da-DK" sz="1800" dirty="0" smtClean="0">
                <a:latin typeface="APL385 Unicode" pitchFamily="49" charset="0"/>
              </a:rPr>
              <a:t>  ⍴partitions ⍝ 4 partitions</a:t>
            </a:r>
            <a:br>
              <a:rPr lang="da-DK" sz="1800" dirty="0" smtClean="0">
                <a:latin typeface="APL385 Unicode" pitchFamily="49" charset="0"/>
              </a:rPr>
            </a:br>
            <a:r>
              <a:rPr lang="da-DK" sz="1800" dirty="0" smtClean="0">
                <a:latin typeface="APL385 Unicode" pitchFamily="49" charset="0"/>
              </a:rPr>
              <a:t>4</a:t>
            </a:r>
          </a:p>
          <a:p>
            <a:pPr marL="0" indent="0">
              <a:buNone/>
            </a:pPr>
            <a:r>
              <a:rPr lang="da-DK" sz="1800" dirty="0">
                <a:latin typeface="APL385 Unicode" pitchFamily="49" charset="0"/>
              </a:rPr>
              <a:t> </a:t>
            </a:r>
            <a:r>
              <a:rPr lang="da-DK" sz="1800" dirty="0" smtClean="0">
                <a:latin typeface="APL385 Unicode" pitchFamily="49" charset="0"/>
              </a:rPr>
              <a:t>  ⍴¨partitions ⍝ Each containing 25 futures</a:t>
            </a:r>
            <a:br>
              <a:rPr lang="da-DK" sz="1800" dirty="0" smtClean="0">
                <a:latin typeface="APL385 Unicode" pitchFamily="49" charset="0"/>
              </a:rPr>
            </a:br>
            <a:r>
              <a:rPr lang="da-DK" sz="1800" dirty="0" smtClean="0">
                <a:latin typeface="APL385 Unicode" pitchFamily="49" charset="0"/>
              </a:rPr>
              <a:t> 25  25  25  25</a:t>
            </a:r>
          </a:p>
          <a:p>
            <a:pPr marL="0" indent="0">
              <a:buNone/>
            </a:pPr>
            <a:r>
              <a:rPr lang="da-DK" sz="1800" dirty="0" smtClean="0">
                <a:latin typeface="APL385 Unicode" pitchFamily="49" charset="0"/>
              </a:rPr>
              <a:t>   +/+/</a:t>
            </a:r>
            <a:r>
              <a:rPr lang="da-DK" sz="1800" b="1" dirty="0">
                <a:solidFill>
                  <a:srgbClr val="FF0000"/>
                </a:solidFill>
                <a:latin typeface="APL385 Unicode" pitchFamily="49" charset="0"/>
              </a:rPr>
              <a:t>∥</a:t>
            </a:r>
            <a:r>
              <a:rPr lang="da-DK" sz="1800" dirty="0">
                <a:latin typeface="APL385 Unicode" pitchFamily="49" charset="0"/>
              </a:rPr>
              <a:t>¨partitions ⍝ </a:t>
            </a:r>
            <a:r>
              <a:rPr lang="da-DK" sz="1800" dirty="0" smtClean="0">
                <a:latin typeface="APL385 Unicode" pitchFamily="49" charset="0"/>
              </a:rPr>
              <a:t>4 threads to do sums (blocks)</a:t>
            </a:r>
            <a:br>
              <a:rPr lang="da-DK" sz="1800" dirty="0" smtClean="0">
                <a:latin typeface="APL385 Unicode" pitchFamily="49" charset="0"/>
              </a:rPr>
            </a:br>
            <a:r>
              <a:rPr lang="da-DK" sz="1800" dirty="0" smtClean="0">
                <a:latin typeface="APL385 Unicode" pitchFamily="49" charset="0"/>
              </a:rPr>
              <a:t>171700</a:t>
            </a:r>
          </a:p>
          <a:p>
            <a:pPr marL="0" indent="0">
              <a:buNone/>
            </a:pPr>
            <a:endParaRPr lang="da-DK" sz="1400" dirty="0">
              <a:latin typeface="APL385 Unicode" pitchFamily="49" charset="0"/>
            </a:endParaRPr>
          </a:p>
          <a:p>
            <a:pPr marL="0" indent="0">
              <a:buNone/>
            </a:pPr>
            <a:r>
              <a:rPr lang="da-DK" sz="1800" dirty="0" smtClean="0"/>
              <a:t>(We used 100+4+1 parallel threads to compute the end result)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810406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Demo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Version 14.0 Implementation of </a:t>
            </a:r>
            <a:r>
              <a:rPr lang="da-DK" dirty="0" smtClean="0">
                <a:latin typeface="APL385 Unicode" panose="020B0709000202000203" pitchFamily="49" charset="0"/>
              </a:rPr>
              <a:t>¤</a:t>
            </a:r>
            <a:r>
              <a:rPr lang="da-DK" dirty="0" smtClean="0"/>
              <a:t> and</a:t>
            </a:r>
            <a:r>
              <a:rPr lang="da-DK" dirty="0" smtClean="0">
                <a:solidFill>
                  <a:schemeClr val="tx1"/>
                </a:solidFill>
              </a:rPr>
              <a:t> </a:t>
            </a:r>
            <a:r>
              <a:rPr lang="da-DK" dirty="0" smtClean="0">
                <a:solidFill>
                  <a:schemeClr val="tx1"/>
                </a:solidFill>
                <a:latin typeface="APL333" panose="020B0700000202000203" pitchFamily="34" charset="0"/>
              </a:rPr>
              <a:t>∥</a:t>
            </a:r>
            <a:r>
              <a:rPr lang="da-DK" dirty="0" smtClean="0">
                <a:solidFill>
                  <a:schemeClr val="tx1"/>
                </a:solidFill>
              </a:rPr>
              <a:t> are APL models</a:t>
            </a:r>
          </a:p>
          <a:p>
            <a:endParaRPr lang="da-DK" b="1" dirty="0">
              <a:solidFill>
                <a:schemeClr val="tx1"/>
              </a:solidFill>
              <a:latin typeface="APL385 Unicode" pitchFamily="49" charset="0"/>
            </a:endParaRPr>
          </a:p>
          <a:p>
            <a:endParaRPr lang="da-DK" b="1" dirty="0">
              <a:solidFill>
                <a:srgbClr val="FF0000"/>
              </a:solidFill>
              <a:latin typeface="APL385 Unicode" pitchFamily="49" charset="0"/>
            </a:endParaRP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8</a:t>
            </a:fld>
            <a:endParaRPr lang="da-DK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036995"/>
              </p:ext>
            </p:extLst>
          </p:nvPr>
        </p:nvGraphicFramePr>
        <p:xfrm>
          <a:off x="1331640" y="3573016"/>
          <a:ext cx="680352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580"/>
                <a:gridCol w="5591944"/>
              </a:tblGrid>
              <a:tr h="307234">
                <a:tc>
                  <a:txBody>
                    <a:bodyPr/>
                    <a:lstStyle/>
                    <a:p>
                      <a:r>
                        <a:rPr lang="da-DK" dirty="0" smtClean="0"/>
                        <a:t>Primitive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Model</a:t>
                      </a:r>
                      <a:endParaRPr lang="da-DK" dirty="0"/>
                    </a:p>
                  </a:txBody>
                  <a:tcPr/>
                </a:tc>
              </a:tr>
              <a:tr h="307234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APL385 Unicode" panose="020B0709000202000203" pitchFamily="49" charset="0"/>
                        </a:rPr>
                        <a:t>¤</a:t>
                      </a:r>
                      <a:endParaRPr lang="da-DK" dirty="0">
                        <a:latin typeface="APL385 Unicode" panose="020B0709000202000203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isolate.New</a:t>
                      </a:r>
                      <a:endParaRPr lang="da-DK" dirty="0"/>
                    </a:p>
                  </a:txBody>
                  <a:tcPr/>
                </a:tc>
              </a:tr>
              <a:tr h="537660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chemeClr val="tx1"/>
                          </a:solidFill>
                          <a:latin typeface="APL333" panose="020B0700000202000203" pitchFamily="34" charset="0"/>
                        </a:rPr>
                        <a:t>∥</a:t>
                      </a:r>
                      <a:endParaRPr lang="da-DK" dirty="0">
                        <a:latin typeface="APL333" panose="020B070000020200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isolate.llEach</a:t>
                      </a:r>
                    </a:p>
                    <a:p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86565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Isolate Design Issues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da-DK" sz="2800" dirty="0" smtClean="0"/>
              <a:t>How to share code between isolate(s) &amp; parent?</a:t>
            </a:r>
          </a:p>
          <a:p>
            <a:pPr lvl="1"/>
            <a:r>
              <a:rPr lang="da-DK" sz="2400" dirty="0" smtClean="0"/>
              <a:t>Memory-mapped shared code file?</a:t>
            </a:r>
          </a:p>
          <a:p>
            <a:r>
              <a:rPr lang="da-DK" sz="2800" dirty="0" smtClean="0"/>
              <a:t>How to share data?</a:t>
            </a:r>
          </a:p>
          <a:p>
            <a:pPr lvl="1"/>
            <a:r>
              <a:rPr lang="da-DK" sz="2400" dirty="0" smtClean="0"/>
              <a:t>Enhance memory-mapped files? </a:t>
            </a:r>
          </a:p>
          <a:p>
            <a:pPr lvl="1"/>
            <a:r>
              <a:rPr lang="da-DK" sz="2400" dirty="0" smtClean="0"/>
              <a:t>”Memcached” or other tools?</a:t>
            </a:r>
          </a:p>
          <a:p>
            <a:r>
              <a:rPr lang="da-DK" sz="2800" dirty="0" smtClean="0"/>
              <a:t>How to call back to parent or to other isolates</a:t>
            </a:r>
          </a:p>
          <a:p>
            <a:pPr lvl="1"/>
            <a:r>
              <a:rPr lang="da-DK" sz="2400" dirty="0" smtClean="0"/>
              <a:t>Synchronization / threading / serialization</a:t>
            </a:r>
          </a:p>
          <a:p>
            <a:endParaRPr lang="da-DK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Futures &amp; Isolates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94407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013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2013</Template>
  <TotalTime>3531</TotalTime>
  <Words>491</Words>
  <Application>Microsoft Office PowerPoint</Application>
  <PresentationFormat>On-screen Show (4:3)</PresentationFormat>
  <Paragraphs>98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Powerpoint template 2013</vt:lpstr>
      <vt:lpstr>PowerPoint Presentation</vt:lpstr>
      <vt:lpstr>PowerPoint Presentation</vt:lpstr>
      <vt:lpstr>Futures and Isolates</vt:lpstr>
      <vt:lpstr>Isolates</vt:lpstr>
      <vt:lpstr>Isolates in Action</vt:lpstr>
      <vt:lpstr>Futures</vt:lpstr>
      <vt:lpstr>The Parallel Operator</vt:lpstr>
      <vt:lpstr>Demo</vt:lpstr>
      <vt:lpstr>Isolate Design Issues</vt:lpstr>
      <vt:lpstr>Design Issues ...</vt:lpstr>
      <vt:lpstr>Goal</vt:lpstr>
      <vt:lpstr>Credits</vt:lpstr>
      <vt:lpstr>In Dyalog v14.0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Morten Kromberg</dc:creator>
  <cp:lastModifiedBy>Morten Kromberg</cp:lastModifiedBy>
  <cp:revision>74</cp:revision>
  <dcterms:created xsi:type="dcterms:W3CDTF">2013-09-14T13:24:39Z</dcterms:created>
  <dcterms:modified xsi:type="dcterms:W3CDTF">2013-10-22T13:34:09Z</dcterms:modified>
</cp:coreProperties>
</file>