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0"/>
  </p:notesMasterIdLst>
  <p:sldIdLst>
    <p:sldId id="256" r:id="rId2"/>
    <p:sldId id="259" r:id="rId3"/>
    <p:sldId id="279" r:id="rId4"/>
    <p:sldId id="288" r:id="rId5"/>
    <p:sldId id="260" r:id="rId6"/>
    <p:sldId id="290" r:id="rId7"/>
    <p:sldId id="289" r:id="rId8"/>
    <p:sldId id="291" r:id="rId9"/>
    <p:sldId id="281" r:id="rId10"/>
    <p:sldId id="293" r:id="rId11"/>
    <p:sldId id="292" r:id="rId12"/>
    <p:sldId id="294" r:id="rId13"/>
    <p:sldId id="295" r:id="rId14"/>
    <p:sldId id="296" r:id="rId15"/>
    <p:sldId id="298" r:id="rId16"/>
    <p:sldId id="297" r:id="rId17"/>
    <p:sldId id="273" r:id="rId18"/>
    <p:sldId id="299" r:id="rId19"/>
    <p:sldId id="267" r:id="rId20"/>
    <p:sldId id="300" r:id="rId21"/>
    <p:sldId id="301" r:id="rId22"/>
    <p:sldId id="266" r:id="rId23"/>
    <p:sldId id="270" r:id="rId24"/>
    <p:sldId id="272" r:id="rId25"/>
    <p:sldId id="274" r:id="rId26"/>
    <p:sldId id="275" r:id="rId27"/>
    <p:sldId id="302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00" autoAdjust="0"/>
  </p:normalViewPr>
  <p:slideViewPr>
    <p:cSldViewPr>
      <p:cViewPr>
        <p:scale>
          <a:sx n="60" d="100"/>
          <a:sy n="60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31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37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696200" cy="426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609600"/>
            <a:ext cx="79248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38200" y="1676400"/>
            <a:ext cx="3581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800600" y="1676400"/>
            <a:ext cx="3581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9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584844" cy="10200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64356" y="6356350"/>
            <a:ext cx="18264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Industrial Strength Web Applications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D73C-0F53-40C1-808E-86335457D48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Arial" panose="020B0604020202020204" pitchFamily="34" charset="0"/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Arial" panose="020B0604020202020204" pitchFamily="34" charset="0"/>
        <a:buChar char="•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Arial" panose="020B0604020202020204" pitchFamily="34" charset="0"/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Arial" panose="020B0604020202020204" pitchFamily="34" charset="0"/>
        <a:buChar char="•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Font typeface="Arial" panose="020B0604020202020204" pitchFamily="34" charset="0"/>
        <a:buChar char="•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824535" cy="4242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8200" y="3886200"/>
            <a:ext cx="3810000" cy="1938992"/>
          </a:xfrm>
          <a:prstGeom prst="rect">
            <a:avLst/>
          </a:prstGeom>
          <a:noFill/>
          <a:ln w="127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Eras Demi ITC" panose="020B0805030504020804" pitchFamily="34" charset="0"/>
              </a:rPr>
              <a:t>Towards</a:t>
            </a:r>
          </a:p>
          <a:p>
            <a:pPr algn="ctr"/>
            <a:r>
              <a:rPr lang="en-US" dirty="0" smtClean="0">
                <a:latin typeface="Eras Demi ITC" panose="020B0805030504020804" pitchFamily="34" charset="0"/>
              </a:rPr>
              <a:t>Industrial Strength</a:t>
            </a:r>
          </a:p>
          <a:p>
            <a:pPr algn="ctr"/>
            <a:r>
              <a:rPr lang="en-US" dirty="0" smtClean="0">
                <a:latin typeface="Eras Demi ITC" panose="020B0805030504020804" pitchFamily="34" charset="0"/>
              </a:rPr>
              <a:t>Web Applications</a:t>
            </a:r>
          </a:p>
          <a:p>
            <a:pPr algn="ctr"/>
            <a:r>
              <a:rPr lang="en-US" sz="1600" dirty="0" smtClean="0">
                <a:latin typeface="Eras Demi ITC" panose="020B0805030504020804" pitchFamily="34" charset="0"/>
              </a:rPr>
              <a:t/>
            </a:r>
            <a:br>
              <a:rPr lang="en-US" sz="1600" dirty="0" smtClean="0">
                <a:latin typeface="Eras Demi ITC" panose="020B0805030504020804" pitchFamily="34" charset="0"/>
              </a:rPr>
            </a:br>
            <a:r>
              <a:rPr lang="en-US" sz="1600" dirty="0" smtClean="0">
                <a:latin typeface="Eras Demi ITC" panose="020B0805030504020804" pitchFamily="34" charset="0"/>
              </a:rPr>
              <a:t>Brian Becker, Dyalog LTD.</a:t>
            </a:r>
          </a:p>
          <a:p>
            <a:pPr algn="ctr"/>
            <a:r>
              <a:rPr lang="en-US" sz="1600" dirty="0" smtClean="0">
                <a:latin typeface="Eras Demi ITC" panose="020B0805030504020804" pitchFamily="34" charset="0"/>
              </a:rPr>
              <a:t>APL Tools Group</a:t>
            </a:r>
            <a:endParaRPr lang="en-US" sz="1600" dirty="0"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Sessions/User State</a:t>
            </a:r>
          </a:p>
          <a:p>
            <a:pPr lvl="1"/>
            <a:r>
              <a:rPr lang="en-US" dirty="0" smtClean="0"/>
              <a:t>HTTP is a "stateless" protocol meaning that each request  is treated as an independent transaction that is unrelated to any previous request.</a:t>
            </a:r>
          </a:p>
          <a:p>
            <a:pPr lvl="1"/>
            <a:r>
              <a:rPr lang="en-US" dirty="0" smtClean="0"/>
              <a:t>MiServer implements user sessions to maintain state across transactions.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Binding</a:t>
            </a:r>
          </a:p>
          <a:p>
            <a:pPr lvl="1"/>
            <a:r>
              <a:rPr lang="en-US" dirty="0" smtClean="0"/>
              <a:t>Input elements in the web page can be bound to like-named fields or properties on the server.</a:t>
            </a:r>
          </a:p>
          <a:p>
            <a:pPr lvl="1"/>
            <a:r>
              <a:rPr lang="en-US" dirty="0" smtClean="0"/>
              <a:t>MiServer v3 will extend this capability</a:t>
            </a:r>
          </a:p>
          <a:p>
            <a:pPr lvl="2"/>
            <a:r>
              <a:rPr lang="en-US" dirty="0" smtClean="0"/>
              <a:t>Knockout.js is a JavaScript library that implements data binding</a:t>
            </a:r>
          </a:p>
          <a:p>
            <a:pPr lvl="2"/>
            <a:r>
              <a:rPr lang="en-US" dirty="0" err="1" smtClean="0"/>
              <a:t>SyncFusion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JavaScript Plug-In Support</a:t>
            </a:r>
          </a:p>
          <a:p>
            <a:pPr lvl="1"/>
            <a:r>
              <a:rPr lang="en-US" sz="2400" dirty="0" err="1" smtClean="0"/>
              <a:t>jQuery</a:t>
            </a:r>
            <a:r>
              <a:rPr lang="en-US" sz="2400" dirty="0" smtClean="0"/>
              <a:t> is a JavaScript library that provides cross-browser web page Document Object Model (DOM) manipulation.  </a:t>
            </a:r>
          </a:p>
          <a:p>
            <a:pPr lvl="1"/>
            <a:r>
              <a:rPr lang="en-US" sz="2400" dirty="0" smtClean="0"/>
              <a:t>In addition, there are many*2 tools and toolsets based on </a:t>
            </a:r>
            <a:r>
              <a:rPr lang="en-US" sz="2400" dirty="0" err="1" smtClean="0"/>
              <a:t>jQuery</a:t>
            </a:r>
            <a:endParaRPr lang="en-US" sz="2400" dirty="0" smtClean="0"/>
          </a:p>
          <a:p>
            <a:pPr lvl="2"/>
            <a:r>
              <a:rPr lang="en-US" dirty="0" err="1" smtClean="0"/>
              <a:t>jQueryUI</a:t>
            </a:r>
            <a:r>
              <a:rPr lang="en-US" dirty="0" smtClean="0"/>
              <a:t> – Widgets, Interactions, Effects, Themes</a:t>
            </a:r>
            <a:endParaRPr lang="en-US" dirty="0"/>
          </a:p>
          <a:p>
            <a:pPr lvl="2"/>
            <a:r>
              <a:rPr lang="en-US" dirty="0" err="1" smtClean="0"/>
              <a:t>DataTables</a:t>
            </a:r>
            <a:r>
              <a:rPr lang="en-US" dirty="0" smtClean="0"/>
              <a:t>, and others</a:t>
            </a:r>
          </a:p>
          <a:p>
            <a:pPr lvl="2"/>
            <a:r>
              <a:rPr lang="en-US" dirty="0" smtClean="0"/>
              <a:t>MiServer 3 will add:</a:t>
            </a:r>
            <a:endParaRPr lang="en-US" dirty="0"/>
          </a:p>
          <a:p>
            <a:pPr lvl="3"/>
            <a:r>
              <a:rPr lang="en-US" dirty="0" err="1" smtClean="0"/>
              <a:t>jQueryMobile</a:t>
            </a:r>
            <a:endParaRPr lang="en-US" dirty="0" smtClean="0"/>
          </a:p>
          <a:p>
            <a:pPr lvl="3"/>
            <a:r>
              <a:rPr lang="en-US" dirty="0" err="1" smtClean="0"/>
              <a:t>SyncFusion</a:t>
            </a:r>
            <a:r>
              <a:rPr lang="en-US" dirty="0" smtClean="0"/>
              <a:t> – 30+ widgets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 descr="C:\Users\Brian P Becker\AppData\Local\Microsoft\Windows\Temporary Internet Files\Content.Outlook\WHSQBWV0\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343436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SQAPL support</a:t>
            </a:r>
          </a:p>
          <a:p>
            <a:pPr lvl="1"/>
            <a:r>
              <a:rPr lang="en-US" dirty="0" smtClean="0"/>
              <a:t>"Named" </a:t>
            </a:r>
            <a:r>
              <a:rPr lang="en-US" dirty="0" err="1" smtClean="0"/>
              <a:t>datasources</a:t>
            </a:r>
            <a:endParaRPr lang="en-US" dirty="0" smtClean="0"/>
          </a:p>
          <a:p>
            <a:pPr lvl="1"/>
            <a:r>
              <a:rPr lang="en-US" dirty="0" smtClean="0"/>
              <a:t>Of course, you can also use SQAPL natively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 descr="Datasources.xml - Notepa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" r="19655" b="72668"/>
          <a:stretch/>
        </p:blipFill>
        <p:spPr>
          <a:xfrm>
            <a:off x="152400" y="2133600"/>
            <a:ext cx="8839199" cy="1403649"/>
          </a:xfrm>
          <a:prstGeom prst="rect">
            <a:avLst/>
          </a:prstGeom>
        </p:spPr>
      </p:pic>
      <p:pic>
        <p:nvPicPr>
          <p:cNvPr id="8" name="Picture 7" descr="MiServer Demo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t="62376" r="40833" b="13532"/>
          <a:stretch/>
        </p:blipFill>
        <p:spPr>
          <a:xfrm>
            <a:off x="84082" y="3510973"/>
            <a:ext cx="8975834" cy="25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– 3 flavors</a:t>
            </a:r>
          </a:p>
          <a:p>
            <a:pPr lvl="1"/>
            <a:r>
              <a:rPr lang="en-US" dirty="0" smtClean="0"/>
              <a:t>HTTP Request logging</a:t>
            </a:r>
          </a:p>
          <a:p>
            <a:pPr lvl="2"/>
            <a:r>
              <a:rPr lang="en-US" dirty="0" smtClean="0"/>
              <a:t>Can be analyzed using standard log processing tools</a:t>
            </a:r>
          </a:p>
          <a:p>
            <a:pPr lvl="1"/>
            <a:r>
              <a:rPr lang="en-US" dirty="0" smtClean="0"/>
              <a:t>Error logging</a:t>
            </a:r>
          </a:p>
          <a:p>
            <a:pPr lvl="2"/>
            <a:r>
              <a:rPr lang="en-US" dirty="0" smtClean="0"/>
              <a:t>Using </a:t>
            </a:r>
            <a:r>
              <a:rPr lang="en-US" dirty="0" err="1" smtClean="0"/>
              <a:t>DrA</a:t>
            </a:r>
            <a:r>
              <a:rPr lang="en-US" dirty="0" smtClean="0"/>
              <a:t> – </a:t>
            </a:r>
            <a:r>
              <a:rPr lang="en-US" dirty="0" err="1" smtClean="0"/>
              <a:t>Dyalog's</a:t>
            </a:r>
            <a:r>
              <a:rPr lang="en-US" dirty="0" smtClean="0"/>
              <a:t> error logging utility</a:t>
            </a:r>
          </a:p>
          <a:p>
            <a:pPr lvl="2"/>
            <a:r>
              <a:rPr lang="en-US" dirty="0" smtClean="0"/>
              <a:t>Email notification</a:t>
            </a:r>
          </a:p>
          <a:p>
            <a:pPr lvl="1"/>
            <a:r>
              <a:rPr lang="en-US" dirty="0" smtClean="0"/>
              <a:t>Server and User Configurable logging</a:t>
            </a:r>
          </a:p>
          <a:p>
            <a:pPr lvl="2"/>
            <a:r>
              <a:rPr lang="en-US" dirty="0" smtClean="0"/>
              <a:t>Define your own events to log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Features</a:t>
            </a:r>
          </a:p>
          <a:p>
            <a:pPr lvl="1"/>
            <a:r>
              <a:rPr lang="en-US" dirty="0" smtClean="0"/>
              <a:t>Secure communications available using Conga's SSL/TLS support</a:t>
            </a:r>
          </a:p>
          <a:p>
            <a:pPr lvl="1"/>
            <a:r>
              <a:rPr lang="en-US" dirty="0" smtClean="0"/>
              <a:t>Basic HTTP Authentication support</a:t>
            </a:r>
          </a:p>
          <a:p>
            <a:pPr lvl="1"/>
            <a:r>
              <a:rPr lang="en-US" dirty="0" smtClean="0"/>
              <a:t>Integrated Windows Authentication (Single sign-on in a Windows domain)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run "behind" IIS or Apache server</a:t>
            </a:r>
          </a:p>
          <a:p>
            <a:pPr lvl="1"/>
            <a:r>
              <a:rPr lang="en-US" dirty="0" smtClean="0"/>
              <a:t>Using CGI via MiServerCGI.exe</a:t>
            </a:r>
          </a:p>
          <a:p>
            <a:pPr lvl="1"/>
            <a:r>
              <a:rPr lang="en-US" dirty="0" smtClean="0"/>
              <a:t>MiServer runs in background</a:t>
            </a:r>
          </a:p>
          <a:p>
            <a:pPr lvl="1"/>
            <a:r>
              <a:rPr lang="en-US" dirty="0" err="1" smtClean="0"/>
              <a:t>MiServerCGI</a:t>
            </a:r>
            <a:r>
              <a:rPr lang="en-US" dirty="0" smtClean="0"/>
              <a:t> is a thin layer that forwards request information to MiServer and waits for a response to send back to IIS/Apache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6705600" y="1676400"/>
            <a:ext cx="14478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752600" y="1676400"/>
            <a:ext cx="25146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62000" y="1676400"/>
            <a:ext cx="7620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1676400"/>
            <a:ext cx="39624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Element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PL385 Unicode" panose="020B0709000202000203" pitchFamily="49" charset="0"/>
              </a:rPr>
              <a:t>&lt;div id="</a:t>
            </a:r>
            <a:r>
              <a:rPr lang="en-US" dirty="0" err="1" smtClean="0">
                <a:latin typeface="APL385 Unicode" panose="020B0709000202000203" pitchFamily="49" charset="0"/>
              </a:rPr>
              <a:t>mydiv</a:t>
            </a:r>
            <a:r>
              <a:rPr lang="en-US" dirty="0" smtClean="0">
                <a:latin typeface="APL385 Unicode" panose="020B0709000202000203" pitchFamily="49" charset="0"/>
              </a:rPr>
              <a:t>"&gt;some text&lt;/div&gt;</a:t>
            </a:r>
          </a:p>
          <a:p>
            <a:pPr marL="0" indent="0">
              <a:buNone/>
            </a:pP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dirty="0" smtClean="0"/>
              <a:t>Some tags have no content</a:t>
            </a:r>
          </a:p>
          <a:p>
            <a:pPr marL="0" indent="0">
              <a:buNone/>
            </a:pPr>
            <a:r>
              <a:rPr lang="en-US" dirty="0" smtClean="0">
                <a:latin typeface="APL385 Unicode" panose="020B0709000202000203" pitchFamily="49" charset="0"/>
              </a:rPr>
              <a:t>&lt;</a:t>
            </a:r>
            <a:r>
              <a:rPr lang="en-US" dirty="0" err="1" smtClean="0">
                <a:latin typeface="APL385 Unicode" panose="020B0709000202000203" pitchFamily="49" charset="0"/>
              </a:rPr>
              <a:t>br</a:t>
            </a:r>
            <a:r>
              <a:rPr lang="en-US" dirty="0" smtClean="0">
                <a:latin typeface="APL385 Unicode" panose="020B0709000202000203" pitchFamily="49" charset="0"/>
              </a:rPr>
              <a:t>/&gt;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&lt;meta charset="utf-8</a:t>
            </a:r>
            <a:r>
              <a:rPr lang="en-US" dirty="0" smtClean="0">
                <a:latin typeface="APL385 Unicode" panose="020B0709000202000203" pitchFamily="49" charset="0"/>
              </a:rPr>
              <a:t>"/&gt;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&lt;link </a:t>
            </a:r>
            <a:r>
              <a:rPr lang="en-US" dirty="0" err="1">
                <a:latin typeface="APL385 Unicode" panose="020B0709000202000203" pitchFamily="49" charset="0"/>
              </a:rPr>
              <a:t>rel</a:t>
            </a:r>
            <a:r>
              <a:rPr lang="en-US" dirty="0">
                <a:latin typeface="APL385 Unicode" panose="020B0709000202000203" pitchFamily="49" charset="0"/>
              </a:rPr>
              <a:t>="</a:t>
            </a:r>
            <a:r>
              <a:rPr lang="en-US" dirty="0" smtClean="0">
                <a:latin typeface="APL385 Unicode" panose="020B0709000202000203" pitchFamily="49" charset="0"/>
              </a:rPr>
              <a:t>icon" </a:t>
            </a:r>
            <a:r>
              <a:rPr lang="en-US" dirty="0" err="1" smtClean="0">
                <a:latin typeface="APL385 Unicode" panose="020B0709000202000203" pitchFamily="49" charset="0"/>
              </a:rPr>
              <a:t>href</a:t>
            </a:r>
            <a:r>
              <a:rPr lang="en-US" dirty="0" smtClean="0">
                <a:latin typeface="APL385 Unicode" panose="020B0709000202000203" pitchFamily="49" charset="0"/>
              </a:rPr>
              <a:t>="/i.png"/&gt;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17</a:t>
            </a:fld>
            <a:endParaRPr lang="en-US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>
            <a:off x="2514600" y="2133600"/>
            <a:ext cx="381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62200" y="3352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opening tag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 bwMode="auto">
          <a:xfrm flipH="1">
            <a:off x="6896100" y="2133600"/>
            <a:ext cx="5334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019800" y="3352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closing tag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4495800" y="1676400"/>
            <a:ext cx="2209800" cy="457200"/>
          </a:xfrm>
          <a:prstGeom prst="round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193257" y="2133599"/>
            <a:ext cx="4191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44136" y="3352800"/>
            <a:ext cx="117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 bwMode="auto">
          <a:xfrm>
            <a:off x="1143000" y="2133600"/>
            <a:ext cx="381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62000" y="33483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 (element) name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95600" y="2133600"/>
            <a:ext cx="114300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57599" y="3348335"/>
            <a:ext cx="153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30" grpId="0" animBg="1"/>
      <p:bldP spid="30" grpId="1" animBg="1"/>
      <p:bldP spid="25" grpId="0" animBg="1"/>
      <p:bldP spid="25" grpId="1" animBg="1"/>
      <p:bldP spid="7" grpId="0" animBg="1"/>
      <p:bldP spid="7" grpId="1" animBg="1"/>
      <p:bldP spid="12" grpId="0"/>
      <p:bldP spid="12" grpId="1"/>
      <p:bldP spid="18" grpId="0"/>
      <p:bldP spid="18" grpId="1"/>
      <p:bldP spid="20" grpId="0" animBg="1"/>
      <p:bldP spid="20" grpId="1" animBg="1"/>
      <p:bldP spid="22" grpId="0"/>
      <p:bldP spid="22" grpId="1"/>
      <p:bldP spid="29" grpId="0"/>
      <p:bldP spid="29" grpId="1"/>
      <p:bldP spid="35" grpId="0"/>
      <p:bldP spid="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MiServer generates XHTML</a:t>
            </a:r>
          </a:p>
          <a:p>
            <a:pPr lvl="1"/>
            <a:r>
              <a:rPr lang="en-US" dirty="0" smtClean="0"/>
              <a:t>XML-compliant HTML</a:t>
            </a:r>
          </a:p>
          <a:p>
            <a:pPr lvl="1"/>
            <a:r>
              <a:rPr lang="en-US" dirty="0" smtClean="0"/>
              <a:t>all attributes are quoted</a:t>
            </a:r>
          </a:p>
          <a:p>
            <a:pPr lvl="1"/>
            <a:r>
              <a:rPr lang="en-US" dirty="0" smtClean="0"/>
              <a:t>all elements are closed</a:t>
            </a:r>
          </a:p>
          <a:p>
            <a:r>
              <a:rPr lang="en-US" dirty="0" smtClean="0"/>
              <a:t>Why is this significant?</a:t>
            </a:r>
          </a:p>
          <a:p>
            <a:pPr lvl="1"/>
            <a:r>
              <a:rPr lang="en-US" dirty="0" smtClean="0"/>
              <a:t>Content can be processed by XML tools</a:t>
            </a:r>
          </a:p>
          <a:p>
            <a:pPr lvl="1"/>
            <a:r>
              <a:rPr lang="en-US" dirty="0" smtClean="0">
                <a:latin typeface="APL385 Unicode" panose="020B0709000202000203" pitchFamily="49" charset="0"/>
              </a:rPr>
              <a:t>⎕XML</a:t>
            </a:r>
            <a:r>
              <a:rPr lang="en-US" dirty="0" smtClean="0"/>
              <a:t> can be used to build test and validation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Untitled - Notepa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r="43448" b="33120"/>
          <a:stretch/>
        </p:blipFill>
        <p:spPr>
          <a:xfrm>
            <a:off x="304800" y="1447800"/>
            <a:ext cx="8686800" cy="48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Versions 2 and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MiServer 2</a:t>
            </a:r>
          </a:p>
          <a:p>
            <a:r>
              <a:rPr lang="en-US" sz="2400" dirty="0" smtClean="0"/>
              <a:t>Builds page content by concatenating strings</a:t>
            </a:r>
          </a:p>
          <a:p>
            <a:r>
              <a:rPr lang="en-US" sz="2400" dirty="0" smtClean="0"/>
              <a:t>AJAX</a:t>
            </a:r>
            <a:r>
              <a:rPr lang="en-US" sz="2400" dirty="0"/>
              <a:t> </a:t>
            </a:r>
            <a:r>
              <a:rPr lang="en-US" sz="2400" dirty="0" smtClean="0"/>
              <a:t>support via </a:t>
            </a:r>
            <a:r>
              <a:rPr lang="en-US" sz="2400" dirty="0" err="1" smtClean="0"/>
              <a:t>APLJax</a:t>
            </a:r>
            <a:r>
              <a:rPr lang="en-US" sz="2400" dirty="0" smtClean="0"/>
              <a:t> method</a:t>
            </a:r>
          </a:p>
          <a:p>
            <a:r>
              <a:rPr lang="en-US" sz="2400" dirty="0" smtClean="0"/>
              <a:t>Available now</a:t>
            </a:r>
          </a:p>
          <a:p>
            <a:pPr marL="0" indent="0">
              <a:buNone/>
            </a:pPr>
            <a:r>
              <a:rPr lang="en-US" b="1" dirty="0" smtClean="0"/>
              <a:t>MiServer 3</a:t>
            </a:r>
          </a:p>
          <a:p>
            <a:r>
              <a:rPr lang="en-US" sz="2400" dirty="0" smtClean="0"/>
              <a:t>Builds page content by "</a:t>
            </a:r>
            <a:r>
              <a:rPr lang="en-US" sz="2400" dirty="0" err="1" smtClean="0"/>
              <a:t>Add"ing</a:t>
            </a:r>
            <a:r>
              <a:rPr lang="en-US" sz="2400" dirty="0" smtClean="0"/>
              <a:t> objects</a:t>
            </a:r>
          </a:p>
          <a:p>
            <a:r>
              <a:rPr lang="en-US" sz="2400" dirty="0" smtClean="0"/>
              <a:t>AJAX support via </a:t>
            </a:r>
            <a:r>
              <a:rPr lang="en-US" sz="2400" dirty="0" err="1" smtClean="0"/>
              <a:t>APLJax</a:t>
            </a:r>
            <a:r>
              <a:rPr lang="en-US" sz="2400" dirty="0" smtClean="0"/>
              <a:t> and named callback functions</a:t>
            </a:r>
          </a:p>
          <a:p>
            <a:r>
              <a:rPr lang="en-US" sz="2400" dirty="0" smtClean="0"/>
              <a:t>MiServer 2 pages can be built using MiServer 3</a:t>
            </a:r>
          </a:p>
          <a:p>
            <a:r>
              <a:rPr lang="en-US" sz="2400" dirty="0" smtClean="0"/>
              <a:t>Available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Quarter 2014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APL Tools Group</a:t>
            </a:r>
            <a:br>
              <a:rPr lang="en-US" dirty="0" smtClean="0"/>
            </a:br>
            <a:r>
              <a:rPr lang="en-US" sz="1800" dirty="0" smtClean="0"/>
              <a:t>Our job is to provide you tools that make it easier for you to do your job.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22174"/>
            <a:ext cx="5639879" cy="41088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them say "Ooh" and "</a:t>
            </a:r>
            <a:r>
              <a:rPr lang="en-US" dirty="0" err="1" smtClean="0"/>
              <a:t>Aah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I'd thought of namespace names…</a:t>
            </a:r>
            <a:endParaRPr lang="en-US" dirty="0"/>
          </a:p>
          <a:p>
            <a:pPr lvl="1"/>
            <a:r>
              <a:rPr lang="en-US" dirty="0" smtClean="0"/>
              <a:t>OOH – Object Oriented HTML</a:t>
            </a:r>
          </a:p>
          <a:p>
            <a:pPr lvl="1"/>
            <a:r>
              <a:rPr lang="en-US" dirty="0" smtClean="0"/>
              <a:t>AAH – APL Augmented HTML</a:t>
            </a:r>
          </a:p>
          <a:p>
            <a:pPr lvl="1"/>
            <a:r>
              <a:rPr lang="en-US" dirty="0" smtClean="0"/>
              <a:t>Fortunately, saner minds prevailed and they are instead named HTML, and _HTML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Object Oriented?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you can more easily manipulate your page content.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PL385 Unicode" panose="020B0709000202000203" pitchFamily="49" charset="0"/>
              </a:rPr>
              <a:t>HtmlElement</a:t>
            </a:r>
            <a:r>
              <a:rPr lang="en-US" dirty="0" smtClean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+mn-lt"/>
              </a:rPr>
              <a:t>class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Every HTML5 element is implemented using the class </a:t>
            </a:r>
            <a:r>
              <a:rPr lang="en-US" sz="2800" b="1" dirty="0" err="1" smtClean="0">
                <a:latin typeface="APL385 Unicode" panose="020B0709000202000203" pitchFamily="49" charset="0"/>
              </a:rPr>
              <a:t>HtmlElement</a:t>
            </a:r>
            <a:r>
              <a:rPr lang="en-US" sz="2800" dirty="0" smtClean="0"/>
              <a:t> and contained in the </a:t>
            </a:r>
            <a:r>
              <a:rPr lang="en-US" sz="2800" b="1" dirty="0" smtClean="0">
                <a:latin typeface="APL385 Unicode" panose="020B0709000202000203" pitchFamily="49" charset="0"/>
              </a:rPr>
              <a:t>HTML</a:t>
            </a:r>
            <a:r>
              <a:rPr lang="en-US" sz="2800" dirty="0" smtClean="0"/>
              <a:t> namespace</a:t>
            </a: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    d←⎕</a:t>
            </a:r>
            <a:r>
              <a:rPr lang="en-US" sz="2400" dirty="0" smtClean="0">
                <a:latin typeface="APL385 Unicode" panose="020B0709000202000203" pitchFamily="49" charset="0"/>
              </a:rPr>
              <a:t>NEW </a:t>
            </a:r>
            <a:r>
              <a:rPr lang="en-US" sz="2400" dirty="0" err="1" smtClean="0">
                <a:latin typeface="APL385 Unicode" panose="020B0709000202000203" pitchFamily="49" charset="0"/>
              </a:rPr>
              <a:t>HTML.div</a:t>
            </a:r>
            <a:endParaRPr lang="en-US" sz="2400" dirty="0" smtClean="0">
              <a:latin typeface="APL385 Unicode" panose="020B0709000202000203" pitchFamily="49" charset="0"/>
            </a:endParaRPr>
          </a:p>
          <a:p>
            <a:r>
              <a:rPr lang="en-US" sz="2800" dirty="0"/>
              <a:t>Constructor can accept content and </a:t>
            </a:r>
            <a:r>
              <a:rPr lang="en-US" sz="2800" dirty="0" smtClean="0"/>
              <a:t>attributes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    d←⎕</a:t>
            </a:r>
            <a:r>
              <a:rPr lang="en-US" sz="2400" dirty="0">
                <a:latin typeface="APL385 Unicode" panose="020B0709000202000203" pitchFamily="49" charset="0"/>
              </a:rPr>
              <a:t>NEW </a:t>
            </a:r>
            <a:r>
              <a:rPr lang="en-US" sz="2400" dirty="0" err="1">
                <a:latin typeface="APL385 Unicode" panose="020B0709000202000203" pitchFamily="49" charset="0"/>
              </a:rPr>
              <a:t>HTML.div</a:t>
            </a:r>
            <a:r>
              <a:rPr lang="en-US" sz="2400" dirty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('some </a:t>
            </a:r>
            <a:r>
              <a:rPr lang="en-US" sz="2400" dirty="0">
                <a:latin typeface="APL385 Unicode" panose="020B0709000202000203" pitchFamily="49" charset="0"/>
              </a:rPr>
              <a:t>test' 'id=1</a:t>
            </a:r>
            <a:r>
              <a:rPr lang="en-US" sz="2400" dirty="0" smtClean="0">
                <a:latin typeface="APL385 Unicode" panose="020B0709000202000203" pitchFamily="49" charset="0"/>
              </a:rPr>
              <a:t>')</a:t>
            </a:r>
          </a:p>
          <a:p>
            <a:r>
              <a:rPr lang="en-US" sz="2800" b="1" dirty="0" smtClean="0">
                <a:latin typeface="APL385 Unicode" panose="020B0709000202000203" pitchFamily="49" charset="0"/>
              </a:rPr>
              <a:t>Render</a:t>
            </a:r>
            <a:r>
              <a:rPr lang="en-US" sz="2800" dirty="0" smtClean="0"/>
              <a:t> renders the element's HTML</a:t>
            </a:r>
            <a:endParaRPr lang="en-US" sz="2800" b="1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    </a:t>
            </a:r>
            <a:r>
              <a:rPr lang="en-US" sz="2400" dirty="0" err="1" smtClean="0">
                <a:latin typeface="APL385 Unicode" panose="020B0709000202000203" pitchFamily="49" charset="0"/>
              </a:rPr>
              <a:t>d.Render</a:t>
            </a:r>
            <a:endParaRPr lang="en-US" sz="24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APL385 Unicode" panose="020B0709000202000203" pitchFamily="49" charset="0"/>
              </a:rPr>
              <a:t>&lt;div id="1"&gt;some test&lt;/div&gt;</a:t>
            </a:r>
            <a:endParaRPr lang="en-US" sz="2400" dirty="0" smtClean="0">
              <a:latin typeface="APL385 Unicode" panose="020B0709000202000203" pitchFamily="49" charset="0"/>
            </a:endParaRPr>
          </a:p>
          <a:p>
            <a:pPr marL="0" indent="0" algn="ctr">
              <a:buNone/>
            </a:pPr>
            <a:endParaRPr lang="en-US" dirty="0" smtClean="0">
              <a:latin typeface="APL385 Unicode" panose="020B0709000202000203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PL385 Unicode" panose="020B0709000202000203" pitchFamily="49" charset="0"/>
              </a:rPr>
              <a:t>HtmlElement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PL385 Unicode" panose="020B0709000202000203" pitchFamily="49" charset="0"/>
              </a:rPr>
              <a:t>Add</a:t>
            </a:r>
            <a:r>
              <a:rPr lang="en-US" sz="2800" dirty="0" smtClean="0"/>
              <a:t> adds </a:t>
            </a:r>
            <a:r>
              <a:rPr lang="en-US" sz="2800" dirty="0"/>
              <a:t>to the </a:t>
            </a:r>
            <a:r>
              <a:rPr lang="en-US" sz="2800" dirty="0" smtClean="0"/>
              <a:t>element's content</a:t>
            </a:r>
          </a:p>
          <a:p>
            <a:pPr marL="0" indent="0">
              <a:buNone/>
            </a:pPr>
            <a:r>
              <a:rPr lang="en-US" sz="2800" dirty="0" smtClean="0">
                <a:latin typeface="APL385 Unicode" panose="020B0709000202000203" pitchFamily="49" charset="0"/>
              </a:rPr>
              <a:t>   </a:t>
            </a:r>
            <a:r>
              <a:rPr lang="en-US" sz="2800" dirty="0" err="1" smtClean="0">
                <a:latin typeface="APL385 Unicode" panose="020B0709000202000203" pitchFamily="49" charset="0"/>
              </a:rPr>
              <a:t>d.Add</a:t>
            </a:r>
            <a:r>
              <a:rPr lang="en-US" sz="2800" dirty="0" smtClean="0">
                <a:latin typeface="APL385 Unicode" panose="020B0709000202000203" pitchFamily="49" charset="0"/>
              </a:rPr>
              <a:t> </a:t>
            </a:r>
            <a:r>
              <a:rPr lang="en-US" sz="2800" dirty="0" smtClean="0">
                <a:latin typeface="APL385 Unicode" panose="020B0709000202000203" pitchFamily="49" charset="0"/>
              </a:rPr>
              <a:t>'some text'</a:t>
            </a:r>
            <a:endParaRPr lang="en-US" sz="2800" dirty="0"/>
          </a:p>
          <a:p>
            <a:r>
              <a:rPr lang="en-US" b="1" dirty="0" err="1" smtClean="0">
                <a:latin typeface="APL385 Unicode" panose="020B0709000202000203" pitchFamily="49" charset="0"/>
              </a:rPr>
              <a:t>SetAttr</a:t>
            </a:r>
            <a:r>
              <a:rPr lang="en-US" dirty="0" smtClean="0"/>
              <a:t> </a:t>
            </a:r>
            <a:r>
              <a:rPr lang="en-US" sz="2800" dirty="0" smtClean="0"/>
              <a:t>sets element attributes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PL385 Unicode" panose="020B0709000202000203" pitchFamily="49" charset="0"/>
              </a:rPr>
              <a:t>    </a:t>
            </a:r>
            <a:r>
              <a:rPr lang="en-US" sz="2400" dirty="0" err="1" smtClean="0">
                <a:latin typeface="APL385 Unicode" panose="020B0709000202000203" pitchFamily="49" charset="0"/>
              </a:rPr>
              <a:t>d.SetAttr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'</a:t>
            </a:r>
            <a:r>
              <a:rPr lang="en-US" sz="2400" dirty="0" err="1" smtClean="0">
                <a:latin typeface="APL385 Unicode" panose="020B0709000202000203" pitchFamily="49" charset="0"/>
              </a:rPr>
              <a:t>onclick</a:t>
            </a:r>
            <a:r>
              <a:rPr lang="en-US" sz="2400" dirty="0" smtClean="0">
                <a:latin typeface="APL385 Unicode" panose="020B0709000202000203" pitchFamily="49" charset="0"/>
              </a:rPr>
              <a:t>' 'alert("hello</a:t>
            </a:r>
            <a:r>
              <a:rPr lang="en-US" sz="2400" dirty="0" smtClean="0">
                <a:latin typeface="APL385 Unicode" panose="020B0709000202000203" pitchFamily="49" charset="0"/>
              </a:rPr>
              <a:t>")'</a:t>
            </a:r>
            <a:endParaRPr lang="en-US" sz="2400" dirty="0">
              <a:latin typeface="APL385 Unicode" panose="020B0709000202000203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PL385 Unicode" panose="020B0709000202000203" pitchFamily="49" charset="0"/>
              </a:rPr>
              <a:t>HtmlElement</a:t>
            </a:r>
            <a:r>
              <a:rPr lang="en-US" dirty="0" smtClean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+mn-lt"/>
              </a:rPr>
              <a:t>fields/props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Fields defined for common HTML element attributes:</a:t>
            </a:r>
          </a:p>
          <a:p>
            <a:pPr marL="0" indent="0">
              <a:buNone/>
            </a:pPr>
            <a:r>
              <a:rPr lang="en-US" sz="2800" dirty="0" smtClean="0">
                <a:latin typeface="APL385 Unicode" panose="020B0709000202000203" pitchFamily="49" charset="0"/>
              </a:rPr>
              <a:t>	id		value 	name 	class </a:t>
            </a:r>
            <a:br>
              <a:rPr lang="en-US" sz="2800" dirty="0" smtClean="0">
                <a:latin typeface="APL385 Unicode" panose="020B0709000202000203" pitchFamily="49" charset="0"/>
              </a:rPr>
            </a:br>
            <a:r>
              <a:rPr lang="en-US" sz="2800" dirty="0" smtClean="0">
                <a:latin typeface="APL385 Unicode" panose="020B0709000202000203" pitchFamily="49" charset="0"/>
              </a:rPr>
              <a:t>	style 	title 	type</a:t>
            </a:r>
          </a:p>
          <a:p>
            <a:pPr marL="0" indent="0" algn="ctr">
              <a:buNone/>
            </a:pPr>
            <a:r>
              <a:rPr lang="en-US" sz="2800" dirty="0" smtClean="0">
                <a:latin typeface="APL385 Unicode" panose="020B0709000202000203" pitchFamily="49" charset="0"/>
              </a:rPr>
              <a:t>d.(title class)←'Hello' '</a:t>
            </a:r>
            <a:r>
              <a:rPr lang="en-US" sz="2800" dirty="0" err="1" smtClean="0">
                <a:latin typeface="APL385 Unicode" panose="020B0709000202000203" pitchFamily="49" charset="0"/>
              </a:rPr>
              <a:t>hdg</a:t>
            </a:r>
            <a:r>
              <a:rPr lang="en-US" sz="2800" dirty="0" smtClean="0">
                <a:latin typeface="APL385 Unicode" panose="020B0709000202000203" pitchFamily="49" charset="0"/>
              </a:rPr>
              <a:t>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r>
              <a:rPr lang="en-US" b="1" dirty="0" smtClean="0">
                <a:latin typeface="APL385 Unicode" panose="020B0709000202000203" pitchFamily="49" charset="0"/>
              </a:rPr>
              <a:t>Content</a:t>
            </a:r>
            <a:r>
              <a:rPr lang="en-US" sz="2800" dirty="0" smtClean="0"/>
              <a:t> contains the content for the element</a:t>
            </a:r>
          </a:p>
          <a:p>
            <a:r>
              <a:rPr lang="en-US" b="1" dirty="0" err="1" smtClean="0">
                <a:latin typeface="APL385 Unicode" panose="020B0709000202000203" pitchFamily="49" charset="0"/>
              </a:rPr>
              <a:t>Attr</a:t>
            </a:r>
            <a:r>
              <a:rPr lang="en-US" sz="2800" dirty="0" smtClean="0"/>
              <a:t> is a keyed property for attributes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PL385 Unicode" panose="020B0709000202000203" pitchFamily="49" charset="0"/>
              </a:rPr>
              <a:t>HtmlElement</a:t>
            </a:r>
            <a:r>
              <a:rPr lang="en-US" dirty="0" smtClean="0">
                <a:latin typeface="APL385 Unicode" panose="020B0709000202000203" pitchFamily="49" charset="0"/>
              </a:rPr>
              <a:t> </a:t>
            </a:r>
            <a:r>
              <a:rPr lang="en-US" dirty="0" smtClean="0">
                <a:latin typeface="+mn-lt"/>
              </a:rPr>
              <a:t>Setting Attributes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Using </a:t>
            </a:r>
            <a:r>
              <a:rPr lang="en-US" b="1" dirty="0" err="1" smtClean="0">
                <a:latin typeface="APL385 Unicode" panose="020B0709000202000203" pitchFamily="49" charset="0"/>
              </a:rPr>
              <a:t>Attr</a:t>
            </a:r>
            <a:endParaRPr lang="en-US" b="1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d.Attr</a:t>
            </a:r>
            <a:r>
              <a:rPr lang="en-US" sz="2400" dirty="0" smtClean="0">
                <a:latin typeface="APL385 Unicode" panose="020B0709000202000203" pitchFamily="49" charset="0"/>
              </a:rPr>
              <a:t>['id' 'class']←'foo' 'goo'</a:t>
            </a:r>
            <a:r>
              <a:rPr lang="en-US" sz="2800" dirty="0" smtClean="0">
                <a:latin typeface="APL385 Unicode" panose="020B0709000202000203" pitchFamily="49" charset="0"/>
              </a:rPr>
              <a:t/>
            </a:r>
            <a:br>
              <a:rPr lang="en-US" sz="2800" dirty="0" smtClean="0">
                <a:latin typeface="APL385 Unicode" panose="020B0709000202000203" pitchFamily="49" charset="0"/>
              </a:rPr>
            </a:br>
            <a:r>
              <a:rPr lang="en-US" sz="2400" dirty="0" err="1" smtClean="0">
                <a:latin typeface="APL385 Unicode" panose="020B0709000202000203" pitchFamily="49" charset="0"/>
              </a:rPr>
              <a:t>d.Attr</a:t>
            </a:r>
            <a:r>
              <a:rPr lang="en-US" sz="2400" dirty="0" smtClean="0">
                <a:latin typeface="APL385 Unicode" panose="020B0709000202000203" pitchFamily="49" charset="0"/>
              </a:rPr>
              <a:t>[⊂'title']←⊂'Hello World'</a:t>
            </a:r>
            <a:endParaRPr lang="en-US" sz="2800" dirty="0" smtClean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b="1" dirty="0"/>
              <a:t>Using </a:t>
            </a:r>
            <a:r>
              <a:rPr lang="en-US" b="1" dirty="0" err="1" smtClean="0">
                <a:latin typeface="APL385 Unicode" panose="020B0709000202000203" pitchFamily="49" charset="0"/>
              </a:rPr>
              <a:t>SetAttr</a:t>
            </a:r>
            <a:endParaRPr lang="en-US" b="1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d.SetAttr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('id</a:t>
            </a:r>
            <a:r>
              <a:rPr lang="en-US" sz="2400" dirty="0">
                <a:latin typeface="APL385 Unicode" panose="020B0709000202000203" pitchFamily="49" charset="0"/>
              </a:rPr>
              <a:t>' 'foo</a:t>
            </a:r>
            <a:r>
              <a:rPr lang="en-US" sz="2400" dirty="0" smtClean="0">
                <a:latin typeface="APL385 Unicode" panose="020B0709000202000203" pitchFamily="49" charset="0"/>
              </a:rPr>
              <a:t>') ('class</a:t>
            </a:r>
            <a:r>
              <a:rPr lang="en-US" sz="2400" dirty="0">
                <a:latin typeface="APL385 Unicode" panose="020B0709000202000203" pitchFamily="49" charset="0"/>
              </a:rPr>
              <a:t>' 'goo</a:t>
            </a:r>
            <a:r>
              <a:rPr lang="en-US" sz="2400" dirty="0" smtClean="0">
                <a:latin typeface="APL385 Unicode" panose="020B0709000202000203" pitchFamily="49" charset="0"/>
              </a:rPr>
              <a:t>')</a:t>
            </a:r>
            <a:endParaRPr lang="en-US" sz="2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d.SetAttr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'id' 'foo' 'class' 'goo'</a:t>
            </a: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d.SetAttr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'id=foo</a:t>
            </a:r>
            <a:r>
              <a:rPr lang="en-US" sz="2400" dirty="0">
                <a:latin typeface="APL385 Unicode" panose="020B0709000202000203" pitchFamily="49" charset="0"/>
              </a:rPr>
              <a:t>' </a:t>
            </a:r>
            <a:r>
              <a:rPr lang="en-US" sz="2400" dirty="0" smtClean="0">
                <a:latin typeface="APL385 Unicode" panose="020B0709000202000203" pitchFamily="49" charset="0"/>
              </a:rPr>
              <a:t>'class=goo'</a:t>
            </a:r>
            <a:endParaRPr lang="en-US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APL385 Unicode" panose="020B0709000202000203" pitchFamily="49" charset="0"/>
              </a:rPr>
              <a:t>d.SetAttr</a:t>
            </a:r>
            <a:r>
              <a:rPr lang="en-US" sz="2400" dirty="0" smtClean="0">
                <a:latin typeface="APL385 Unicode" panose="020B0709000202000203" pitchFamily="49" charset="0"/>
              </a:rPr>
              <a:t> </a:t>
            </a:r>
            <a:r>
              <a:rPr lang="en-US" sz="2400" dirty="0" smtClean="0">
                <a:latin typeface="APL385 Unicode" panose="020B0709000202000203" pitchFamily="49" charset="0"/>
              </a:rPr>
              <a:t>'id=foo class=goo</a:t>
            </a:r>
            <a:r>
              <a:rPr lang="en-US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endParaRPr lang="en-US" sz="2400" dirty="0">
              <a:latin typeface="APL385 Unicode" panose="020B0709000202000203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PL385 Unicode" panose="020B0709000202000203" pitchFamily="49" charset="0"/>
              </a:rPr>
              <a:t>HtmlElement</a:t>
            </a:r>
            <a:r>
              <a:rPr lang="en-US" dirty="0">
                <a:latin typeface="APL385 Unicode" panose="020B0709000202000203" pitchFamily="49" charset="0"/>
              </a:rPr>
              <a:t> </a:t>
            </a:r>
            <a:r>
              <a:rPr lang="en-US" dirty="0" smtClean="0"/>
              <a:t>Function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b="1" dirty="0" smtClean="0">
                <a:latin typeface="APL385 Unicode" panose="020B0709000202000203" pitchFamily="49" charset="0"/>
              </a:rPr>
              <a:t>Add</a:t>
            </a:r>
            <a:r>
              <a:rPr lang="en-US" dirty="0" smtClean="0"/>
              <a:t> is passed an object, it returns a reference to the object that was added</a:t>
            </a:r>
          </a:p>
          <a:p>
            <a:r>
              <a:rPr lang="en-US" b="1" dirty="0" err="1" smtClean="0">
                <a:latin typeface="APL385 Unicode" panose="020B0709000202000203" pitchFamily="49" charset="0"/>
              </a:rPr>
              <a:t>SetAttr</a:t>
            </a:r>
            <a:r>
              <a:rPr lang="en-US" dirty="0" smtClean="0"/>
              <a:t> </a:t>
            </a:r>
            <a:r>
              <a:rPr lang="en-US" dirty="0" smtClean="0"/>
              <a:t>returns </a:t>
            </a:r>
            <a:r>
              <a:rPr lang="en-US" dirty="0" smtClean="0"/>
              <a:t>a reference to </a:t>
            </a:r>
            <a:r>
              <a:rPr lang="en-US" dirty="0" smtClean="0"/>
              <a:t>its object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latin typeface="APL385 Unicode" panose="020B0709000202000203" pitchFamily="49" charset="0"/>
              </a:rPr>
              <a:t>   </a:t>
            </a:r>
            <a:br>
              <a:rPr lang="en-US" sz="2000" dirty="0" smtClean="0">
                <a:latin typeface="APL385 Unicode" panose="020B0709000202000203" pitchFamily="49" charset="0"/>
              </a:rPr>
            </a:br>
            <a:r>
              <a:rPr lang="en-US" sz="2000" dirty="0" smtClean="0">
                <a:latin typeface="APL385 Unicode" panose="020B0709000202000203" pitchFamily="49" charset="0"/>
              </a:rPr>
              <a:t>   tab</a:t>
            </a:r>
            <a:r>
              <a:rPr lang="en-US" sz="2000" dirty="0">
                <a:latin typeface="APL385 Unicode" panose="020B0709000202000203" pitchFamily="49" charset="0"/>
              </a:rPr>
              <a:t>←⎕NEW </a:t>
            </a:r>
            <a:r>
              <a:rPr lang="en-US" sz="2000" dirty="0" err="1">
                <a:latin typeface="APL385 Unicode" panose="020B0709000202000203" pitchFamily="49" charset="0"/>
              </a:rPr>
              <a:t>HTML.table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   </a:t>
            </a:r>
            <a:r>
              <a:rPr lang="en-US" sz="2000" dirty="0" smtClean="0">
                <a:latin typeface="APL385 Unicode" panose="020B0709000202000203" pitchFamily="49" charset="0"/>
              </a:rPr>
              <a:t>((</a:t>
            </a:r>
            <a:r>
              <a:rPr lang="en-US" sz="2000" dirty="0" err="1">
                <a:latin typeface="APL385 Unicode" panose="020B0709000202000203" pitchFamily="49" charset="0"/>
              </a:rPr>
              <a:t>tab.Add</a:t>
            </a:r>
            <a:r>
              <a:rPr lang="en-US" sz="2000" dirty="0">
                <a:latin typeface="APL385 Unicode" panose="020B0709000202000203" pitchFamily="49" charset="0"/>
              </a:rPr>
              <a:t> HTML.tr).</a:t>
            </a:r>
            <a:r>
              <a:rPr lang="en-US" sz="2000" dirty="0" err="1">
                <a:latin typeface="APL385 Unicode" panose="020B0709000202000203" pitchFamily="49" charset="0"/>
              </a:rPr>
              <a:t>SetAttr</a:t>
            </a:r>
            <a:r>
              <a:rPr lang="en-US" sz="2000" dirty="0">
                <a:latin typeface="APL385 Unicode" panose="020B0709000202000203" pitchFamily="49" charset="0"/>
              </a:rPr>
              <a:t> 'class=</a:t>
            </a:r>
            <a:r>
              <a:rPr lang="en-US" sz="2000" dirty="0" err="1">
                <a:latin typeface="APL385 Unicode" panose="020B0709000202000203" pitchFamily="49" charset="0"/>
              </a:rPr>
              <a:t>hdg</a:t>
            </a:r>
            <a:r>
              <a:rPr lang="en-US" sz="2000" dirty="0">
                <a:latin typeface="APL385 Unicode" panose="020B0709000202000203" pitchFamily="49" charset="0"/>
              </a:rPr>
              <a:t>').Add </a:t>
            </a:r>
            <a:r>
              <a:rPr lang="en-US" sz="2000" dirty="0" smtClean="0">
                <a:latin typeface="APL385 Unicode" panose="020B0709000202000203" pitchFamily="49" charset="0"/>
              </a:rPr>
              <a:t> HTML.td </a:t>
            </a:r>
            <a:r>
              <a:rPr lang="en-US" sz="2000" dirty="0">
                <a:latin typeface="APL385 Unicode" panose="020B0709000202000203" pitchFamily="49" charset="0"/>
              </a:rPr>
              <a:t>'cell content'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sampling </a:t>
            </a:r>
            <a:r>
              <a:rPr lang="en-US" smtClean="0"/>
              <a:t>of MiServer pages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words of Porky the Pig…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dirty="0" smtClean="0"/>
              <a:t>come to </a:t>
            </a:r>
            <a:r>
              <a:rPr lang="en-US" dirty="0" smtClean="0"/>
              <a:t>our</a:t>
            </a:r>
            <a:r>
              <a:rPr lang="en-US" dirty="0" smtClean="0"/>
              <a:t> </a:t>
            </a:r>
            <a:r>
              <a:rPr lang="en-US" dirty="0" smtClean="0"/>
              <a:t>Dyalog 2015 presentation entitled "Reflections on Industrial Strength Web Applications"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Questions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9432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at Elsinore last year…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6741335" cy="37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smtClean="0"/>
              <a:t>What is MiServer?</a:t>
            </a:r>
          </a:p>
          <a:p>
            <a:pPr marL="514350" indent="-457200"/>
            <a:r>
              <a:rPr lang="en-US" dirty="0" smtClean="0"/>
              <a:t>MiServer Features</a:t>
            </a:r>
          </a:p>
          <a:p>
            <a:pPr marL="514350" indent="-457200"/>
            <a:r>
              <a:rPr lang="en-US" dirty="0" smtClean="0"/>
              <a:t>MiServer Version 3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4000" dirty="0"/>
              <a:t>What is a Web Server?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/>
              <a:t>A program that listens for HTTP requests for </a:t>
            </a:r>
            <a:r>
              <a:rPr lang="en-US" dirty="0" smtClean="0"/>
              <a:t>“resources” </a:t>
            </a:r>
            <a:r>
              <a:rPr lang="en-US" dirty="0"/>
              <a:t>from </a:t>
            </a:r>
            <a:r>
              <a:rPr lang="en-US" dirty="0" smtClean="0"/>
              <a:t>clients, which are typically web browsers.</a:t>
            </a:r>
            <a:endParaRPr lang="en-US" dirty="0"/>
          </a:p>
          <a:p>
            <a:r>
              <a:rPr lang="en-US" dirty="0" smtClean="0"/>
              <a:t>The server attempts </a:t>
            </a:r>
            <a:r>
              <a:rPr lang="en-US" dirty="0"/>
              <a:t>to locate the </a:t>
            </a:r>
            <a:r>
              <a:rPr lang="en-US" dirty="0" smtClean="0"/>
              <a:t>resource (typically an HTML file) </a:t>
            </a:r>
            <a:r>
              <a:rPr lang="en-US" dirty="0"/>
              <a:t>and send </a:t>
            </a:r>
            <a:r>
              <a:rPr lang="en-US" dirty="0" smtClean="0"/>
              <a:t>the contents to </a:t>
            </a:r>
            <a:r>
              <a:rPr lang="en-US" dirty="0"/>
              <a:t>the client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resource is a “script”, execute it and generate “dynamic” output.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D73C-0F53-40C1-808E-86335457D4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z="3200" dirty="0" smtClean="0"/>
              <a:t>MiServer</a:t>
            </a:r>
            <a:r>
              <a:rPr lang="en-US" sz="3200" dirty="0"/>
              <a:t> -</a:t>
            </a:r>
            <a:r>
              <a:rPr lang="en-US" sz="3200" dirty="0" smtClean="0"/>
              <a:t> More Than Just a Web Server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Yes, it is a web server written in APL by APLers for APLers</a:t>
            </a:r>
            <a:endParaRPr lang="en-US" sz="2400" dirty="0"/>
          </a:p>
          <a:p>
            <a:r>
              <a:rPr lang="en-US" sz="2400" dirty="0" smtClean="0"/>
              <a:t>It's also an extensible web server framework</a:t>
            </a:r>
          </a:p>
          <a:p>
            <a:pPr lvl="1"/>
            <a:r>
              <a:rPr lang="en-US" sz="2000" dirty="0" smtClean="0"/>
              <a:t>You can add your own features and extensions</a:t>
            </a:r>
            <a:endParaRPr lang="en-US" sz="1600" dirty="0" smtClean="0"/>
          </a:p>
          <a:p>
            <a:r>
              <a:rPr lang="en-US" sz="2400" dirty="0" smtClean="0"/>
              <a:t>And a web application server</a:t>
            </a:r>
          </a:p>
          <a:p>
            <a:pPr lvl="1"/>
            <a:r>
              <a:rPr lang="en-US" sz="2000" dirty="0" smtClean="0"/>
              <a:t>Provide a web interface to existing and new APL applications</a:t>
            </a:r>
          </a:p>
          <a:p>
            <a:r>
              <a:rPr lang="en-US" sz="2400" dirty="0" smtClean="0"/>
              <a:t>And </a:t>
            </a:r>
            <a:r>
              <a:rPr lang="en-US" sz="2400" dirty="0" smtClean="0"/>
              <a:t>an ever-growing suite of tools to help APLers build web content.</a:t>
            </a:r>
          </a:p>
          <a:p>
            <a:r>
              <a:rPr lang="en-US" sz="2400" dirty="0" smtClean="0"/>
              <a:t>Cross platform </a:t>
            </a:r>
            <a:r>
              <a:rPr lang="en-US" sz="2400" dirty="0" smtClean="0"/>
              <a:t>– 	currently: </a:t>
            </a:r>
            <a:r>
              <a:rPr lang="en-US" sz="2400" dirty="0" smtClean="0"/>
              <a:t>Windows, Linux, </a:t>
            </a:r>
            <a:r>
              <a:rPr lang="en-US" sz="2400" dirty="0" smtClean="0"/>
              <a:t>AIX</a:t>
            </a:r>
            <a:r>
              <a:rPr lang="en-US" sz="2400" dirty="0" smtClean="0"/>
              <a:t>; </a:t>
            </a:r>
            <a:br>
              <a:rPr lang="en-US" sz="2400" dirty="0" smtClean="0"/>
            </a:br>
            <a:r>
              <a:rPr lang="en-US" sz="2400" dirty="0" smtClean="0"/>
              <a:t>			future: OS X (Mac), Android</a:t>
            </a:r>
            <a:endParaRPr lang="en-US" sz="2400" dirty="0" smtClean="0"/>
          </a:p>
          <a:p>
            <a:r>
              <a:rPr lang="en-US" sz="2400" dirty="0" smtClean="0"/>
              <a:t>Open source - http://tools.dyalog.com and </a:t>
            </a:r>
            <a:r>
              <a:rPr lang="en-US" sz="2400" dirty="0" err="1" smtClean="0"/>
              <a:t>GitHub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163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MiServer’s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</a:t>
            </a:r>
            <a:r>
              <a:rPr lang="en-US" dirty="0" err="1" smtClean="0"/>
              <a:t>WildServer</a:t>
            </a:r>
            <a:r>
              <a:rPr lang="en-US" dirty="0" smtClean="0"/>
              <a:t>” </a:t>
            </a:r>
          </a:p>
          <a:p>
            <a:pPr lvl="1"/>
            <a:r>
              <a:rPr lang="en-US" dirty="0" smtClean="0"/>
              <a:t>Stefano </a:t>
            </a:r>
            <a:r>
              <a:rPr lang="en-US" dirty="0" err="1" smtClean="0"/>
              <a:t>Lanzavecchia</a:t>
            </a:r>
            <a:r>
              <a:rPr lang="en-US" dirty="0" smtClean="0"/>
              <a:t> – 2007</a:t>
            </a:r>
            <a:endParaRPr lang="en-US" dirty="0" smtClean="0"/>
          </a:p>
          <a:p>
            <a:r>
              <a:rPr lang="en-US" dirty="0" smtClean="0"/>
              <a:t>The “</a:t>
            </a:r>
            <a:r>
              <a:rPr lang="en-US" dirty="0" err="1" smtClean="0"/>
              <a:t>MildServer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Morten </a:t>
            </a:r>
            <a:r>
              <a:rPr lang="en-US" dirty="0" err="1" smtClean="0"/>
              <a:t>Kromberg</a:t>
            </a:r>
            <a:endParaRPr lang="en-US" dirty="0" smtClean="0"/>
          </a:p>
          <a:p>
            <a:pPr lvl="2"/>
            <a:r>
              <a:rPr lang="en-US" dirty="0" smtClean="0"/>
              <a:t>Version </a:t>
            </a:r>
            <a:r>
              <a:rPr lang="en-US" dirty="0" smtClean="0"/>
              <a:t>1.0 - 2009</a:t>
            </a:r>
            <a:endParaRPr lang="en-US" dirty="0" smtClean="0"/>
          </a:p>
          <a:p>
            <a:r>
              <a:rPr lang="en-US" dirty="0" smtClean="0"/>
              <a:t>MiServer</a:t>
            </a:r>
          </a:p>
          <a:p>
            <a:pPr lvl="1"/>
            <a:r>
              <a:rPr lang="en-US" dirty="0" smtClean="0"/>
              <a:t>APL Tools Group</a:t>
            </a:r>
          </a:p>
          <a:p>
            <a:pPr lvl="2"/>
            <a:r>
              <a:rPr lang="en-US" dirty="0" smtClean="0"/>
              <a:t>Version 2.0 - 2012</a:t>
            </a:r>
          </a:p>
          <a:p>
            <a:pPr lvl="2"/>
            <a:r>
              <a:rPr lang="en-US" dirty="0" smtClean="0"/>
              <a:t>Version 3.0 - 2014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Industrial Strength Web Applications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073-7419-454D-8553-E8326D4B8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8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"Anyone who can write an APL function should be able to host it on the Web"</a:t>
            </a:r>
          </a:p>
          <a:p>
            <a:r>
              <a:rPr lang="en-US" sz="2400" dirty="0" smtClean="0"/>
              <a:t>Provide a suite of HTML generating tools that cover most common use cases</a:t>
            </a:r>
          </a:p>
          <a:p>
            <a:pPr lvl="1"/>
            <a:r>
              <a:rPr lang="en-US" sz="2000" dirty="0" smtClean="0"/>
              <a:t>Goal: Make it no more complex to develop rich user interfaces than using </a:t>
            </a:r>
            <a:r>
              <a:rPr lang="en-US" sz="2000" dirty="0" smtClean="0"/>
              <a:t>the native Dyalog GUI </a:t>
            </a:r>
            <a:r>
              <a:rPr lang="en-US" sz="2000" dirty="0" smtClean="0"/>
              <a:t>function </a:t>
            </a:r>
            <a:r>
              <a:rPr lang="en-US" sz="2000" dirty="0" smtClean="0">
                <a:latin typeface="APL385 Unicode" panose="020B0709000202000203" pitchFamily="49" charset="0"/>
              </a:rPr>
              <a:t>⎕WC</a:t>
            </a:r>
          </a:p>
          <a:p>
            <a:r>
              <a:rPr lang="en-US" sz="2400" dirty="0" smtClean="0"/>
              <a:t>Provide interface(s) to the full functionality of the underlying technologies</a:t>
            </a:r>
          </a:p>
          <a:p>
            <a:pPr lvl="1"/>
            <a:r>
              <a:rPr lang="en-US" sz="2000" dirty="0" smtClean="0"/>
              <a:t>JavaScript</a:t>
            </a:r>
            <a:r>
              <a:rPr lang="en-US" sz="2000" dirty="0" smtClean="0"/>
              <a:t>, </a:t>
            </a:r>
            <a:r>
              <a:rPr lang="en-US" sz="2000" dirty="0" err="1" smtClean="0"/>
              <a:t>jQuery</a:t>
            </a:r>
            <a:r>
              <a:rPr lang="en-US" sz="2000" dirty="0" smtClean="0"/>
              <a:t>, </a:t>
            </a:r>
            <a:r>
              <a:rPr lang="en-US" sz="2000" dirty="0" err="1" smtClean="0"/>
              <a:t>jQueryUI</a:t>
            </a:r>
            <a:r>
              <a:rPr lang="en-US" sz="2000" dirty="0" smtClean="0"/>
              <a:t>, </a:t>
            </a:r>
            <a:r>
              <a:rPr lang="en-US" sz="2000" dirty="0" err="1" smtClean="0"/>
              <a:t>jQueryMobile</a:t>
            </a:r>
            <a:r>
              <a:rPr lang="en-US" sz="2000" dirty="0" smtClean="0"/>
              <a:t>, </a:t>
            </a:r>
            <a:r>
              <a:rPr lang="en-US" sz="2000" dirty="0" err="1" smtClean="0"/>
              <a:t>SyncFusion</a:t>
            </a:r>
            <a:endParaRPr lang="en-US" sz="2000" dirty="0" smtClean="0"/>
          </a:p>
          <a:p>
            <a:r>
              <a:rPr lang="en-US" sz="2400" dirty="0" smtClean="0"/>
              <a:t>Make the framework easy to modify and extend</a:t>
            </a:r>
          </a:p>
          <a:p>
            <a:pPr lvl="1"/>
            <a:r>
              <a:rPr lang="en-US" sz="2000" dirty="0" smtClean="0"/>
              <a:t>APL extensions</a:t>
            </a:r>
          </a:p>
          <a:p>
            <a:pPr lvl="1"/>
            <a:r>
              <a:rPr lang="en-US" sz="2000" dirty="0" smtClean="0"/>
              <a:t>Adding new </a:t>
            </a:r>
            <a:r>
              <a:rPr lang="en-US" sz="2000" dirty="0" smtClean="0"/>
              <a:t>plug-ins/widgets/libraries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MiServer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C073-7419-454D-8553-E8326D4B8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MiServer In Use…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1828800" cy="365125"/>
          </a:xfrm>
        </p:spPr>
        <p:txBody>
          <a:bodyPr/>
          <a:lstStyle/>
          <a:p>
            <a:r>
              <a:rPr lang="en-US" smtClean="0"/>
              <a:t>21 October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 Industrial Strength Web Applications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/>
          <a:p>
            <a:fld id="{A6B1C073-7419-454D-8553-E8326D4B8D7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4650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" y="1315796"/>
            <a:ext cx="9144000" cy="491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/>
          <a:stretch/>
        </p:blipFill>
        <p:spPr>
          <a:xfrm>
            <a:off x="1295400" y="1315796"/>
            <a:ext cx="6221506" cy="501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3 Template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Template</Template>
  <TotalTime>5461</TotalTime>
  <Words>1145</Words>
  <Application>Microsoft Office PowerPoint</Application>
  <PresentationFormat>On-screen Show (4:3)</PresentationFormat>
  <Paragraphs>243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2013 Template</vt:lpstr>
      <vt:lpstr>PowerPoint Presentation</vt:lpstr>
      <vt:lpstr>The APL Tools Group Our job is to provide you tools that make it easier for you to do your job.</vt:lpstr>
      <vt:lpstr>Before We Begin…</vt:lpstr>
      <vt:lpstr>Agenda</vt:lpstr>
      <vt:lpstr>What is a Web Server?</vt:lpstr>
      <vt:lpstr>MiServer - More Than Just a Web Server</vt:lpstr>
      <vt:lpstr>MiServer’s Evolution</vt:lpstr>
      <vt:lpstr>MiServer Philosophy</vt:lpstr>
      <vt:lpstr>MiServer In Use…</vt:lpstr>
      <vt:lpstr>MiServer Features</vt:lpstr>
      <vt:lpstr>MiServer Features</vt:lpstr>
      <vt:lpstr>MiServer Features</vt:lpstr>
      <vt:lpstr>MiServer Features</vt:lpstr>
      <vt:lpstr>MiServer Features</vt:lpstr>
      <vt:lpstr>MiServer Features</vt:lpstr>
      <vt:lpstr>MiServer Features</vt:lpstr>
      <vt:lpstr>HTML Element anatomy</vt:lpstr>
      <vt:lpstr>MiServer Features</vt:lpstr>
      <vt:lpstr>MiServer Versions 2 and 3</vt:lpstr>
      <vt:lpstr>Make them say "Ooh" and "Aah"</vt:lpstr>
      <vt:lpstr>Why Object Oriented?</vt:lpstr>
      <vt:lpstr>HtmlElement class</vt:lpstr>
      <vt:lpstr>HtmlElement</vt:lpstr>
      <vt:lpstr>HtmlElement fields/props</vt:lpstr>
      <vt:lpstr>HtmlElement Setting Attributes</vt:lpstr>
      <vt:lpstr>HtmlElement Function Chaining</vt:lpstr>
      <vt:lpstr>Some Examples…</vt:lpstr>
      <vt:lpstr>In the words of Porky the Pig…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P Becker</dc:creator>
  <cp:lastModifiedBy>Brian P Becker</cp:lastModifiedBy>
  <cp:revision>107</cp:revision>
  <dcterms:created xsi:type="dcterms:W3CDTF">2013-10-15T17:12:44Z</dcterms:created>
  <dcterms:modified xsi:type="dcterms:W3CDTF">2013-10-21T19:45:29Z</dcterms:modified>
</cp:coreProperties>
</file>