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9" r:id="rId2"/>
    <p:sldId id="256" r:id="rId3"/>
    <p:sldId id="281" r:id="rId4"/>
    <p:sldId id="283" r:id="rId5"/>
    <p:sldId id="286" r:id="rId6"/>
    <p:sldId id="285" r:id="rId7"/>
    <p:sldId id="287" r:id="rId8"/>
    <p:sldId id="295" r:id="rId9"/>
    <p:sldId id="290" r:id="rId10"/>
    <p:sldId id="282" r:id="rId11"/>
    <p:sldId id="268" r:id="rId12"/>
    <p:sldId id="288" r:id="rId13"/>
    <p:sldId id="265" r:id="rId14"/>
    <p:sldId id="289" r:id="rId15"/>
    <p:sldId id="274" r:id="rId16"/>
    <p:sldId id="263" r:id="rId17"/>
    <p:sldId id="278" r:id="rId18"/>
    <p:sldId id="279" r:id="rId19"/>
    <p:sldId id="275" r:id="rId20"/>
    <p:sldId id="276" r:id="rId21"/>
    <p:sldId id="270" r:id="rId22"/>
    <p:sldId id="269" r:id="rId23"/>
    <p:sldId id="266" r:id="rId24"/>
    <p:sldId id="267" r:id="rId25"/>
    <p:sldId id="293" r:id="rId26"/>
    <p:sldId id="294" r:id="rId27"/>
    <p:sldId id="29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howGuides="1">
      <p:cViewPr varScale="1">
        <p:scale>
          <a:sx n="56" d="100"/>
          <a:sy n="56" d="100"/>
        </p:scale>
        <p:origin x="-3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3BED-ED9D-4326-A616-89FF7A7849FE}" type="datetimeFigureOut">
              <a:rPr lang="en-GB" smtClean="0"/>
              <a:t>21/10/2013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AFF91-924B-43D8-9C55-EF1A8267C07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872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dirty="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  <p:extLst>
      <p:ext uri="{BB962C8B-B14F-4D97-AF65-F5344CB8AC3E}">
        <p14:creationId xmlns:p14="http://schemas.microsoft.com/office/powerpoint/2010/main" val="1641187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</a:t>
            </a:r>
            <a:r>
              <a:rPr lang="en-US" dirty="0" err="1" smtClean="0"/>
              <a:t>MRIaster</a:t>
            </a:r>
            <a:r>
              <a:rPr lang="en-US" dirty="0" smtClean="0"/>
              <a:t>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1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18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C9C36-7F50-4A94-9BA3-4834EF7D7B01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5504019"/>
      </p:ext>
    </p:extLst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-14288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661248"/>
            <a:ext cx="584844" cy="1020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3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333333"/>
          </a:solidFill>
          <a:latin typeface="Geneva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333333"/>
          </a:solidFill>
          <a:latin typeface="Geneva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333333"/>
          </a:solidFill>
          <a:latin typeface="Geneva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333333"/>
          </a:solidFill>
          <a:latin typeface="Geneva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333333"/>
          </a:solidFill>
          <a:latin typeface="Geneva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100">
          <a:solidFill>
            <a:srgbClr val="333333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1800">
          <a:solidFill>
            <a:srgbClr val="333333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1500">
          <a:solidFill>
            <a:srgbClr val="333333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1500">
          <a:solidFill>
            <a:srgbClr val="333333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1500">
          <a:solidFill>
            <a:srgbClr val="333333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1500">
          <a:solidFill>
            <a:srgbClr val="333333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1500">
          <a:solidFill>
            <a:srgbClr val="333333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15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12776"/>
            <a:ext cx="4824535" cy="424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45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Gives us a chance to have a “fresh start” on the IDE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Will </a:t>
            </a:r>
            <a:r>
              <a:rPr lang="en-GB" dirty="0"/>
              <a:t>allow more rapid development of the </a:t>
            </a:r>
            <a:r>
              <a:rPr lang="en-GB" dirty="0" smtClean="0"/>
              <a:t>IDE 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Independently of interpreter development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We’ll be able to use platform specific UI features in the IDE</a:t>
            </a:r>
          </a:p>
          <a:p>
            <a:pPr algn="l"/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GB" dirty="0" smtClean="0"/>
              <a:t>Advantages for the User Interface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25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Will ease the process of getting interpreters on to new platforms.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Will allow (over time) simplification of the interpreter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Improve reliability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Should improve performance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GB" dirty="0" smtClean="0"/>
              <a:t>Advantages for the Interpreter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A GUI for Unix “text only” versions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 </a:t>
            </a:r>
            <a:r>
              <a:rPr lang="en-GB" dirty="0"/>
              <a:t>way of debugging APL in “interesting places” (e.g. windows services, </a:t>
            </a:r>
            <a:r>
              <a:rPr lang="en-GB" dirty="0" smtClean="0"/>
              <a:t>IIS, other machines)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RIDE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b="1" dirty="0" smtClean="0"/>
              <a:t>R</a:t>
            </a:r>
            <a:r>
              <a:rPr lang="en-GB" dirty="0" smtClean="0"/>
              <a:t>emote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b="1" dirty="0" smtClean="0"/>
              <a:t>I</a:t>
            </a:r>
            <a:r>
              <a:rPr lang="en-GB" dirty="0" smtClean="0"/>
              <a:t>ntegrated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b="1" dirty="0" smtClean="0"/>
              <a:t>D</a:t>
            </a:r>
            <a:r>
              <a:rPr lang="en-GB" dirty="0" smtClean="0"/>
              <a:t>evelopment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b="1" dirty="0" smtClean="0"/>
              <a:t>E</a:t>
            </a:r>
            <a:r>
              <a:rPr lang="en-GB" dirty="0" smtClean="0"/>
              <a:t>nvironment</a:t>
            </a: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GB" dirty="0" smtClean="0"/>
              <a:t>Advantages for the user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55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An immediate replacement for the existing IDE.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 way for YOU to build GUI applications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a</a:t>
            </a:r>
            <a:r>
              <a:rPr lang="en-GB" dirty="0" smtClean="0"/>
              <a:t>lthough there are some things it can do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Silverlight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No longer constrained to be within a browser.</a:t>
            </a: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GB" dirty="0" smtClean="0"/>
              <a:t>RIDE is not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69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Secure socket connection between RIDE and interpreters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Security can be disabled (e.g. for use on a single machine)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Connect </a:t>
            </a:r>
            <a:r>
              <a:rPr lang="en-GB" dirty="0"/>
              <a:t>to interpreters running in other processes  - which may be running APL code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IIS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WPF Applications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GB" dirty="0" smtClean="0"/>
              <a:t>RIDE Connectivity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63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RIDE Connectivity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628033" y="2019233"/>
            <a:ext cx="1656184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Interpreter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628033" y="2847325"/>
            <a:ext cx="1656184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2400" dirty="0" smtClean="0">
                <a:latin typeface="Times" pitchFamily="18" charset="0"/>
                <a:cs typeface="Arial" charset="0"/>
              </a:rPr>
              <a:t>Service</a:t>
            </a:r>
            <a:endParaRPr kumimoji="0" lang="da-D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628033" y="3675417"/>
            <a:ext cx="1656184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IIS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628033" y="4503509"/>
            <a:ext cx="1656184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Interpreter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55576" y="2055237"/>
            <a:ext cx="1872208" cy="7920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RIDE</a:t>
            </a:r>
          </a:p>
        </p:txBody>
      </p:sp>
      <p:cxnSp>
        <p:nvCxnSpPr>
          <p:cNvPr id="15" name="Straight Arrow Connector 14"/>
          <p:cNvCxnSpPr>
            <a:stCxn id="21" idx="3"/>
            <a:endCxn id="5" idx="1"/>
          </p:cNvCxnSpPr>
          <p:nvPr/>
        </p:nvCxnSpPr>
        <p:spPr bwMode="auto">
          <a:xfrm flipV="1">
            <a:off x="2627784" y="2271261"/>
            <a:ext cx="4000249" cy="18002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7" name="Straight Arrow Connector 16"/>
          <p:cNvCxnSpPr>
            <a:stCxn id="21" idx="3"/>
            <a:endCxn id="6" idx="1"/>
          </p:cNvCxnSpPr>
          <p:nvPr/>
        </p:nvCxnSpPr>
        <p:spPr bwMode="auto">
          <a:xfrm>
            <a:off x="2627784" y="2451281"/>
            <a:ext cx="4000249" cy="64807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9" name="Straight Arrow Connector 18"/>
          <p:cNvCxnSpPr>
            <a:stCxn id="21" idx="3"/>
            <a:endCxn id="7" idx="1"/>
          </p:cNvCxnSpPr>
          <p:nvPr/>
        </p:nvCxnSpPr>
        <p:spPr bwMode="auto">
          <a:xfrm>
            <a:off x="2627784" y="2451281"/>
            <a:ext cx="4000249" cy="14761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755576" y="4179473"/>
            <a:ext cx="1872208" cy="7920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RIDE</a:t>
            </a:r>
          </a:p>
        </p:txBody>
      </p:sp>
      <p:cxnSp>
        <p:nvCxnSpPr>
          <p:cNvPr id="31" name="Straight Arrow Connector 30"/>
          <p:cNvCxnSpPr>
            <a:stCxn id="29" idx="3"/>
            <a:endCxn id="8" idx="1"/>
          </p:cNvCxnSpPr>
          <p:nvPr/>
        </p:nvCxnSpPr>
        <p:spPr bwMode="auto">
          <a:xfrm>
            <a:off x="2627784" y="4575517"/>
            <a:ext cx="4000249" cy="18002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622116" y="1556792"/>
            <a:ext cx="0" cy="43924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 rot="16200000">
            <a:off x="3239852" y="3418743"/>
            <a:ext cx="2304256" cy="369332"/>
          </a:xfrm>
          <a:prstGeom prst="rect">
            <a:avLst/>
          </a:prstGeom>
          <a:solidFill>
            <a:srgbClr val="F6F6D9"/>
          </a:solidFill>
          <a:ln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</a:t>
            </a:r>
            <a:r>
              <a:rPr lang="en-GB" dirty="0" smtClean="0"/>
              <a:t>achine boundary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065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21" grpId="0" animBg="1"/>
      <p:bldP spid="29" grpId="0" animBg="1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en-GB" dirty="0" smtClean="0"/>
              <a:t>A Process Manager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90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RIDE Connectivity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628033" y="2019233"/>
            <a:ext cx="1656184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Interpreter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628033" y="2847325"/>
            <a:ext cx="1656184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Service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628033" y="3675417"/>
            <a:ext cx="1656184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IIS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628033" y="4503509"/>
            <a:ext cx="1656184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Interpreter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55576" y="2055237"/>
            <a:ext cx="1872208" cy="7920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RIDE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755576" y="4179473"/>
            <a:ext cx="1872208" cy="7920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RIDE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203848" y="2451281"/>
            <a:ext cx="2880320" cy="21602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Process Manager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a-DK" sz="1800" dirty="0" smtClean="0"/>
              <a:t>Authentication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a-DK" sz="1800" dirty="0" smtClean="0"/>
              <a:t>Launching Interpreters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a-DK" sz="1800" dirty="0" smtClean="0"/>
              <a:t>Security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a-DK" sz="1800" dirty="0" smtClean="0"/>
              <a:t>Overview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a-DK" sz="1800" dirty="0" smtClean="0"/>
              <a:t>Statistics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da-D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4" name="Straight Arrow Connector 3"/>
          <p:cNvCxnSpPr>
            <a:endCxn id="5" idx="1"/>
          </p:cNvCxnSpPr>
          <p:nvPr/>
        </p:nvCxnSpPr>
        <p:spPr bwMode="auto">
          <a:xfrm flipV="1">
            <a:off x="6084168" y="2271261"/>
            <a:ext cx="543865" cy="18002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0" name="Straight Arrow Connector 9"/>
          <p:cNvCxnSpPr>
            <a:endCxn id="6" idx="1"/>
          </p:cNvCxnSpPr>
          <p:nvPr/>
        </p:nvCxnSpPr>
        <p:spPr bwMode="auto">
          <a:xfrm>
            <a:off x="6084168" y="3099353"/>
            <a:ext cx="543865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2" name="Straight Arrow Connector 11"/>
          <p:cNvCxnSpPr>
            <a:endCxn id="7" idx="1"/>
          </p:cNvCxnSpPr>
          <p:nvPr/>
        </p:nvCxnSpPr>
        <p:spPr bwMode="auto">
          <a:xfrm>
            <a:off x="6084168" y="3927445"/>
            <a:ext cx="543865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6" name="Straight Arrow Connector 15"/>
          <p:cNvCxnSpPr>
            <a:endCxn id="8" idx="1"/>
          </p:cNvCxnSpPr>
          <p:nvPr/>
        </p:nvCxnSpPr>
        <p:spPr bwMode="auto">
          <a:xfrm>
            <a:off x="6084168" y="4611521"/>
            <a:ext cx="543865" cy="14401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2627784" y="2846591"/>
            <a:ext cx="576064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2627784" y="4204255"/>
            <a:ext cx="576064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5101997" y="5230726"/>
            <a:ext cx="1548172" cy="7920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SNMP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627784" y="5230726"/>
            <a:ext cx="1548172" cy="7920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2400" dirty="0" smtClean="0">
                <a:latin typeface="Times" pitchFamily="18" charset="0"/>
                <a:cs typeface="Arial" charset="0"/>
              </a:rPr>
              <a:t>BROWSER</a:t>
            </a:r>
            <a:endParaRPr kumimoji="0" lang="da-D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35" name="Straight Arrow Connector 34"/>
          <p:cNvCxnSpPr>
            <a:stCxn id="33" idx="0"/>
          </p:cNvCxnSpPr>
          <p:nvPr/>
        </p:nvCxnSpPr>
        <p:spPr bwMode="auto">
          <a:xfrm flipV="1">
            <a:off x="3401870" y="4611521"/>
            <a:ext cx="0" cy="61920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37" name="Straight Arrow Connector 36"/>
          <p:cNvCxnSpPr>
            <a:stCxn id="28" idx="0"/>
          </p:cNvCxnSpPr>
          <p:nvPr/>
        </p:nvCxnSpPr>
        <p:spPr bwMode="auto">
          <a:xfrm flipV="1">
            <a:off x="5876083" y="4611521"/>
            <a:ext cx="0" cy="61920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06236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8" grpId="0" animBg="1"/>
      <p:bldP spid="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RIDE Connectivity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755576" y="1940499"/>
            <a:ext cx="1872208" cy="7920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RIDE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524235" y="1547591"/>
            <a:ext cx="3229529" cy="1656184"/>
            <a:chOff x="3233204" y="2019233"/>
            <a:chExt cx="5051013" cy="2988332"/>
          </a:xfrm>
        </p:grpSpPr>
        <p:sp>
          <p:nvSpPr>
            <p:cNvPr id="5" name="Rectangle 4"/>
            <p:cNvSpPr/>
            <p:nvPr/>
          </p:nvSpPr>
          <p:spPr bwMode="auto">
            <a:xfrm>
              <a:off x="6628033" y="2019233"/>
              <a:ext cx="1656184" cy="50405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rPr>
                <a:t>Interpreter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628033" y="2847325"/>
              <a:ext cx="1656184" cy="50405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rPr>
                <a:t>Service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628033" y="3675417"/>
              <a:ext cx="1656184" cy="50405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rPr>
                <a:t>IIS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628033" y="4503509"/>
              <a:ext cx="1656184" cy="50405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rPr>
                <a:t>Interpreter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233204" y="2362658"/>
              <a:ext cx="2880320" cy="2160239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rmAutofit fontScale="77500" lnSpcReduction="20000"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rPr>
                <a:t>Process Manager</a:t>
              </a:r>
            </a:p>
            <a:p>
              <a:pPr marL="342900" marR="0" indent="-3429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da-DK" sz="1800" dirty="0" smtClean="0"/>
                <a:t>Authentication</a:t>
              </a:r>
            </a:p>
            <a:p>
              <a:pPr marL="342900" marR="0" indent="-3429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da-DK" sz="1800" dirty="0" smtClean="0"/>
                <a:t>Launching </a:t>
              </a:r>
            </a:p>
            <a:p>
              <a:pPr marL="342900" marR="0" indent="-3429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da-DK" sz="1800" dirty="0" smtClean="0"/>
                <a:t>Security</a:t>
              </a:r>
            </a:p>
            <a:p>
              <a:pPr marL="342900" marR="0" indent="-3429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da-DK" sz="1800" dirty="0" smtClean="0"/>
                <a:t>Overview</a:t>
              </a:r>
            </a:p>
            <a:p>
              <a:pPr marL="342900" marR="0" indent="-3429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da-DK" sz="1800" dirty="0" smtClean="0"/>
                <a:t>Statistics</a:t>
              </a:r>
            </a:p>
            <a:p>
              <a:pPr marL="342900" marR="0" indent="-3429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endPara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endParaRPr>
            </a:p>
          </p:txBody>
        </p:sp>
        <p:cxnSp>
          <p:nvCxnSpPr>
            <p:cNvPr id="4" name="Straight Arrow Connector 3"/>
            <p:cNvCxnSpPr>
              <a:endCxn id="5" idx="1"/>
            </p:cNvCxnSpPr>
            <p:nvPr/>
          </p:nvCxnSpPr>
          <p:spPr bwMode="auto">
            <a:xfrm flipV="1">
              <a:off x="6084168" y="2271261"/>
              <a:ext cx="543865" cy="1800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10" name="Straight Arrow Connector 9"/>
            <p:cNvCxnSpPr>
              <a:endCxn id="6" idx="1"/>
            </p:cNvCxnSpPr>
            <p:nvPr/>
          </p:nvCxnSpPr>
          <p:spPr bwMode="auto">
            <a:xfrm>
              <a:off x="6084168" y="3099353"/>
              <a:ext cx="543865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12" name="Straight Arrow Connector 11"/>
            <p:cNvCxnSpPr>
              <a:endCxn id="7" idx="1"/>
            </p:cNvCxnSpPr>
            <p:nvPr/>
          </p:nvCxnSpPr>
          <p:spPr bwMode="auto">
            <a:xfrm>
              <a:off x="6084168" y="3927445"/>
              <a:ext cx="543865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>
              <a:endCxn id="8" idx="1"/>
            </p:cNvCxnSpPr>
            <p:nvPr/>
          </p:nvCxnSpPr>
          <p:spPr bwMode="auto">
            <a:xfrm>
              <a:off x="6084168" y="4611521"/>
              <a:ext cx="543865" cy="14401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</p:grpSp>
      <p:cxnSp>
        <p:nvCxnSpPr>
          <p:cNvPr id="20" name="Straight Arrow Connector 19"/>
          <p:cNvCxnSpPr>
            <a:stCxn id="21" idx="3"/>
            <a:endCxn id="14" idx="1"/>
          </p:cNvCxnSpPr>
          <p:nvPr/>
        </p:nvCxnSpPr>
        <p:spPr bwMode="auto">
          <a:xfrm>
            <a:off x="2627784" y="2336543"/>
            <a:ext cx="2896451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grpSp>
        <p:nvGrpSpPr>
          <p:cNvPr id="22" name="Group 21"/>
          <p:cNvGrpSpPr/>
          <p:nvPr/>
        </p:nvGrpSpPr>
        <p:grpSpPr>
          <a:xfrm>
            <a:off x="5505465" y="3747425"/>
            <a:ext cx="3248299" cy="1656184"/>
            <a:chOff x="3203848" y="2019233"/>
            <a:chExt cx="5080369" cy="2988332"/>
          </a:xfrm>
        </p:grpSpPr>
        <p:sp>
          <p:nvSpPr>
            <p:cNvPr id="24" name="Rectangle 23"/>
            <p:cNvSpPr/>
            <p:nvPr/>
          </p:nvSpPr>
          <p:spPr bwMode="auto">
            <a:xfrm>
              <a:off x="6628033" y="2019233"/>
              <a:ext cx="1656184" cy="50405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rPr>
                <a:t>Interpreter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628033" y="2847325"/>
              <a:ext cx="1656184" cy="50405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rPr>
                <a:t>Interpreter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6628033" y="3675417"/>
              <a:ext cx="1656184" cy="50405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rPr>
                <a:t>Interpreter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6628033" y="4503509"/>
              <a:ext cx="1656184" cy="50405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rmAutofit fontScale="62500" lnSpcReduction="20000"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rPr>
                <a:t>Interpreter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203848" y="2451281"/>
              <a:ext cx="2880320" cy="216024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normAutofit fontScale="77500" lnSpcReduction="20000"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a-DK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18" charset="0"/>
                  <a:cs typeface="Arial" charset="0"/>
                </a:rPr>
                <a:t>Process Manager</a:t>
              </a:r>
            </a:p>
            <a:p>
              <a:pPr marL="342900" marR="0" indent="-3429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da-DK" sz="1800" dirty="0" smtClean="0"/>
                <a:t>Authentication</a:t>
              </a:r>
            </a:p>
            <a:p>
              <a:pPr marL="342900" marR="0" indent="-3429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da-DK" sz="1800" dirty="0" smtClean="0"/>
                <a:t>Launching </a:t>
              </a:r>
            </a:p>
            <a:p>
              <a:pPr marL="342900" marR="0" indent="-3429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da-DK" sz="1800" dirty="0" smtClean="0"/>
                <a:t>Security</a:t>
              </a:r>
            </a:p>
            <a:p>
              <a:pPr marL="342900" marR="0" indent="-3429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da-DK" sz="1800" dirty="0" smtClean="0"/>
                <a:t>Overview</a:t>
              </a:r>
            </a:p>
            <a:p>
              <a:pPr marL="342900" marR="0" indent="-3429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da-DK" sz="1800" dirty="0" smtClean="0"/>
                <a:t>Statistics</a:t>
              </a:r>
            </a:p>
            <a:p>
              <a:pPr marL="342900" marR="0" indent="-3429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endPara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endParaRPr>
            </a:p>
          </p:txBody>
        </p:sp>
        <p:cxnSp>
          <p:nvCxnSpPr>
            <p:cNvPr id="31" name="Straight Arrow Connector 30"/>
            <p:cNvCxnSpPr>
              <a:endCxn id="24" idx="1"/>
            </p:cNvCxnSpPr>
            <p:nvPr/>
          </p:nvCxnSpPr>
          <p:spPr bwMode="auto">
            <a:xfrm flipV="1">
              <a:off x="6084168" y="2271261"/>
              <a:ext cx="543865" cy="18002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32" name="Straight Arrow Connector 31"/>
            <p:cNvCxnSpPr>
              <a:endCxn id="25" idx="1"/>
            </p:cNvCxnSpPr>
            <p:nvPr/>
          </p:nvCxnSpPr>
          <p:spPr bwMode="auto">
            <a:xfrm>
              <a:off x="6084168" y="3099353"/>
              <a:ext cx="543865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34" name="Straight Arrow Connector 33"/>
            <p:cNvCxnSpPr>
              <a:endCxn id="26" idx="1"/>
            </p:cNvCxnSpPr>
            <p:nvPr/>
          </p:nvCxnSpPr>
          <p:spPr bwMode="auto">
            <a:xfrm>
              <a:off x="6084168" y="3927445"/>
              <a:ext cx="543865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36" name="Straight Arrow Connector 35"/>
            <p:cNvCxnSpPr>
              <a:endCxn id="27" idx="1"/>
            </p:cNvCxnSpPr>
            <p:nvPr/>
          </p:nvCxnSpPr>
          <p:spPr bwMode="auto">
            <a:xfrm>
              <a:off x="6084168" y="4611521"/>
              <a:ext cx="543865" cy="14401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</p:grpSp>
      <p:cxnSp>
        <p:nvCxnSpPr>
          <p:cNvPr id="17" name="Straight Arrow Connector 16"/>
          <p:cNvCxnSpPr>
            <a:endCxn id="30" idx="1"/>
          </p:cNvCxnSpPr>
          <p:nvPr/>
        </p:nvCxnSpPr>
        <p:spPr bwMode="auto">
          <a:xfrm>
            <a:off x="2627784" y="2732587"/>
            <a:ext cx="2877681" cy="185290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arrow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755576" y="4717388"/>
            <a:ext cx="1872208" cy="7920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SNMP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755576" y="3793406"/>
            <a:ext cx="1872208" cy="7920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2400" dirty="0" smtClean="0">
                <a:latin typeface="Times" pitchFamily="18" charset="0"/>
                <a:cs typeface="Arial" charset="0"/>
              </a:rPr>
              <a:t>BROWSER</a:t>
            </a:r>
            <a:endParaRPr kumimoji="0" lang="da-D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4622116" y="1556792"/>
            <a:ext cx="0" cy="43924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 rot="16200000">
            <a:off x="3239852" y="3418743"/>
            <a:ext cx="2304256" cy="369332"/>
          </a:xfrm>
          <a:prstGeom prst="rect">
            <a:avLst/>
          </a:prstGeom>
          <a:solidFill>
            <a:srgbClr val="F6F6D9"/>
          </a:solidFill>
          <a:ln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</a:t>
            </a:r>
            <a:r>
              <a:rPr lang="en-GB" dirty="0" smtClean="0"/>
              <a:t>achine boundary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28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run on the same machine as interpreters.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authenticate </a:t>
            </a:r>
            <a:r>
              <a:rPr lang="en-US" dirty="0"/>
              <a:t>connecting </a:t>
            </a:r>
            <a:r>
              <a:rPr lang="en-US" dirty="0" smtClean="0"/>
              <a:t>RIDE users.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ilter which </a:t>
            </a:r>
            <a:r>
              <a:rPr lang="en-US" dirty="0"/>
              <a:t>interpreters can be seen by the </a:t>
            </a:r>
            <a:r>
              <a:rPr lang="en-US" dirty="0" smtClean="0"/>
              <a:t>connected RIDE.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allow for secure and insecure socket connections</a:t>
            </a:r>
            <a:r>
              <a:rPr lang="en-US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Be able to launch interpreters “on demand” for the RIDE user.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GB" dirty="0" smtClean="0"/>
              <a:t>The Process Manager will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157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John Daintree</a:t>
            </a:r>
          </a:p>
          <a:p>
            <a:r>
              <a:rPr lang="en-GB" dirty="0" smtClean="0"/>
              <a:t>Chief Architect</a:t>
            </a:r>
          </a:p>
          <a:p>
            <a:r>
              <a:rPr lang="en-GB" dirty="0" smtClean="0"/>
              <a:t>Dyalog</a:t>
            </a:r>
          </a:p>
          <a:p>
            <a:endParaRPr lang="en-GB" dirty="0"/>
          </a:p>
          <a:p>
            <a:r>
              <a:rPr lang="en-GB" dirty="0" smtClean="0"/>
              <a:t>Andy Shiers</a:t>
            </a:r>
          </a:p>
          <a:p>
            <a:r>
              <a:rPr lang="en-GB" smtClean="0"/>
              <a:t>Chief </a:t>
            </a:r>
            <a:r>
              <a:rPr lang="en-GB" smtClean="0"/>
              <a:t>Operations Officer</a:t>
            </a:r>
            <a:endParaRPr lang="en-GB" dirty="0" smtClean="0"/>
          </a:p>
          <a:p>
            <a:r>
              <a:rPr lang="en-GB" dirty="0" smtClean="0"/>
              <a:t>Dyalog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GB" dirty="0" smtClean="0"/>
              <a:t>RIDE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9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act </a:t>
            </a:r>
            <a:r>
              <a:rPr lang="en-US" dirty="0"/>
              <a:t>as a switchboard connecting </a:t>
            </a:r>
            <a:r>
              <a:rPr lang="en-US" dirty="0" smtClean="0"/>
              <a:t>RIDEs to interpreters.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(provide an HTTP interface for monitoring and management).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(provide an SNMP interface to support corporate monitoring systems</a:t>
            </a:r>
            <a:r>
              <a:rPr lang="en-US" dirty="0" smtClean="0"/>
              <a:t>).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be (is currently) written </a:t>
            </a:r>
            <a:r>
              <a:rPr lang="en-US" dirty="0"/>
              <a:t>in APL so the tools group can extend </a:t>
            </a:r>
            <a:r>
              <a:rPr lang="en-US" dirty="0" smtClean="0"/>
              <a:t>functionality.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GB" dirty="0" smtClean="0"/>
              <a:t>The Process Manager will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954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Enhancements over the Silverlight version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Tabbed or overlapped GUI interface with docking.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You can set breakpoints from the UI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Overall a much nicer UI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An “embedded interpreter”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So you can run Dyalog “out of the box”</a:t>
            </a:r>
          </a:p>
          <a:p>
            <a:pPr lvl="1" algn="l"/>
            <a:endParaRPr lang="en-GB" dirty="0" smtClean="0"/>
          </a:p>
          <a:p>
            <a:pPr marL="685800" lvl="1" indent="-342900" algn="l">
              <a:buFont typeface="Arial" panose="020B0604020202020204" pitchFamily="34" charset="0"/>
              <a:buChar char="•"/>
            </a:pPr>
            <a:endParaRPr lang="en-GB" dirty="0" smtClean="0"/>
          </a:p>
          <a:p>
            <a:pPr algn="l"/>
            <a:endParaRPr lang="en-GB" dirty="0" smtClean="0"/>
          </a:p>
          <a:p>
            <a:pPr lvl="1" algn="l"/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GB" dirty="0" smtClean="0"/>
              <a:t>The RIDE User Interface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275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An “HTML Viewer”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 corresponding ibeam in the interpreter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Allows the interpreter to send arbitrary HTML to the RIDE to be rendered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err="1"/>
              <a:t>p</a:t>
            </a:r>
            <a:r>
              <a:rPr lang="en-GB" dirty="0" err="1" smtClean="0"/>
              <a:t>ostbacks</a:t>
            </a:r>
            <a:r>
              <a:rPr lang="en-GB" dirty="0" smtClean="0"/>
              <a:t> to the interpreter will be supported in the future</a:t>
            </a:r>
          </a:p>
          <a:p>
            <a:pPr lvl="1" algn="l"/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GB" dirty="0" smtClean="0"/>
              <a:t>The RIDE User Interface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01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C</a:t>
            </a:r>
            <a:r>
              <a:rPr lang="en-GB" dirty="0"/>
              <a:t># </a:t>
            </a:r>
            <a:r>
              <a:rPr lang="en-GB" dirty="0" smtClean="0"/>
              <a:t>Core (with Mono on Unix)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Platforms specific GUI front ends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WPF on Windows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GTK on </a:t>
            </a:r>
            <a:r>
              <a:rPr lang="en-GB" dirty="0" smtClean="0"/>
              <a:t>Linux 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GTK </a:t>
            </a:r>
            <a:r>
              <a:rPr lang="en-GB" dirty="0"/>
              <a:t>(but could be </a:t>
            </a:r>
            <a:r>
              <a:rPr lang="en-GB" dirty="0" smtClean="0"/>
              <a:t>Cocoa) </a:t>
            </a:r>
            <a:r>
              <a:rPr lang="en-GB" dirty="0"/>
              <a:t>on Mac </a:t>
            </a:r>
            <a:r>
              <a:rPr lang="en-GB" dirty="0" smtClean="0"/>
              <a:t>OS/X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Appropriate </a:t>
            </a:r>
            <a:r>
              <a:rPr lang="en-GB" dirty="0" smtClean="0"/>
              <a:t>mobile </a:t>
            </a:r>
            <a:r>
              <a:rPr lang="en-GB" dirty="0"/>
              <a:t>platforms in the </a:t>
            </a:r>
            <a:r>
              <a:rPr lang="en-GB" dirty="0" smtClean="0"/>
              <a:t>future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Android </a:t>
            </a:r>
            <a:r>
              <a:rPr lang="en-GB" dirty="0"/>
              <a:t>(phones and tablets</a:t>
            </a:r>
            <a:r>
              <a:rPr lang="en-GB" dirty="0" smtClean="0"/>
              <a:t>)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err="1" smtClean="0"/>
              <a:t>iOS</a:t>
            </a:r>
            <a:r>
              <a:rPr lang="en-GB" dirty="0" smtClean="0"/>
              <a:t> (phones and tablets)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Windows </a:t>
            </a:r>
            <a:r>
              <a:rPr lang="en-GB" dirty="0"/>
              <a:t>Store Apps </a:t>
            </a:r>
            <a:r>
              <a:rPr lang="en-GB" dirty="0" smtClean="0"/>
              <a:t>(phones </a:t>
            </a:r>
            <a:r>
              <a:rPr lang="en-GB" dirty="0"/>
              <a:t>and tablets</a:t>
            </a:r>
            <a:r>
              <a:rPr lang="en-GB" dirty="0" smtClean="0"/>
              <a:t>)</a:t>
            </a: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GB" dirty="0" smtClean="0"/>
              <a:t>RIDE Implementation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6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 algn="ctr"/>
            <a:r>
              <a:rPr lang="en-GB" dirty="0" smtClean="0"/>
              <a:t>How does it look?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20688"/>
            <a:ext cx="7781925" cy="49244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32" y="620492"/>
            <a:ext cx="8705850" cy="60579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340768"/>
            <a:ext cx="7639050" cy="503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18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620688"/>
            <a:ext cx="7781925" cy="49244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48680"/>
            <a:ext cx="8705850" cy="6067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462" y="1327634"/>
            <a:ext cx="7639050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47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Windows desktop version available with 14.0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Connect to 14.0  Windows and Unix versions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We’re hoping to allow connectivity to 13.2 interpreters too.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Unix RIDEs to follow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Maybe even the Mac RIDE and a Mac interpreter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Phones and tablets (</a:t>
            </a:r>
            <a:r>
              <a:rPr lang="en-GB" dirty="0" err="1" smtClean="0"/>
              <a:t>Phablets</a:t>
            </a:r>
            <a:r>
              <a:rPr lang="en-GB" dirty="0" smtClean="0"/>
              <a:t>, </a:t>
            </a:r>
            <a:r>
              <a:rPr lang="en-GB" dirty="0" err="1" smtClean="0"/>
              <a:t>grrr</a:t>
            </a:r>
            <a:r>
              <a:rPr lang="en-GB" dirty="0" smtClean="0"/>
              <a:t>!) later</a:t>
            </a: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GB" dirty="0" smtClean="0"/>
              <a:t>Availability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74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Over to Andy </a:t>
            </a:r>
            <a:r>
              <a:rPr lang="en-GB" dirty="0" err="1" smtClean="0"/>
              <a:t>Shiers</a:t>
            </a:r>
            <a:r>
              <a:rPr lang="en-GB" dirty="0" smtClean="0"/>
              <a:t>, COO</a:t>
            </a:r>
          </a:p>
          <a:p>
            <a:pPr lvl="1" algn="l"/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GB" dirty="0" smtClean="0"/>
              <a:t>Demo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593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We want to see Dyalog APL everywhere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Desktops</a:t>
            </a:r>
          </a:p>
          <a:p>
            <a:pPr marL="1028700" lvl="2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Windows</a:t>
            </a:r>
          </a:p>
          <a:p>
            <a:pPr marL="1028700" lvl="2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Unix</a:t>
            </a:r>
          </a:p>
          <a:p>
            <a:pPr marL="1028700" lvl="2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Others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Tablets and Phones (</a:t>
            </a:r>
            <a:r>
              <a:rPr lang="en-GB" dirty="0" err="1" smtClean="0"/>
              <a:t>Phablets</a:t>
            </a:r>
            <a:r>
              <a:rPr lang="en-GB" dirty="0"/>
              <a:t> </a:t>
            </a:r>
            <a:r>
              <a:rPr lang="en-GB" dirty="0" smtClean="0"/>
              <a:t>!!!!)</a:t>
            </a:r>
          </a:p>
          <a:p>
            <a:pPr marL="1028700" lvl="2" indent="-342900" algn="l">
              <a:buFont typeface="Arial" panose="020B0604020202020204" pitchFamily="34" charset="0"/>
              <a:buChar char="•"/>
            </a:pPr>
            <a:r>
              <a:rPr lang="en-GB" dirty="0" err="1" smtClean="0"/>
              <a:t>iOS</a:t>
            </a:r>
            <a:endParaRPr lang="en-GB" dirty="0" smtClean="0"/>
          </a:p>
          <a:p>
            <a:pPr marL="1028700" lvl="2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Android</a:t>
            </a:r>
          </a:p>
          <a:p>
            <a:pPr marL="1028700" lvl="2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Surface / Windows Phone</a:t>
            </a:r>
          </a:p>
          <a:p>
            <a:pPr marL="1028700" lvl="2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Others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Others?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GB" dirty="0" smtClean="0"/>
              <a:t>Dyalog Going Forward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78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695325"/>
            <a:ext cx="8524875" cy="546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340174" y="692696"/>
            <a:ext cx="3218607" cy="546997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996952"/>
            <a:ext cx="165618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Interpreter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379586" y="2996952"/>
            <a:ext cx="313234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User Interface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558781" y="692696"/>
            <a:ext cx="5311375" cy="546997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339752" y="2636912"/>
            <a:ext cx="288032" cy="36004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27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0" grpId="0"/>
      <p:bldP spid="11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40174" y="692696"/>
            <a:ext cx="3218607" cy="546997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996952"/>
            <a:ext cx="165618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Interpreter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379586" y="2996952"/>
            <a:ext cx="313234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User Interface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558781" y="692696"/>
            <a:ext cx="5311375" cy="546997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3752598"/>
            <a:ext cx="237626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Mainly ‘C’</a:t>
            </a:r>
          </a:p>
          <a:p>
            <a:pPr algn="ctr"/>
            <a:r>
              <a:rPr lang="en-GB" dirty="0" smtClean="0"/>
              <a:t>“A Good Thing”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757628" y="3749648"/>
            <a:ext cx="237626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Mainly ‘C’ / WIN32</a:t>
            </a:r>
          </a:p>
          <a:p>
            <a:pPr algn="ctr"/>
            <a:r>
              <a:rPr lang="en-GB" dirty="0"/>
              <a:t>n</a:t>
            </a:r>
            <a:r>
              <a:rPr lang="en-GB" dirty="0" smtClean="0"/>
              <a:t>ot “A Good Thing”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197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40174" y="692696"/>
            <a:ext cx="2935682" cy="546997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996952"/>
            <a:ext cx="165618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Interpreter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379586" y="2996952"/>
            <a:ext cx="313234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User Interface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779913" y="692696"/>
            <a:ext cx="5090244" cy="546997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3752598"/>
            <a:ext cx="237626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Mainly ‘C’</a:t>
            </a:r>
          </a:p>
          <a:p>
            <a:pPr algn="ctr"/>
            <a:r>
              <a:rPr lang="en-GB" dirty="0" smtClean="0"/>
              <a:t>“A Good Thing”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757628" y="3749648"/>
            <a:ext cx="237626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Mainly ‘C’ / WIN32</a:t>
            </a:r>
          </a:p>
          <a:p>
            <a:pPr algn="ctr"/>
            <a:r>
              <a:rPr lang="en-GB" dirty="0"/>
              <a:t>n</a:t>
            </a:r>
            <a:r>
              <a:rPr lang="en-GB" dirty="0" smtClean="0"/>
              <a:t>ot “A Good Thing”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54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40174" y="692696"/>
            <a:ext cx="2935682" cy="546997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996952"/>
            <a:ext cx="165618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Interpreter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779913" y="692696"/>
            <a:ext cx="4032447" cy="546997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9883" y="3752598"/>
            <a:ext cx="237626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 bwMode="auto">
          <a:xfrm>
            <a:off x="8310536" y="692733"/>
            <a:ext cx="643949" cy="546997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79913" y="2996952"/>
            <a:ext cx="4032447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Portable UI core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8310536" y="2920008"/>
            <a:ext cx="64982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/>
              <a:t>NEW GUI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82976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40174" y="692696"/>
            <a:ext cx="2935682" cy="546997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996952"/>
            <a:ext cx="165618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Interpreter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6516216" y="692696"/>
            <a:ext cx="1296144" cy="546997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9883" y="3752598"/>
            <a:ext cx="237626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516216" y="3752599"/>
            <a:ext cx="129614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C#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8310536" y="692733"/>
            <a:ext cx="643949" cy="546997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6216" y="2920298"/>
            <a:ext cx="129614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 smtClean="0"/>
              <a:t>UI core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8310536" y="2920008"/>
            <a:ext cx="64982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 smtClean="0"/>
              <a:t>NEW GUI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9710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C</a:t>
            </a:r>
            <a:r>
              <a:rPr lang="en-GB" dirty="0"/>
              <a:t># </a:t>
            </a:r>
            <a:r>
              <a:rPr lang="en-GB" dirty="0" smtClean="0"/>
              <a:t>Core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Platforms specific GUI front ends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WPF on Windows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GTK on </a:t>
            </a:r>
            <a:r>
              <a:rPr lang="en-GB" dirty="0" smtClean="0"/>
              <a:t>Linux (with Mono)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GTK (but could be </a:t>
            </a:r>
            <a:r>
              <a:rPr lang="en-GB" dirty="0" smtClean="0"/>
              <a:t>Cocoa) </a:t>
            </a:r>
            <a:r>
              <a:rPr lang="en-GB" dirty="0"/>
              <a:t>on Mac </a:t>
            </a:r>
            <a:r>
              <a:rPr lang="en-GB" dirty="0" smtClean="0"/>
              <a:t>OS/X</a:t>
            </a: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Appropriate </a:t>
            </a:r>
            <a:r>
              <a:rPr lang="en-GB" dirty="0" smtClean="0"/>
              <a:t>mobile </a:t>
            </a:r>
            <a:r>
              <a:rPr lang="en-GB" dirty="0"/>
              <a:t>platforms in the </a:t>
            </a:r>
            <a:r>
              <a:rPr lang="en-GB" dirty="0" smtClean="0"/>
              <a:t>future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Android </a:t>
            </a:r>
            <a:r>
              <a:rPr lang="en-GB" dirty="0"/>
              <a:t>(phones and tablets</a:t>
            </a:r>
            <a:r>
              <a:rPr lang="en-GB" dirty="0" smtClean="0"/>
              <a:t>)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err="1" smtClean="0"/>
              <a:t>iOS</a:t>
            </a:r>
            <a:r>
              <a:rPr lang="en-GB" dirty="0" smtClean="0"/>
              <a:t> (phones and tablets)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Windows </a:t>
            </a:r>
            <a:r>
              <a:rPr lang="en-GB" dirty="0"/>
              <a:t>Store Apps </a:t>
            </a:r>
            <a:r>
              <a:rPr lang="en-GB" dirty="0" smtClean="0"/>
              <a:t>(phones </a:t>
            </a:r>
            <a:r>
              <a:rPr lang="en-GB" dirty="0"/>
              <a:t>and tablets</a:t>
            </a:r>
            <a:r>
              <a:rPr lang="en-GB" dirty="0" smtClean="0"/>
              <a:t>)</a:t>
            </a: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GB" dirty="0" smtClean="0"/>
              <a:t>RIDE Architecture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33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owerpoint template 2013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triangle" w="med" len="med"/>
          <a:tailEnd type="triangle"/>
        </a:ln>
        <a:effectLst/>
      </a:spPr>
      <a:bodyPr/>
      <a:lstStyle/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2013</Template>
  <TotalTime>1488</TotalTime>
  <Words>713</Words>
  <Application>Microsoft Office PowerPoint</Application>
  <PresentationFormat>On-screen Show (4:3)</PresentationFormat>
  <Paragraphs>179</Paragraphs>
  <Slides>27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powerpoint template 2013</vt:lpstr>
      <vt:lpstr>PowerPoint Presentation</vt:lpstr>
      <vt:lpstr>RIDE </vt:lpstr>
      <vt:lpstr>Dyalog Going Forward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RIDE Architecture</vt:lpstr>
      <vt:lpstr>Advantages for the User Interface</vt:lpstr>
      <vt:lpstr>Advantages for the Interpreter</vt:lpstr>
      <vt:lpstr>Advantages for the user</vt:lpstr>
      <vt:lpstr>RIDE is not</vt:lpstr>
      <vt:lpstr>RIDE Connectivity</vt:lpstr>
      <vt:lpstr>RIDE Connectivity </vt:lpstr>
      <vt:lpstr>A Process Manager</vt:lpstr>
      <vt:lpstr>RIDE Connectivity</vt:lpstr>
      <vt:lpstr>RIDE Connectivity</vt:lpstr>
      <vt:lpstr>The Process Manager will</vt:lpstr>
      <vt:lpstr>The Process Manager will</vt:lpstr>
      <vt:lpstr>The RIDE User Interface</vt:lpstr>
      <vt:lpstr>The RIDE User Interface</vt:lpstr>
      <vt:lpstr>RIDE Implementation</vt:lpstr>
      <vt:lpstr>How does it look?</vt:lpstr>
      <vt:lpstr>PowerPoint Presentation</vt:lpstr>
      <vt:lpstr>Availability</vt:lpstr>
      <vt:lpstr>Demo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johnd</dc:creator>
  <cp:lastModifiedBy>Andy Shiers</cp:lastModifiedBy>
  <cp:revision>57</cp:revision>
  <dcterms:created xsi:type="dcterms:W3CDTF">2013-10-08T07:15:16Z</dcterms:created>
  <dcterms:modified xsi:type="dcterms:W3CDTF">2013-10-21T13:26:31Z</dcterms:modified>
</cp:coreProperties>
</file>