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960" r:id="rId1"/>
  </p:sldMasterIdLst>
  <p:notesMasterIdLst>
    <p:notesMasterId r:id="rId39"/>
  </p:notesMasterIdLst>
  <p:handoutMasterIdLst>
    <p:handoutMasterId r:id="rId40"/>
  </p:handoutMasterIdLst>
  <p:sldIdLst>
    <p:sldId id="256" r:id="rId2"/>
    <p:sldId id="433" r:id="rId3"/>
    <p:sldId id="434" r:id="rId4"/>
    <p:sldId id="435" r:id="rId5"/>
    <p:sldId id="416" r:id="rId6"/>
    <p:sldId id="411" r:id="rId7"/>
    <p:sldId id="413" r:id="rId8"/>
    <p:sldId id="414" r:id="rId9"/>
    <p:sldId id="419" r:id="rId10"/>
    <p:sldId id="437" r:id="rId11"/>
    <p:sldId id="436" r:id="rId12"/>
    <p:sldId id="451" r:id="rId13"/>
    <p:sldId id="415" r:id="rId14"/>
    <p:sldId id="422" r:id="rId15"/>
    <p:sldId id="423" r:id="rId16"/>
    <p:sldId id="431" r:id="rId17"/>
    <p:sldId id="430" r:id="rId18"/>
    <p:sldId id="457" r:id="rId19"/>
    <p:sldId id="409" r:id="rId20"/>
    <p:sldId id="438" r:id="rId21"/>
    <p:sldId id="440" r:id="rId22"/>
    <p:sldId id="441" r:id="rId23"/>
    <p:sldId id="442" r:id="rId24"/>
    <p:sldId id="393" r:id="rId25"/>
    <p:sldId id="443" r:id="rId26"/>
    <p:sldId id="449" r:id="rId27"/>
    <p:sldId id="444" r:id="rId28"/>
    <p:sldId id="445" r:id="rId29"/>
    <p:sldId id="446" r:id="rId30"/>
    <p:sldId id="454" r:id="rId31"/>
    <p:sldId id="456" r:id="rId32"/>
    <p:sldId id="455" r:id="rId33"/>
    <p:sldId id="447" r:id="rId34"/>
    <p:sldId id="460" r:id="rId35"/>
    <p:sldId id="448" r:id="rId36"/>
    <p:sldId id="459" r:id="rId37"/>
    <p:sldId id="461" r:id="rId38"/>
  </p:sldIdLst>
  <p:sldSz cx="9144000" cy="6858000" type="screen4x3"/>
  <p:notesSz cx="6985000" cy="9271000"/>
  <p:embeddedFontLst>
    <p:embeddedFont>
      <p:font typeface="APL385 Unicode" pitchFamily="49" charset="0"/>
      <p:regular r:id="rId41"/>
    </p:embeddedFont>
    <p:embeddedFont>
      <p:font typeface="Calibri" pitchFamily="34" charset="0"/>
      <p:regular r:id="rId42"/>
      <p:bold r:id="rId43"/>
      <p:italic r:id="rId44"/>
      <p:boldItalic r:id="rId4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6CC"/>
    <a:srgbClr val="99CC00"/>
    <a:srgbClr val="00602B"/>
    <a:srgbClr val="C0C0C0"/>
    <a:srgbClr val="787878"/>
    <a:srgbClr val="7D7D7D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41" autoAdjust="0"/>
    <p:restoredTop sz="99279" autoAdjust="0"/>
  </p:normalViewPr>
  <p:slideViewPr>
    <p:cSldViewPr snapToGrid="0">
      <p:cViewPr varScale="1">
        <p:scale>
          <a:sx n="58" d="100"/>
          <a:sy n="58" d="100"/>
        </p:scale>
        <p:origin x="-307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7" tIns="46433" rIns="92867" bIns="46433" numCol="1" anchor="t" anchorCtr="0" compatLnSpc="1">
            <a:prstTxWarp prst="textNoShape">
              <a:avLst/>
            </a:prstTxWarp>
          </a:bodyPr>
          <a:lstStyle>
            <a:lvl1pPr algn="l" defTabSz="929113">
              <a:lnSpc>
                <a:spcPct val="100000"/>
              </a:lnSpc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7" tIns="46433" rIns="92867" bIns="46433" numCol="1" anchor="t" anchorCtr="0" compatLnSpc="1">
            <a:prstTxWarp prst="textNoShape">
              <a:avLst/>
            </a:prstTxWarp>
          </a:bodyPr>
          <a:lstStyle>
            <a:lvl1pPr algn="r" defTabSz="929113">
              <a:lnSpc>
                <a:spcPct val="100000"/>
              </a:lnSpc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7" tIns="46433" rIns="92867" bIns="46433" numCol="1" anchor="b" anchorCtr="0" compatLnSpc="1">
            <a:prstTxWarp prst="textNoShape">
              <a:avLst/>
            </a:prstTxWarp>
          </a:bodyPr>
          <a:lstStyle>
            <a:lvl1pPr algn="l" defTabSz="929113">
              <a:lnSpc>
                <a:spcPct val="100000"/>
              </a:lnSpc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7" tIns="46433" rIns="92867" bIns="46433" numCol="1" anchor="b" anchorCtr="0" compatLnSpc="1">
            <a:prstTxWarp prst="textNoShape">
              <a:avLst/>
            </a:prstTxWarp>
          </a:bodyPr>
          <a:lstStyle>
            <a:lvl1pPr algn="r" defTabSz="929113">
              <a:lnSpc>
                <a:spcPct val="100000"/>
              </a:lnSpc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FE2BA24-C848-4B52-925C-52301F3DE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7" tIns="46433" rIns="92867" bIns="46433" numCol="1" anchor="t" anchorCtr="0" compatLnSpc="1">
            <a:prstTxWarp prst="textNoShape">
              <a:avLst/>
            </a:prstTxWarp>
          </a:bodyPr>
          <a:lstStyle>
            <a:lvl1pPr algn="l" defTabSz="929113">
              <a:lnSpc>
                <a:spcPct val="100000"/>
              </a:lnSpc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7" tIns="46433" rIns="92867" bIns="46433" numCol="1" anchor="t" anchorCtr="0" compatLnSpc="1">
            <a:prstTxWarp prst="textNoShape">
              <a:avLst/>
            </a:prstTxWarp>
          </a:bodyPr>
          <a:lstStyle>
            <a:lvl1pPr algn="r" defTabSz="929113">
              <a:lnSpc>
                <a:spcPct val="100000"/>
              </a:lnSpc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7" tIns="46433" rIns="92867" bIns="464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7" tIns="46433" rIns="92867" bIns="46433" numCol="1" anchor="b" anchorCtr="0" compatLnSpc="1">
            <a:prstTxWarp prst="textNoShape">
              <a:avLst/>
            </a:prstTxWarp>
          </a:bodyPr>
          <a:lstStyle>
            <a:lvl1pPr algn="l" defTabSz="929113">
              <a:lnSpc>
                <a:spcPct val="100000"/>
              </a:lnSpc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7" tIns="46433" rIns="92867" bIns="46433" numCol="1" anchor="b" anchorCtr="0" compatLnSpc="1">
            <a:prstTxWarp prst="textNoShape">
              <a:avLst/>
            </a:prstTxWarp>
          </a:bodyPr>
          <a:lstStyle>
            <a:lvl1pPr algn="r" defTabSz="929113">
              <a:lnSpc>
                <a:spcPct val="100000"/>
              </a:lnSpc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68931F-442E-4C77-AA8A-2B6AB4630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FD9E65E-6857-4132-B733-640B98935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  <a:lvl2pPr>
              <a:defRPr>
                <a:latin typeface="Times New Roman" pitchFamily="18" charset="0"/>
              </a:defRPr>
            </a:lvl2pPr>
            <a:lvl3pPr>
              <a:defRPr>
                <a:latin typeface="Times New Roman" pitchFamily="18" charset="0"/>
              </a:defRPr>
            </a:lvl3pPr>
            <a:lvl4pPr>
              <a:defRPr>
                <a:latin typeface="Times New Roman" pitchFamily="18" charset="0"/>
              </a:defRPr>
            </a:lvl4pPr>
            <a:lvl5pPr>
              <a:defRPr>
                <a:latin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62DB363-0459-4625-87B8-FF9C4965EFC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727075" y="1771650"/>
            <a:ext cx="7810500" cy="1624013"/>
          </a:xfrm>
        </p:spPr>
        <p:txBody>
          <a:bodyPr/>
          <a:lstStyle/>
          <a:p>
            <a:pPr eaLnBrk="1" hangingPunct="1"/>
            <a:r>
              <a:rPr lang="en-US" sz="3600" dirty="0" smtClean="0">
                <a:cs typeface="Times New Roman" pitchFamily="18" charset="0"/>
              </a:rPr>
              <a:t>APL Optimization Techniques</a:t>
            </a:r>
            <a:br>
              <a:rPr lang="en-US" sz="3600" dirty="0" smtClean="0">
                <a:cs typeface="Times New Roman" pitchFamily="18" charset="0"/>
              </a:rPr>
            </a:br>
            <a:endParaRPr lang="en-US" sz="3600" dirty="0" smtClean="0">
              <a:cs typeface="Times New Roman" pitchFamily="18" charset="0"/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957513" y="4678363"/>
            <a:ext cx="4770437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>
              <a:lnSpc>
                <a:spcPct val="90000"/>
              </a:lnSpc>
              <a:buClr>
                <a:schemeClr val="tx1"/>
              </a:buClr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Eugene Ying</a:t>
            </a:r>
          </a:p>
          <a:p>
            <a:pPr algn="r">
              <a:lnSpc>
                <a:spcPct val="90000"/>
              </a:lnSpc>
              <a:buClr>
                <a:schemeClr val="tx1"/>
              </a:buClr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Senior Software Developer</a:t>
            </a:r>
          </a:p>
          <a:p>
            <a:pPr algn="r">
              <a:lnSpc>
                <a:spcPct val="90000"/>
              </a:lnSpc>
              <a:buClr>
                <a:schemeClr val="tx1"/>
              </a:buClr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Fiserv, Inc.</a:t>
            </a:r>
          </a:p>
          <a:p>
            <a:pPr algn="r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September 14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2012</a:t>
            </a:r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8193F0-0D77-4DC3-9432-5025333628D0}" type="slidenum">
              <a:rPr lang="en-US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en-US" dirty="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85738" y="484188"/>
            <a:ext cx="8820150" cy="6588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cs typeface="Times New Roman" pitchFamily="18" charset="0"/>
              </a:rPr>
              <a:t>The DCL (Declare) Function</a:t>
            </a:r>
          </a:p>
        </p:txBody>
      </p:sp>
      <p:sp>
        <p:nvSpPr>
          <p:cNvPr id="13315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19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13320" name="TextBox 7"/>
          <p:cNvSpPr txBox="1">
            <a:spLocks noChangeArrowheads="1"/>
          </p:cNvSpPr>
          <p:nvPr/>
        </p:nvSpPr>
        <p:spPr bwMode="auto">
          <a:xfrm>
            <a:off x="409575" y="1266825"/>
            <a:ext cx="840105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[0]  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Z←X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DCL Y;D;R                                               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[1]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 ⍝   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Declare a floating point or integer array so that each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[2] 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⍝    item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occupies the number of bits requested by the X argument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[3] 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⍝ X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: # of bits that each number in the array will occupy         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[4] 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⍝    8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for 8-bit (1-byte) integer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(¯128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to 127)                 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[5] 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⍝    16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for 16-bit (2-byte) integer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(¯32768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to 32767)           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[6] 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⍝   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32 for 32-bit (4-byte) integer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(¯2147483648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to 2147483647) 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[7] 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⍝   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64 for 64-bit (8-byte) floating point #                    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[8] 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⍝ Y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: Numeric array declared                               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[9] 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⍝ Z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: Numeric array that occupies the space you requested         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[10]                                                                  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[11] 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D←⎕DR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Y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		⍝ Current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data type of Y                        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[12]  :Select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⍬⍴X                                                     </a:t>
            </a:r>
            <a:endParaRPr lang="en-US" sz="1500" b="1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[13]  :Case 8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⋄ R←83                                                  </a:t>
            </a:r>
            <a:endParaRPr lang="en-US" sz="1500" b="1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[14]  :Case 16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⋄ R←163                     </a:t>
            </a:r>
            <a:endParaRPr lang="en-US" sz="1500" b="1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[15]  :Case 32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⋄ R←323   </a:t>
            </a:r>
            <a:endParaRPr lang="en-US" sz="1500" b="1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[16]  :Case 64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⋄ R←645</a:t>
            </a:r>
            <a:endParaRPr lang="en-US" sz="1500" b="1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[17]  :Else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⋄ ∘ 	⍝ Stop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if requested data type not supported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[18]  :</a:t>
            </a:r>
            <a:r>
              <a:rPr lang="en-US" sz="1500" b="1" dirty="0" err="1">
                <a:solidFill>
                  <a:schemeClr val="tx1"/>
                </a:solidFill>
                <a:latin typeface="APL385 Unicode" pitchFamily="49" charset="0"/>
              </a:rPr>
              <a:t>EndSelect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                                         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[19]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 →(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D&gt;R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)↑'∘' 	⍝ Stop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if numeric overflow</a:t>
            </a:r>
          </a:p>
          <a:p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[20] 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Z←1⊃(D,R)⎕DR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Y </a:t>
            </a:r>
            <a:r>
              <a:rPr lang="en-US" sz="1500" b="1" dirty="0" smtClean="0">
                <a:solidFill>
                  <a:schemeClr val="tx1"/>
                </a:solidFill>
                <a:latin typeface="APL385 Unicode" pitchFamily="49" charset="0"/>
              </a:rPr>
              <a:t>	⍝ Convert </a:t>
            </a:r>
            <a:r>
              <a:rPr lang="en-US" sz="1500" b="1" dirty="0">
                <a:solidFill>
                  <a:schemeClr val="tx1"/>
                </a:solidFill>
                <a:latin typeface="APL385 Unicode" pitchFamily="49" charset="0"/>
              </a:rPr>
              <a:t>to requested data type </a:t>
            </a:r>
          </a:p>
        </p:txBody>
      </p:sp>
      <p:sp>
        <p:nvSpPr>
          <p:cNvPr id="13321" name="Rectangle 8"/>
          <p:cNvSpPr>
            <a:spLocks noChangeArrowheads="1"/>
          </p:cNvSpPr>
          <p:nvPr/>
        </p:nvSpPr>
        <p:spPr bwMode="auto">
          <a:xfrm>
            <a:off x="8432800" y="6246813"/>
            <a:ext cx="354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2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685800" y="1622425"/>
            <a:ext cx="6648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more accurate initialization:</a:t>
            </a: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295275" y="614363"/>
            <a:ext cx="8616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Initialization as Intended</a:t>
            </a:r>
          </a:p>
        </p:txBody>
      </p:sp>
      <p:sp>
        <p:nvSpPr>
          <p:cNvPr id="14345" name="TextBox 9"/>
          <p:cNvSpPr txBox="1">
            <a:spLocks noChangeArrowheads="1"/>
          </p:cNvSpPr>
          <p:nvPr/>
        </p:nvSpPr>
        <p:spPr bwMode="auto">
          <a:xfrm>
            <a:off x="676275" y="2552700"/>
            <a:ext cx="761047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(500 </a:t>
            </a:r>
            <a:r>
              <a:rPr lang="nl-NL" sz="2000" b="1" dirty="0" smtClean="0">
                <a:solidFill>
                  <a:schemeClr val="tx1"/>
                </a:solidFill>
                <a:latin typeface="APL385 Unicode" pitchFamily="49" charset="0"/>
              </a:rPr>
              <a:t>10⍴' ')⎕FAPPEND </a:t>
            </a:r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TIE   	</a:t>
            </a:r>
            <a:r>
              <a:rPr lang="nl-NL" sz="2000" b="1" dirty="0" smtClean="0">
                <a:solidFill>
                  <a:schemeClr val="tx1"/>
                </a:solidFill>
                <a:latin typeface="APL385 Unicode" pitchFamily="49" charset="0"/>
              </a:rPr>
              <a:t>⍝ Component </a:t>
            </a:r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1</a:t>
            </a:r>
          </a:p>
          <a:p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(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64 DCL 500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4⍴0)⎕FAPPEND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TIE	</a:t>
            </a:r>
            <a:r>
              <a:rPr lang="nl-NL" sz="2000" b="1" dirty="0" smtClean="0">
                <a:solidFill>
                  <a:schemeClr val="tx1"/>
                </a:solidFill>
                <a:latin typeface="APL385 Unicode" pitchFamily="49" charset="0"/>
              </a:rPr>
              <a:t>⍝ Component </a:t>
            </a:r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2</a:t>
            </a:r>
          </a:p>
          <a:p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(500 </a:t>
            </a:r>
            <a:r>
              <a:rPr lang="nl-NL" sz="2000" b="1" dirty="0" smtClean="0">
                <a:solidFill>
                  <a:schemeClr val="tx1"/>
                </a:solidFill>
                <a:latin typeface="APL385 Unicode" pitchFamily="49" charset="0"/>
              </a:rPr>
              <a:t>20⍴' ')⎕FAPPEND </a:t>
            </a:r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TIE   	</a:t>
            </a:r>
            <a:r>
              <a:rPr lang="nl-NL" sz="2000" b="1" dirty="0" smtClean="0">
                <a:solidFill>
                  <a:schemeClr val="tx1"/>
                </a:solidFill>
                <a:latin typeface="APL385 Unicode" pitchFamily="49" charset="0"/>
              </a:rPr>
              <a:t>⍝ Component </a:t>
            </a:r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3</a:t>
            </a:r>
          </a:p>
          <a:p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(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32 DCL 500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5⍴0)</a:t>
            </a:r>
            <a:r>
              <a:rPr lang="nl-NL" sz="2000" b="1" dirty="0" smtClean="0">
                <a:solidFill>
                  <a:schemeClr val="tx1"/>
                </a:solidFill>
                <a:latin typeface="APL385 Unicode" pitchFamily="49" charset="0"/>
              </a:rPr>
              <a:t>⎕FAPPEND </a:t>
            </a:r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TIE  </a:t>
            </a:r>
            <a:r>
              <a:rPr lang="nl-NL" sz="2000" b="1" dirty="0" smtClean="0">
                <a:solidFill>
                  <a:schemeClr val="tx1"/>
                </a:solidFill>
                <a:latin typeface="APL385 Unicode" pitchFamily="49" charset="0"/>
              </a:rPr>
              <a:t>⍝ Component </a:t>
            </a:r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4</a:t>
            </a:r>
          </a:p>
          <a:p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(500 </a:t>
            </a:r>
            <a:r>
              <a:rPr lang="nl-NL" sz="2000" b="1" dirty="0" smtClean="0">
                <a:solidFill>
                  <a:schemeClr val="tx1"/>
                </a:solidFill>
                <a:latin typeface="APL385 Unicode" pitchFamily="49" charset="0"/>
              </a:rPr>
              <a:t>15⍴' ')⎕FAPPEND </a:t>
            </a:r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TIE   	</a:t>
            </a:r>
            <a:r>
              <a:rPr lang="nl-NL" sz="2000" b="1" dirty="0" smtClean="0">
                <a:solidFill>
                  <a:schemeClr val="tx1"/>
                </a:solidFill>
                <a:latin typeface="APL385 Unicode" pitchFamily="49" charset="0"/>
              </a:rPr>
              <a:t>⍝ Component </a:t>
            </a:r>
            <a:r>
              <a:rPr lang="nl-NL" sz="2000" b="1" dirty="0">
                <a:solidFill>
                  <a:schemeClr val="tx1"/>
                </a:solidFill>
                <a:latin typeface="APL385 Unicode" pitchFamily="49" charset="0"/>
              </a:rPr>
              <a:t>5</a:t>
            </a:r>
            <a:endParaRPr lang="en-US" sz="2000" b="1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8432800" y="6246813"/>
            <a:ext cx="342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127125" y="333375"/>
            <a:ext cx="6199188" cy="792163"/>
          </a:xfrm>
        </p:spPr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Changing the Floating Point 0</a:t>
            </a:r>
          </a:p>
        </p:txBody>
      </p:sp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803275" y="1528763"/>
            <a:ext cx="80232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latin typeface="APL385 Unicode" pitchFamily="49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Z1000←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64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DCL 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1000⍴0</a:t>
            </a:r>
            <a:r>
              <a:rPr lang="en-US" sz="2000" b="1" dirty="0">
                <a:latin typeface="APL385 Unicode" pitchFamily="49" charset="0"/>
              </a:rPr>
              <a:t>	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⍝ 1,000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Floating pt 0</a:t>
            </a:r>
          </a:p>
        </p:txBody>
      </p:sp>
      <p:sp>
        <p:nvSpPr>
          <p:cNvPr id="15364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430338" y="1817688"/>
            <a:ext cx="29638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'Z1000'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892175" y="2163763"/>
            <a:ext cx="877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8016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95350" y="2976563"/>
            <a:ext cx="7885113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Z2000←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2000↑Z1000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		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⍝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2,000 Floating pt 0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443038" y="3267075"/>
            <a:ext cx="30638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'Z2000'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903288" y="3576638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APL385 Unicode" pitchFamily="49" charset="0"/>
              </a:rPr>
              <a:t>268</a:t>
            </a:r>
          </a:p>
        </p:txBody>
      </p:sp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806450" y="4508500"/>
            <a:ext cx="80232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latin typeface="APL385 Unicode" pitchFamily="49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Z2000←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64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DCL 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2000⍴0</a:t>
            </a:r>
            <a:r>
              <a:rPr lang="en-US" sz="2000" b="1" dirty="0">
                <a:latin typeface="APL385 Unicode" pitchFamily="49" charset="0"/>
              </a:rPr>
              <a:t>	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⍝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2,000 Floating pt 0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436688" y="4791075"/>
            <a:ext cx="30638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'Z2000'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893763" y="5199063"/>
            <a:ext cx="1196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16016</a:t>
            </a:r>
          </a:p>
        </p:txBody>
      </p:sp>
      <p:sp>
        <p:nvSpPr>
          <p:cNvPr id="15373" name="Rectangle 12"/>
          <p:cNvSpPr>
            <a:spLocks noChangeArrowheads="1"/>
          </p:cNvSpPr>
          <p:nvPr/>
        </p:nvSpPr>
        <p:spPr bwMode="auto">
          <a:xfrm>
            <a:off x="8432800" y="6246813"/>
            <a:ext cx="354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16" grpId="0"/>
      <p:bldP spid="17" grpId="0"/>
      <p:bldP spid="20" grpId="0"/>
      <p:bldP spid="24" grpId="0"/>
      <p:bldP spid="29" grpId="0"/>
      <p:bldP spid="31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90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60425" y="3789363"/>
            <a:ext cx="79470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internal representation of the result    R←X ⎕DR Y</a:t>
            </a: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guaranteed to remain unmodified until it is re-assigned (or partially re-assigned) with the result of any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function (ref: Dyalog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Apl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Reference Manual Chapter 6)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71488" y="327025"/>
            <a:ext cx="8064500" cy="5207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cs typeface="Times New Roman" pitchFamily="18" charset="0"/>
              </a:rPr>
              <a:t>Precaution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22325" y="1346200"/>
            <a:ext cx="74072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 not change a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Declared array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then re-use it.</a:t>
            </a: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If you need another similar array but of different dimensions, you should declare the new one from scratch.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22325" y="3200400"/>
            <a:ext cx="1816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Reason: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8432800" y="6246813"/>
            <a:ext cx="354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788988" y="2417763"/>
            <a:ext cx="7578725" cy="4937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cs typeface="Times New Roman" pitchFamily="18" charset="0"/>
              </a:rPr>
              <a:t>Storing Numbers in a Native File</a:t>
            </a:r>
          </a:p>
        </p:txBody>
      </p:sp>
      <p:sp>
        <p:nvSpPr>
          <p:cNvPr id="17411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5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17416" name="Rectangle 7"/>
          <p:cNvSpPr>
            <a:spLocks noChangeArrowheads="1"/>
          </p:cNvSpPr>
          <p:nvPr/>
        </p:nvSpPr>
        <p:spPr bwMode="auto">
          <a:xfrm>
            <a:off x="8432800" y="6246813"/>
            <a:ext cx="354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39725" y="1166813"/>
            <a:ext cx="8466138" cy="96202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cs typeface="Times New Roman" pitchFamily="18" charset="0"/>
              </a:rPr>
              <a:t>Blanks and commas are the most frequently used separators for numbers stored in a text file. Index Generator is also frequently used.</a:t>
            </a:r>
          </a:p>
        </p:txBody>
      </p:sp>
      <p:sp>
        <p:nvSpPr>
          <p:cNvPr id="18435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39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82675" y="2200275"/>
            <a:ext cx="5051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N1←'40001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40002' </a:t>
            </a:r>
            <a:r>
              <a:rPr lang="en-US" dirty="0">
                <a:latin typeface="APL385 Unicode" pitchFamily="49" charset="0"/>
              </a:rPr>
              <a:t>  </a:t>
            </a:r>
          </a:p>
        </p:txBody>
      </p:sp>
      <p:sp>
        <p:nvSpPr>
          <p:cNvPr id="18441" name="TextBox 9"/>
          <p:cNvSpPr txBox="1">
            <a:spLocks noChangeArrowheads="1"/>
          </p:cNvSpPr>
          <p:nvPr/>
        </p:nvSpPr>
        <p:spPr bwMode="auto">
          <a:xfrm>
            <a:off x="769938" y="449263"/>
            <a:ext cx="78486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Storing Numbers as Characters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3788" y="2884488"/>
            <a:ext cx="30305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PL385 Unicode" pitchFamily="49" charset="0"/>
              </a:rPr>
              <a:t>N3←'40000+⍳2'</a:t>
            </a:r>
            <a:endParaRPr lang="en-US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066799" y="2543175"/>
            <a:ext cx="45815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N2←'40001,40002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'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62038" y="4114800"/>
            <a:ext cx="33369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:For I :In </a:t>
            </a:r>
            <a:r>
              <a:rPr lang="en-US" dirty="0" smtClean="0">
                <a:solidFill>
                  <a:srgbClr val="000000"/>
                </a:solidFill>
                <a:latin typeface="APL385 Unicode" pitchFamily="49" charset="0"/>
              </a:rPr>
              <a:t>⍳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10000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X←⍎N1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Y←⍎N2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Z←⍎N3 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:</a:t>
            </a:r>
            <a:r>
              <a:rPr lang="en-US" dirty="0" err="1">
                <a:solidFill>
                  <a:schemeClr val="tx1"/>
                </a:solidFill>
                <a:latin typeface="APL385 Unicode" pitchFamily="49" charset="0"/>
              </a:rPr>
              <a:t>EndFor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352925" y="4467225"/>
            <a:ext cx="4400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Elapsed time = 72 ms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362450" y="4838700"/>
            <a:ext cx="4457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Elapsed time = 89 ms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381500" y="5238750"/>
            <a:ext cx="4438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Elapsed time = 94 ms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76225" y="3695700"/>
            <a:ext cx="8896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character strings are executed to retrieve the numbers</a:t>
            </a: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8432800" y="6246813"/>
            <a:ext cx="354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280988" y="1685925"/>
            <a:ext cx="7793037" cy="1524000"/>
          </a:xfrm>
        </p:spPr>
        <p:txBody>
          <a:bodyPr/>
          <a:lstStyle/>
          <a:p>
            <a:pPr eaLnBrk="1" hangingPunct="1"/>
            <a:r>
              <a:rPr lang="pt-BR" sz="2400" b="1" dirty="0" smtClean="0">
                <a:latin typeface="APL385 Unicode" pitchFamily="49" charset="0"/>
              </a:rPr>
              <a:t> </a:t>
            </a:r>
            <a:r>
              <a:rPr lang="pt-BR" sz="2000" b="1" dirty="0" smtClean="0">
                <a:latin typeface="APL385 Unicode" pitchFamily="49" charset="0"/>
              </a:rPr>
              <a:t>     </a:t>
            </a:r>
            <a:r>
              <a:rPr lang="pt-BR" sz="2400" b="1" dirty="0" smtClean="0">
                <a:latin typeface="APL385 Unicode" pitchFamily="49" charset="0"/>
              </a:rPr>
              <a:t>                  </a:t>
            </a:r>
            <a:endParaRPr lang="en-US" sz="2400" b="1" dirty="0" smtClean="0">
              <a:latin typeface="APL385 Unicode" pitchFamily="49" charset="0"/>
            </a:endParaRPr>
          </a:p>
        </p:txBody>
      </p:sp>
      <p:sp>
        <p:nvSpPr>
          <p:cNvPr id="19459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1946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3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33463" y="4583113"/>
            <a:ext cx="29337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:For I :In 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⍳100 </a:t>
            </a:r>
            <a:endParaRPr lang="en-US" sz="20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    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X←⍎N1</a:t>
            </a:r>
            <a:endParaRPr lang="en-US" sz="20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    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Y←⍎N2</a:t>
            </a:r>
            <a:endParaRPr lang="en-US" sz="20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    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Z←⍎N3</a:t>
            </a:r>
            <a:endParaRPr lang="en-US" sz="20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:</a:t>
            </a:r>
            <a:r>
              <a:rPr lang="en-US" sz="2000" dirty="0" err="1">
                <a:solidFill>
                  <a:schemeClr val="tx1"/>
                </a:solidFill>
                <a:latin typeface="APL385 Unicode" pitchFamily="49" charset="0"/>
              </a:rPr>
              <a:t>EndFor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02114" y="4867275"/>
            <a:ext cx="36560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Run Time      96 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ms</a:t>
            </a:r>
            <a:endParaRPr lang="en-US" sz="2000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17989" y="5187950"/>
            <a:ext cx="3725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Run Time     661 ms</a:t>
            </a:r>
          </a:p>
        </p:txBody>
      </p:sp>
      <p:sp>
        <p:nvSpPr>
          <p:cNvPr id="19467" name="TextBox 11"/>
          <p:cNvSpPr txBox="1">
            <a:spLocks noChangeArrowheads="1"/>
          </p:cNvSpPr>
          <p:nvPr/>
        </p:nvSpPr>
        <p:spPr bwMode="auto">
          <a:xfrm>
            <a:off x="509588" y="233363"/>
            <a:ext cx="8032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Storing 1,000 Numbers as Characters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225926" y="5492750"/>
            <a:ext cx="3632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Run Time     504 ms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1158875" y="1463675"/>
            <a:ext cx="1946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95000"/>
              </a:lnSpc>
              <a:defRPr/>
            </a:pPr>
            <a:r>
              <a:rPr lang="pt-BR" sz="2000" kern="0" dirty="0" smtClean="0">
                <a:solidFill>
                  <a:schemeClr val="tx1"/>
                </a:solidFill>
                <a:latin typeface="APL385 Unicode" pitchFamily="49" charset="0"/>
                <a:ea typeface="+mj-ea"/>
                <a:cs typeface="+mj-cs"/>
              </a:rPr>
              <a:t>N1←⍕N</a:t>
            </a:r>
            <a:endParaRPr lang="en-US" sz="2000" kern="0" dirty="0">
              <a:solidFill>
                <a:schemeClr val="tx1"/>
              </a:solidFill>
              <a:latin typeface="APL385 Unicode" pitchFamily="49" charset="0"/>
              <a:ea typeface="+mj-ea"/>
              <a:cs typeface="+mj-cs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1149351" y="2241550"/>
            <a:ext cx="2946400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95000"/>
              </a:lnSpc>
              <a:defRPr/>
            </a:pPr>
            <a:r>
              <a:rPr lang="pt-BR" sz="2000" kern="0" dirty="0" smtClean="0">
                <a:solidFill>
                  <a:schemeClr val="tx1"/>
                </a:solidFill>
                <a:latin typeface="APL385 Unicode" pitchFamily="49" charset="0"/>
                <a:ea typeface="+mj-ea"/>
                <a:cs typeface="+mj-cs"/>
              </a:rPr>
              <a:t>N2←N1</a:t>
            </a:r>
            <a:endParaRPr lang="pt-BR" sz="2000" kern="0" dirty="0">
              <a:solidFill>
                <a:schemeClr val="tx1"/>
              </a:solidFill>
              <a:latin typeface="APL385 Unicode" pitchFamily="49" charset="0"/>
              <a:ea typeface="+mj-ea"/>
              <a:cs typeface="+mj-cs"/>
            </a:endParaRPr>
          </a:p>
          <a:p>
            <a:pPr eaLnBrk="0" hangingPunct="0">
              <a:lnSpc>
                <a:spcPct val="95000"/>
              </a:lnSpc>
              <a:defRPr/>
            </a:pPr>
            <a:r>
              <a:rPr lang="pt-BR" sz="2000" kern="0" dirty="0">
                <a:solidFill>
                  <a:schemeClr val="tx1"/>
                </a:solidFill>
                <a:latin typeface="APL385 Unicode" pitchFamily="49" charset="0"/>
                <a:ea typeface="+mj-ea"/>
                <a:cs typeface="+mj-cs"/>
              </a:rPr>
              <a:t>((N2=' ')/N2</a:t>
            </a:r>
            <a:r>
              <a:rPr lang="pt-BR" sz="2000" kern="0" dirty="0" smtClean="0">
                <a:solidFill>
                  <a:schemeClr val="tx1"/>
                </a:solidFill>
                <a:latin typeface="APL385 Unicode" pitchFamily="49" charset="0"/>
                <a:ea typeface="+mj-ea"/>
                <a:cs typeface="+mj-cs"/>
              </a:rPr>
              <a:t>)←',</a:t>
            </a:r>
            <a:r>
              <a:rPr lang="pt-BR" sz="2000" kern="0" dirty="0" smtClean="0">
                <a:solidFill>
                  <a:schemeClr val="tx1"/>
                </a:solidFill>
                <a:latin typeface="APL385 Unicode" pitchFamily="49" charset="0"/>
              </a:rPr>
              <a:t>'</a:t>
            </a:r>
            <a:endParaRPr lang="en-US" sz="2000" kern="0" dirty="0">
              <a:solidFill>
                <a:schemeClr val="tx1"/>
              </a:solidFill>
              <a:latin typeface="APL385 Unicode" pitchFamily="49" charset="0"/>
              <a:ea typeface="+mj-ea"/>
              <a:cs typeface="+mj-cs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057275" y="3309938"/>
            <a:ext cx="7038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tx1"/>
                </a:solidFill>
                <a:latin typeface="APL385 Unicode" pitchFamily="49" charset="0"/>
              </a:rPr>
              <a:t>N3←¯1↓,'(',(⍕⍪¯1</a:t>
            </a:r>
            <a:r>
              <a:rPr lang="pt-BR" sz="2000" dirty="0">
                <a:solidFill>
                  <a:schemeClr val="tx1"/>
                </a:solidFill>
                <a:latin typeface="APL385 Unicode" pitchFamily="49" charset="0"/>
              </a:rPr>
              <a:t>+(</a:t>
            </a:r>
            <a:r>
              <a:rPr lang="pt-BR" sz="2000" dirty="0" smtClean="0">
                <a:solidFill>
                  <a:schemeClr val="tx1"/>
                </a:solidFill>
                <a:latin typeface="APL385 Unicode" pitchFamily="49" charset="0"/>
              </a:rPr>
              <a:t>1000⍴1 </a:t>
            </a:r>
            <a:r>
              <a:rPr lang="pt-BR" sz="2000" dirty="0">
                <a:solidFill>
                  <a:schemeClr val="tx1"/>
                </a:solidFill>
                <a:latin typeface="APL385 Unicode" pitchFamily="49" charset="0"/>
              </a:rPr>
              <a:t>0)/N),500 </a:t>
            </a:r>
            <a:r>
              <a:rPr lang="pt-BR" sz="2000" dirty="0" smtClean="0">
                <a:solidFill>
                  <a:schemeClr val="tx1"/>
                </a:solidFill>
                <a:latin typeface="APL385 Unicode" pitchFamily="49" charset="0"/>
              </a:rPr>
              <a:t>5⍴'+⍳2</a:t>
            </a:r>
            <a:r>
              <a:rPr lang="pt-BR" sz="2000" dirty="0">
                <a:solidFill>
                  <a:schemeClr val="tx1"/>
                </a:solidFill>
                <a:latin typeface="APL385 Unicode" pitchFamily="49" charset="0"/>
              </a:rPr>
              <a:t>),'</a:t>
            </a:r>
            <a:endParaRPr lang="en-US" sz="2000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087439" y="981075"/>
            <a:ext cx="43989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tx1"/>
                </a:solidFill>
                <a:latin typeface="APL385 Unicode" pitchFamily="49" charset="0"/>
              </a:rPr>
              <a:t>N←4000</a:t>
            </a:r>
            <a:r>
              <a:rPr lang="pt-BR" sz="2000" dirty="0">
                <a:solidFill>
                  <a:schemeClr val="tx1"/>
                </a:solidFill>
                <a:latin typeface="APL385 Unicode" pitchFamily="49" charset="0"/>
              </a:rPr>
              <a:t>+(</a:t>
            </a:r>
            <a:r>
              <a:rPr lang="pt-BR" sz="2000" dirty="0" smtClean="0">
                <a:solidFill>
                  <a:schemeClr val="tx1"/>
                </a:solidFill>
                <a:latin typeface="APL385 Unicode" pitchFamily="49" charset="0"/>
              </a:rPr>
              <a:t>1500⍴1 </a:t>
            </a:r>
            <a:r>
              <a:rPr lang="pt-BR" sz="2000" dirty="0">
                <a:solidFill>
                  <a:schemeClr val="tx1"/>
                </a:solidFill>
                <a:latin typeface="APL385 Unicode" pitchFamily="49" charset="0"/>
              </a:rPr>
              <a:t>1 0</a:t>
            </a:r>
            <a:r>
              <a:rPr lang="pt-BR" sz="2000" dirty="0" smtClean="0">
                <a:solidFill>
                  <a:schemeClr val="tx1"/>
                </a:solidFill>
                <a:latin typeface="APL385 Unicode" pitchFamily="49" charset="0"/>
              </a:rPr>
              <a:t>)/⍳1500</a:t>
            </a:r>
            <a:endParaRPr lang="en-US" sz="2000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071563" y="3587750"/>
            <a:ext cx="6643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(4000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+⍳2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),(4003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+⍳2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),... Comma separated</a:t>
            </a:r>
          </a:p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                          Index generated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081088" y="2697163"/>
            <a:ext cx="65293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4001,4002,4004,4005,... comma separated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073151" y="1636713"/>
            <a:ext cx="6813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4001 4002 4004 4005 ... space separated</a:t>
            </a:r>
          </a:p>
        </p:txBody>
      </p:sp>
      <p:sp>
        <p:nvSpPr>
          <p:cNvPr id="19476" name="Rectangle 22"/>
          <p:cNvSpPr>
            <a:spLocks noChangeArrowheads="1"/>
          </p:cNvSpPr>
          <p:nvPr/>
        </p:nvSpPr>
        <p:spPr bwMode="auto">
          <a:xfrm>
            <a:off x="8432800" y="6246813"/>
            <a:ext cx="354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  <p:bldP spid="16" grpId="0"/>
      <p:bldP spid="18" grpId="0"/>
      <p:bldP spid="17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6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487" name="TextBox 11"/>
          <p:cNvSpPr txBox="1">
            <a:spLocks noChangeArrowheads="1"/>
          </p:cNvSpPr>
          <p:nvPr/>
        </p:nvSpPr>
        <p:spPr bwMode="auto">
          <a:xfrm>
            <a:off x="261938" y="327025"/>
            <a:ext cx="80978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Space Wasted by Trailing Blanks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874713" y="1249363"/>
            <a:ext cx="4962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Character Matrix with 2 records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849313" y="2792413"/>
            <a:ext cx="78851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Record 1 can be compressed a little bit by the Index Generator so that record 2 has less trailing blanks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904875" y="4618038"/>
            <a:ext cx="7915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But in a nested vector, record 2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naturally has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 trailing blanks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923925" y="1787525"/>
          <a:ext cx="7498080" cy="37084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6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5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923925" y="2225675"/>
          <a:ext cx="7498080" cy="37084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6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952500" y="3654425"/>
          <a:ext cx="6873240" cy="37084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(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+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PL385 Unicode" pitchFamily="49" charset="0"/>
                        </a:rPr>
                        <a:t>⍳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)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,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6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,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(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+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PL385 Unicode" pitchFamily="49" charset="0"/>
                        </a:rPr>
                        <a:t>⍳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)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,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5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942975" y="4083050"/>
          <a:ext cx="6873240" cy="37084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4</a:t>
                      </a:r>
                      <a:endParaRPr lang="en-US" b="1" dirty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6</a:t>
                      </a:r>
                      <a:endParaRPr lang="en-US" b="1" dirty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933450" y="5111750"/>
          <a:ext cx="7498080" cy="37084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6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5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923925" y="5540375"/>
          <a:ext cx="1047750" cy="37084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09550"/>
                <a:gridCol w="209550"/>
                <a:gridCol w="209550"/>
                <a:gridCol w="209550"/>
                <a:gridCol w="2095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9</a:t>
                      </a:r>
                      <a:endParaRPr lang="en-US" b="1" dirty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2</a:t>
                      </a:r>
                      <a:endParaRPr lang="en-US" b="1" dirty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4</a:t>
                      </a:r>
                      <a:endParaRPr lang="en-US" b="1" dirty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6</a:t>
                      </a:r>
                      <a:endParaRPr lang="en-US" b="1" dirty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873" name="Rectangle 16"/>
          <p:cNvSpPr>
            <a:spLocks noChangeArrowheads="1"/>
          </p:cNvSpPr>
          <p:nvPr/>
        </p:nvSpPr>
        <p:spPr bwMode="auto">
          <a:xfrm>
            <a:off x="8432800" y="6246813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009650" y="747713"/>
            <a:ext cx="6724650" cy="4937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cs typeface="Times New Roman" pitchFamily="18" charset="0"/>
              </a:rPr>
              <a:t>File I/O Optimization Suggestions</a:t>
            </a:r>
          </a:p>
        </p:txBody>
      </p:sp>
      <p:sp>
        <p:nvSpPr>
          <p:cNvPr id="21507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1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409700" y="1666875"/>
            <a:ext cx="63722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 the DCL function to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Declare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arrays to initialize the numeric components of a component file, otherwise the numeric components are under-allocated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size and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component file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becomes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fragmented too quickly.</a:t>
            </a: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 store purely numeric data in a native file, do not use commas to separate the numbers, even though CSV format is very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popular, because APL commas are being executed as primitive functions.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3" name="Rectangle 8"/>
          <p:cNvSpPr>
            <a:spLocks noChangeArrowheads="1"/>
          </p:cNvSpPr>
          <p:nvPr/>
        </p:nvSpPr>
        <p:spPr bwMode="auto">
          <a:xfrm>
            <a:off x="8432800" y="6246813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942975" y="2405063"/>
            <a:ext cx="6192838" cy="4937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cs typeface="Times New Roman" pitchFamily="18" charset="0"/>
              </a:rPr>
              <a:t>Outer Product</a:t>
            </a:r>
          </a:p>
        </p:txBody>
      </p:sp>
      <p:sp>
        <p:nvSpPr>
          <p:cNvPr id="22531" name="TextBox 10"/>
          <p:cNvSpPr txBox="1">
            <a:spLocks noChangeArrowheads="1"/>
          </p:cNvSpPr>
          <p:nvPr/>
        </p:nvSpPr>
        <p:spPr bwMode="auto">
          <a:xfrm>
            <a:off x="601663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535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22536" name="Rectangle 7"/>
          <p:cNvSpPr>
            <a:spLocks noChangeArrowheads="1"/>
          </p:cNvSpPr>
          <p:nvPr/>
        </p:nvSpPr>
        <p:spPr bwMode="auto">
          <a:xfrm>
            <a:off x="8432800" y="6246813"/>
            <a:ext cx="354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047750" y="328613"/>
            <a:ext cx="6192838" cy="4937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cs typeface="Times New Roman" pitchFamily="18" charset="0"/>
              </a:rPr>
              <a:t>Topics</a:t>
            </a:r>
          </a:p>
        </p:txBody>
      </p:sp>
      <p:sp>
        <p:nvSpPr>
          <p:cNvPr id="5123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7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412875" y="2154238"/>
            <a:ext cx="7094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Component File Fragmentation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493838" y="5711825"/>
            <a:ext cx="51577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Match Function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489075" y="5110163"/>
            <a:ext cx="5949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Inner Product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409700" y="2813050"/>
            <a:ext cx="58769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Storing Numbers in a Native File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479550" y="4481513"/>
            <a:ext cx="5949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Outer Product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193800" y="1525588"/>
            <a:ext cx="4864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File I/O 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Optimization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231900" y="3802063"/>
            <a:ext cx="3578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CPU Optimization</a:t>
            </a:r>
          </a:p>
        </p:txBody>
      </p:sp>
      <p:sp>
        <p:nvSpPr>
          <p:cNvPr id="5135" name="TextBox 15"/>
          <p:cNvSpPr txBox="1">
            <a:spLocks noChangeArrowheads="1"/>
          </p:cNvSpPr>
          <p:nvPr/>
        </p:nvSpPr>
        <p:spPr bwMode="auto">
          <a:xfrm>
            <a:off x="8143875" y="6315075"/>
            <a:ext cx="428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2" grpId="0"/>
      <p:bldP spid="13" grpId="0"/>
      <p:bldP spid="14" grpId="0"/>
      <p:bldP spid="15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77863" y="327025"/>
            <a:ext cx="7515225" cy="377825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Replacing Outer Product by Indexing</a:t>
            </a:r>
          </a:p>
        </p:txBody>
      </p:sp>
      <p:sp>
        <p:nvSpPr>
          <p:cNvPr id="6147" name="Rectangle 1"/>
          <p:cNvSpPr>
            <a:spLocks noGrp="1" noChangeArrowheads="1"/>
          </p:cNvSpPr>
          <p:nvPr>
            <p:ph idx="1"/>
          </p:nvPr>
        </p:nvSpPr>
        <p:spPr>
          <a:xfrm>
            <a:off x="0" y="4421238"/>
            <a:ext cx="8843554" cy="163121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anchor="ctr">
            <a:spAutoFit/>
          </a:bodyPr>
          <a:lstStyle/>
          <a:p>
            <a:pPr eaLnBrk="1" hangingPunct="1">
              <a:spcBef>
                <a:spcPct val="0"/>
              </a:spcBef>
              <a:buNone/>
            </a:pPr>
            <a:r>
              <a:rPr lang="en-US" sz="2000" dirty="0" smtClean="0">
                <a:latin typeface="APL385 Unicode" pitchFamily="49" charset="0"/>
              </a:rPr>
              <a:t>		Y←⍳32000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2000" dirty="0" smtClean="0">
                <a:latin typeface="APL385 Unicode" pitchFamily="49" charset="0"/>
              </a:rPr>
              <a:t>		:For I :In ⍳5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2000" dirty="0" smtClean="0">
                <a:latin typeface="APL385 Unicode" pitchFamily="49" charset="0"/>
              </a:rPr>
              <a:t>    	    L←1≠+/Y∘.=Y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2000" dirty="0" smtClean="0">
                <a:latin typeface="APL385 Unicode" pitchFamily="49" charset="0"/>
              </a:rPr>
              <a:t>    	    M←Y∊((⍳⍴Y)≠Y⍳Y)/Y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sz="2000" dirty="0" smtClean="0">
                <a:latin typeface="APL385 Unicode" pitchFamily="49" charset="0"/>
              </a:rPr>
              <a:t>		:</a:t>
            </a:r>
            <a:r>
              <a:rPr lang="en-US" sz="2000" dirty="0" err="1" smtClean="0">
                <a:latin typeface="APL385 Unicode" pitchFamily="49" charset="0"/>
              </a:rPr>
              <a:t>EndFor</a:t>
            </a:r>
            <a:endParaRPr lang="en-US" sz="2000" dirty="0" smtClean="0">
              <a:latin typeface="APL385 Unicode" pitchFamily="49" charset="0"/>
            </a:endParaRP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457198" y="1141503"/>
            <a:ext cx="8477795" cy="1323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⎕WA</a:t>
            </a:r>
            <a:endParaRPr lang="en-US" sz="20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2656824552      </a:t>
            </a:r>
          </a:p>
          <a:p>
            <a:r>
              <a:rPr lang="en-US" sz="2000" dirty="0">
                <a:latin typeface="APL385 Unicode" pitchFamily="49" charset="0"/>
              </a:rPr>
              <a:t>      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X←</a:t>
            </a:r>
            <a:r>
              <a:rPr lang="en-US" sz="2000" dirty="0" smtClean="0">
                <a:solidFill>
                  <a:srgbClr val="FF0000"/>
                </a:solidFill>
                <a:latin typeface="APL385 Unicode" pitchFamily="49" charset="0"/>
              </a:rPr>
              <a:t>1≠+/D∘.=D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←⍳33000</a:t>
            </a:r>
            <a:endParaRPr lang="en-US" sz="20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LIMIT ERROR</a:t>
            </a: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159248" y="3010036"/>
            <a:ext cx="8721627" cy="1015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latin typeface="APL385 Unicode" pitchFamily="49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⎕WA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			      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270924				 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10,000 times smaller WS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PL385 Unicode" pitchFamily="49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X←</a:t>
            </a:r>
            <a:r>
              <a:rPr lang="en-US" sz="2000" dirty="0" smtClean="0">
                <a:solidFill>
                  <a:srgbClr val="FF0000"/>
                </a:solidFill>
                <a:latin typeface="APL385 Unicode" pitchFamily="49" charset="0"/>
              </a:rPr>
              <a:t>D∊((</a:t>
            </a:r>
            <a:r>
              <a:rPr lang="en-US" sz="2000" dirty="0" smtClean="0">
                <a:solidFill>
                  <a:srgbClr val="C00000"/>
                </a:solidFill>
                <a:latin typeface="APL385 Unicode" pitchFamily="49" charset="0"/>
              </a:rPr>
              <a:t>⍳</a:t>
            </a:r>
            <a:r>
              <a:rPr lang="en-US" sz="2000" dirty="0" smtClean="0">
                <a:solidFill>
                  <a:srgbClr val="FF0000"/>
                </a:solidFill>
                <a:latin typeface="APL385 Unicode" pitchFamily="49" charset="0"/>
              </a:rPr>
              <a:t>⍴D)≠D</a:t>
            </a:r>
            <a:r>
              <a:rPr lang="en-US" sz="2000" dirty="0" smtClean="0">
                <a:solidFill>
                  <a:srgbClr val="C00000"/>
                </a:solidFill>
                <a:latin typeface="APL385 Unicode" pitchFamily="49" charset="0"/>
              </a:rPr>
              <a:t>⍳</a:t>
            </a:r>
            <a:r>
              <a:rPr lang="en-US" sz="2000" dirty="0" smtClean="0">
                <a:solidFill>
                  <a:srgbClr val="FF0000"/>
                </a:solidFill>
                <a:latin typeface="APL385 Unicode" pitchFamily="49" charset="0"/>
              </a:rPr>
              <a:t>D</a:t>
            </a:r>
            <a:r>
              <a:rPr lang="en-US" sz="2000" dirty="0">
                <a:solidFill>
                  <a:srgbClr val="FF0000"/>
                </a:solidFill>
                <a:latin typeface="APL385 Unicode" pitchFamily="49" charset="0"/>
              </a:rPr>
              <a:t>)/</a:t>
            </a:r>
            <a:r>
              <a:rPr lang="en-US" sz="2000" dirty="0" smtClean="0">
                <a:solidFill>
                  <a:srgbClr val="FF0000"/>
                </a:solidFill>
                <a:latin typeface="APL385 Unicode" pitchFamily="49" charset="0"/>
              </a:rPr>
              <a:t>D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←⍳33000 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No LIMIT ERROR</a:t>
            </a:r>
            <a:r>
              <a:rPr lang="en-US" sz="2000" dirty="0">
                <a:latin typeface="APL385 Unicode" pitchFamily="49" charset="0"/>
              </a:rPr>
              <a:t>      </a:t>
            </a:r>
          </a:p>
        </p:txBody>
      </p: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5017500" y="5677097"/>
            <a:ext cx="3734609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⍝ 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1,000 times faster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4999" y="5000910"/>
            <a:ext cx="1955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21724 ms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20097" y="5311813"/>
            <a:ext cx="239774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  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20 ms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8432800" y="6246813"/>
            <a:ext cx="3706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APL385 Unicode" pitchFamily="49" charset="0"/>
              </a:rPr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nimBg="1"/>
      <p:bldP spid="6148" grpId="0" animBg="1"/>
      <p:bldP spid="6149" grpId="0" build="allAtOnce" animBg="1"/>
      <p:bldP spid="6150" grpId="0" animBg="1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41350" y="238125"/>
            <a:ext cx="7812088" cy="377825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Replacing Outer Product by Simple Logic</a:t>
            </a:r>
          </a:p>
        </p:txBody>
      </p:sp>
      <p:sp>
        <p:nvSpPr>
          <p:cNvPr id="8195" name="Rectangle 1"/>
          <p:cNvSpPr>
            <a:spLocks noGrp="1" noChangeArrowheads="1"/>
          </p:cNvSpPr>
          <p:nvPr>
            <p:ph idx="1"/>
          </p:nvPr>
        </p:nvSpPr>
        <p:spPr>
          <a:xfrm>
            <a:off x="946150" y="4587875"/>
            <a:ext cx="6832600" cy="163195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anchor="ctr">
            <a:spAutoFit/>
          </a:bodyPr>
          <a:lstStyle/>
          <a:p>
            <a:pPr eaLnBrk="1" hangingPunct="1">
              <a:spcBef>
                <a:spcPct val="0"/>
              </a:spcBef>
              <a:buNone/>
            </a:pPr>
            <a:r>
              <a:rPr lang="en-US" sz="2000" dirty="0" smtClean="0">
                <a:latin typeface="APL385 Unicode" pitchFamily="49" charset="0"/>
              </a:rPr>
              <a:t>M←100000↑50000⍴⍳13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2000" dirty="0" smtClean="0">
                <a:latin typeface="APL385 Unicode" pitchFamily="49" charset="0"/>
              </a:rPr>
              <a:t>:For I :In ⍳1000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2000" dirty="0" smtClean="0">
                <a:latin typeface="APL385 Unicode" pitchFamily="49" charset="0"/>
              </a:rPr>
              <a:t>    L←1≠×/×M∘.-1 12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2000" dirty="0" smtClean="0">
                <a:latin typeface="APL385 Unicode" pitchFamily="49" charset="0"/>
              </a:rPr>
              <a:t>    N←(M≥1)^M≤12	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sz="2000" dirty="0" smtClean="0">
                <a:latin typeface="APL385 Unicode" pitchFamily="49" charset="0"/>
              </a:rPr>
              <a:t>:</a:t>
            </a:r>
            <a:r>
              <a:rPr lang="en-US" sz="2000" dirty="0" err="1" smtClean="0">
                <a:latin typeface="APL385 Unicode" pitchFamily="49" charset="0"/>
              </a:rPr>
              <a:t>EndFor</a:t>
            </a:r>
            <a:endParaRPr lang="en-US" sz="2000" dirty="0" smtClean="0">
              <a:latin typeface="APL385 Unicode" pitchFamily="49" charset="0"/>
            </a:endParaRP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988429" y="893763"/>
            <a:ext cx="6783387" cy="163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M←100000↑50000⍴⍳13</a:t>
            </a:r>
            <a:endParaRPr lang="en-US" sz="20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      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⎕WA</a:t>
            </a:r>
            <a:endParaRPr lang="en-US" sz="20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1397828</a:t>
            </a:r>
          </a:p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      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L←1≠×/×M∘.-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1 12</a:t>
            </a:r>
          </a:p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WS FULL</a:t>
            </a: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979488" y="2971800"/>
            <a:ext cx="6867525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latin typeface="APL385 Unicode" pitchFamily="49" charset="0"/>
              </a:rPr>
              <a:t>      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⎕WA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				</a:t>
            </a:r>
          </a:p>
          <a:p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37832</a:t>
            </a:r>
          </a:p>
          <a:p>
            <a:r>
              <a:rPr lang="en-US" sz="2000" dirty="0">
                <a:latin typeface="APL385 Unicode" pitchFamily="49" charset="0"/>
              </a:rPr>
              <a:t>      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L←(M≥1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)^</a:t>
            </a:r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M≤12</a:t>
            </a:r>
            <a:endParaRPr lang="en-US" sz="2000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8199" name="TextBox 6"/>
          <p:cNvSpPr txBox="1">
            <a:spLocks noChangeArrowheads="1"/>
          </p:cNvSpPr>
          <p:nvPr/>
        </p:nvSpPr>
        <p:spPr bwMode="auto">
          <a:xfrm>
            <a:off x="4141788" y="3209925"/>
            <a:ext cx="3521075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40 times smaller WS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156075" y="3565525"/>
            <a:ext cx="2244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No WS FULL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467225" y="5197475"/>
            <a:ext cx="1690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9210 ms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467225" y="5497513"/>
            <a:ext cx="1909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813 ms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467225" y="5799138"/>
            <a:ext cx="2813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2000" dirty="0">
                <a:solidFill>
                  <a:schemeClr val="tx1"/>
                </a:solidFill>
                <a:latin typeface="APL385 Unicode" pitchFamily="49" charset="0"/>
              </a:rPr>
              <a:t>10 times faster</a:t>
            </a:r>
          </a:p>
        </p:txBody>
      </p:sp>
      <p:sp>
        <p:nvSpPr>
          <p:cNvPr id="24587" name="Rectangle 10"/>
          <p:cNvSpPr>
            <a:spLocks noChangeArrowheads="1"/>
          </p:cNvSpPr>
          <p:nvPr/>
        </p:nvSpPr>
        <p:spPr bwMode="auto">
          <a:xfrm>
            <a:off x="8432800" y="6246813"/>
            <a:ext cx="3706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APL385 Unicode" pitchFamily="49" charset="0"/>
              </a:rPr>
              <a:t>21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nimBg="1"/>
      <p:bldP spid="8196" grpId="0" animBg="1"/>
      <p:bldP spid="8197" grpId="0" animBg="1"/>
      <p:bldP spid="8199" grpId="0" animBg="1"/>
      <p:bldP spid="8" grpId="0"/>
      <p:bldP spid="9" grpId="0"/>
      <p:bldP spid="10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41338" y="138113"/>
            <a:ext cx="7516812" cy="377825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Replacing Outer Product by a Loop</a:t>
            </a:r>
          </a:p>
        </p:txBody>
      </p:sp>
      <p:sp>
        <p:nvSpPr>
          <p:cNvPr id="10243" name="Rectangle 1"/>
          <p:cNvSpPr>
            <a:spLocks noGrp="1" noChangeArrowheads="1"/>
          </p:cNvSpPr>
          <p:nvPr>
            <p:ph idx="1"/>
          </p:nvPr>
        </p:nvSpPr>
        <p:spPr>
          <a:xfrm>
            <a:off x="476021" y="4577893"/>
            <a:ext cx="7800232" cy="2031325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anchor="ctr">
            <a:spAutoFit/>
          </a:bodyPr>
          <a:lstStyle/>
          <a:p>
            <a:pPr eaLnBrk="1" hangingPunct="1">
              <a:spcBef>
                <a:spcPct val="0"/>
              </a:spcBef>
              <a:buNone/>
            </a:pPr>
            <a:r>
              <a:rPr lang="en-US" sz="1800" dirty="0" smtClean="0">
                <a:latin typeface="APL385 Unicode" pitchFamily="49" charset="0"/>
              </a:rPr>
              <a:t>:For J :In ⍳10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1800" dirty="0" smtClean="0">
                <a:latin typeface="APL385 Unicode" pitchFamily="49" charset="0"/>
              </a:rPr>
              <a:t>    X←+/((⍳⍴A)∘.≥⍳⍴A)^A∘.&lt;B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1800" dirty="0" smtClean="0">
                <a:latin typeface="APL385 Unicode" pitchFamily="49" charset="0"/>
              </a:rPr>
              <a:t>    Y←⍬            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1800" dirty="0" smtClean="0">
                <a:latin typeface="APL385 Unicode" pitchFamily="49" charset="0"/>
              </a:rPr>
              <a:t>    :For I :In ⍳⍴B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1800" dirty="0" smtClean="0">
                <a:latin typeface="APL385 Unicode" pitchFamily="49" charset="0"/>
              </a:rPr>
              <a:t>        Y,←+/A[I]&lt;I↑B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sz="1800" dirty="0" smtClean="0">
                <a:latin typeface="APL385 Unicode" pitchFamily="49" charset="0"/>
              </a:rPr>
              <a:t>    :</a:t>
            </a:r>
            <a:r>
              <a:rPr lang="en-US" sz="1800" dirty="0" err="1" smtClean="0">
                <a:latin typeface="APL385 Unicode" pitchFamily="49" charset="0"/>
              </a:rPr>
              <a:t>EndFor</a:t>
            </a:r>
            <a:endParaRPr lang="en-US" sz="1800" dirty="0" smtClean="0">
              <a:latin typeface="APL385 Unicode" pitchFamily="49" charset="0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sz="1800" dirty="0" smtClean="0">
                <a:latin typeface="APL385 Unicode" pitchFamily="49" charset="0"/>
              </a:rPr>
              <a:t>:</a:t>
            </a:r>
            <a:r>
              <a:rPr lang="en-US" sz="1800" dirty="0" err="1" smtClean="0">
                <a:latin typeface="APL385 Unicode" pitchFamily="49" charset="0"/>
              </a:rPr>
              <a:t>EndFor</a:t>
            </a:r>
            <a:endParaRPr lang="en-US" sz="1800" dirty="0" smtClean="0">
              <a:latin typeface="APL385 Unicode" pitchFamily="49" charset="0"/>
            </a:endParaRP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450041" y="1420554"/>
            <a:ext cx="7779559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APL385 Unicode" pitchFamily="49" charset="0"/>
              </a:rPr>
              <a:t>      </a:t>
            </a:r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⎕WA</a:t>
            </a:r>
            <a:endParaRPr lang="en-US" sz="18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2047735492</a:t>
            </a:r>
          </a:p>
          <a:p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      </a:t>
            </a:r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X←+/((⍳⍴A)∘.≥⍳⍴A</a:t>
            </a:r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)^</a:t>
            </a:r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A∘.&lt;</a:t>
            </a:r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B</a:t>
            </a:r>
          </a:p>
          <a:p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LIMIT ERROR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475861" y="2696061"/>
            <a:ext cx="7791061" cy="17543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APL385 Unicode" pitchFamily="49" charset="0"/>
              </a:rPr>
              <a:t>      </a:t>
            </a:r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⎕WA</a:t>
            </a:r>
            <a:endParaRPr lang="en-US" sz="18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405316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X←⍬              </a:t>
            </a:r>
            <a:endParaRPr lang="en-US" sz="18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:For I :In </a:t>
            </a:r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⍳⍴B   </a:t>
            </a:r>
            <a:endParaRPr lang="en-US" sz="18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    X</a:t>
            </a:r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,←+/</a:t>
            </a:r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A[I]&lt;</a:t>
            </a:r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I↑B</a:t>
            </a:r>
            <a:endParaRPr lang="en-US" sz="18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:</a:t>
            </a:r>
            <a:r>
              <a:rPr lang="en-US" sz="1800" dirty="0" err="1">
                <a:solidFill>
                  <a:schemeClr val="tx1"/>
                </a:solidFill>
                <a:latin typeface="APL385 Unicode" pitchFamily="49" charset="0"/>
              </a:rPr>
              <a:t>EndFor</a:t>
            </a:r>
            <a:endParaRPr lang="en-US" sz="1800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4398064" y="6184283"/>
            <a:ext cx="2832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3 times faster</a:t>
            </a:r>
          </a:p>
        </p:txBody>
      </p:sp>
      <p:sp>
        <p:nvSpPr>
          <p:cNvPr id="10247" name="TextBox 6"/>
          <p:cNvSpPr txBox="1">
            <a:spLocks noChangeArrowheads="1"/>
          </p:cNvSpPr>
          <p:nvPr/>
        </p:nvSpPr>
        <p:spPr bwMode="auto">
          <a:xfrm>
            <a:off x="3712282" y="2985011"/>
            <a:ext cx="444267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5,000 times smaller workspace</a:t>
            </a:r>
          </a:p>
        </p:txBody>
      </p:sp>
      <p:sp>
        <p:nvSpPr>
          <p:cNvPr id="10248" name="TextBox 7"/>
          <p:cNvSpPr txBox="1">
            <a:spLocks noChangeArrowheads="1"/>
          </p:cNvSpPr>
          <p:nvPr/>
        </p:nvSpPr>
        <p:spPr bwMode="auto">
          <a:xfrm>
            <a:off x="457201" y="673100"/>
            <a:ext cx="7744408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A←32800?32800</a:t>
            </a:r>
            <a:endParaRPr lang="en-US" sz="1800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B←20000+32800?32800</a:t>
            </a:r>
            <a:endParaRPr lang="en-US" sz="1800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18439" y="3773115"/>
            <a:ext cx="26622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No LIMIT ERROR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409176" y="4858261"/>
            <a:ext cx="16743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⍝ 75810 </a:t>
            </a:r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ms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407395" y="5665752"/>
            <a:ext cx="2012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sz="1800" dirty="0">
                <a:solidFill>
                  <a:schemeClr val="tx1"/>
                </a:solidFill>
                <a:latin typeface="APL385 Unicode" pitchFamily="49" charset="0"/>
              </a:rPr>
              <a:t>26422 ms</a:t>
            </a:r>
          </a:p>
        </p:txBody>
      </p:sp>
      <p:sp>
        <p:nvSpPr>
          <p:cNvPr id="25612" name="Rectangle 11"/>
          <p:cNvSpPr>
            <a:spLocks noChangeArrowheads="1"/>
          </p:cNvSpPr>
          <p:nvPr/>
        </p:nvSpPr>
        <p:spPr bwMode="auto">
          <a:xfrm>
            <a:off x="8432800" y="6246813"/>
            <a:ext cx="3706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APL385 Unicode" pitchFamily="49" charset="0"/>
              </a:rPr>
              <a:t>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nimBg="1"/>
      <p:bldP spid="10244" grpId="0" animBg="1"/>
      <p:bldP spid="10245" grpId="0" animBg="1"/>
      <p:bldP spid="10246" grpId="0"/>
      <p:bldP spid="10247" grpId="0" animBg="1"/>
      <p:bldP spid="10248" grpId="0" animBg="1"/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942975" y="2405063"/>
            <a:ext cx="6192838" cy="4937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cs typeface="Times New Roman" pitchFamily="18" charset="0"/>
              </a:rPr>
              <a:t>Inner Product</a:t>
            </a:r>
          </a:p>
        </p:txBody>
      </p:sp>
      <p:sp>
        <p:nvSpPr>
          <p:cNvPr id="26627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1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26632" name="Rectangle 7"/>
          <p:cNvSpPr>
            <a:spLocks noChangeArrowheads="1"/>
          </p:cNvSpPr>
          <p:nvPr/>
        </p:nvSpPr>
        <p:spPr bwMode="auto">
          <a:xfrm>
            <a:off x="8432800" y="6246813"/>
            <a:ext cx="354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513184" y="527050"/>
            <a:ext cx="7679094" cy="617538"/>
          </a:xfrm>
        </p:spPr>
        <p:txBody>
          <a:bodyPr/>
          <a:lstStyle/>
          <a:p>
            <a:pPr eaLnBrk="1" hangingPunct="1"/>
            <a:r>
              <a:rPr lang="en-US" sz="2800" dirty="0" smtClean="0">
                <a:cs typeface="Times New Roman" pitchFamily="18" charset="0"/>
              </a:rPr>
              <a:t>Matrix on the (wrong) Side of the Expression </a:t>
            </a:r>
            <a:br>
              <a:rPr lang="en-US" sz="2800" dirty="0" smtClean="0">
                <a:cs typeface="Times New Roman" pitchFamily="18" charset="0"/>
              </a:rPr>
            </a:br>
            <a:r>
              <a:rPr lang="en-US" sz="2800" dirty="0" smtClean="0">
                <a:cs typeface="Times New Roman" pitchFamily="18" charset="0"/>
              </a:rPr>
              <a:t>Requiring a Matrix Transpose</a:t>
            </a:r>
          </a:p>
        </p:txBody>
      </p:sp>
      <p:sp>
        <p:nvSpPr>
          <p:cNvPr id="7171" name="TextBox 7"/>
          <p:cNvSpPr txBox="1">
            <a:spLocks noChangeArrowheads="1"/>
          </p:cNvSpPr>
          <p:nvPr/>
        </p:nvSpPr>
        <p:spPr bwMode="auto">
          <a:xfrm>
            <a:off x="522509" y="1911350"/>
            <a:ext cx="42822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'ABC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'^.=⍉((1↑⍴D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),3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)↑D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27652" name="TextBox 10"/>
          <p:cNvSpPr txBox="1">
            <a:spLocks noChangeArrowheads="1"/>
          </p:cNvSpPr>
          <p:nvPr/>
        </p:nvSpPr>
        <p:spPr bwMode="auto">
          <a:xfrm>
            <a:off x="629072" y="3118628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1169" y="3621263"/>
            <a:ext cx="45532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(((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1↑⍴D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),3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)↑D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)^.='ABC'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25897" y="1884364"/>
            <a:ext cx="35276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Transpose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needed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926563" y="3580264"/>
            <a:ext cx="42174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Transpose not needed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8432800" y="6246813"/>
            <a:ext cx="3706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APL385 Unicode" pitchFamily="49" charset="0"/>
              </a:rPr>
              <a:t>24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09542" y="2333361"/>
            <a:ext cx="4991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“one less pair of parentheses”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" grpId="0"/>
      <p:bldP spid="6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180975"/>
            <a:ext cx="8064500" cy="3778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cs typeface="Times New Roman" pitchFamily="18" charset="0"/>
              </a:rPr>
              <a:t>Transposed Inner Product</a:t>
            </a:r>
          </a:p>
        </p:txBody>
      </p:sp>
      <p:sp>
        <p:nvSpPr>
          <p:cNvPr id="18435" name="Rectangle 1"/>
          <p:cNvSpPr>
            <a:spLocks noGrp="1" noChangeArrowheads="1"/>
          </p:cNvSpPr>
          <p:nvPr>
            <p:ph idx="1"/>
          </p:nvPr>
        </p:nvSpPr>
        <p:spPr>
          <a:xfrm>
            <a:off x="2468613" y="1373417"/>
            <a:ext cx="3787775" cy="523220"/>
          </a:xfrm>
          <a:solidFill>
            <a:schemeClr val="bg1"/>
          </a:solidFill>
        </p:spPr>
        <p:txBody>
          <a:bodyPr anchor="ctr">
            <a:spAutoFit/>
          </a:bodyPr>
          <a:lstStyle/>
          <a:p>
            <a:pPr eaLnBrk="1" hangingPunct="1">
              <a:spcBef>
                <a:spcPct val="0"/>
              </a:spcBef>
              <a:buNone/>
            </a:pPr>
            <a:r>
              <a:rPr lang="en-US" sz="2800" dirty="0" smtClean="0">
                <a:latin typeface="APL385 Unicode" pitchFamily="49" charset="0"/>
                <a:cs typeface="Times New Roman" pitchFamily="18" charset="0"/>
              </a:rPr>
              <a:t>VECTOR^.=⍉MATRIX</a:t>
            </a:r>
          </a:p>
        </p:txBody>
      </p:sp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1679839" y="3331028"/>
            <a:ext cx="6318267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Y←10000 6⍴⎕A</a:t>
            </a:r>
            <a:endParaRPr lang="en-US" dirty="0">
              <a:solidFill>
                <a:schemeClr val="tx1"/>
              </a:solidFill>
              <a:latin typeface="APL385 Unicode" pitchFamily="49" charset="0"/>
              <a:cs typeface="Times New Roman" pitchFamily="18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:For I :In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⍳10000</a:t>
            </a:r>
            <a:endParaRPr lang="en-US" dirty="0">
              <a:solidFill>
                <a:schemeClr val="tx1"/>
              </a:solidFill>
              <a:latin typeface="APL385 Unicode" pitchFamily="49" charset="0"/>
              <a:cs typeface="Times New Roman" pitchFamily="18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   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L←'EFGHIJ'^.=⍉Y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	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   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M←Y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^.='EFGHIJ' 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:</a:t>
            </a:r>
            <a:r>
              <a:rPr lang="en-US" dirty="0" err="1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EndFor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	</a:t>
            </a: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461800" y="2426822"/>
            <a:ext cx="3773488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eaLnBrk="0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800" kern="0" dirty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MATRIX^.=VECTOR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50267" y="4047330"/>
            <a:ext cx="2152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⍝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14561 ms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49809" y="4404322"/>
            <a:ext cx="2500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⍝ 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2302 ms</a:t>
            </a:r>
          </a:p>
        </p:txBody>
      </p:sp>
      <p:sp>
        <p:nvSpPr>
          <p:cNvPr id="28680" name="Rectangle 7"/>
          <p:cNvSpPr>
            <a:spLocks noChangeArrowheads="1"/>
          </p:cNvSpPr>
          <p:nvPr/>
        </p:nvSpPr>
        <p:spPr bwMode="auto">
          <a:xfrm>
            <a:off x="8432800" y="6246813"/>
            <a:ext cx="3706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latin typeface="APL385 Unicode" pitchFamily="49" charset="0"/>
                <a:cs typeface="Times New Roman" pitchFamily="18" charset="0"/>
              </a:rPr>
              <a:t>25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7132" y="1856792"/>
            <a:ext cx="867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tx1"/>
                </a:solidFill>
                <a:latin typeface="APL385 Unicode" pitchFamily="49" charset="0"/>
              </a:rPr>
              <a:t>vs</a:t>
            </a:r>
            <a:endParaRPr lang="en-US" sz="3200" dirty="0">
              <a:solidFill>
                <a:schemeClr val="tx1"/>
              </a:solidFill>
              <a:latin typeface="APL385 Unicod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uiExpand="1" build="p" animBg="1"/>
      <p:bldP spid="18436" grpId="0" animBg="1"/>
      <p:bldP spid="5" grpId="0" animBg="1"/>
      <p:bldP spid="6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174475" y="2405063"/>
            <a:ext cx="6192838" cy="4937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cs typeface="Times New Roman" pitchFamily="18" charset="0"/>
              </a:rPr>
              <a:t>Array Comparisons</a:t>
            </a:r>
          </a:p>
        </p:txBody>
      </p:sp>
      <p:sp>
        <p:nvSpPr>
          <p:cNvPr id="29699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9703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29704" name="Rectangle 7"/>
          <p:cNvSpPr>
            <a:spLocks noChangeArrowheads="1"/>
          </p:cNvSpPr>
          <p:nvPr/>
        </p:nvSpPr>
        <p:spPr bwMode="auto">
          <a:xfrm>
            <a:off x="8432800" y="6246813"/>
            <a:ext cx="354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1057274" y="133350"/>
            <a:ext cx="7116341" cy="617538"/>
          </a:xfrm>
        </p:spPr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Comparing Array Contents with a scalar</a:t>
            </a:r>
          </a:p>
        </p:txBody>
      </p:sp>
      <p:sp>
        <p:nvSpPr>
          <p:cNvPr id="7171" name="TextBox 7"/>
          <p:cNvSpPr txBox="1">
            <a:spLocks noChangeArrowheads="1"/>
          </p:cNvSpPr>
          <p:nvPr/>
        </p:nvSpPr>
        <p:spPr bwMode="auto">
          <a:xfrm>
            <a:off x="3116911" y="1985610"/>
            <a:ext cx="2121295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^/M^.=' '</a:t>
            </a:r>
          </a:p>
        </p:txBody>
      </p:sp>
      <p:sp>
        <p:nvSpPr>
          <p:cNvPr id="30724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073750" y="2928125"/>
            <a:ext cx="2164456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    or</a:t>
            </a:r>
          </a:p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^/^/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M=' </a:t>
            </a:r>
            <a:r>
              <a:rPr lang="en-US" dirty="0">
                <a:latin typeface="APL385 Unicode" pitchFamily="49" charset="0"/>
              </a:rPr>
              <a:t>'</a:t>
            </a:r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3838" y="3298825"/>
            <a:ext cx="10747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55049" y="4242977"/>
            <a:ext cx="2165350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    or</a:t>
            </a:r>
          </a:p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M≡(⍴M)⍴'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'</a:t>
            </a:r>
          </a:p>
        </p:txBody>
      </p:sp>
      <p:sp>
        <p:nvSpPr>
          <p:cNvPr id="30728" name="TextBox 9"/>
          <p:cNvSpPr txBox="1">
            <a:spLocks noChangeArrowheads="1"/>
          </p:cNvSpPr>
          <p:nvPr/>
        </p:nvSpPr>
        <p:spPr bwMode="auto">
          <a:xfrm>
            <a:off x="3092636" y="1184275"/>
            <a:ext cx="3451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M←1000 1000⍴⎕AV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pic>
        <p:nvPicPr>
          <p:cNvPr id="307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5749" y="4156337"/>
            <a:ext cx="2035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5376" y="4247689"/>
            <a:ext cx="2035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1" name="Rectangle 10"/>
          <p:cNvSpPr>
            <a:spLocks noChangeArrowheads="1"/>
          </p:cNvSpPr>
          <p:nvPr/>
        </p:nvSpPr>
        <p:spPr bwMode="auto">
          <a:xfrm>
            <a:off x="8432800" y="6246813"/>
            <a:ext cx="354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27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1076325" y="450850"/>
            <a:ext cx="6210300" cy="615950"/>
          </a:xfrm>
        </p:spPr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Character Comparison Efficiency</a:t>
            </a:r>
          </a:p>
        </p:txBody>
      </p:sp>
      <p:sp>
        <p:nvSpPr>
          <p:cNvPr id="31747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latin typeface="APL385 Unicode" pitchFamily="49" charset="0"/>
            </a:endParaRPr>
          </a:p>
        </p:txBody>
      </p:sp>
      <p:pic>
        <p:nvPicPr>
          <p:cNvPr id="31748" name="Object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3838" y="3298825"/>
            <a:ext cx="10747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Box 8"/>
          <p:cNvSpPr txBox="1">
            <a:spLocks noChangeArrowheads="1"/>
          </p:cNvSpPr>
          <p:nvPr/>
        </p:nvSpPr>
        <p:spPr bwMode="auto">
          <a:xfrm>
            <a:off x="1157288" y="1492250"/>
            <a:ext cx="35544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M←1000 1000⍴⎕AV  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:For I :In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⍳10000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{}^/M^.=' '  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{}^/^/M='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'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{}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M≡(⍴M)⍴' '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:</a:t>
            </a:r>
            <a:r>
              <a:rPr lang="en-US" dirty="0" err="1">
                <a:solidFill>
                  <a:schemeClr val="tx1"/>
                </a:solidFill>
                <a:latin typeface="APL385 Unicode" pitchFamily="49" charset="0"/>
              </a:rPr>
              <a:t>EndFor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pic>
        <p:nvPicPr>
          <p:cNvPr id="31750" name="Object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9450" y="4110038"/>
            <a:ext cx="2035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Object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0100" y="4259263"/>
            <a:ext cx="2035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76788" y="2201863"/>
            <a:ext cx="18478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9108 ms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767263" y="2555875"/>
            <a:ext cx="1847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9060 ms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767263" y="2938463"/>
            <a:ext cx="1895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587 ms</a:t>
            </a:r>
          </a:p>
        </p:txBody>
      </p:sp>
      <p:sp>
        <p:nvSpPr>
          <p:cNvPr id="31755" name="Rectangle 13"/>
          <p:cNvSpPr>
            <a:spLocks noChangeArrowheads="1"/>
          </p:cNvSpPr>
          <p:nvPr/>
        </p:nvSpPr>
        <p:spPr bwMode="auto">
          <a:xfrm>
            <a:off x="8432800" y="6246813"/>
            <a:ext cx="3706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APL385 Unicode" pitchFamily="49" charset="0"/>
              </a:rPr>
              <a:t>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1057275" y="469900"/>
            <a:ext cx="6210300" cy="615950"/>
          </a:xfrm>
        </p:spPr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Numeric Comparison Efficiency</a:t>
            </a:r>
          </a:p>
        </p:txBody>
      </p:sp>
      <p:sp>
        <p:nvSpPr>
          <p:cNvPr id="32771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pic>
        <p:nvPicPr>
          <p:cNvPr id="32772" name="Object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3838" y="3298825"/>
            <a:ext cx="10747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Box 8"/>
          <p:cNvSpPr txBox="1">
            <a:spLocks noChangeArrowheads="1"/>
          </p:cNvSpPr>
          <p:nvPr/>
        </p:nvSpPr>
        <p:spPr bwMode="auto">
          <a:xfrm>
            <a:off x="1157288" y="1492250"/>
            <a:ext cx="38528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M←1000 1000⍴ ⍳10000 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:For I :In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⍳10000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{}^/M^.=0  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{}^/^/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M=0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{}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M≡(⍴M)⍴0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:</a:t>
            </a:r>
            <a:r>
              <a:rPr lang="en-US" dirty="0" err="1">
                <a:solidFill>
                  <a:schemeClr val="tx1"/>
                </a:solidFill>
                <a:latin typeface="APL385 Unicode" pitchFamily="49" charset="0"/>
              </a:rPr>
              <a:t>EndFor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pic>
        <p:nvPicPr>
          <p:cNvPr id="32774" name="Object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9450" y="4110038"/>
            <a:ext cx="2035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Object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0100" y="4259263"/>
            <a:ext cx="2035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178004" y="2192533"/>
            <a:ext cx="23145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12254 ms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168479" y="2565206"/>
            <a:ext cx="2343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12201 ms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177810" y="2975786"/>
            <a:ext cx="2193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  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52 ms</a:t>
            </a:r>
          </a:p>
        </p:txBody>
      </p:sp>
      <p:sp>
        <p:nvSpPr>
          <p:cNvPr id="32779" name="Rectangle 13"/>
          <p:cNvSpPr>
            <a:spLocks noChangeArrowheads="1"/>
          </p:cNvSpPr>
          <p:nvPr/>
        </p:nvSpPr>
        <p:spPr bwMode="auto">
          <a:xfrm>
            <a:off x="8432800" y="6246813"/>
            <a:ext cx="3706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APL385 Unicode" pitchFamily="49" charset="0"/>
              </a:rPr>
              <a:t>29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151" name="Title 7"/>
          <p:cNvSpPr>
            <a:spLocks noGrp="1"/>
          </p:cNvSpPr>
          <p:nvPr>
            <p:ph type="title"/>
          </p:nvPr>
        </p:nvSpPr>
        <p:spPr>
          <a:xfrm>
            <a:off x="1" y="374650"/>
            <a:ext cx="8823392" cy="481384"/>
          </a:xfrm>
        </p:spPr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A Component File</a:t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> where each Component Contains 100 Rows of Data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12725" y="1531938"/>
          <a:ext cx="990600" cy="741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741317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250950" y="1544638"/>
          <a:ext cx="847724" cy="728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4"/>
              </a:tblGrid>
              <a:tr h="728254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784600" y="1533524"/>
          <a:ext cx="933450" cy="733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450"/>
              </a:tblGrid>
              <a:tr h="733425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803775" y="1528763"/>
          <a:ext cx="1209675" cy="7400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675"/>
              </a:tblGrid>
              <a:tr h="740029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201863" y="1527175"/>
          <a:ext cx="1543050" cy="7377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50"/>
              </a:tblGrid>
              <a:tr h="737779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91160" y="3946525"/>
            <a:ext cx="61663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Updating component 2 with 150 rows of data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7733212" y="3897085"/>
            <a:ext cx="11345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 2</a:t>
            </a:r>
          </a:p>
        </p:txBody>
      </p:sp>
      <p:graphicFrame>
        <p:nvGraphicFramePr>
          <p:cNvPr id="53" name="Table 52"/>
          <p:cNvGraphicFramePr>
            <a:graphicFrameLocks noGrp="1"/>
          </p:cNvGraphicFramePr>
          <p:nvPr/>
        </p:nvGraphicFramePr>
        <p:xfrm>
          <a:off x="7848600" y="4308608"/>
          <a:ext cx="847724" cy="10079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4"/>
              </a:tblGrid>
              <a:tr h="1007972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110038" y="5297488"/>
            <a:ext cx="2624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file is fragmented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96887" y="2584450"/>
            <a:ext cx="58516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Updating component 2 with 50 rows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data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1273175" y="3003550"/>
          <a:ext cx="84745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455"/>
              </a:tblGrid>
              <a:tr h="275409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/>
        </p:nvGraphicFramePr>
        <p:xfrm>
          <a:off x="222250" y="2976563"/>
          <a:ext cx="990600" cy="741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741317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2155825" y="2982913"/>
          <a:ext cx="1597750" cy="710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750"/>
              </a:tblGrid>
              <a:tr h="710031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3832225" y="2981324"/>
          <a:ext cx="933450" cy="721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450"/>
              </a:tblGrid>
              <a:tr h="721871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/>
        </p:nvGraphicFramePr>
        <p:xfrm>
          <a:off x="4877611" y="2994388"/>
          <a:ext cx="1209675" cy="70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675"/>
              </a:tblGrid>
              <a:tr h="704850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217488" y="4357688"/>
          <a:ext cx="990600" cy="741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741317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/>
        </p:nvGraphicFramePr>
        <p:xfrm>
          <a:off x="2192338" y="4335463"/>
          <a:ext cx="1543050" cy="699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50"/>
              </a:tblGrid>
              <a:tr h="699986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5" name="Table 54"/>
          <p:cNvGraphicFramePr>
            <a:graphicFrameLocks noGrp="1"/>
          </p:cNvGraphicFramePr>
          <p:nvPr/>
        </p:nvGraphicFramePr>
        <p:xfrm>
          <a:off x="3814763" y="4330700"/>
          <a:ext cx="933450" cy="703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450"/>
              </a:tblGrid>
              <a:tr h="703825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6" name="Table 55"/>
          <p:cNvGraphicFramePr>
            <a:graphicFrameLocks noGrp="1"/>
          </p:cNvGraphicFramePr>
          <p:nvPr/>
        </p:nvGraphicFramePr>
        <p:xfrm>
          <a:off x="4821238" y="4328750"/>
          <a:ext cx="1209675" cy="7050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675"/>
              </a:tblGrid>
              <a:tr h="705057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30" name="Curved Up Arrow 29"/>
          <p:cNvSpPr>
            <a:spLocks noChangeArrowheads="1"/>
          </p:cNvSpPr>
          <p:nvPr/>
        </p:nvSpPr>
        <p:spPr bwMode="auto">
          <a:xfrm>
            <a:off x="1619250" y="5267325"/>
            <a:ext cx="6915150" cy="600075"/>
          </a:xfrm>
          <a:prstGeom prst="curvedUpArrow">
            <a:avLst>
              <a:gd name="adj1" fmla="val 25022"/>
              <a:gd name="adj2" fmla="val 49990"/>
              <a:gd name="adj3" fmla="val 25000"/>
            </a:avLst>
          </a:prstGeom>
          <a:solidFill>
            <a:schemeClr val="accent1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Aft>
                <a:spcPct val="10000"/>
              </a:spcAft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7" name="Rectangle 27"/>
          <p:cNvSpPr>
            <a:spLocks noChangeArrowheads="1"/>
          </p:cNvSpPr>
          <p:nvPr/>
        </p:nvSpPr>
        <p:spPr bwMode="auto">
          <a:xfrm>
            <a:off x="8432800" y="6246813"/>
            <a:ext cx="26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/>
      <p:bldP spid="54" grpId="0"/>
      <p:bldP spid="32" grpId="0"/>
      <p:bldP spid="3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104900" y="309563"/>
            <a:ext cx="6192838" cy="4937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cs typeface="Times New Roman" pitchFamily="18" charset="0"/>
              </a:rPr>
              <a:t>Comparing Vectors</a:t>
            </a:r>
          </a:p>
        </p:txBody>
      </p:sp>
      <p:sp>
        <p:nvSpPr>
          <p:cNvPr id="33795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33799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APL385 Unicode" pitchFamily="49" charset="0"/>
              </a:rPr>
              <a:t>      </a:t>
            </a:r>
          </a:p>
          <a:p>
            <a:endParaRPr lang="en-US" b="1">
              <a:latin typeface="APL385 Unicode" pitchFamily="49" charset="0"/>
            </a:endParaRPr>
          </a:p>
          <a:p>
            <a:r>
              <a:rPr lang="en-US" b="1">
                <a:latin typeface="APL385 Unicode" pitchFamily="49" charset="0"/>
              </a:rPr>
              <a:t>      </a:t>
            </a:r>
          </a:p>
          <a:p>
            <a:endParaRPr lang="en-US" b="1">
              <a:latin typeface="APL385 Unicode" pitchFamily="49" charset="0"/>
            </a:endParaRPr>
          </a:p>
          <a:p>
            <a:r>
              <a:rPr lang="en-US" b="1">
                <a:latin typeface="APL385 Unicode" pitchFamily="49" charset="0"/>
              </a:rPr>
              <a:t>      </a:t>
            </a:r>
          </a:p>
          <a:p>
            <a:r>
              <a:rPr lang="en-US" b="1">
                <a:latin typeface="APL385 Unicode" pitchFamily="49" charset="0"/>
              </a:rPr>
              <a:t> </a:t>
            </a:r>
          </a:p>
        </p:txBody>
      </p:sp>
      <p:sp>
        <p:nvSpPr>
          <p:cNvPr id="33800" name="TextBox 7"/>
          <p:cNvSpPr txBox="1">
            <a:spLocks noChangeArrowheads="1"/>
          </p:cNvSpPr>
          <p:nvPr/>
        </p:nvSpPr>
        <p:spPr bwMode="auto">
          <a:xfrm>
            <a:off x="1971675" y="1371600"/>
            <a:ext cx="4381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A←10000?10000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B←10000?10000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33801" name="TextBox 8"/>
          <p:cNvSpPr txBox="1">
            <a:spLocks noChangeArrowheads="1"/>
          </p:cNvSpPr>
          <p:nvPr/>
        </p:nvSpPr>
        <p:spPr bwMode="auto">
          <a:xfrm>
            <a:off x="1990725" y="2381250"/>
            <a:ext cx="2714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C←A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^.=B</a:t>
            </a:r>
          </a:p>
        </p:txBody>
      </p:sp>
      <p:sp>
        <p:nvSpPr>
          <p:cNvPr id="33802" name="TextBox 12"/>
          <p:cNvSpPr txBox="1">
            <a:spLocks noChangeArrowheads="1"/>
          </p:cNvSpPr>
          <p:nvPr/>
        </p:nvSpPr>
        <p:spPr bwMode="auto">
          <a:xfrm>
            <a:off x="1946275" y="3919538"/>
            <a:ext cx="5291138" cy="160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:For I :In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⍳10000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{}A^.=B      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{}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A≡B        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:</a:t>
            </a:r>
            <a:r>
              <a:rPr lang="en-US" dirty="0" err="1">
                <a:solidFill>
                  <a:schemeClr val="tx1"/>
                </a:solidFill>
                <a:latin typeface="APL385 Unicode" pitchFamily="49" charset="0"/>
              </a:rPr>
              <a:t>EndFor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33803" name="TextBox 13"/>
          <p:cNvSpPr txBox="1">
            <a:spLocks noChangeArrowheads="1"/>
          </p:cNvSpPr>
          <p:nvPr/>
        </p:nvSpPr>
        <p:spPr bwMode="auto">
          <a:xfrm>
            <a:off x="1998663" y="2782888"/>
            <a:ext cx="2233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C←A≡B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264150" y="4297363"/>
            <a:ext cx="2573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1244 ms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273675" y="4711700"/>
            <a:ext cx="25733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135 ms</a:t>
            </a:r>
          </a:p>
        </p:txBody>
      </p:sp>
      <p:sp>
        <p:nvSpPr>
          <p:cNvPr id="33806" name="Rectangle 16"/>
          <p:cNvSpPr>
            <a:spLocks noChangeArrowheads="1"/>
          </p:cNvSpPr>
          <p:nvPr/>
        </p:nvSpPr>
        <p:spPr bwMode="auto">
          <a:xfrm>
            <a:off x="8432800" y="6246813"/>
            <a:ext cx="3706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APL385 Unicode" pitchFamily="49" charset="0"/>
              </a:rPr>
              <a:t>30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590550" y="309563"/>
            <a:ext cx="7754938" cy="4937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cs typeface="Times New Roman" pitchFamily="18" charset="0"/>
              </a:rPr>
              <a:t>Comparing Vectors of Unequal Lengths</a:t>
            </a:r>
          </a:p>
        </p:txBody>
      </p:sp>
      <p:sp>
        <p:nvSpPr>
          <p:cNvPr id="34819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34820" name="Rectangle 2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34823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APL385 Unicode" pitchFamily="49" charset="0"/>
              </a:rPr>
              <a:t>      </a:t>
            </a:r>
          </a:p>
          <a:p>
            <a:endParaRPr lang="en-US" b="1">
              <a:latin typeface="APL385 Unicode" pitchFamily="49" charset="0"/>
            </a:endParaRPr>
          </a:p>
          <a:p>
            <a:r>
              <a:rPr lang="en-US" b="1">
                <a:latin typeface="APL385 Unicode" pitchFamily="49" charset="0"/>
              </a:rPr>
              <a:t>      </a:t>
            </a:r>
          </a:p>
          <a:p>
            <a:endParaRPr lang="en-US" b="1">
              <a:latin typeface="APL385 Unicode" pitchFamily="49" charset="0"/>
            </a:endParaRPr>
          </a:p>
          <a:p>
            <a:r>
              <a:rPr lang="en-US" b="1">
                <a:latin typeface="APL385 Unicode" pitchFamily="49" charset="0"/>
              </a:rPr>
              <a:t>      </a:t>
            </a:r>
          </a:p>
          <a:p>
            <a:r>
              <a:rPr lang="en-US" b="1">
                <a:latin typeface="APL385 Unicode" pitchFamily="49" charset="0"/>
              </a:rPr>
              <a:t> </a:t>
            </a:r>
          </a:p>
        </p:txBody>
      </p:sp>
      <p:sp>
        <p:nvSpPr>
          <p:cNvPr id="34824" name="TextBox 7"/>
          <p:cNvSpPr txBox="1">
            <a:spLocks noChangeArrowheads="1"/>
          </p:cNvSpPr>
          <p:nvPr/>
        </p:nvSpPr>
        <p:spPr bwMode="auto">
          <a:xfrm>
            <a:off x="1959429" y="1777275"/>
            <a:ext cx="3905795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      A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←10000?10000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      B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←9999?9999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969000" y="3023825"/>
            <a:ext cx="3830909" cy="1570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APL385 Unicode" pitchFamily="49" charset="0"/>
              </a:rPr>
              <a:t>     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C←A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^.=B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LENGTH ERROR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 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C←A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^.=B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 ^</a:t>
            </a:r>
          </a:p>
        </p:txBody>
      </p:sp>
      <p:sp>
        <p:nvSpPr>
          <p:cNvPr id="34826" name="Rectangle 9"/>
          <p:cNvSpPr>
            <a:spLocks noChangeArrowheads="1"/>
          </p:cNvSpPr>
          <p:nvPr/>
        </p:nvSpPr>
        <p:spPr bwMode="auto">
          <a:xfrm>
            <a:off x="8432800" y="6246813"/>
            <a:ext cx="3706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APL385 Unicode" pitchFamily="49" charset="0"/>
              </a:rPr>
              <a:t>31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06425" y="296863"/>
            <a:ext cx="7854950" cy="4937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cs typeface="Times New Roman" pitchFamily="18" charset="0"/>
              </a:rPr>
              <a:t>Comparing Vectors of Unequal Lengths</a:t>
            </a:r>
          </a:p>
        </p:txBody>
      </p:sp>
      <p:sp>
        <p:nvSpPr>
          <p:cNvPr id="35843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35844" name="Rectangle 2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-22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PL385 Unicode" pitchFamily="49" charset="0"/>
            </a:endParaRPr>
          </a:p>
        </p:txBody>
      </p:sp>
      <p:sp>
        <p:nvSpPr>
          <p:cNvPr id="35847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APL385 Unicode" pitchFamily="49" charset="0"/>
              </a:rPr>
              <a:t>      </a:t>
            </a:r>
          </a:p>
          <a:p>
            <a:endParaRPr lang="en-US" b="1">
              <a:latin typeface="APL385 Unicode" pitchFamily="49" charset="0"/>
            </a:endParaRPr>
          </a:p>
          <a:p>
            <a:r>
              <a:rPr lang="en-US" b="1">
                <a:latin typeface="APL385 Unicode" pitchFamily="49" charset="0"/>
              </a:rPr>
              <a:t>      </a:t>
            </a:r>
          </a:p>
          <a:p>
            <a:endParaRPr lang="en-US" b="1">
              <a:latin typeface="APL385 Unicode" pitchFamily="49" charset="0"/>
            </a:endParaRPr>
          </a:p>
          <a:p>
            <a:r>
              <a:rPr lang="en-US" b="1">
                <a:latin typeface="APL385 Unicode" pitchFamily="49" charset="0"/>
              </a:rPr>
              <a:t>      </a:t>
            </a:r>
          </a:p>
          <a:p>
            <a:r>
              <a:rPr lang="en-US" b="1">
                <a:latin typeface="APL385 Unicode" pitchFamily="49" charset="0"/>
              </a:rPr>
              <a:t>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65364" y="2165350"/>
            <a:ext cx="3021012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L←(⍴A)⌈⍴B   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C←(L↑A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)^.=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L↑B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211388" y="3334636"/>
            <a:ext cx="3066006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      or</a:t>
            </a:r>
          </a:p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: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If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C←(⍴A)=⍴B 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:</a:t>
            </a:r>
            <a:r>
              <a:rPr lang="en-US" dirty="0" err="1">
                <a:solidFill>
                  <a:schemeClr val="tx1"/>
                </a:solidFill>
                <a:latin typeface="APL385 Unicode" pitchFamily="49" charset="0"/>
              </a:rPr>
              <a:t>AndIf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C←A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^.=B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:</a:t>
            </a:r>
            <a:r>
              <a:rPr lang="en-US" dirty="0" err="1">
                <a:solidFill>
                  <a:schemeClr val="tx1"/>
                </a:solidFill>
                <a:latin typeface="APL385 Unicode" pitchFamily="49" charset="0"/>
              </a:rPr>
              <a:t>EndIf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76474" y="5305238"/>
            <a:ext cx="2961731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     or</a:t>
            </a:r>
          </a:p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C←A≡B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590550" y="309563"/>
            <a:ext cx="7754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95000"/>
              </a:lnSpc>
              <a:defRPr/>
            </a:pPr>
            <a:endParaRPr lang="en-US" sz="3200" kern="0" dirty="0">
              <a:latin typeface="APL385 Unicode" pitchFamily="49" charset="0"/>
              <a:ea typeface="+mj-ea"/>
              <a:cs typeface="+mj-cs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22500" y="1268413"/>
            <a:ext cx="3978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avoid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LENGTH ERROR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53" name="Rectangle 15"/>
          <p:cNvSpPr>
            <a:spLocks noChangeArrowheads="1"/>
          </p:cNvSpPr>
          <p:nvPr/>
        </p:nvSpPr>
        <p:spPr bwMode="auto">
          <a:xfrm>
            <a:off x="8432800" y="6246813"/>
            <a:ext cx="3706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APL385 Unicode" pitchFamily="49" charset="0"/>
              </a:rPr>
              <a:t>32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870654" y="422275"/>
            <a:ext cx="7358937" cy="617538"/>
          </a:xfrm>
        </p:spPr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Checking the Return Code of a Function</a:t>
            </a:r>
          </a:p>
        </p:txBody>
      </p:sp>
      <p:sp>
        <p:nvSpPr>
          <p:cNvPr id="36867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pic>
        <p:nvPicPr>
          <p:cNvPr id="36868" name="Object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3838" y="3298825"/>
            <a:ext cx="10747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617663" y="5264150"/>
            <a:ext cx="51673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→(¯1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∊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DATA←FUNCTION_1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)/ERR</a:t>
            </a:r>
          </a:p>
        </p:txBody>
      </p:sp>
      <p:pic>
        <p:nvPicPr>
          <p:cNvPr id="36870" name="Object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9450" y="4110038"/>
            <a:ext cx="2035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Object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0100" y="4259263"/>
            <a:ext cx="2035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71513" y="2820988"/>
            <a:ext cx="80152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But there are still many functions written such that the result returned can be either the data or the return code.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66750" y="1293813"/>
            <a:ext cx="79549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Nowadays, many functions are written such that a 2-item nested vector is returned where one item contains the result and another item contains the return code.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79450" y="3827463"/>
            <a:ext cx="804703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E.g. if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¯1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returned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by a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function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means an error has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occurred; 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then we need to be very careful with the use of the </a:t>
            </a:r>
            <a:r>
              <a:rPr lang="en-US" sz="2800" b="1" dirty="0" smtClean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∊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membership function.</a:t>
            </a:r>
          </a:p>
        </p:txBody>
      </p:sp>
      <p:sp>
        <p:nvSpPr>
          <p:cNvPr id="36875" name="Rectangle 12"/>
          <p:cNvSpPr>
            <a:spLocks noChangeArrowheads="1"/>
          </p:cNvSpPr>
          <p:nvPr/>
        </p:nvSpPr>
        <p:spPr bwMode="auto">
          <a:xfrm>
            <a:off x="8432800" y="6246813"/>
            <a:ext cx="354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33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1057275" y="376238"/>
            <a:ext cx="6705600" cy="615950"/>
          </a:xfrm>
        </p:spPr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Example of Function Return Code</a:t>
            </a:r>
          </a:p>
        </p:txBody>
      </p:sp>
      <p:sp>
        <p:nvSpPr>
          <p:cNvPr id="37891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pic>
        <p:nvPicPr>
          <p:cNvPr id="37892" name="Object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3838" y="3298825"/>
            <a:ext cx="10747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Object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9450" y="4110038"/>
            <a:ext cx="2035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Object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0100" y="4259263"/>
            <a:ext cx="2035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TextBox 11"/>
          <p:cNvSpPr txBox="1">
            <a:spLocks noChangeArrowheads="1"/>
          </p:cNvSpPr>
          <p:nvPr/>
        </p:nvSpPr>
        <p:spPr bwMode="auto">
          <a:xfrm>
            <a:off x="587829" y="1733757"/>
            <a:ext cx="80859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A popular IBM APL utility function to read text file is called ∆FM (File Matrix I/O). When ∆FM reads a text file and encounters an error, instead of returning the data, it returns an error code of 28.</a:t>
            </a:r>
          </a:p>
          <a:p>
            <a:endParaRPr lang="en-US" dirty="0" smtClean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Thus many programmers would write the text file I/O coding in the following way.</a:t>
            </a:r>
          </a:p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→(28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  <a:cs typeface="Times New Roman" pitchFamily="18" charset="0"/>
              </a:rPr>
              <a:t>∊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DATA←∆FM 'file.csv')/ERR</a:t>
            </a:r>
          </a:p>
          <a:p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	</a:t>
            </a:r>
          </a:p>
        </p:txBody>
      </p:sp>
      <p:sp>
        <p:nvSpPr>
          <p:cNvPr id="37898" name="Rectangle 9"/>
          <p:cNvSpPr>
            <a:spLocks noChangeArrowheads="1"/>
          </p:cNvSpPr>
          <p:nvPr/>
        </p:nvSpPr>
        <p:spPr bwMode="auto">
          <a:xfrm>
            <a:off x="8432800" y="6246813"/>
            <a:ext cx="354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34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1057275" y="376238"/>
            <a:ext cx="6705600" cy="615950"/>
          </a:xfrm>
        </p:spPr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Example of Return Code Inefficiency</a:t>
            </a:r>
          </a:p>
        </p:txBody>
      </p:sp>
      <p:sp>
        <p:nvSpPr>
          <p:cNvPr id="37891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pic>
        <p:nvPicPr>
          <p:cNvPr id="37892" name="Object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3838" y="3298825"/>
            <a:ext cx="10747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Object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9450" y="4110038"/>
            <a:ext cx="2035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Object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0100" y="4259263"/>
            <a:ext cx="2035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TextBox 11"/>
          <p:cNvSpPr txBox="1">
            <a:spLocks noChangeArrowheads="1"/>
          </p:cNvSpPr>
          <p:nvPr/>
        </p:nvSpPr>
        <p:spPr bwMode="auto">
          <a:xfrm>
            <a:off x="1520479" y="1315745"/>
            <a:ext cx="34147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Y←∆FM 'file.csv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'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⎕SIZE'Y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'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9979076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⍴Y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72312 138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 </a:t>
            </a: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:For I :In 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⍳1000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{}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28∊Y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    {}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28≡Y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  <a:p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:</a:t>
            </a:r>
            <a:r>
              <a:rPr lang="en-US" dirty="0" err="1">
                <a:solidFill>
                  <a:schemeClr val="tx1"/>
                </a:solidFill>
                <a:latin typeface="APL385 Unicode" pitchFamily="49" charset="0"/>
              </a:rPr>
              <a:t>EndFor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879356" y="3885909"/>
            <a:ext cx="27527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3208521 ms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895037" y="4241509"/>
            <a:ext cx="2752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⍝       </a:t>
            </a:r>
            <a:r>
              <a:rPr lang="en-US" dirty="0">
                <a:solidFill>
                  <a:schemeClr val="tx1"/>
                </a:solidFill>
                <a:latin typeface="APL385 Unicode" pitchFamily="49" charset="0"/>
              </a:rPr>
              <a:t>4 ms</a:t>
            </a:r>
          </a:p>
        </p:txBody>
      </p:sp>
      <p:sp>
        <p:nvSpPr>
          <p:cNvPr id="37898" name="Rectangle 9"/>
          <p:cNvSpPr>
            <a:spLocks noChangeArrowheads="1"/>
          </p:cNvSpPr>
          <p:nvPr/>
        </p:nvSpPr>
        <p:spPr bwMode="auto">
          <a:xfrm>
            <a:off x="8432800" y="6246813"/>
            <a:ext cx="3545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35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933450" y="242888"/>
            <a:ext cx="7067550" cy="4937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cs typeface="Times New Roman" pitchFamily="18" charset="0"/>
              </a:rPr>
              <a:t>CPU Optimization Suggestions</a:t>
            </a:r>
          </a:p>
        </p:txBody>
      </p:sp>
      <p:sp>
        <p:nvSpPr>
          <p:cNvPr id="38915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3891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19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38920" name="TextBox 7"/>
          <p:cNvSpPr txBox="1">
            <a:spLocks noChangeArrowheads="1"/>
          </p:cNvSpPr>
          <p:nvPr/>
        </p:nvSpPr>
        <p:spPr bwMode="auto">
          <a:xfrm>
            <a:off x="1057275" y="1257300"/>
            <a:ext cx="73533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 elegant outer product generates a sparse matrix that causes LIMIT ERROR, WS FULL, or computational slow down,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replace the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outer product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by a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simpler but not so elegant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expression.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Example of code elegance:</a:t>
            </a:r>
          </a:p>
          <a:p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   1≠×/×M∘.-1 12  </a:t>
            </a:r>
            <a:r>
              <a:rPr lang="en-US" dirty="0" err="1" smtClean="0">
                <a:solidFill>
                  <a:schemeClr val="tx1"/>
                </a:solidFill>
                <a:latin typeface="APL385 Unicode" pitchFamily="49" charset="0"/>
              </a:rPr>
              <a:t>vs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  (M≥1)^M≤12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Try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avoid unnecessary transpose of a matrix when you perform an inner product of a matrix with a vector.</a:t>
            </a: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Remember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that in some cases, the match function can run much faster than the inner product or the membership function.</a:t>
            </a:r>
          </a:p>
        </p:txBody>
      </p:sp>
      <p:sp>
        <p:nvSpPr>
          <p:cNvPr id="38921" name="Rectangle 8"/>
          <p:cNvSpPr>
            <a:spLocks noChangeArrowheads="1"/>
          </p:cNvSpPr>
          <p:nvPr/>
        </p:nvSpPr>
        <p:spPr bwMode="auto">
          <a:xfrm>
            <a:off x="8432800" y="6246813"/>
            <a:ext cx="3545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36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9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9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9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89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842010" y="1771243"/>
            <a:ext cx="7139395" cy="15336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dirty="0" smtClean="0">
                <a:cs typeface="Times New Roman" pitchFamily="18" charset="0"/>
              </a:rPr>
              <a:t>The End</a:t>
            </a:r>
            <a:br>
              <a:rPr lang="en-US" sz="7200" dirty="0" smtClean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/>
            </a:r>
            <a:br>
              <a:rPr lang="en-US" sz="3200" dirty="0" smtClean="0">
                <a:cs typeface="Times New Roman" pitchFamily="18" charset="0"/>
              </a:rPr>
            </a:br>
            <a:endParaRPr lang="en-US" sz="3200" dirty="0" smtClean="0">
              <a:cs typeface="Times New Roman" pitchFamily="18" charset="0"/>
            </a:endParaRPr>
          </a:p>
        </p:txBody>
      </p:sp>
      <p:sp>
        <p:nvSpPr>
          <p:cNvPr id="38915" name="TextBox 10"/>
          <p:cNvSpPr txBox="1">
            <a:spLocks noChangeArrowheads="1"/>
          </p:cNvSpPr>
          <p:nvPr/>
        </p:nvSpPr>
        <p:spPr bwMode="auto">
          <a:xfrm>
            <a:off x="651466" y="3338831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3891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19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38921" name="Rectangle 8"/>
          <p:cNvSpPr>
            <a:spLocks noChangeArrowheads="1"/>
          </p:cNvSpPr>
          <p:nvPr/>
        </p:nvSpPr>
        <p:spPr bwMode="auto">
          <a:xfrm>
            <a:off x="8432800" y="6246813"/>
            <a:ext cx="3545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37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329646" y="4715691"/>
            <a:ext cx="26909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Eugene Ying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Fiserv, Inc.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74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285750" y="1622425"/>
            <a:ext cx="8639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Suppose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your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will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not have more than 500 rows of data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minimize the chance of fragmentation, you allocate 500 rows of data for each component.</a:t>
            </a:r>
          </a:p>
        </p:txBody>
      </p:sp>
      <p:sp>
        <p:nvSpPr>
          <p:cNvPr id="7176" name="TextBox 8"/>
          <p:cNvSpPr txBox="1">
            <a:spLocks noChangeArrowheads="1"/>
          </p:cNvSpPr>
          <p:nvPr/>
        </p:nvSpPr>
        <p:spPr bwMode="auto">
          <a:xfrm>
            <a:off x="295274" y="614363"/>
            <a:ext cx="8378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Initializing a Component File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3875" y="3638550"/>
            <a:ext cx="77914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(500 </a:t>
            </a:r>
            <a:r>
              <a:rPr lang="nl-NL" dirty="0" smtClean="0">
                <a:solidFill>
                  <a:schemeClr val="tx1"/>
                </a:solidFill>
                <a:latin typeface="APL385 Unicode" pitchFamily="49" charset="0"/>
              </a:rPr>
              <a:t>10⍴' ')⎕FAPPEND </a:t>
            </a:r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TIE   </a:t>
            </a:r>
            <a:r>
              <a:rPr lang="nl-NL" dirty="0" smtClean="0">
                <a:solidFill>
                  <a:schemeClr val="tx1"/>
                </a:solidFill>
                <a:latin typeface="APL385 Unicode" pitchFamily="49" charset="0"/>
              </a:rPr>
              <a:t>⍝ Component </a:t>
            </a:r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1</a:t>
            </a:r>
          </a:p>
          <a:p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(500 </a:t>
            </a:r>
            <a:r>
              <a:rPr lang="nl-NL" dirty="0" smtClean="0">
                <a:solidFill>
                  <a:schemeClr val="tx1"/>
                </a:solidFill>
                <a:latin typeface="APL385 Unicode" pitchFamily="49" charset="0"/>
              </a:rPr>
              <a:t>4⍴0)⎕FAPPEND </a:t>
            </a:r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TIE      </a:t>
            </a:r>
            <a:r>
              <a:rPr lang="nl-NL" dirty="0" smtClean="0">
                <a:solidFill>
                  <a:schemeClr val="tx1"/>
                </a:solidFill>
                <a:latin typeface="APL385 Unicode" pitchFamily="49" charset="0"/>
              </a:rPr>
              <a:t>⍝ Component </a:t>
            </a:r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2</a:t>
            </a:r>
          </a:p>
          <a:p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(500 </a:t>
            </a:r>
            <a:r>
              <a:rPr lang="nl-NL" dirty="0" smtClean="0">
                <a:solidFill>
                  <a:schemeClr val="tx1"/>
                </a:solidFill>
                <a:latin typeface="APL385 Unicode" pitchFamily="49" charset="0"/>
              </a:rPr>
              <a:t>20⍴' ')⎕FAPPEND </a:t>
            </a:r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TIE   </a:t>
            </a:r>
            <a:r>
              <a:rPr lang="nl-NL" dirty="0" smtClean="0">
                <a:solidFill>
                  <a:schemeClr val="tx1"/>
                </a:solidFill>
                <a:latin typeface="APL385 Unicode" pitchFamily="49" charset="0"/>
              </a:rPr>
              <a:t>⍝ Component </a:t>
            </a:r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3</a:t>
            </a:r>
          </a:p>
          <a:p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(500 </a:t>
            </a:r>
            <a:r>
              <a:rPr lang="nl-NL" dirty="0" smtClean="0">
                <a:solidFill>
                  <a:schemeClr val="tx1"/>
                </a:solidFill>
                <a:latin typeface="APL385 Unicode" pitchFamily="49" charset="0"/>
              </a:rPr>
              <a:t>5⍴0)⎕FAPPEND </a:t>
            </a:r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TIE      </a:t>
            </a:r>
            <a:r>
              <a:rPr lang="nl-NL" dirty="0" smtClean="0">
                <a:solidFill>
                  <a:schemeClr val="tx1"/>
                </a:solidFill>
                <a:latin typeface="APL385 Unicode" pitchFamily="49" charset="0"/>
              </a:rPr>
              <a:t>⍝ Component </a:t>
            </a:r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4</a:t>
            </a:r>
          </a:p>
          <a:p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(500 </a:t>
            </a:r>
            <a:r>
              <a:rPr lang="nl-NL" dirty="0" smtClean="0">
                <a:solidFill>
                  <a:schemeClr val="tx1"/>
                </a:solidFill>
                <a:latin typeface="APL385 Unicode" pitchFamily="49" charset="0"/>
              </a:rPr>
              <a:t>15⍴' ')⎕FAPPEND </a:t>
            </a:r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TIE   </a:t>
            </a:r>
            <a:r>
              <a:rPr lang="nl-NL" dirty="0" smtClean="0">
                <a:solidFill>
                  <a:schemeClr val="tx1"/>
                </a:solidFill>
                <a:latin typeface="APL385 Unicode" pitchFamily="49" charset="0"/>
              </a:rPr>
              <a:t>⍝ Component </a:t>
            </a:r>
            <a:r>
              <a:rPr lang="nl-NL" dirty="0">
                <a:solidFill>
                  <a:schemeClr val="tx1"/>
                </a:solidFill>
                <a:latin typeface="APL385 Unicode" pitchFamily="49" charset="0"/>
              </a:rPr>
              <a:t>5</a:t>
            </a:r>
            <a:endParaRPr lang="en-US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8432800" y="6246813"/>
            <a:ext cx="26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>
            <a:spLocks noChangeArrowheads="1"/>
          </p:cNvSpPr>
          <p:nvPr/>
        </p:nvSpPr>
        <p:spPr bwMode="auto">
          <a:xfrm flipH="1">
            <a:off x="1655763" y="3848100"/>
            <a:ext cx="68262" cy="10287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Aft>
                <a:spcPct val="10000"/>
              </a:spcAft>
            </a:pPr>
            <a:endParaRPr lang="en-US"/>
          </a:p>
        </p:txBody>
      </p:sp>
      <p:sp>
        <p:nvSpPr>
          <p:cNvPr id="8194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7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8" name="TextBox 18"/>
          <p:cNvSpPr txBox="1">
            <a:spLocks noChangeArrowheads="1"/>
          </p:cNvSpPr>
          <p:nvPr/>
        </p:nvSpPr>
        <p:spPr bwMode="auto">
          <a:xfrm>
            <a:off x="5365750" y="4386263"/>
            <a:ext cx="4449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endParaRPr lang="en-US" b="1" dirty="0">
              <a:latin typeface="APL385 Unicode" pitchFamily="49" charset="0"/>
            </a:endParaRPr>
          </a:p>
          <a:p>
            <a:r>
              <a:rPr lang="en-US" b="1" dirty="0">
                <a:latin typeface="APL385 Unicode" pitchFamily="49" charset="0"/>
              </a:rPr>
              <a:t>      </a:t>
            </a:r>
          </a:p>
          <a:p>
            <a:r>
              <a:rPr lang="en-US" b="1" dirty="0">
                <a:latin typeface="APL385 Unicode" pitchFamily="49" charset="0"/>
              </a:rPr>
              <a:t> </a:t>
            </a:r>
          </a:p>
        </p:txBody>
      </p:sp>
      <p:sp>
        <p:nvSpPr>
          <p:cNvPr id="8199" name="Title 7"/>
          <p:cNvSpPr>
            <a:spLocks noGrp="1"/>
          </p:cNvSpPr>
          <p:nvPr>
            <p:ph type="title"/>
          </p:nvPr>
        </p:nvSpPr>
        <p:spPr>
          <a:xfrm>
            <a:off x="452438" y="231775"/>
            <a:ext cx="8064500" cy="7778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Initializing a Component File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 flipH="1">
            <a:off x="4265613" y="3819525"/>
            <a:ext cx="68262" cy="10287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Aft>
                <a:spcPct val="10000"/>
              </a:spcAft>
            </a:pPr>
            <a:endParaRPr lang="en-US"/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296025" y="1447800"/>
            <a:ext cx="1809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Intended</a:t>
            </a: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nitialization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6315075" y="3933825"/>
            <a:ext cx="1905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Actual</a:t>
            </a: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Initialization</a:t>
            </a:r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200025" y="1362075"/>
          <a:ext cx="990600" cy="1057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1057275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1257300" y="1390650"/>
          <a:ext cx="847724" cy="1038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4"/>
              </a:tblGrid>
              <a:tr h="1038225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/>
        </p:nvGraphicFramePr>
        <p:xfrm>
          <a:off x="2171700" y="1390649"/>
          <a:ext cx="1543050" cy="1019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50"/>
              </a:tblGrid>
              <a:tr h="1019175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3790950" y="1390650"/>
          <a:ext cx="933450" cy="1009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450"/>
              </a:tblGrid>
              <a:tr h="1009650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4791075" y="1371600"/>
          <a:ext cx="1209675" cy="1009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675"/>
              </a:tblGrid>
              <a:tr h="1009650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/>
        </p:nvGraphicFramePr>
        <p:xfrm>
          <a:off x="193675" y="3843338"/>
          <a:ext cx="990600" cy="1057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</a:tblGrid>
              <a:tr h="1057275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/>
        </p:nvGraphicFramePr>
        <p:xfrm>
          <a:off x="2170113" y="3867150"/>
          <a:ext cx="1543050" cy="1000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50"/>
              </a:tblGrid>
              <a:tr h="1000125">
                <a:tc>
                  <a:txBody>
                    <a:bodyPr/>
                    <a:lstStyle/>
                    <a:p>
                      <a:endParaRPr lang="en-US" b="0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4781550" y="3857625"/>
          <a:ext cx="1209675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675"/>
              </a:tblGrid>
              <a:tr h="990600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47650" y="1028700"/>
            <a:ext cx="7954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 1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1238250" y="1028700"/>
            <a:ext cx="7954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 2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285750" y="3438525"/>
            <a:ext cx="7954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 1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2476500" y="1028700"/>
            <a:ext cx="7954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 3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3810000" y="1038225"/>
            <a:ext cx="7954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 4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943475" y="1009650"/>
            <a:ext cx="7954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 5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4953000" y="3457575"/>
            <a:ext cx="7954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 5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2600325" y="3429000"/>
            <a:ext cx="7954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 3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1323975" y="3429000"/>
            <a:ext cx="7954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 2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3857625" y="3448050"/>
            <a:ext cx="7954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 4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54000" y="1863725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characters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479675" y="1876425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characters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932363" y="1876425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characters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57175" y="4273550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characters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2430463" y="4235450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characters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943475" y="4244975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characters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1273175" y="1863725"/>
            <a:ext cx="8905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numbers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3798888" y="1865313"/>
            <a:ext cx="8905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numbers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1295400" y="4276725"/>
            <a:ext cx="8905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numbers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827463" y="4217988"/>
            <a:ext cx="8905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numbers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809626" y="5276850"/>
            <a:ext cx="72866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Numeric Components are greatly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under-allocated in size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73" name="Rectangle 62"/>
          <p:cNvSpPr>
            <a:spLocks noChangeArrowheads="1"/>
          </p:cNvSpPr>
          <p:nvPr/>
        </p:nvSpPr>
        <p:spPr bwMode="auto">
          <a:xfrm>
            <a:off x="8432800" y="6246813"/>
            <a:ext cx="26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32" grpId="0" animBg="1"/>
      <p:bldP spid="34" grpId="0"/>
      <p:bldP spid="35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30" grpId="0"/>
      <p:bldP spid="36" grpId="0"/>
      <p:bldP spid="37" grpId="0"/>
      <p:bldP spid="38" grpId="0"/>
      <p:bldP spid="40" grpId="0"/>
      <p:bldP spid="41" grpId="0"/>
      <p:bldP spid="44" grpId="0"/>
      <p:bldP spid="59" grpId="0"/>
      <p:bldP spid="60" grpId="0"/>
      <p:bldP spid="6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149933" y="333375"/>
            <a:ext cx="6192838" cy="4937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cs typeface="Times New Roman" pitchFamily="18" charset="0"/>
              </a:rPr>
              <a:t>Storage Sizes of APL Numbers</a:t>
            </a:r>
          </a:p>
        </p:txBody>
      </p:sp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2016516" y="1171575"/>
            <a:ext cx="390845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PL385 Unicode" pitchFamily="49" charset="0"/>
              </a:rPr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BOOLEAN←1000⍴1</a:t>
            </a:r>
            <a:endParaRPr lang="en-US" sz="2000" b="1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9220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251466" y="1406525"/>
            <a:ext cx="3449572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'BOOLEAN'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805378" y="1735138"/>
            <a:ext cx="703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144</a:t>
            </a:r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1976440" y="2168525"/>
            <a:ext cx="3575309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PL385 Unicode" pitchFamily="49" charset="0"/>
              </a:rPr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INTEGER1←1000⍴2</a:t>
            </a:r>
            <a:endParaRPr lang="en-US" sz="2000" b="1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41166" y="2403475"/>
            <a:ext cx="32919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'INTEGER1'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782536" y="2778125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1016</a:t>
            </a: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1989141" y="3141663"/>
            <a:ext cx="403847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PL385 Unicode" pitchFamily="49" charset="0"/>
              </a:rPr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INTEGER2←1000⍴128</a:t>
            </a:r>
            <a:endParaRPr lang="en-US" sz="2000" b="1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31835" y="3376613"/>
            <a:ext cx="387975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'INTEGER2</a:t>
            </a:r>
            <a:r>
              <a:rPr lang="en-US" sz="2000" b="1" dirty="0"/>
              <a:t>'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797017" y="3727450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2016</a:t>
            </a:r>
          </a:p>
        </p:txBody>
      </p:sp>
      <p:sp>
        <p:nvSpPr>
          <p:cNvPr id="26" name="TextBox 7"/>
          <p:cNvSpPr txBox="1">
            <a:spLocks noChangeArrowheads="1"/>
          </p:cNvSpPr>
          <p:nvPr/>
        </p:nvSpPr>
        <p:spPr bwMode="auto">
          <a:xfrm>
            <a:off x="1983990" y="4197350"/>
            <a:ext cx="440751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PL385 Unicode" pitchFamily="49" charset="0"/>
              </a:rPr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INTEGER4←1000⍴32768</a:t>
            </a:r>
            <a:endParaRPr lang="en-US" sz="2000" b="1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216541" y="4430713"/>
            <a:ext cx="359646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'INTEGER4'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802979" y="4735513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4016</a:t>
            </a:r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1988170" y="5170488"/>
            <a:ext cx="3946136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PL385 Unicode" pitchFamily="49" charset="0"/>
              </a:rPr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FLOAT8←1000⍴0.1</a:t>
            </a:r>
            <a:endParaRPr lang="en-US" sz="2000" b="1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223120" y="5403850"/>
            <a:ext cx="335662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'FLOAT8'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799769" y="5708650"/>
            <a:ext cx="8207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8016</a:t>
            </a:r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8432800" y="6246813"/>
            <a:ext cx="26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057275" y="333375"/>
            <a:ext cx="6192838" cy="4937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cs typeface="Times New Roman" pitchFamily="18" charset="0"/>
              </a:rPr>
              <a:t>The Default APL Number 0</a:t>
            </a:r>
          </a:p>
        </p:txBody>
      </p:sp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1195388" y="1171575"/>
            <a:ext cx="3087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PL385 Unicode" pitchFamily="49" charset="0"/>
              </a:rPr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X←1000⍴0</a:t>
            </a:r>
            <a:endParaRPr lang="en-US" sz="2000" b="1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0244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430338" y="1406525"/>
            <a:ext cx="264714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'X'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984250" y="1735138"/>
            <a:ext cx="703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144</a:t>
            </a:r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1136650" y="2168525"/>
            <a:ext cx="368727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PL385 Unicode" pitchFamily="49" charset="0"/>
              </a:rPr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X←1000⍴0.1-0.1</a:t>
            </a:r>
            <a:endParaRPr lang="en-US" sz="2000" b="1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382714" y="2403475"/>
            <a:ext cx="265744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'X'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008063" y="2778125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144</a:t>
            </a: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1149351" y="3141663"/>
            <a:ext cx="345997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PL385 Unicode" pitchFamily="49" charset="0"/>
              </a:rPr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X←1000⍴0×0.1</a:t>
            </a:r>
            <a:endParaRPr lang="en-US" sz="2000" b="1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382713" y="3376613"/>
            <a:ext cx="2573467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'X'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031875" y="3727450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144</a:t>
            </a:r>
          </a:p>
        </p:txBody>
      </p:sp>
      <p:sp>
        <p:nvSpPr>
          <p:cNvPr id="26" name="TextBox 7"/>
          <p:cNvSpPr txBox="1">
            <a:spLocks noChangeArrowheads="1"/>
          </p:cNvSpPr>
          <p:nvPr/>
        </p:nvSpPr>
        <p:spPr bwMode="auto">
          <a:xfrm>
            <a:off x="1125538" y="4197350"/>
            <a:ext cx="332516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PL385 Unicode" pitchFamily="49" charset="0"/>
              </a:rPr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X←1000↑0⍴0.1</a:t>
            </a:r>
            <a:endParaRPr lang="en-US" sz="2000" b="1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435100" y="4430713"/>
            <a:ext cx="3473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'X'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019175" y="4735513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144</a:t>
            </a:r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1746250" y="5151438"/>
            <a:ext cx="3244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latin typeface="APL385 Unicode" pitchFamily="49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X←0×1000⍴0.1</a:t>
            </a:r>
            <a:endParaRPr lang="en-US" sz="2000" b="1" dirty="0">
              <a:solidFill>
                <a:schemeClr val="tx1"/>
              </a:solidFill>
              <a:latin typeface="APL385 Unicode" pitchFamily="49" charset="0"/>
            </a:endParaRPr>
          </a:p>
        </p:txBody>
      </p:sp>
      <p:sp>
        <p:nvSpPr>
          <p:cNvPr id="10257" name="TextBox 19"/>
          <p:cNvSpPr txBox="1">
            <a:spLocks noChangeArrowheads="1"/>
          </p:cNvSpPr>
          <p:nvPr/>
        </p:nvSpPr>
        <p:spPr bwMode="auto">
          <a:xfrm>
            <a:off x="1476375" y="5376863"/>
            <a:ext cx="347186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    </a:t>
            </a:r>
            <a:r>
              <a:rPr lang="en-US" sz="2000" b="1" dirty="0">
                <a:latin typeface="APL385 Unicode" pitchFamily="49" charset="0"/>
              </a:rPr>
              <a:t> </a:t>
            </a:r>
            <a:endParaRPr lang="en-US" sz="2000" b="1" dirty="0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458913" y="5381625"/>
            <a:ext cx="34718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'X'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019175" y="5697538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144</a:t>
            </a:r>
          </a:p>
        </p:txBody>
      </p:sp>
      <p:sp>
        <p:nvSpPr>
          <p:cNvPr id="10260" name="Rectangle 29"/>
          <p:cNvSpPr>
            <a:spLocks noChangeArrowheads="1"/>
          </p:cNvSpPr>
          <p:nvPr/>
        </p:nvSpPr>
        <p:spPr bwMode="auto">
          <a:xfrm>
            <a:off x="8432800" y="6246813"/>
            <a:ext cx="26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24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1400388" y="1677830"/>
            <a:ext cx="7734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latin typeface="APL385 Unicode" pitchFamily="49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F64_0←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1⊃11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645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⎕DR 1000⍴0  </a:t>
            </a:r>
            <a:r>
              <a:rPr lang="en-US" sz="2000" b="1" dirty="0" smtClean="0">
                <a:latin typeface="APL385 Unicode" pitchFamily="49" charset="0"/>
              </a:rPr>
              <a:t>    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⍝ Floating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pt # 0</a:t>
            </a:r>
          </a:p>
        </p:txBody>
      </p:sp>
      <p:sp>
        <p:nvSpPr>
          <p:cNvPr id="11267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019175" y="1966984"/>
            <a:ext cx="30956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'F64_0'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79463" y="2331333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8016</a:t>
            </a:r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1400175" y="2678960"/>
            <a:ext cx="7623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latin typeface="APL385 Unicode" pitchFamily="49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B32_999←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1⊃163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323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⎕DR 1000⍴999 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⍝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Binary-32 # 999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019175" y="2960759"/>
            <a:ext cx="776128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'B32_999'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74700" y="3294134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4032</a:t>
            </a: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1362075" y="3652097"/>
            <a:ext cx="75771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latin typeface="APL385 Unicode" pitchFamily="49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B16_2←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1⊃83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163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⎕DR 1000⍴2</a:t>
            </a:r>
            <a:r>
              <a:rPr lang="en-US" sz="2000" b="1" dirty="0" smtClean="0">
                <a:latin typeface="APL385 Unicode" pitchFamily="49" charset="0"/>
              </a:rPr>
              <a:t>      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⍝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Binary-16 # 2 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000125" y="3921196"/>
            <a:ext cx="72390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'B16_2'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88988" y="4276020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2032</a:t>
            </a:r>
          </a:p>
        </p:txBody>
      </p:sp>
      <p:sp>
        <p:nvSpPr>
          <p:cNvPr id="26" name="TextBox 7"/>
          <p:cNvSpPr txBox="1">
            <a:spLocks noChangeArrowheads="1"/>
          </p:cNvSpPr>
          <p:nvPr/>
        </p:nvSpPr>
        <p:spPr bwMode="auto">
          <a:xfrm>
            <a:off x="1371600" y="4650635"/>
            <a:ext cx="72675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latin typeface="APL385 Unicode" pitchFamily="49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B8_0←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1⊃11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83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⎕DR 1000⍴0</a:t>
            </a:r>
            <a:r>
              <a:rPr lang="en-US" sz="2000" b="1" dirty="0" smtClean="0">
                <a:latin typeface="APL385 Unicode" pitchFamily="49" charset="0"/>
              </a:rPr>
              <a:t>        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⍝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Binary-8 # 0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062038" y="4913772"/>
            <a:ext cx="34718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'B8_0'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804863" y="5274558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1016</a:t>
            </a:r>
          </a:p>
        </p:txBody>
      </p:sp>
      <p:sp>
        <p:nvSpPr>
          <p:cNvPr id="11279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cs typeface="Times New Roman" pitchFamily="18" charset="0"/>
              </a:rPr>
              <a:t>How Do You Create A Vector of Integer Zeros</a:t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>or A Vector of Floating Point Zeros?</a:t>
            </a:r>
          </a:p>
        </p:txBody>
      </p:sp>
      <p:sp>
        <p:nvSpPr>
          <p:cNvPr id="11280" name="Rectangle 23"/>
          <p:cNvSpPr>
            <a:spLocks noChangeArrowheads="1"/>
          </p:cNvSpPr>
          <p:nvPr/>
        </p:nvSpPr>
        <p:spPr bwMode="auto">
          <a:xfrm>
            <a:off x="8432800" y="6246813"/>
            <a:ext cx="26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5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05273" y="333375"/>
            <a:ext cx="8808098" cy="7921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cs typeface="Times New Roman" pitchFamily="18" charset="0"/>
              </a:rPr>
              <a:t>Declaring Numbers</a:t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>Using a Defined Function to Preserve Numeric Type</a:t>
            </a:r>
          </a:p>
        </p:txBody>
      </p:sp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1839913" y="1593850"/>
            <a:ext cx="73040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latin typeface="APL385 Unicode" pitchFamily="49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F64←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64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DCL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1000⍴0</a:t>
            </a:r>
            <a:r>
              <a:rPr lang="en-US" sz="2000" b="1" dirty="0" smtClean="0">
                <a:latin typeface="APL385 Unicode" pitchFamily="49" charset="0"/>
              </a:rPr>
              <a:t>      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⍝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Floating pt # 0</a:t>
            </a:r>
          </a:p>
        </p:txBody>
      </p:sp>
      <p:sp>
        <p:nvSpPr>
          <p:cNvPr id="12292" name="TextBox 10"/>
          <p:cNvSpPr txBox="1">
            <a:spLocks noChangeArrowheads="1"/>
          </p:cNvSpPr>
          <p:nvPr/>
        </p:nvSpPr>
        <p:spPr bwMode="auto">
          <a:xfrm>
            <a:off x="573088" y="3155950"/>
            <a:ext cx="7951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APL385 Unicode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430338" y="1817688"/>
            <a:ext cx="2899066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'F64'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984250" y="2144713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8016</a:t>
            </a:r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1804988" y="2566988"/>
            <a:ext cx="7175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latin typeface="APL385 Unicode" pitchFamily="49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I32←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32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DCL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1000⍴999</a:t>
            </a:r>
            <a:r>
              <a:rPr lang="en-US" sz="2000" b="1" dirty="0" smtClean="0">
                <a:latin typeface="APL385 Unicode" pitchFamily="49" charset="0"/>
              </a:rPr>
              <a:t>    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⍝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Binary-32 # 999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382713" y="2801938"/>
            <a:ext cx="27694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'I32'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008063" y="3152775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4032</a:t>
            </a: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1735138" y="3540125"/>
            <a:ext cx="740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latin typeface="APL385 Unicode" pitchFamily="49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I16←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16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DCL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1000⍴2  </a:t>
            </a:r>
            <a:r>
              <a:rPr lang="en-US" sz="2000" b="1" dirty="0" smtClean="0">
                <a:latin typeface="APL385 Unicode" pitchFamily="49" charset="0"/>
              </a:rPr>
              <a:t>    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⍝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Binary-16 # 2 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382713" y="3762375"/>
            <a:ext cx="2946691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 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'I16'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031875" y="4079875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2032</a:t>
            </a:r>
          </a:p>
        </p:txBody>
      </p:sp>
      <p:sp>
        <p:nvSpPr>
          <p:cNvPr id="26" name="TextBox 7"/>
          <p:cNvSpPr txBox="1">
            <a:spLocks noChangeArrowheads="1"/>
          </p:cNvSpPr>
          <p:nvPr/>
        </p:nvSpPr>
        <p:spPr bwMode="auto">
          <a:xfrm>
            <a:off x="1828446" y="4566850"/>
            <a:ext cx="61025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latin typeface="APL385 Unicode" pitchFamily="49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I8←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8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DCL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PL385 Unicode" pitchFamily="49" charset="0"/>
              </a:rPr>
              <a:t>1000⍴0</a:t>
            </a:r>
            <a:r>
              <a:rPr lang="en-US" sz="2000" b="1" dirty="0" smtClean="0">
                <a:latin typeface="APL385 Unicode" pitchFamily="49" charset="0"/>
              </a:rPr>
              <a:t>        </a:t>
            </a:r>
            <a:r>
              <a:rPr lang="en-US" sz="2000" b="1" dirty="0" smtClean="0">
                <a:solidFill>
                  <a:srgbClr val="00B050"/>
                </a:solidFill>
                <a:latin typeface="APL385 Unicode" pitchFamily="49" charset="0"/>
              </a:rPr>
              <a:t>⍝ </a:t>
            </a:r>
            <a:r>
              <a:rPr lang="en-US" sz="2000" b="1" dirty="0">
                <a:solidFill>
                  <a:srgbClr val="00B050"/>
                </a:solidFill>
                <a:latin typeface="APL385 Unicode" pitchFamily="49" charset="0"/>
              </a:rPr>
              <a:t>Binary-8 # 0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435100" y="4783138"/>
            <a:ext cx="3473450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    </a:t>
            </a:r>
            <a:r>
              <a:rPr lang="en-US" sz="2000" b="1" dirty="0" smtClean="0">
                <a:solidFill>
                  <a:schemeClr val="tx1"/>
                </a:solidFill>
                <a:latin typeface="APL385 Unicode" pitchFamily="49" charset="0"/>
              </a:rPr>
              <a:t>⎕SIZE </a:t>
            </a:r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'I8'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019175" y="5087938"/>
            <a:ext cx="87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PL385 Unicode" pitchFamily="49" charset="0"/>
              </a:rPr>
              <a:t>1016</a:t>
            </a:r>
          </a:p>
        </p:txBody>
      </p:sp>
      <p:sp>
        <p:nvSpPr>
          <p:cNvPr id="12304" name="Rectangle 19"/>
          <p:cNvSpPr>
            <a:spLocks noChangeArrowheads="1"/>
          </p:cNvSpPr>
          <p:nvPr/>
        </p:nvSpPr>
        <p:spPr bwMode="auto">
          <a:xfrm>
            <a:off x="8432800" y="6246813"/>
            <a:ext cx="26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5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19900</TotalTime>
  <Words>2173</Words>
  <Application>Microsoft Office PowerPoint</Application>
  <PresentationFormat>On-screen Show (4:3)</PresentationFormat>
  <Paragraphs>638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Times New Roman</vt:lpstr>
      <vt:lpstr>APL385 Unicode</vt:lpstr>
      <vt:lpstr>Wingdings</vt:lpstr>
      <vt:lpstr>Calibri</vt:lpstr>
      <vt:lpstr>Office Theme</vt:lpstr>
      <vt:lpstr>APL Optimization Techniques </vt:lpstr>
      <vt:lpstr>Topics</vt:lpstr>
      <vt:lpstr>A Component File  where each Component Contains 100 Rows of Data</vt:lpstr>
      <vt:lpstr>Slide 4</vt:lpstr>
      <vt:lpstr>Initializing a Component File</vt:lpstr>
      <vt:lpstr>Storage Sizes of APL Numbers</vt:lpstr>
      <vt:lpstr>The Default APL Number 0</vt:lpstr>
      <vt:lpstr>How Do You Create A Vector of Integer Zeros or A Vector of Floating Point Zeros?</vt:lpstr>
      <vt:lpstr>Declaring Numbers Using a Defined Function to Preserve Numeric Type</vt:lpstr>
      <vt:lpstr>The DCL (Declare) Function</vt:lpstr>
      <vt:lpstr>Slide 11</vt:lpstr>
      <vt:lpstr>Changing the Floating Point 0</vt:lpstr>
      <vt:lpstr>Precaution</vt:lpstr>
      <vt:lpstr>Storing Numbers in a Native File</vt:lpstr>
      <vt:lpstr>Blanks and commas are the most frequently used separators for numbers stored in a text file. Index Generator is also frequently used.</vt:lpstr>
      <vt:lpstr>                        </vt:lpstr>
      <vt:lpstr>Slide 17</vt:lpstr>
      <vt:lpstr>File I/O Optimization Suggestions</vt:lpstr>
      <vt:lpstr>Outer Product</vt:lpstr>
      <vt:lpstr>Replacing Outer Product by Indexing</vt:lpstr>
      <vt:lpstr>Replacing Outer Product by Simple Logic</vt:lpstr>
      <vt:lpstr>Replacing Outer Product by a Loop</vt:lpstr>
      <vt:lpstr>Inner Product</vt:lpstr>
      <vt:lpstr>Matrix on the (wrong) Side of the Expression  Requiring a Matrix Transpose</vt:lpstr>
      <vt:lpstr>Transposed Inner Product</vt:lpstr>
      <vt:lpstr>Array Comparisons</vt:lpstr>
      <vt:lpstr>Comparing Array Contents with a scalar</vt:lpstr>
      <vt:lpstr>Character Comparison Efficiency</vt:lpstr>
      <vt:lpstr>Numeric Comparison Efficiency</vt:lpstr>
      <vt:lpstr>Comparing Vectors</vt:lpstr>
      <vt:lpstr>Comparing Vectors of Unequal Lengths</vt:lpstr>
      <vt:lpstr>Comparing Vectors of Unequal Lengths</vt:lpstr>
      <vt:lpstr>Checking the Return Code of a Function</vt:lpstr>
      <vt:lpstr>Example of Function Return Code</vt:lpstr>
      <vt:lpstr>Example of Return Code Inefficiency</vt:lpstr>
      <vt:lpstr>CPU Optimization Suggestions</vt:lpstr>
      <vt:lpstr>The End  </vt:lpstr>
    </vt:vector>
  </TitlesOfParts>
  <Company>Fiserv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2003 template</dc:title>
  <dc:creator/>
  <cp:lastModifiedBy>Fiserv</cp:lastModifiedBy>
  <cp:revision>582</cp:revision>
  <cp:lastPrinted>2008-12-03T03:23:25Z</cp:lastPrinted>
  <dcterms:created xsi:type="dcterms:W3CDTF">2008-11-13T19:10:42Z</dcterms:created>
  <dcterms:modified xsi:type="dcterms:W3CDTF">2012-09-27T15:41:45Z</dcterms:modified>
</cp:coreProperties>
</file>