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32"/>
  </p:notesMasterIdLst>
  <p:sldIdLst>
    <p:sldId id="256" r:id="rId2"/>
    <p:sldId id="267" r:id="rId3"/>
    <p:sldId id="281" r:id="rId4"/>
    <p:sldId id="298" r:id="rId5"/>
    <p:sldId id="302" r:id="rId6"/>
    <p:sldId id="296" r:id="rId7"/>
    <p:sldId id="299" r:id="rId8"/>
    <p:sldId id="282" r:id="rId9"/>
    <p:sldId id="283" r:id="rId10"/>
    <p:sldId id="287" r:id="rId11"/>
    <p:sldId id="286" r:id="rId12"/>
    <p:sldId id="288" r:id="rId13"/>
    <p:sldId id="289" r:id="rId14"/>
    <p:sldId id="290" r:id="rId15"/>
    <p:sldId id="291" r:id="rId16"/>
    <p:sldId id="292" r:id="rId17"/>
    <p:sldId id="295" r:id="rId18"/>
    <p:sldId id="284" r:id="rId19"/>
    <p:sldId id="274" r:id="rId20"/>
    <p:sldId id="275" r:id="rId21"/>
    <p:sldId id="276" r:id="rId22"/>
    <p:sldId id="278" r:id="rId23"/>
    <p:sldId id="280" r:id="rId24"/>
    <p:sldId id="279" r:id="rId25"/>
    <p:sldId id="303" r:id="rId26"/>
    <p:sldId id="272" r:id="rId27"/>
    <p:sldId id="273" r:id="rId28"/>
    <p:sldId id="277" r:id="rId29"/>
    <p:sldId id="271" r:id="rId30"/>
    <p:sldId id="301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CDBE88CA-3740-4AD4-892E-C6DE6E40DD7D}">
          <p14:sldIdLst>
            <p14:sldId id="256"/>
            <p14:sldId id="267"/>
          </p14:sldIdLst>
        </p14:section>
        <p14:section name="Untitled Section" id="{7571674C-5305-46CE-B578-CF8BF7769FD4}">
          <p14:sldIdLst>
            <p14:sldId id="281"/>
            <p14:sldId id="298"/>
            <p14:sldId id="302"/>
            <p14:sldId id="296"/>
            <p14:sldId id="299"/>
            <p14:sldId id="282"/>
            <p14:sldId id="283"/>
            <p14:sldId id="287"/>
            <p14:sldId id="286"/>
            <p14:sldId id="288"/>
            <p14:sldId id="289"/>
            <p14:sldId id="290"/>
            <p14:sldId id="291"/>
            <p14:sldId id="292"/>
            <p14:sldId id="295"/>
            <p14:sldId id="284"/>
            <p14:sldId id="274"/>
            <p14:sldId id="275"/>
            <p14:sldId id="276"/>
            <p14:sldId id="278"/>
            <p14:sldId id="280"/>
            <p14:sldId id="279"/>
            <p14:sldId id="303"/>
            <p14:sldId id="272"/>
            <p14:sldId id="273"/>
            <p14:sldId id="277"/>
            <p14:sldId id="271"/>
            <p14:sldId id="30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339" autoAdjust="0"/>
  </p:normalViewPr>
  <p:slideViewPr>
    <p:cSldViewPr>
      <p:cViewPr varScale="1">
        <p:scale>
          <a:sx n="79" d="100"/>
          <a:sy n="79" d="100"/>
        </p:scale>
        <p:origin x="-15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0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24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903" y="1905615"/>
            <a:ext cx="2674194" cy="304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5" y="6021288"/>
            <a:ext cx="952705" cy="75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ctr">
              <a:defRPr sz="2000">
                <a:latin typeface="+mn-lt"/>
              </a:defRPr>
            </a:lvl1pPr>
          </a:lstStyle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11487822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8DB97F0-EE69-401B-BC70-7A9B38602DCD}" type="slidenum">
              <a:rPr lang="da-DK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8DB97F0-EE69-401B-BC70-7A9B38602DCD}" type="slidenum">
              <a:rPr lang="da-DK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4288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5" y="6021288"/>
            <a:ext cx="952705" cy="7564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62" r:id="rId4"/>
    <p:sldLayoutId id="2147483651" r:id="rId5"/>
  </p:sldLayoutIdLst>
  <p:transition>
    <p:fade thruBlk="1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5229200"/>
            <a:ext cx="6400800" cy="769640"/>
          </a:xfrm>
        </p:spPr>
        <p:txBody>
          <a:bodyPr/>
          <a:lstStyle/>
          <a:p>
            <a:r>
              <a:rPr lang="da-DK" dirty="0" smtClean="0"/>
              <a:t>Morten Kromberg</a:t>
            </a:r>
            <a:endParaRPr lang="da-DK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 smtClean="0"/>
              <a:t>The Dyalog File Server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Benefits of DFS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Ability to monitor file system activity</a:t>
            </a:r>
          </a:p>
          <a:p>
            <a:pPr lvl="1"/>
            <a:r>
              <a:rPr lang="da-DK" sz="2000" dirty="0" smtClean="0"/>
              <a:t>Who has that file held (or tied)? (&amp; Kill them!)</a:t>
            </a:r>
          </a:p>
          <a:p>
            <a:pPr lvl="1"/>
            <a:r>
              <a:rPr lang="da-DK" sz="2000" dirty="0" smtClean="0"/>
              <a:t>Which users are using resources?</a:t>
            </a:r>
          </a:p>
          <a:p>
            <a:pPr lvl="1"/>
            <a:r>
              <a:rPr lang="da-DK" sz="2000" dirty="0" smtClean="0"/>
              <a:t>Which files have the heaviest load?</a:t>
            </a:r>
          </a:p>
          <a:p>
            <a:r>
              <a:rPr lang="da-DK" sz="2400" dirty="0" smtClean="0"/>
              <a:t>Online backups</a:t>
            </a:r>
          </a:p>
          <a:p>
            <a:pPr lvl="1"/>
            <a:r>
              <a:rPr lang="da-DK" sz="2000" dirty="0" smtClean="0"/>
              <a:t>Full and incremental backups without taking system down</a:t>
            </a:r>
          </a:p>
          <a:p>
            <a:pPr lvl="1"/>
            <a:r>
              <a:rPr lang="da-DK" sz="2000" dirty="0" smtClean="0"/>
              <a:t>Restore (if the file is not tied)</a:t>
            </a:r>
          </a:p>
          <a:p>
            <a:r>
              <a:rPr lang="da-DK" sz="2400" dirty="0" smtClean="0"/>
              <a:t>Simultaneous connections from one client session</a:t>
            </a:r>
          </a:p>
          <a:p>
            <a:pPr lvl="1"/>
            <a:r>
              <a:rPr lang="da-DK" sz="2000" dirty="0" smtClean="0"/>
              <a:t>In particular, two threads can be independent clients of the file system.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0765418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Longer Term Benefits...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Server-side compression and caching</a:t>
            </a:r>
          </a:p>
          <a:p>
            <a:r>
              <a:rPr lang="da-DK" dirty="0" smtClean="0"/>
              <a:t>Server-side ”Stored Procedures”</a:t>
            </a:r>
          </a:p>
          <a:p>
            <a:r>
              <a:rPr lang="da-DK" dirty="0" smtClean="0"/>
              <a:t>Mirroring to a 2nd DFS installation for Disaster Recovery</a:t>
            </a:r>
          </a:p>
          <a:p>
            <a:r>
              <a:rPr lang="da-DK" dirty="0" smtClean="0"/>
              <a:t>Transactions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2214365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Configuration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Held in XML files</a:t>
            </a:r>
          </a:p>
          <a:p>
            <a:r>
              <a:rPr lang="da-DK" dirty="0" smtClean="0"/>
              <a:t>Editable via Web Monitor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3444693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config.xml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13</a:t>
            </a:fld>
            <a:endParaRPr lang="da-D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4915" cy="6669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644855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filemap.xml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14</a:t>
            </a:fld>
            <a:endParaRPr lang="da-DK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93" y="260648"/>
            <a:ext cx="9255186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814061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servicemap.xml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15</a:t>
            </a:fld>
            <a:endParaRPr lang="da-DK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94" y="0"/>
            <a:ext cx="9147294" cy="685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689841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roles.xml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16</a:t>
            </a:fld>
            <a:endParaRPr lang="da-DK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9"/>
            <a:ext cx="9144000" cy="685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37594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User Editor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17</a:t>
            </a:fld>
            <a:endParaRPr lang="da-DK"/>
          </a:p>
        </p:txBody>
      </p:sp>
      <p:pic>
        <p:nvPicPr>
          <p:cNvPr id="6147" name="Picture 3" descr="C:\Users\mkrom.INSIGHT\AppData\Local\Microsoft\Windows\Temporary Internet Files\Content.Outlook\EV3QW1YG\dfsadmin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5325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mkrom.INSIGHT\AppData\Local\Microsoft\Windows\Temporary Internet Files\Content.Outlook\EV3QW1YG\dfsus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4157"/>
            <a:ext cx="9144000" cy="532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17740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DFS Security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Access to the DFS requires a login</a:t>
            </a:r>
          </a:p>
          <a:p>
            <a:r>
              <a:rPr lang="da-DK" dirty="0" smtClean="0"/>
              <a:t>DFS has a table of valid users</a:t>
            </a:r>
          </a:p>
          <a:p>
            <a:r>
              <a:rPr lang="da-DK" dirty="0" smtClean="0"/>
              <a:t>Users can either have passwords validated by DFS itself, or using ”Integrated Windows Authentication”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891102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Current Performance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Sometimes slower on reads due to lack of caching</a:t>
            </a:r>
          </a:p>
          <a:p>
            <a:r>
              <a:rPr lang="da-DK" sz="2400" dirty="0" smtClean="0"/>
              <a:t>Faster on writes due to use of exclusive ties on the server</a:t>
            </a:r>
          </a:p>
          <a:p>
            <a:r>
              <a:rPr lang="da-DK" sz="2400" dirty="0" smtClean="0"/>
              <a:t>Faster and (MUCH more predictable) on FHOLD with high user loads</a:t>
            </a:r>
          </a:p>
          <a:p>
            <a:r>
              <a:rPr lang="da-DK" sz="2400" dirty="0" smtClean="0"/>
              <a:t>Current target is to have better overall performance than Windows LAN files</a:t>
            </a:r>
          </a:p>
          <a:p>
            <a:r>
              <a:rPr lang="da-DK" sz="2400" dirty="0" smtClean="0"/>
              <a:t>Long term target is to be competitive on all platforms.</a:t>
            </a:r>
            <a:endParaRPr lang="da-DK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901073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392488"/>
          </a:xfrm>
        </p:spPr>
        <p:txBody>
          <a:bodyPr/>
          <a:lstStyle/>
          <a:p>
            <a:r>
              <a:rPr lang="en-GB" sz="2800" dirty="0" smtClean="0"/>
              <a:t>What is the DFS?</a:t>
            </a:r>
          </a:p>
          <a:p>
            <a:r>
              <a:rPr lang="en-GB" sz="2800" dirty="0" smtClean="0"/>
              <a:t>Motivation &amp; Benefits</a:t>
            </a:r>
          </a:p>
          <a:p>
            <a:r>
              <a:rPr lang="en-GB" sz="2800" dirty="0" smtClean="0"/>
              <a:t>Quick Demo</a:t>
            </a:r>
          </a:p>
          <a:p>
            <a:r>
              <a:rPr lang="en-GB" sz="2800" dirty="0"/>
              <a:t>Operation / Configuration </a:t>
            </a:r>
          </a:p>
          <a:p>
            <a:r>
              <a:rPr lang="en-GB" sz="2800" dirty="0" smtClean="0"/>
              <a:t>Performance</a:t>
            </a:r>
          </a:p>
          <a:p>
            <a:r>
              <a:rPr lang="en-GB" sz="2800" dirty="0" smtClean="0"/>
              <a:t>Differences between “DCF” and “DFS”</a:t>
            </a:r>
          </a:p>
          <a:p>
            <a:r>
              <a:rPr lang="en-GB" sz="2800" dirty="0" smtClean="0"/>
              <a:t>DFS Road Map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The Dyalog File Server</a:t>
            </a:r>
            <a:endParaRPr lang="da-D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0499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Performance Figures</a:t>
            </a:r>
            <a:endParaRPr lang="da-DK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848082"/>
              </p:ext>
            </p:extLst>
          </p:nvPr>
        </p:nvGraphicFramePr>
        <p:xfrm>
          <a:off x="467544" y="1988840"/>
          <a:ext cx="828579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3880"/>
                <a:gridCol w="1612979"/>
                <a:gridCol w="1612979"/>
                <a:gridCol w="1612979"/>
                <a:gridCol w="1612979"/>
              </a:tblGrid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Platform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1 client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2 clients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3 clients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/>
                        <a:t>4 clients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>
                          <a:latin typeface="APL385 Unicode" pitchFamily="49" charset="0"/>
                        </a:rPr>
                        <a:t>⎕FNS</a:t>
                      </a:r>
                      <a:r>
                        <a:rPr lang="da-DK" baseline="0" dirty="0" smtClean="0"/>
                        <a:t> on LAN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28&lt;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32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&lt;34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15&lt;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20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&lt;23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 5&lt;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15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&lt;21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 3&lt;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 9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&lt;23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DFS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46&lt;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51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&lt;59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25&lt;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34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&lt;38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20&lt;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22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&lt;24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15&lt;</a:t>
                      </a:r>
                      <a:r>
                        <a:rPr lang="da-DK" b="1" dirty="0" smtClean="0">
                          <a:latin typeface="Courier New" pitchFamily="49" charset="0"/>
                          <a:cs typeface="Courier New" pitchFamily="49" charset="0"/>
                        </a:rPr>
                        <a:t>16</a:t>
                      </a:r>
                      <a:r>
                        <a:rPr lang="da-DK" dirty="0" smtClean="0">
                          <a:latin typeface="Courier New" pitchFamily="49" charset="0"/>
                          <a:cs typeface="Courier New" pitchFamily="49" charset="0"/>
                        </a:rPr>
                        <a:t>&lt;17</a:t>
                      </a:r>
                      <a:endParaRPr lang="da-DK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20</a:t>
            </a:fld>
            <a:endParaRPr lang="da-DK"/>
          </a:p>
        </p:txBody>
      </p:sp>
      <p:sp>
        <p:nvSpPr>
          <p:cNvPr id="8" name="Text Placeholder 7"/>
          <p:cNvSpPr>
            <a:spLocks noGrp="1"/>
          </p:cNvSpPr>
          <p:nvPr>
            <p:ph type="body" idx="4294967295"/>
          </p:nvPr>
        </p:nvSpPr>
        <p:spPr>
          <a:xfrm>
            <a:off x="755576" y="1484784"/>
            <a:ext cx="7416824" cy="424847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da-DK" sz="2400" b="1" dirty="0" smtClean="0"/>
              <a:t>Transactions Per Second (per client)</a:t>
            </a:r>
            <a:br>
              <a:rPr lang="da-DK" sz="2400" b="1" dirty="0" smtClean="0"/>
            </a:br>
            <a:endParaRPr lang="da-DK" sz="2400" b="1" dirty="0" smtClean="0"/>
          </a:p>
          <a:p>
            <a:pPr marL="0" indent="0">
              <a:buNone/>
            </a:pPr>
            <a:endParaRPr lang="da-DK" sz="2400" dirty="0" smtClean="0"/>
          </a:p>
          <a:p>
            <a:pPr marL="0" indent="0">
              <a:buNone/>
            </a:pPr>
            <a:endParaRPr lang="da-DK" sz="2400" dirty="0"/>
          </a:p>
          <a:p>
            <a:pPr marL="0" indent="0">
              <a:buNone/>
            </a:pPr>
            <a:r>
              <a:rPr lang="da-DK" sz="1400" dirty="0" smtClean="0"/>
              <a:t/>
            </a:r>
            <a:br>
              <a:rPr lang="da-DK" sz="1400" dirty="0" smtClean="0"/>
            </a:br>
            <a:r>
              <a:rPr lang="da-DK" sz="2400" dirty="0" smtClean="0"/>
              <a:t>”Transaction” (on 10k components):</a:t>
            </a:r>
            <a:br>
              <a:rPr lang="da-DK" sz="2400" dirty="0" smtClean="0"/>
            </a:br>
            <a:r>
              <a:rPr lang="da-DK" sz="200" dirty="0" smtClean="0"/>
              <a:t> </a:t>
            </a:r>
            <a:r>
              <a:rPr lang="da-DK" sz="900" dirty="0" smtClean="0"/>
              <a:t> </a:t>
            </a:r>
          </a:p>
          <a:p>
            <a:pPr marL="0" indent="0">
              <a:buNone/>
            </a:pPr>
            <a:r>
              <a:rPr lang="da-DK" sz="2000" b="1" dirty="0" smtClean="0">
                <a:latin typeface="APL385 Unicode" pitchFamily="49" charset="0"/>
              </a:rPr>
              <a:t>   </a:t>
            </a:r>
            <a:r>
              <a:rPr lang="da-DK" sz="2000" b="1" dirty="0">
                <a:latin typeface="APL385 Unicode" pitchFamily="49" charset="0"/>
              </a:rPr>
              <a:t>⎕FHOLD tn             </a:t>
            </a:r>
            <a:r>
              <a:rPr lang="da-DK" sz="2000" b="1" dirty="0" smtClean="0">
                <a:latin typeface="APL385 Unicode" pitchFamily="49" charset="0"/>
              </a:rPr>
              <a:t>⍝ Start Transaction                   </a:t>
            </a:r>
            <a:br>
              <a:rPr lang="da-DK" sz="2000" b="1" dirty="0" smtClean="0">
                <a:latin typeface="APL385 Unicode" pitchFamily="49" charset="0"/>
              </a:rPr>
            </a:br>
            <a:r>
              <a:rPr lang="da-DK" sz="2000" b="1" dirty="0" smtClean="0">
                <a:latin typeface="APL385 Unicode" pitchFamily="49" charset="0"/>
              </a:rPr>
              <a:t>   data</a:t>
            </a:r>
            <a:r>
              <a:rPr lang="da-DK" sz="2000" b="1" dirty="0">
                <a:latin typeface="APL385 Unicode" pitchFamily="49" charset="0"/>
              </a:rPr>
              <a:t>←⎕FREAD tn,cn     </a:t>
            </a:r>
            <a:r>
              <a:rPr lang="da-DK" sz="2000" b="1" dirty="0" smtClean="0">
                <a:latin typeface="APL385 Unicode" pitchFamily="49" charset="0"/>
              </a:rPr>
              <a:t>⍝ Read </a:t>
            </a:r>
            <a:endParaRPr lang="da-DK" sz="2000" b="1" dirty="0">
              <a:latin typeface="APL385 Unicode" pitchFamily="49" charset="0"/>
            </a:endParaRPr>
          </a:p>
          <a:p>
            <a:pPr marL="0" indent="0">
              <a:buNone/>
            </a:pPr>
            <a:r>
              <a:rPr lang="da-DK" sz="2000" b="1" dirty="0" smtClean="0">
                <a:latin typeface="APL385 Unicode" pitchFamily="49" charset="0"/>
              </a:rPr>
              <a:t>   data </a:t>
            </a:r>
            <a:r>
              <a:rPr lang="da-DK" sz="2000" b="1" dirty="0">
                <a:latin typeface="APL385 Unicode" pitchFamily="49" charset="0"/>
              </a:rPr>
              <a:t>⎕FREPLACE tn,cn  </a:t>
            </a:r>
            <a:r>
              <a:rPr lang="da-DK" sz="2000" b="1" dirty="0" smtClean="0">
                <a:latin typeface="APL385 Unicode" pitchFamily="49" charset="0"/>
              </a:rPr>
              <a:t>⍝ Update</a:t>
            </a:r>
            <a:endParaRPr lang="da-DK" sz="2000" b="1" dirty="0">
              <a:latin typeface="APL385 Unicode" pitchFamily="49" charset="0"/>
            </a:endParaRPr>
          </a:p>
          <a:p>
            <a:pPr marL="0" indent="0">
              <a:buNone/>
            </a:pPr>
            <a:r>
              <a:rPr lang="da-DK" sz="2000" b="1" dirty="0" smtClean="0">
                <a:latin typeface="APL385 Unicode" pitchFamily="49" charset="0"/>
              </a:rPr>
              <a:t>   </a:t>
            </a:r>
            <a:r>
              <a:rPr lang="da-DK" sz="2000" b="1" dirty="0">
                <a:latin typeface="APL385 Unicode" pitchFamily="49" charset="0"/>
              </a:rPr>
              <a:t>⎕FHOLD ⍬              </a:t>
            </a:r>
            <a:r>
              <a:rPr lang="da-DK" sz="2000" b="1" dirty="0" smtClean="0">
                <a:latin typeface="APL385 Unicode" pitchFamily="49" charset="0"/>
              </a:rPr>
              <a:t>⍝ ”Commit”</a:t>
            </a:r>
            <a:r>
              <a:rPr lang="da-DK" sz="2000" dirty="0" smtClean="0"/>
              <a:t/>
            </a:r>
            <a:br>
              <a:rPr lang="da-DK" sz="2000" dirty="0" smtClean="0"/>
            </a:br>
            <a:r>
              <a:rPr lang="da-DK" sz="2000" dirty="0" smtClean="0"/>
              <a:t/>
            </a:r>
            <a:br>
              <a:rPr lang="da-DK" sz="2000" dirty="0" smtClean="0"/>
            </a:br>
            <a:r>
              <a:rPr lang="da-DK" sz="2000" dirty="0" smtClean="0"/>
              <a:t>Hardware: i7 server &amp; i7 laptop client.</a:t>
            </a:r>
            <a:endParaRPr lang="da-DK" sz="2000" dirty="0"/>
          </a:p>
        </p:txBody>
      </p:sp>
    </p:spTree>
    <p:extLst>
      <p:ext uri="{BB962C8B-B14F-4D97-AF65-F5344CB8AC3E}">
        <p14:creationId xmlns:p14="http://schemas.microsoft.com/office/powerpoint/2010/main" val="41344717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Compression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Experiments with GZIP gave lower performance on wired LAN and speedups on WiFi / WAN</a:t>
            </a:r>
          </a:p>
          <a:p>
            <a:pPr lvl="1"/>
            <a:r>
              <a:rPr lang="da-DK" dirty="0" smtClean="0"/>
              <a:t>Always in return for higher CPU consumption</a:t>
            </a:r>
          </a:p>
          <a:p>
            <a:pPr lvl="1"/>
            <a:r>
              <a:rPr lang="da-DK" dirty="0" smtClean="0"/>
              <a:t>Server-side caching and compressed file components will probably tip the </a:t>
            </a:r>
            <a:r>
              <a:rPr lang="da-DK" dirty="0" smtClean="0"/>
              <a:t>weight</a:t>
            </a:r>
          </a:p>
          <a:p>
            <a:pPr lvl="1"/>
            <a:r>
              <a:rPr lang="da-DK" dirty="0" smtClean="0"/>
              <a:t>(will probably be a configurable option)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3119188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DCF – DFS Differences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114800"/>
          </a:xfrm>
        </p:spPr>
        <p:txBody>
          <a:bodyPr/>
          <a:lstStyle/>
          <a:p>
            <a:r>
              <a:rPr lang="da-DK" sz="2800" dirty="0" smtClean="0"/>
              <a:t>DFS Access Matrix is always enforced; you can not log in as ”user 0”.</a:t>
            </a:r>
          </a:p>
          <a:p>
            <a:r>
              <a:rPr lang="da-DK" sz="2800" dirty="0" smtClean="0"/>
              <a:t>All DFS functions that refer to user numbers report user names: </a:t>
            </a:r>
            <a:br>
              <a:rPr lang="da-DK" sz="2800" dirty="0" smtClean="0"/>
            </a:br>
            <a:r>
              <a:rPr lang="da-DK" sz="2800" dirty="0" smtClean="0"/>
              <a:t>FHIST, FRDAC, FSTAC, FRDCI</a:t>
            </a:r>
          </a:p>
          <a:p>
            <a:endParaRPr lang="da-DK" sz="2800" dirty="0" smtClean="0"/>
          </a:p>
          <a:p>
            <a:pPr lvl="1"/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5773505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DCF – DFS Differences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114800"/>
          </a:xfrm>
        </p:spPr>
        <p:txBody>
          <a:bodyPr/>
          <a:lstStyle/>
          <a:p>
            <a:r>
              <a:rPr lang="da-DK" sz="2800" dirty="0" smtClean="0"/>
              <a:t>DFS </a:t>
            </a:r>
            <a:r>
              <a:rPr lang="da-DK" sz="2800" dirty="0" smtClean="0">
                <a:latin typeface="APL385 Unicode" pitchFamily="49" charset="0"/>
              </a:rPr>
              <a:t>FLIB</a:t>
            </a:r>
            <a:r>
              <a:rPr lang="da-DK" sz="2800" dirty="0" smtClean="0"/>
              <a:t> reports exclusively tied files</a:t>
            </a:r>
          </a:p>
          <a:p>
            <a:pPr lvl="1"/>
            <a:r>
              <a:rPr lang="da-DK" sz="2400" dirty="0"/>
              <a:t>So will </a:t>
            </a:r>
            <a:r>
              <a:rPr lang="da-DK" sz="2400" dirty="0">
                <a:latin typeface="APL385 Unicode" pitchFamily="49" charset="0"/>
              </a:rPr>
              <a:t>⎕</a:t>
            </a:r>
            <a:r>
              <a:rPr lang="da-DK" sz="2400" dirty="0" smtClean="0">
                <a:latin typeface="APL385 Unicode" pitchFamily="49" charset="0"/>
              </a:rPr>
              <a:t>FLIB</a:t>
            </a:r>
            <a:r>
              <a:rPr lang="da-DK" sz="2400" dirty="0" smtClean="0"/>
              <a:t> </a:t>
            </a:r>
            <a:r>
              <a:rPr lang="da-DK" sz="2400" dirty="0"/>
              <a:t>in </a:t>
            </a:r>
            <a:r>
              <a:rPr lang="da-DK" sz="2400" dirty="0" smtClean="0"/>
              <a:t>v13.2</a:t>
            </a:r>
          </a:p>
          <a:p>
            <a:r>
              <a:rPr lang="da-DK" sz="2800" dirty="0"/>
              <a:t>DFS FHIST does not record latest file tie</a:t>
            </a:r>
          </a:p>
          <a:p>
            <a:pPr lvl="1"/>
            <a:r>
              <a:rPr lang="da-DK" sz="2400" dirty="0"/>
              <a:t>From 13.2, </a:t>
            </a:r>
            <a:r>
              <a:rPr lang="da-DK" sz="2400" dirty="0">
                <a:latin typeface="APL385 Unicode" pitchFamily="49" charset="0"/>
              </a:rPr>
              <a:t>⎕FHIST </a:t>
            </a:r>
            <a:r>
              <a:rPr lang="da-DK" sz="2400" dirty="0"/>
              <a:t>will also not do this</a:t>
            </a:r>
          </a:p>
          <a:p>
            <a:r>
              <a:rPr lang="da-DK" sz="2800" dirty="0"/>
              <a:t>DFS can tie more than 253 files at once</a:t>
            </a:r>
          </a:p>
          <a:p>
            <a:r>
              <a:rPr lang="da-DK" sz="2800" dirty="0" smtClean="0"/>
              <a:t>DFS file holds are not released on return to immediate execution</a:t>
            </a:r>
          </a:p>
          <a:p>
            <a:pPr lvl="1"/>
            <a:r>
              <a:rPr lang="da-DK" sz="2400" dirty="0" smtClean="0"/>
              <a:t>Not a bug, it’s a feechure</a:t>
            </a:r>
          </a:p>
          <a:p>
            <a:pPr lvl="1"/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9771850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Robust?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Fingers crossed, knocking on wood</a:t>
            </a:r>
          </a:p>
          <a:p>
            <a:r>
              <a:rPr lang="da-DK" dirty="0" smtClean="0"/>
              <a:t>DFS has been tested by world leaders in destruction testing </a:t>
            </a:r>
          </a:p>
          <a:p>
            <a:r>
              <a:rPr lang="da-DK" dirty="0" smtClean="0"/>
              <a:t>DFS testing eventually uncovered bugs in the component file system itself, and in Conga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24</a:t>
            </a:fld>
            <a:endParaRPr lang="da-DK"/>
          </a:p>
        </p:txBody>
      </p:sp>
      <p:pic>
        <p:nvPicPr>
          <p:cNvPr id="2050" name="Picture 2" descr="http://www.caradvice.com.au/wp-content/uploads/2010/11/volvo-crash-te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7"/>
            <a:ext cx="7848872" cy="534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43076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Project History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114800"/>
          </a:xfrm>
        </p:spPr>
        <p:txBody>
          <a:bodyPr/>
          <a:lstStyle/>
          <a:p>
            <a:r>
              <a:rPr lang="da-DK" sz="2800" dirty="0"/>
              <a:t>Origins </a:t>
            </a:r>
            <a:r>
              <a:rPr lang="da-DK" sz="2800" dirty="0" smtClean="0"/>
              <a:t>can be traced back to</a:t>
            </a:r>
            <a:r>
              <a:rPr lang="da-DK" sz="2800" dirty="0" smtClean="0"/>
              <a:t> </a:t>
            </a:r>
            <a:r>
              <a:rPr lang="da-DK" sz="2800" dirty="0"/>
              <a:t>projects at APL Italiana around 1999-2001</a:t>
            </a:r>
          </a:p>
          <a:p>
            <a:r>
              <a:rPr lang="da-DK" sz="2800" dirty="0" smtClean="0"/>
              <a:t>First mentioned at Dyalog conference more than 5 years ago</a:t>
            </a:r>
          </a:p>
          <a:p>
            <a:r>
              <a:rPr lang="da-DK" sz="2800" dirty="0" smtClean="0"/>
              <a:t>Nic Delcros started work in late 2011</a:t>
            </a:r>
          </a:p>
          <a:p>
            <a:r>
              <a:rPr lang="da-DK" sz="2800" dirty="0" smtClean="0"/>
              <a:t>Brian Becker, Chris Hogan and Morten Kromberg joined in during 2012</a:t>
            </a:r>
          </a:p>
          <a:p>
            <a:r>
              <a:rPr lang="da-DK" sz="2800" dirty="0" smtClean="0"/>
              <a:t>Released to launch customer in the summer</a:t>
            </a:r>
          </a:p>
          <a:p>
            <a:r>
              <a:rPr lang="da-DK" sz="2800" dirty="0" smtClean="0"/>
              <a:t>In production ten days ago </a:t>
            </a:r>
            <a:endParaRPr lang="da-DK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4323230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DFS Road Map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da-DK" sz="2400" dirty="0" smtClean="0"/>
              <a:t>Before General Availability (v1.1)</a:t>
            </a:r>
          </a:p>
          <a:p>
            <a:r>
              <a:rPr lang="da-DK" sz="2400" dirty="0" smtClean="0"/>
              <a:t>Folder management functions</a:t>
            </a:r>
          </a:p>
          <a:p>
            <a:pPr lvl="1"/>
            <a:r>
              <a:rPr lang="da-DK" sz="2000" dirty="0" smtClean="0"/>
              <a:t>Directory Listing</a:t>
            </a:r>
          </a:p>
          <a:p>
            <a:pPr lvl="1"/>
            <a:r>
              <a:rPr lang="da-DK" sz="2000" dirty="0" smtClean="0"/>
              <a:t>Get/Set File Attributes and Timestamps</a:t>
            </a:r>
          </a:p>
          <a:p>
            <a:pPr lvl="1"/>
            <a:r>
              <a:rPr lang="da-DK" sz="2000" dirty="0" smtClean="0"/>
              <a:t>Get Free Disk Space</a:t>
            </a:r>
          </a:p>
          <a:p>
            <a:pPr lvl="1"/>
            <a:r>
              <a:rPr lang="da-DK" sz="2000" dirty="0" smtClean="0"/>
              <a:t>Move &amp; Copy files, make and Delete folders</a:t>
            </a:r>
          </a:p>
          <a:p>
            <a:pPr lvl="1"/>
            <a:r>
              <a:rPr lang="da-DK" sz="2000" dirty="0" smtClean="0"/>
              <a:t>”Bootstrap” capability</a:t>
            </a:r>
          </a:p>
          <a:p>
            <a:r>
              <a:rPr lang="da-DK" sz="2400" dirty="0" smtClean="0"/>
              <a:t>Online full &amp; incremental backup - and restore</a:t>
            </a:r>
          </a:p>
          <a:p>
            <a:r>
              <a:rPr lang="da-DK" sz="2400" dirty="0" smtClean="0"/>
              <a:t>Performance monitoring &amp; logging</a:t>
            </a:r>
          </a:p>
          <a:p>
            <a:r>
              <a:rPr lang="da-DK" sz="2400" dirty="0" smtClean="0"/>
              <a:t>Allow ”hot” configuration changes and stop/(re)start of individual services</a:t>
            </a:r>
          </a:p>
          <a:p>
            <a:endParaRPr lang="da-DK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183302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DFS Road Map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556792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da-DK" sz="2800" dirty="0" smtClean="0"/>
              <a:t>Longer Term</a:t>
            </a:r>
            <a:endParaRPr lang="da-DK" sz="2400" dirty="0" smtClean="0"/>
          </a:p>
          <a:p>
            <a:r>
              <a:rPr lang="da-DK" sz="2400" dirty="0" smtClean="0"/>
              <a:t>Performance, Performance, Performance</a:t>
            </a:r>
          </a:p>
          <a:p>
            <a:pPr lvl="1"/>
            <a:r>
              <a:rPr lang="da-DK" sz="2000" dirty="0" smtClean="0"/>
              <a:t>Client and server-side caching</a:t>
            </a:r>
          </a:p>
          <a:p>
            <a:pPr lvl="1"/>
            <a:r>
              <a:rPr lang="da-DK" sz="2000" dirty="0" smtClean="0"/>
              <a:t>Multiple file operations in a single operation</a:t>
            </a:r>
          </a:p>
          <a:p>
            <a:pPr lvl="1"/>
            <a:r>
              <a:rPr lang="da-DK" sz="2000" dirty="0" smtClean="0"/>
              <a:t>”Stored Procedures” (server-side APL)</a:t>
            </a:r>
          </a:p>
          <a:p>
            <a:pPr lvl="1"/>
            <a:r>
              <a:rPr lang="da-DK" sz="2000" dirty="0" smtClean="0"/>
              <a:t>Compression</a:t>
            </a:r>
          </a:p>
          <a:p>
            <a:r>
              <a:rPr lang="da-DK" sz="2400" dirty="0" smtClean="0"/>
              <a:t>”Transactions”</a:t>
            </a:r>
          </a:p>
          <a:p>
            <a:pPr lvl="1"/>
            <a:r>
              <a:rPr lang="da-DK" sz="2000" dirty="0" smtClean="0"/>
              <a:t>Optionally, (</a:t>
            </a:r>
            <a:r>
              <a:rPr lang="da-DK" sz="2000" dirty="0" smtClean="0">
                <a:latin typeface="APL385 Unicode" pitchFamily="49" charset="0"/>
              </a:rPr>
              <a:t>⎕FHOLD tn)</a:t>
            </a:r>
            <a:r>
              <a:rPr lang="da-DK" sz="2000" dirty="0" smtClean="0"/>
              <a:t> can </a:t>
            </a:r>
            <a:r>
              <a:rPr lang="da-DK" sz="2000" dirty="0"/>
              <a:t>trigger the beginning of a transaction and </a:t>
            </a:r>
            <a:r>
              <a:rPr lang="da-DK" sz="2000" dirty="0" smtClean="0"/>
              <a:t>(</a:t>
            </a:r>
            <a:r>
              <a:rPr lang="da-DK" sz="2000" dirty="0" smtClean="0">
                <a:latin typeface="APL385 Unicode" pitchFamily="49" charset="0"/>
              </a:rPr>
              <a:t>⎕</a:t>
            </a:r>
            <a:r>
              <a:rPr lang="da-DK" sz="2000" dirty="0">
                <a:latin typeface="APL385 Unicode" pitchFamily="49" charset="0"/>
              </a:rPr>
              <a:t>FHOLD </a:t>
            </a:r>
            <a:r>
              <a:rPr lang="da-DK" sz="2000" dirty="0" smtClean="0">
                <a:latin typeface="APL385 Unicode" pitchFamily="49" charset="0"/>
              </a:rPr>
              <a:t>⍬)</a:t>
            </a:r>
            <a:r>
              <a:rPr lang="da-DK" sz="2000" dirty="0" smtClean="0"/>
              <a:t> will ”commit”.</a:t>
            </a:r>
          </a:p>
          <a:p>
            <a:r>
              <a:rPr lang="da-DK" sz="2400" dirty="0" smtClean="0"/>
              <a:t>Mirroring / Disaster Recovery Features</a:t>
            </a:r>
          </a:p>
          <a:p>
            <a:endParaRPr lang="da-DK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5839545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DFS / DCF Compatibility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556792"/>
            <a:ext cx="7772400" cy="4114800"/>
          </a:xfrm>
        </p:spPr>
        <p:txBody>
          <a:bodyPr/>
          <a:lstStyle/>
          <a:p>
            <a:r>
              <a:rPr lang="da-DK" sz="2800" dirty="0" smtClean="0"/>
              <a:t>Some DFS features will also appear in DCF</a:t>
            </a:r>
          </a:p>
          <a:p>
            <a:r>
              <a:rPr lang="da-DK" sz="2800" dirty="0" smtClean="0"/>
              <a:t>With a little work, applications can be portable between DFS and DCF</a:t>
            </a:r>
          </a:p>
          <a:p>
            <a:r>
              <a:rPr lang="da-DK" sz="2800" dirty="0" smtClean="0"/>
              <a:t>DFS uses 100% normal DCF files for storage</a:t>
            </a:r>
          </a:p>
          <a:p>
            <a:pPr lvl="1"/>
            <a:r>
              <a:rPr lang="da-DK" sz="2400" dirty="0"/>
              <a:t>Backup feature will require ”large span” </a:t>
            </a:r>
            <a:r>
              <a:rPr lang="da-DK" sz="2400" dirty="0" smtClean="0"/>
              <a:t>files</a:t>
            </a:r>
          </a:p>
          <a:p>
            <a:pPr lvl="1"/>
            <a:r>
              <a:rPr lang="da-DK" sz="2400" dirty="0" smtClean="0"/>
              <a:t>Automated conversion will be an option</a:t>
            </a:r>
          </a:p>
          <a:p>
            <a:r>
              <a:rPr lang="da-DK" sz="2800" dirty="0" smtClean="0"/>
              <a:t>DCF files can be copied into (and out of) a DFS-managed folder without conversion</a:t>
            </a:r>
          </a:p>
          <a:p>
            <a:endParaRPr lang="da-DK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0515890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Availability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Launch customer ”in production” ten days ago.</a:t>
            </a:r>
          </a:p>
          <a:p>
            <a:r>
              <a:rPr lang="da-DK" sz="2400" dirty="0" smtClean="0"/>
              <a:t>Second delivery scheduled for ”year end”</a:t>
            </a:r>
          </a:p>
          <a:p>
            <a:pPr lvl="1"/>
            <a:r>
              <a:rPr lang="da-DK" sz="2000" dirty="0" smtClean="0"/>
              <a:t>Requires some v1.1 functionality</a:t>
            </a:r>
          </a:p>
          <a:p>
            <a:r>
              <a:rPr lang="da-DK" sz="2400" dirty="0" smtClean="0"/>
              <a:t>Looking for one or two more early adopters</a:t>
            </a:r>
          </a:p>
          <a:p>
            <a:pPr lvl="1"/>
            <a:r>
              <a:rPr lang="da-DK" sz="2000" dirty="0" smtClean="0"/>
              <a:t>Windows Server only initially</a:t>
            </a:r>
          </a:p>
          <a:p>
            <a:r>
              <a:rPr lang="da-DK" sz="2400" dirty="0" smtClean="0"/>
              <a:t>General Availability around mid-2013</a:t>
            </a:r>
          </a:p>
          <a:p>
            <a:r>
              <a:rPr lang="da-DK" sz="2400" dirty="0" smtClean="0"/>
              <a:t>Not bundled with APL – separate purchase required</a:t>
            </a:r>
          </a:p>
          <a:p>
            <a:pPr lvl="1"/>
            <a:r>
              <a:rPr lang="da-DK" sz="2000" dirty="0" smtClean="0"/>
              <a:t>Final pricing not decided – will depend on expected number of clients. Formula likely to be some percentage of existing runtime licence with a floor &amp; ceiling.</a:t>
            </a:r>
          </a:p>
          <a:p>
            <a:pPr lvl="1"/>
            <a:r>
              <a:rPr lang="da-DK" sz="2000" dirty="0" smtClean="0"/>
              <a:t>Let us know if you are interested!</a:t>
            </a:r>
            <a:endParaRPr lang="da-DK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4984578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What is DFS?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r>
              <a:rPr lang="da-DK" sz="2800" dirty="0" smtClean="0"/>
              <a:t>A ”plug compatible” replacement for direct access to component files (DCF).</a:t>
            </a:r>
          </a:p>
          <a:p>
            <a:r>
              <a:rPr lang="da-DK" sz="2800" dirty="0" smtClean="0"/>
              <a:t>A Client/Server system in which file operations are only possible by communicating with DFS Server Processes</a:t>
            </a:r>
          </a:p>
          <a:p>
            <a:pPr lvl="1"/>
            <a:r>
              <a:rPr lang="da-DK" sz="2400" dirty="0" smtClean="0"/>
              <a:t>No direct access to component files from client</a:t>
            </a:r>
          </a:p>
          <a:p>
            <a:pPr lvl="1"/>
            <a:r>
              <a:rPr lang="da-DK" sz="2400" dirty="0" smtClean="0"/>
              <a:t>However, the underlying storage mechanism *is* ”normal” component files.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1609779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30</a:t>
            </a:fld>
            <a:endParaRPr lang="da-DK"/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grpSp>
        <p:nvGrpSpPr>
          <p:cNvPr id="8" name="Group 1"/>
          <p:cNvGrpSpPr>
            <a:grpSpLocks noChangeAspect="1"/>
          </p:cNvGrpSpPr>
          <p:nvPr/>
        </p:nvGrpSpPr>
        <p:grpSpPr bwMode="auto">
          <a:xfrm>
            <a:off x="1211467" y="637627"/>
            <a:ext cx="6119813" cy="5826125"/>
            <a:chOff x="2362" y="6729"/>
            <a:chExt cx="7200" cy="6856"/>
          </a:xfrm>
        </p:grpSpPr>
        <p:sp>
          <p:nvSpPr>
            <p:cNvPr id="9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362" y="6729"/>
              <a:ext cx="7200" cy="6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>
              <a:off x="4237" y="7253"/>
              <a:ext cx="1480" cy="10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1" name="Line 24"/>
            <p:cNvSpPr>
              <a:spLocks noChangeShapeType="1"/>
            </p:cNvSpPr>
            <p:nvPr/>
          </p:nvSpPr>
          <p:spPr bwMode="auto">
            <a:xfrm>
              <a:off x="4025" y="10431"/>
              <a:ext cx="1692" cy="297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2" name="Line 23"/>
            <p:cNvSpPr>
              <a:spLocks noChangeShapeType="1"/>
            </p:cNvSpPr>
            <p:nvPr/>
          </p:nvSpPr>
          <p:spPr bwMode="auto">
            <a:xfrm flipV="1">
              <a:off x="4025" y="8721"/>
              <a:ext cx="1692" cy="869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3" name="Rectangle 22"/>
            <p:cNvSpPr>
              <a:spLocks noChangeArrowheads="1"/>
            </p:cNvSpPr>
            <p:nvPr/>
          </p:nvSpPr>
          <p:spPr bwMode="auto">
            <a:xfrm>
              <a:off x="5717" y="10529"/>
              <a:ext cx="2443" cy="216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Server 2</a:t>
              </a:r>
              <a:b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</a:b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/test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4933" y="11075"/>
              <a:ext cx="2824" cy="216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Server 1</a:t>
              </a:r>
              <a:b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</a:b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/prod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AutoShape 20"/>
            <p:cNvSpPr>
              <a:spLocks noChangeArrowheads="1"/>
            </p:cNvSpPr>
            <p:nvPr/>
          </p:nvSpPr>
          <p:spPr bwMode="auto">
            <a:xfrm>
              <a:off x="8343" y="11452"/>
              <a:ext cx="1219" cy="369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File1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19"/>
            <p:cNvSpPr>
              <a:spLocks noChangeArrowheads="1"/>
            </p:cNvSpPr>
            <p:nvPr/>
          </p:nvSpPr>
          <p:spPr bwMode="auto">
            <a:xfrm>
              <a:off x="8343" y="11967"/>
              <a:ext cx="1107" cy="369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File2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2860" y="9217"/>
              <a:ext cx="1143" cy="5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APL Client Session 1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860" y="10133"/>
              <a:ext cx="1143" cy="595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APL Client Session 2</a:t>
              </a: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2872" y="11075"/>
              <a:ext cx="1142" cy="5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APL  Client Session n</a:t>
              </a: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6146" y="11556"/>
              <a:ext cx="1320" cy="5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Handler Thread 1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>
              <a:off x="5717" y="9370"/>
              <a:ext cx="2301" cy="919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Master Server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Manages Login requests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 flipV="1">
              <a:off x="7457" y="11669"/>
              <a:ext cx="972" cy="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3" name="Line 12"/>
            <p:cNvSpPr>
              <a:spLocks noChangeShapeType="1"/>
            </p:cNvSpPr>
            <p:nvPr/>
          </p:nvSpPr>
          <p:spPr bwMode="auto">
            <a:xfrm>
              <a:off x="7457" y="11967"/>
              <a:ext cx="972" cy="1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4" name="Line 11"/>
            <p:cNvSpPr>
              <a:spLocks noChangeShapeType="1"/>
            </p:cNvSpPr>
            <p:nvPr/>
          </p:nvSpPr>
          <p:spPr bwMode="auto">
            <a:xfrm>
              <a:off x="4025" y="9591"/>
              <a:ext cx="908" cy="1797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5" name="Line 10"/>
            <p:cNvSpPr>
              <a:spLocks noChangeShapeType="1"/>
            </p:cNvSpPr>
            <p:nvPr/>
          </p:nvSpPr>
          <p:spPr bwMode="auto">
            <a:xfrm flipV="1">
              <a:off x="4025" y="9590"/>
              <a:ext cx="1692" cy="1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2860" y="7002"/>
              <a:ext cx="1377" cy="5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HTTP Monitor (Browser)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>
              <a:off x="8343" y="12577"/>
              <a:ext cx="1107" cy="369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File3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6146" y="12465"/>
              <a:ext cx="1329" cy="5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Handler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Thread 2</a:t>
              </a: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6"/>
            <p:cNvSpPr>
              <a:spLocks noChangeShapeType="1"/>
            </p:cNvSpPr>
            <p:nvPr/>
          </p:nvSpPr>
          <p:spPr bwMode="auto">
            <a:xfrm flipV="1">
              <a:off x="7466" y="12765"/>
              <a:ext cx="96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5717" y="7038"/>
              <a:ext cx="3479" cy="919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Monitor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Provides monitoring and instrumentation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Exposes HTTP Interface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auto">
            <a:xfrm>
              <a:off x="5717" y="8216"/>
              <a:ext cx="2301" cy="921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Locks Server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Handles all FHOLD and NLOCK requests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48" name="Straight Connector 47"/>
          <p:cNvCxnSpPr/>
          <p:nvPr/>
        </p:nvCxnSpPr>
        <p:spPr bwMode="auto">
          <a:xfrm>
            <a:off x="7020190" y="1290687"/>
            <a:ext cx="31109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7020190" y="1513538"/>
            <a:ext cx="21589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7020190" y="1091412"/>
            <a:ext cx="4603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7480535" y="1091412"/>
            <a:ext cx="0" cy="33457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7335328" y="1290686"/>
            <a:ext cx="0" cy="19659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7236083" y="1513538"/>
            <a:ext cx="0" cy="7790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 flipV="1">
            <a:off x="6018920" y="2292583"/>
            <a:ext cx="1224302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>
            <a:off x="6018920" y="3256665"/>
            <a:ext cx="13123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 flipV="1">
            <a:off x="5797077" y="4437113"/>
            <a:ext cx="1683458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Line 23"/>
          <p:cNvSpPr>
            <a:spLocks noChangeShapeType="1"/>
          </p:cNvSpPr>
          <p:nvPr/>
        </p:nvSpPr>
        <p:spPr bwMode="auto">
          <a:xfrm flipV="1">
            <a:off x="2615624" y="3272384"/>
            <a:ext cx="1447506" cy="511146"/>
          </a:xfrm>
          <a:prstGeom prst="line">
            <a:avLst/>
          </a:prstGeom>
          <a:noFill/>
          <a:ln w="127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4703133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grpSp>
        <p:nvGrpSpPr>
          <p:cNvPr id="8" name="Group 1"/>
          <p:cNvGrpSpPr>
            <a:grpSpLocks noChangeAspect="1"/>
          </p:cNvGrpSpPr>
          <p:nvPr/>
        </p:nvGrpSpPr>
        <p:grpSpPr bwMode="auto">
          <a:xfrm>
            <a:off x="1211467" y="637627"/>
            <a:ext cx="6119813" cy="5826125"/>
            <a:chOff x="2362" y="6729"/>
            <a:chExt cx="7200" cy="6856"/>
          </a:xfrm>
        </p:grpSpPr>
        <p:sp>
          <p:nvSpPr>
            <p:cNvPr id="9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362" y="6729"/>
              <a:ext cx="7200" cy="6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>
              <a:off x="4237" y="7253"/>
              <a:ext cx="1480" cy="10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1" name="Line 24"/>
            <p:cNvSpPr>
              <a:spLocks noChangeShapeType="1"/>
            </p:cNvSpPr>
            <p:nvPr/>
          </p:nvSpPr>
          <p:spPr bwMode="auto">
            <a:xfrm>
              <a:off x="4025" y="10431"/>
              <a:ext cx="1692" cy="297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2" name="Line 23"/>
            <p:cNvSpPr>
              <a:spLocks noChangeShapeType="1"/>
            </p:cNvSpPr>
            <p:nvPr/>
          </p:nvSpPr>
          <p:spPr bwMode="auto">
            <a:xfrm flipV="1">
              <a:off x="4025" y="8721"/>
              <a:ext cx="1692" cy="869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3" name="Rectangle 22"/>
            <p:cNvSpPr>
              <a:spLocks noChangeArrowheads="1"/>
            </p:cNvSpPr>
            <p:nvPr/>
          </p:nvSpPr>
          <p:spPr bwMode="auto">
            <a:xfrm>
              <a:off x="5717" y="10529"/>
              <a:ext cx="2443" cy="216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Server 2</a:t>
              </a:r>
              <a:b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</a:b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/test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4933" y="11075"/>
              <a:ext cx="2824" cy="216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Server 1</a:t>
              </a:r>
              <a:b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</a:b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/prod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AutoShape 20"/>
            <p:cNvSpPr>
              <a:spLocks noChangeArrowheads="1"/>
            </p:cNvSpPr>
            <p:nvPr/>
          </p:nvSpPr>
          <p:spPr bwMode="auto">
            <a:xfrm>
              <a:off x="8343" y="11452"/>
              <a:ext cx="1219" cy="369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File1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19"/>
            <p:cNvSpPr>
              <a:spLocks noChangeArrowheads="1"/>
            </p:cNvSpPr>
            <p:nvPr/>
          </p:nvSpPr>
          <p:spPr bwMode="auto">
            <a:xfrm>
              <a:off x="8343" y="11967"/>
              <a:ext cx="1107" cy="369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File2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2860" y="9217"/>
              <a:ext cx="1143" cy="5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APL Client Session 1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860" y="10133"/>
              <a:ext cx="1143" cy="595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APL Client Session 2</a:t>
              </a: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2872" y="11075"/>
              <a:ext cx="1142" cy="5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APL  Client Session n</a:t>
              </a: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6146" y="11556"/>
              <a:ext cx="1320" cy="5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Handler Thread 1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>
              <a:off x="5717" y="9370"/>
              <a:ext cx="2301" cy="919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Master Server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Manages Login requests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 flipV="1">
              <a:off x="7457" y="11669"/>
              <a:ext cx="972" cy="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3" name="Line 12"/>
            <p:cNvSpPr>
              <a:spLocks noChangeShapeType="1"/>
            </p:cNvSpPr>
            <p:nvPr/>
          </p:nvSpPr>
          <p:spPr bwMode="auto">
            <a:xfrm>
              <a:off x="7457" y="11967"/>
              <a:ext cx="972" cy="1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4" name="Line 11"/>
            <p:cNvSpPr>
              <a:spLocks noChangeShapeType="1"/>
            </p:cNvSpPr>
            <p:nvPr/>
          </p:nvSpPr>
          <p:spPr bwMode="auto">
            <a:xfrm>
              <a:off x="4025" y="9591"/>
              <a:ext cx="908" cy="1797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5" name="Line 10"/>
            <p:cNvSpPr>
              <a:spLocks noChangeShapeType="1"/>
            </p:cNvSpPr>
            <p:nvPr/>
          </p:nvSpPr>
          <p:spPr bwMode="auto">
            <a:xfrm flipV="1">
              <a:off x="4025" y="9590"/>
              <a:ext cx="1692" cy="1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2860" y="7002"/>
              <a:ext cx="1377" cy="5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HTTP Monitor (Browser)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>
              <a:off x="8343" y="12577"/>
              <a:ext cx="1107" cy="369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File3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6146" y="12465"/>
              <a:ext cx="1329" cy="5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Handler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Thread 2</a:t>
              </a: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6"/>
            <p:cNvSpPr>
              <a:spLocks noChangeShapeType="1"/>
            </p:cNvSpPr>
            <p:nvPr/>
          </p:nvSpPr>
          <p:spPr bwMode="auto">
            <a:xfrm flipV="1">
              <a:off x="7466" y="12765"/>
              <a:ext cx="96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5717" y="7038"/>
              <a:ext cx="3479" cy="919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Monitor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Provides monitoring and instrumentation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Exposes HTTP Interface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auto">
            <a:xfrm>
              <a:off x="5717" y="8216"/>
              <a:ext cx="2301" cy="921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Locks Server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Handles all FHOLD and NLOCK requests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48" name="Straight Connector 47"/>
          <p:cNvCxnSpPr/>
          <p:nvPr/>
        </p:nvCxnSpPr>
        <p:spPr bwMode="auto">
          <a:xfrm>
            <a:off x="7020190" y="1290687"/>
            <a:ext cx="31109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7020190" y="1513538"/>
            <a:ext cx="21589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7020190" y="1091412"/>
            <a:ext cx="4603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7480535" y="1091412"/>
            <a:ext cx="0" cy="33457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7335328" y="1290686"/>
            <a:ext cx="0" cy="19659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7236083" y="1513538"/>
            <a:ext cx="0" cy="7790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 flipV="1">
            <a:off x="6018920" y="2292583"/>
            <a:ext cx="1224302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>
            <a:off x="6018920" y="3256665"/>
            <a:ext cx="13123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 flipV="1">
            <a:off x="5797077" y="4437113"/>
            <a:ext cx="1683458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Line 23"/>
          <p:cNvSpPr>
            <a:spLocks noChangeShapeType="1"/>
          </p:cNvSpPr>
          <p:nvPr/>
        </p:nvSpPr>
        <p:spPr bwMode="auto">
          <a:xfrm flipV="1">
            <a:off x="2615624" y="3272384"/>
            <a:ext cx="1447506" cy="511146"/>
          </a:xfrm>
          <a:prstGeom prst="line">
            <a:avLst/>
          </a:prstGeom>
          <a:noFill/>
          <a:ln w="127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5483667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Demo Time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9244279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Features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Dyalog Component File Functions</a:t>
            </a:r>
          </a:p>
          <a:p>
            <a:r>
              <a:rPr lang="da-DK" dirty="0" smtClean="0"/>
              <a:t>SHAREFILE/AP features</a:t>
            </a:r>
          </a:p>
          <a:p>
            <a:pPr lvl="1"/>
            <a:r>
              <a:rPr lang="da-DK" dirty="0" smtClean="0"/>
              <a:t>FHIST, FUSERNO, FWHOIS</a:t>
            </a:r>
          </a:p>
          <a:p>
            <a:pPr lvl="1"/>
            <a:r>
              <a:rPr lang="da-DK" dirty="0" smtClean="0"/>
              <a:t>(but no ”Library” concept)</a:t>
            </a:r>
          </a:p>
          <a:p>
            <a:r>
              <a:rPr lang="da-DK" dirty="0" smtClean="0"/>
              <a:t>Dyalog Native File Functions</a:t>
            </a:r>
          </a:p>
          <a:p>
            <a:r>
              <a:rPr lang="da-DK" dirty="0" smtClean="0"/>
              <a:t>Additional File &amp; Folder utilities</a:t>
            </a:r>
          </a:p>
          <a:p>
            <a:r>
              <a:rPr lang="da-DK" dirty="0" smtClean="0"/>
              <a:t>Management Console / Admin API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434572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Implementation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772400" cy="4114800"/>
          </a:xfrm>
        </p:spPr>
        <p:txBody>
          <a:bodyPr/>
          <a:lstStyle/>
          <a:p>
            <a:r>
              <a:rPr lang="da-DK" sz="2400" dirty="0" smtClean="0"/>
              <a:t>&gt;90% of </a:t>
            </a:r>
            <a:r>
              <a:rPr lang="da-DK" sz="2400" dirty="0" smtClean="0"/>
              <a:t>new code written in </a:t>
            </a:r>
            <a:r>
              <a:rPr lang="da-DK" sz="2400" dirty="0" smtClean="0"/>
              <a:t>APL</a:t>
            </a:r>
          </a:p>
          <a:p>
            <a:pPr lvl="1"/>
            <a:r>
              <a:rPr lang="da-DK" sz="2000" dirty="0" smtClean="0"/>
              <a:t>Fully SALTed (and very Object Oriented)</a:t>
            </a:r>
          </a:p>
          <a:p>
            <a:r>
              <a:rPr lang="da-DK" sz="2400" dirty="0" smtClean="0"/>
              <a:t>Some extensions to Conga and the Component File System required:</a:t>
            </a:r>
          </a:p>
          <a:p>
            <a:pPr lvl="1"/>
            <a:r>
              <a:rPr lang="da-DK" sz="2000" dirty="0" smtClean="0"/>
              <a:t>Integrated Windows Authentication</a:t>
            </a:r>
          </a:p>
          <a:p>
            <a:pPr lvl="1"/>
            <a:r>
              <a:rPr lang="da-DK" sz="2000" dirty="0" smtClean="0"/>
              <a:t>Support for single server task ”representing” multiple clients </a:t>
            </a:r>
            <a:endParaRPr lang="da-DK" sz="2000" dirty="0"/>
          </a:p>
          <a:p>
            <a:r>
              <a:rPr lang="da-DK" sz="2400" dirty="0" smtClean="0"/>
              <a:t>Over time, more C code will be used, however ...</a:t>
            </a:r>
          </a:p>
          <a:p>
            <a:r>
              <a:rPr lang="da-DK" sz="2400" dirty="0" smtClean="0"/>
              <a:t>Keeping the core in APL allows</a:t>
            </a:r>
          </a:p>
          <a:p>
            <a:pPr lvl="1"/>
            <a:r>
              <a:rPr lang="da-DK" sz="2000" dirty="0" smtClean="0"/>
              <a:t>Stored procedures</a:t>
            </a:r>
          </a:p>
          <a:p>
            <a:pPr lvl="1"/>
            <a:r>
              <a:rPr lang="da-DK" sz="2000" dirty="0" smtClean="0"/>
              <a:t>Other user-defined </a:t>
            </a:r>
            <a:r>
              <a:rPr lang="da-DK" sz="2000" dirty="0" smtClean="0"/>
              <a:t>extensions</a:t>
            </a:r>
          </a:p>
          <a:p>
            <a:pPr lvl="1"/>
            <a:r>
              <a:rPr lang="da-DK" sz="2000" dirty="0" smtClean="0"/>
              <a:t>... rapid progress </a:t>
            </a:r>
            <a:r>
              <a:rPr lang="da-DK" sz="2000" dirty="0" smtClean="0">
                <a:sym typeface="Wingdings" pitchFamily="2" charset="2"/>
              </a:rPr>
              <a:t></a:t>
            </a:r>
            <a:endParaRPr lang="da-DK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2929435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Issues with DCF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>
                <a:sym typeface="Wingdings" pitchFamily="2" charset="2"/>
              </a:rPr>
              <a:t>System administrators must create file shares to accomodate APL applications </a:t>
            </a:r>
          </a:p>
          <a:p>
            <a:r>
              <a:rPr lang="da-DK" sz="2400" dirty="0" smtClean="0"/>
              <a:t>Security: The DCF essentially requires full access to the underlying files</a:t>
            </a:r>
          </a:p>
          <a:p>
            <a:r>
              <a:rPr lang="da-DK" sz="2400" dirty="0" smtClean="0"/>
              <a:t>Access Matrices only apply to DCF</a:t>
            </a:r>
          </a:p>
          <a:p>
            <a:pPr lvl="1"/>
            <a:r>
              <a:rPr lang="da-DK" sz="2000" dirty="0" smtClean="0"/>
              <a:t>Notepad, vi and EMACS ignore them </a:t>
            </a:r>
            <a:r>
              <a:rPr lang="da-DK" sz="2000" dirty="0" smtClean="0">
                <a:sym typeface="Wingdings" pitchFamily="2" charset="2"/>
              </a:rPr>
              <a:t></a:t>
            </a:r>
          </a:p>
          <a:p>
            <a:pPr lvl="1"/>
            <a:r>
              <a:rPr lang="da-DK" sz="2000" dirty="0" smtClean="0">
                <a:sym typeface="Wingdings" pitchFamily="2" charset="2"/>
              </a:rPr>
              <a:t>Data is exposed and vulnerable</a:t>
            </a:r>
            <a:endParaRPr lang="da-DK" sz="2400" dirty="0" smtClean="0">
              <a:sym typeface="Wingdings" pitchFamily="2" charset="2"/>
            </a:endParaRPr>
          </a:p>
          <a:p>
            <a:r>
              <a:rPr lang="da-DK" sz="2400" dirty="0" smtClean="0">
                <a:sym typeface="Wingdings" pitchFamily="2" charset="2"/>
              </a:rPr>
              <a:t>DCF is sensitive to network reliabiliy and performance</a:t>
            </a:r>
          </a:p>
          <a:p>
            <a:pPr lvl="1"/>
            <a:r>
              <a:rPr lang="da-DK" sz="2000" dirty="0" smtClean="0">
                <a:sym typeface="Wingdings" pitchFamily="2" charset="2"/>
              </a:rPr>
              <a:t>In particular, File Holds / Locks can perform badly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421962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Benefits of DFS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7772400" cy="4114800"/>
          </a:xfrm>
        </p:spPr>
        <p:txBody>
          <a:bodyPr/>
          <a:lstStyle/>
          <a:p>
            <a:r>
              <a:rPr lang="da-DK" sz="2400" dirty="0" smtClean="0"/>
              <a:t>Security: The DFS only allows access to files through </a:t>
            </a:r>
            <a:r>
              <a:rPr lang="da-DK" sz="2400" dirty="0" smtClean="0"/>
              <a:t>validated</a:t>
            </a:r>
            <a:r>
              <a:rPr lang="da-DK" sz="2400" dirty="0" smtClean="0"/>
              <a:t> </a:t>
            </a:r>
            <a:r>
              <a:rPr lang="da-DK" sz="2400" dirty="0" smtClean="0"/>
              <a:t>channels.</a:t>
            </a:r>
          </a:p>
          <a:p>
            <a:pPr lvl="1"/>
            <a:r>
              <a:rPr lang="da-DK" sz="2000" dirty="0" smtClean="0"/>
              <a:t>Architecture allows encryption and compression.</a:t>
            </a:r>
          </a:p>
          <a:p>
            <a:r>
              <a:rPr lang="da-DK" sz="2400" dirty="0" smtClean="0"/>
              <a:t>Access </a:t>
            </a:r>
            <a:r>
              <a:rPr lang="da-DK" sz="2400" dirty="0" smtClean="0"/>
              <a:t>matrices </a:t>
            </a:r>
            <a:r>
              <a:rPr lang="da-DK" sz="2400" dirty="0" smtClean="0"/>
              <a:t>have absolute authority</a:t>
            </a:r>
          </a:p>
          <a:p>
            <a:pPr lvl="1"/>
            <a:r>
              <a:rPr lang="da-DK" sz="2000" dirty="0" smtClean="0">
                <a:sym typeface="Wingdings" pitchFamily="2" charset="2"/>
              </a:rPr>
              <a:t>Other constraints can be added</a:t>
            </a:r>
            <a:endParaRPr lang="da-DK" sz="1600" dirty="0" smtClean="0">
              <a:sym typeface="Wingdings" pitchFamily="2" charset="2"/>
            </a:endParaRPr>
          </a:p>
          <a:p>
            <a:r>
              <a:rPr lang="da-DK" sz="2400" dirty="0" smtClean="0">
                <a:sym typeface="Wingdings" pitchFamily="2" charset="2"/>
              </a:rPr>
              <a:t>No file shares are required to use component files</a:t>
            </a:r>
          </a:p>
          <a:p>
            <a:pPr lvl="1"/>
            <a:r>
              <a:rPr lang="da-DK" sz="2000" dirty="0" smtClean="0">
                <a:sym typeface="Wingdings" pitchFamily="2" charset="2"/>
              </a:rPr>
              <a:t>A handful of ports may need to be opened in the firewall</a:t>
            </a:r>
          </a:p>
          <a:p>
            <a:r>
              <a:rPr lang="da-DK" sz="2400" dirty="0" smtClean="0">
                <a:sym typeface="Wingdings" pitchFamily="2" charset="2"/>
              </a:rPr>
              <a:t>DFS recovers automatically from network glitches and server restarts</a:t>
            </a:r>
          </a:p>
          <a:p>
            <a:pPr lvl="1"/>
            <a:r>
              <a:rPr lang="da-DK" sz="2000" dirty="0" smtClean="0">
                <a:sym typeface="Wingdings" pitchFamily="2" charset="2"/>
              </a:rPr>
              <a:t>If the server session is still active, no problem</a:t>
            </a:r>
          </a:p>
          <a:p>
            <a:pPr lvl="1"/>
            <a:r>
              <a:rPr lang="da-DK" sz="2000" dirty="0" smtClean="0">
                <a:sym typeface="Wingdings" pitchFamily="2" charset="2"/>
              </a:rPr>
              <a:t>If closed, reconnection happens unless FHOLDS existed</a:t>
            </a:r>
          </a:p>
          <a:p>
            <a:pPr lvl="1"/>
            <a:r>
              <a:rPr lang="da-DK" sz="2000" dirty="0" smtClean="0">
                <a:sym typeface="Wingdings" pitchFamily="2" charset="2"/>
              </a:rPr>
              <a:t>File Holds are queued by a separate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The Dyalog File Server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451343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template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</Template>
  <TotalTime>5382</TotalTime>
  <Words>1338</Words>
  <Application>Microsoft Office PowerPoint</Application>
  <PresentationFormat>On-screen Show (4:3)</PresentationFormat>
  <Paragraphs>273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Presentation template</vt:lpstr>
      <vt:lpstr>The Dyalog File Server</vt:lpstr>
      <vt:lpstr>Agenda</vt:lpstr>
      <vt:lpstr>What is DFS?</vt:lpstr>
      <vt:lpstr>PowerPoint Presentation</vt:lpstr>
      <vt:lpstr>Demo Time</vt:lpstr>
      <vt:lpstr>Features</vt:lpstr>
      <vt:lpstr>Implementation</vt:lpstr>
      <vt:lpstr>Issues with DCF</vt:lpstr>
      <vt:lpstr>Benefits of DFS</vt:lpstr>
      <vt:lpstr>Benefits of DFS</vt:lpstr>
      <vt:lpstr>Longer Term Benefits...</vt:lpstr>
      <vt:lpstr>Configuration</vt:lpstr>
      <vt:lpstr>config.xml</vt:lpstr>
      <vt:lpstr>filemap.xml</vt:lpstr>
      <vt:lpstr>servicemap.xml</vt:lpstr>
      <vt:lpstr>roles.xml</vt:lpstr>
      <vt:lpstr>User Editor</vt:lpstr>
      <vt:lpstr>DFS Security</vt:lpstr>
      <vt:lpstr>Current Performance</vt:lpstr>
      <vt:lpstr>Performance Figures</vt:lpstr>
      <vt:lpstr>Compression</vt:lpstr>
      <vt:lpstr>DCF – DFS Differences</vt:lpstr>
      <vt:lpstr>DCF – DFS Differences</vt:lpstr>
      <vt:lpstr>Robust?</vt:lpstr>
      <vt:lpstr>Project History</vt:lpstr>
      <vt:lpstr>DFS Road Map</vt:lpstr>
      <vt:lpstr>DFS Road Map</vt:lpstr>
      <vt:lpstr>DFS / DCF Compatibility</vt:lpstr>
      <vt:lpstr>Availability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Kromberg</dc:creator>
  <cp:lastModifiedBy>Morten Kromberg</cp:lastModifiedBy>
  <cp:revision>90</cp:revision>
  <dcterms:created xsi:type="dcterms:W3CDTF">2012-10-07T08:30:49Z</dcterms:created>
  <dcterms:modified xsi:type="dcterms:W3CDTF">2012-10-17T07:57:12Z</dcterms:modified>
</cp:coreProperties>
</file>