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71" r:id="rId2"/>
    <p:sldId id="343" r:id="rId3"/>
    <p:sldId id="349" r:id="rId4"/>
    <p:sldId id="342" r:id="rId5"/>
    <p:sldId id="354" r:id="rId6"/>
    <p:sldId id="344" r:id="rId7"/>
    <p:sldId id="345" r:id="rId8"/>
    <p:sldId id="346" r:id="rId9"/>
    <p:sldId id="347" r:id="rId10"/>
    <p:sldId id="348" r:id="rId11"/>
    <p:sldId id="353" r:id="rId12"/>
    <p:sldId id="350" r:id="rId13"/>
    <p:sldId id="351" r:id="rId14"/>
    <p:sldId id="369" r:id="rId15"/>
    <p:sldId id="352" r:id="rId16"/>
    <p:sldId id="356" r:id="rId17"/>
    <p:sldId id="355" r:id="rId18"/>
    <p:sldId id="368" r:id="rId19"/>
    <p:sldId id="357" r:id="rId20"/>
    <p:sldId id="358" r:id="rId21"/>
    <p:sldId id="359" r:id="rId22"/>
    <p:sldId id="360" r:id="rId23"/>
    <p:sldId id="361" r:id="rId24"/>
    <p:sldId id="363" r:id="rId25"/>
    <p:sldId id="362" r:id="rId26"/>
    <p:sldId id="364" r:id="rId27"/>
    <p:sldId id="365" r:id="rId28"/>
    <p:sldId id="366" r:id="rId29"/>
    <p:sldId id="367" r:id="rId30"/>
    <p:sldId id="292" r:id="rId31"/>
    <p:sldId id="289" r:id="rId32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e" initials="s" lastIdx="6" clrIdx="0"/>
  <p:cmAuthor id="1" name="Mette Trier" initials="MT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25BFF"/>
    <a:srgbClr val="00F562"/>
    <a:srgbClr val="3D5374"/>
    <a:srgbClr val="00AF0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07" autoAdjust="0"/>
  </p:normalViewPr>
  <p:slideViewPr>
    <p:cSldViewPr snapToGrid="0" showGuides="1">
      <p:cViewPr varScale="1">
        <p:scale>
          <a:sx n="88" d="100"/>
          <a:sy n="88" d="100"/>
        </p:scale>
        <p:origin x="-114" y="-480"/>
      </p:cViewPr>
      <p:guideLst>
        <p:guide orient="horz" pos="3614"/>
        <p:guide orient="horz" pos="4065"/>
        <p:guide orient="horz" pos="459"/>
        <p:guide orient="horz" pos="1117"/>
        <p:guide orient="horz" pos="705"/>
        <p:guide orient="horz" pos="3429"/>
        <p:guide orient="horz" pos="1476"/>
        <p:guide orient="horz" pos="3874"/>
        <p:guide pos="386"/>
        <p:guide pos="4367"/>
        <p:guide pos="5376"/>
        <p:guide pos="1189"/>
        <p:guide pos="5053"/>
        <p:guide pos="1416"/>
        <p:guide pos="4594"/>
        <p:guide pos="2827"/>
        <p:guide pos="29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93D2A-9201-4539-93D6-E7EDD013A343}" type="datetimeFigureOut">
              <a:rPr lang="en-GB" smtClean="0"/>
              <a:t>12/10/2012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00523-3C64-4D0D-9F23-A69502E5C2D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3DACC-3CDC-43B8-9709-19EE341F30F0}" type="datetimeFigureOut">
              <a:rPr lang="en-GB" smtClean="0"/>
              <a:pPr/>
              <a:t>12/10/2012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32DC0-55E3-4CD0-9031-91D1703D7D8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25543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1233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245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245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933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245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50p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188550"/>
            <a:ext cx="7924799" cy="65894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459519"/>
            <a:ext cx="2336297" cy="281941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884363" y="732384"/>
            <a:ext cx="5400000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 dirty="0" err="1" smtClean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247900" y="947956"/>
            <a:ext cx="4676775" cy="1819058"/>
          </a:xfrm>
        </p:spPr>
        <p:txBody>
          <a:bodyPr/>
          <a:lstStyle>
            <a:lvl1pPr>
              <a:lnSpc>
                <a:spcPct val="100000"/>
              </a:lnSpc>
              <a:defRPr sz="5000">
                <a:solidFill>
                  <a:srgbClr val="3D5374"/>
                </a:solidFill>
              </a:defRPr>
            </a:lvl1pPr>
          </a:lstStyle>
          <a:p>
            <a:r>
              <a:rPr lang="en-US" dirty="0" smtClean="0"/>
              <a:t>Front page</a:t>
            </a:r>
            <a:br>
              <a:rPr lang="en-US" dirty="0" smtClean="0"/>
            </a:br>
            <a:r>
              <a:rPr lang="en-US" dirty="0" smtClean="0"/>
              <a:t>1 of 1</a:t>
            </a:r>
            <a:endParaRPr lang="en-US" dirty="0"/>
          </a:p>
        </p:txBody>
      </p:sp>
      <p:sp>
        <p:nvSpPr>
          <p:cNvPr id="13" name="Pladsholder til tekst 12"/>
          <p:cNvSpPr>
            <a:spLocks noGrp="1"/>
          </p:cNvSpPr>
          <p:nvPr>
            <p:ph type="body" sz="quarter" idx="10"/>
          </p:nvPr>
        </p:nvSpPr>
        <p:spPr>
          <a:xfrm>
            <a:off x="2247900" y="2780910"/>
            <a:ext cx="4676775" cy="1767278"/>
          </a:xfrm>
        </p:spPr>
        <p:txBody>
          <a:bodyPr lIns="0" rIns="0" numCol="1" spcCol="0"/>
          <a:lstStyle>
            <a:lvl1pPr marL="0" indent="0">
              <a:lnSpc>
                <a:spcPts val="4200"/>
              </a:lnSpc>
              <a:spcAft>
                <a:spcPts val="0"/>
              </a:spcAft>
              <a:buNone/>
              <a:defRPr kumimoji="0" lang="da-DK" sz="3500" b="0" i="1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eorgia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Box 28"/>
          <p:cNvSpPr txBox="1">
            <a:spLocks noChangeArrowheads="1"/>
          </p:cNvSpPr>
          <p:nvPr userDrawn="1"/>
        </p:nvSpPr>
        <p:spPr bwMode="auto">
          <a:xfrm>
            <a:off x="-1980910" y="1814513"/>
            <a:ext cx="18872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Version 1:</a:t>
            </a:r>
          </a:p>
          <a:p>
            <a:pPr algn="r"/>
            <a:r>
              <a: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Front</a:t>
            </a:r>
            <a:r>
              <a:rPr lang="en-US" sz="1000" b="1" i="1" kern="1200" baseline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page</a:t>
            </a:r>
            <a:r>
              <a: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,</a:t>
            </a:r>
          </a:p>
          <a:p>
            <a:pPr algn="r"/>
            <a:r>
              <a: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headline size 50 pt</a:t>
            </a:r>
            <a:r>
              <a:rPr lang="en-US" sz="1000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000" i="1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9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2247900" y="5085184"/>
            <a:ext cx="4676776" cy="864096"/>
          </a:xfrm>
        </p:spPr>
        <p:txBody>
          <a:bodyPr numCol="1" spcCol="0"/>
          <a:lstStyle>
            <a:lvl1pPr marL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None/>
              <a:defRPr sz="16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Speaker: Name Surname, Title</a:t>
            </a:r>
          </a:p>
          <a:p>
            <a:r>
              <a:rPr lang="en-US" dirty="0" smtClean="0"/>
              <a:t>Date month year</a:t>
            </a:r>
            <a:br>
              <a:rPr lang="en-US" dirty="0" smtClean="0"/>
            </a:br>
            <a:r>
              <a:rPr lang="en-US" dirty="0" smtClean="0"/>
              <a:t>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header with 2 lines,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0000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12775" y="2341252"/>
            <a:ext cx="7920000" cy="38087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cxnSp>
        <p:nvCxnSpPr>
          <p:cNvPr id="15" name="Lige forbindelse 7"/>
          <p:cNvCxnSpPr/>
          <p:nvPr userDrawn="1"/>
        </p:nvCxnSpPr>
        <p:spPr>
          <a:xfrm>
            <a:off x="612775" y="1705817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8"/>
          <p:cNvCxnSpPr/>
          <p:nvPr userDrawn="1"/>
        </p:nvCxnSpPr>
        <p:spPr>
          <a:xfrm>
            <a:off x="612775" y="2077054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612776" y="1705817"/>
            <a:ext cx="3875088" cy="370633"/>
          </a:xfr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latin typeface="+mj-lt"/>
              </a:defRPr>
            </a:lvl1pPr>
          </a:lstStyle>
          <a:p>
            <a:pPr lvl="0"/>
            <a:r>
              <a:rPr lang="da-DK" dirty="0" smtClean="0"/>
              <a:t>Header</a:t>
            </a:r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311109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4400" y="1773238"/>
            <a:ext cx="7920000" cy="3960000"/>
          </a:xfrm>
        </p:spPr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1" name="Picture 10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276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uced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5976000" cy="3960000"/>
          </a:xfrm>
        </p:spPr>
        <p:txBody>
          <a:bodyPr numCol="1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1" name="Picture 10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2639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ype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000" y="1778400"/>
            <a:ext cx="7920000" cy="3960000"/>
          </a:xfrm>
        </p:spPr>
        <p:txBody>
          <a:bodyPr numCol="1"/>
          <a:lstStyle>
            <a:lvl1pPr>
              <a:lnSpc>
                <a:spcPct val="100000"/>
              </a:lnSpc>
              <a:spcAft>
                <a:spcPts val="600"/>
              </a:spcAft>
              <a:defRPr sz="2000"/>
            </a:lvl1pPr>
            <a:lvl2pPr>
              <a:lnSpc>
                <a:spcPct val="100000"/>
              </a:lnSpc>
              <a:spcAft>
                <a:spcPts val="600"/>
              </a:spcAft>
              <a:defRPr sz="2000"/>
            </a:lvl2pPr>
            <a:lvl3pPr>
              <a:lnSpc>
                <a:spcPct val="100000"/>
              </a:lnSpc>
              <a:spcAft>
                <a:spcPts val="600"/>
              </a:spcAft>
              <a:defRPr sz="2000"/>
            </a:lvl3pPr>
            <a:lvl4pPr>
              <a:lnSpc>
                <a:spcPct val="100000"/>
              </a:lnSpc>
              <a:spcAft>
                <a:spcPts val="600"/>
              </a:spcAft>
              <a:defRPr sz="2000"/>
            </a:lvl4pPr>
            <a:lvl5pPr>
              <a:lnSpc>
                <a:spcPct val="100000"/>
              </a:lnSpc>
              <a:spcAft>
                <a:spcPts val="600"/>
              </a:spcAft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1" name="Picture 10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10010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ype reduced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1" name="Picture 10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4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5976000" cy="3960000"/>
          </a:xfrm>
        </p:spPr>
        <p:txBody>
          <a:bodyPr numCol="1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14675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front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188550"/>
            <a:ext cx="7924799" cy="6589469"/>
          </a:xfrm>
          <a:prstGeom prst="rect">
            <a:avLst/>
          </a:prstGeom>
        </p:spPr>
      </p:pic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887537" y="729000"/>
            <a:ext cx="5405437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87538" y="728663"/>
            <a:ext cx="5392737" cy="5414962"/>
          </a:xfrm>
          <a:solidFill>
            <a:schemeClr val="bg1"/>
          </a:solidFill>
        </p:spPr>
        <p:txBody>
          <a:bodyPr lIns="324000" tIns="360000" rIns="252000" bIns="378000" numCol="1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5000" b="1">
                <a:solidFill>
                  <a:schemeClr val="accent1"/>
                </a:solidFill>
                <a:latin typeface="+mj-lt"/>
              </a:defRPr>
            </a:lvl1pPr>
            <a:lvl2pPr>
              <a:defRPr b="1">
                <a:solidFill>
                  <a:schemeClr val="accent1"/>
                </a:solidFill>
              </a:defRPr>
            </a:lvl2pPr>
            <a:lvl3pPr>
              <a:defRPr b="1">
                <a:solidFill>
                  <a:schemeClr val="accent1"/>
                </a:solidFill>
              </a:defRPr>
            </a:lvl3pPr>
            <a:lvl4pPr>
              <a:defRPr b="1">
                <a:solidFill>
                  <a:schemeClr val="accent1"/>
                </a:solidFill>
              </a:defRPr>
            </a:lvl4pPr>
            <a:lvl5pPr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" y="0"/>
            <a:ext cx="914095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728663"/>
            <a:ext cx="7921625" cy="5414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endParaRPr lang="da-DK" sz="16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4712" y="3353944"/>
            <a:ext cx="4762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-2196752" y="1807252"/>
            <a:ext cx="2088290" cy="1656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Quotes must be written using the following typographic styles: </a:t>
            </a:r>
            <a:b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Georgia 42 </a:t>
            </a:r>
            <a:r>
              <a:rPr lang="en-US" sz="1000" b="1" i="1" kern="1200" dirty="0" err="1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b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Georgia Italic 42 </a:t>
            </a:r>
            <a:r>
              <a:rPr lang="en-US" sz="1000" b="1" i="1" kern="1200" dirty="0" err="1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, </a:t>
            </a:r>
          </a:p>
          <a:p>
            <a:pPr algn="r">
              <a:lnSpc>
                <a:spcPct val="100000"/>
              </a:lnSpc>
            </a:pP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Georgia 48 </a:t>
            </a:r>
            <a:r>
              <a:rPr lang="en-US" sz="1000" b="1" i="1" kern="1200" dirty="0" err="1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, </a:t>
            </a:r>
          </a:p>
          <a:p>
            <a:pPr algn="r">
              <a:lnSpc>
                <a:spcPct val="100000"/>
              </a:lnSpc>
            </a:pP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Georgia Italic 48 </a:t>
            </a:r>
            <a:r>
              <a:rPr lang="en-US" sz="1000" b="1" i="1" kern="1200" dirty="0" err="1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, </a:t>
            </a:r>
          </a:p>
          <a:p>
            <a:pPr algn="r">
              <a:lnSpc>
                <a:spcPct val="100000"/>
              </a:lnSpc>
            </a:pPr>
            <a:r>
              <a:rPr lang="en-US" sz="1000" b="1" i="1" kern="1200" dirty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Please use the ‘Increase/Decrease Indent’ buttons, to toggle between the different options.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12775" y="728663"/>
            <a:ext cx="7921625" cy="4591202"/>
          </a:xfrm>
          <a:solidFill>
            <a:schemeClr val="bg1"/>
          </a:solidFill>
        </p:spPr>
        <p:txBody>
          <a:bodyPr wrap="square" lIns="540000" tIns="180000" rIns="540000" bIns="180000" numCol="1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latin typeface="+mj-lt"/>
              </a:defRPr>
            </a:lvl1pPr>
            <a:lvl2pPr marL="3175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i="1">
                <a:latin typeface="+mj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latin typeface="+mj-lt"/>
              </a:defRPr>
            </a:lvl3pPr>
            <a:lvl4pPr marL="3175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i="1">
                <a:latin typeface="+mj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i="1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play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188550"/>
            <a:ext cx="7924799" cy="6589469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887538" y="1773237"/>
            <a:ext cx="5392738" cy="3402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endParaRPr lang="da-DK" sz="1600" dirty="0" smtClean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1980000" y="1846800"/>
            <a:ext cx="5194800" cy="32400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US" smtClean="0"/>
              <a:t>Click to add an object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188550"/>
            <a:ext cx="7924799" cy="658946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887537" y="729000"/>
            <a:ext cx="5405437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47900" y="1065402"/>
            <a:ext cx="4676775" cy="70783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QANDR.jpg"/>
          <p:cNvPicPr>
            <a:picLocks noChangeAspect="1"/>
          </p:cNvPicPr>
          <p:nvPr userDrawn="1"/>
        </p:nvPicPr>
        <p:blipFill>
          <a:blip r:embed="rId3" cstate="print"/>
          <a:srcRect l="20639" t="20299" r="50920" b="46567"/>
          <a:stretch>
            <a:fillRect/>
          </a:stretch>
        </p:blipFill>
        <p:spPr>
          <a:xfrm>
            <a:off x="2856319" y="2429301"/>
            <a:ext cx="2764311" cy="24156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0334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612775" y="462981"/>
            <a:ext cx="8093075" cy="5686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612774" y="1773237"/>
            <a:ext cx="7921626" cy="4376737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US" smtClean="0"/>
              <a:t>Click to add an object</a:t>
            </a:r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510478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35p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188550"/>
            <a:ext cx="7924799" cy="658946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884363" y="732384"/>
            <a:ext cx="5400000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 dirty="0" err="1" smtClean="0">
              <a:solidFill>
                <a:schemeClr val="bg1"/>
              </a:solidFill>
            </a:endParaRPr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2247900" y="998290"/>
            <a:ext cx="4676776" cy="1444873"/>
          </a:xfrm>
        </p:spPr>
        <p:txBody>
          <a:bodyPr/>
          <a:lstStyle>
            <a:lvl1pPr>
              <a:lnSpc>
                <a:spcPct val="100000"/>
              </a:lnSpc>
              <a:defRPr sz="35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Front page</a:t>
            </a:r>
            <a:br>
              <a:rPr lang="en-US" dirty="0" smtClean="0"/>
            </a:br>
            <a:r>
              <a:rPr lang="en-US" dirty="0" smtClean="0"/>
              <a:t>2 of 2 (35pt)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Pladsholder til tekst 12"/>
          <p:cNvSpPr>
            <a:spLocks noGrp="1"/>
          </p:cNvSpPr>
          <p:nvPr>
            <p:ph type="body" sz="quarter" idx="10"/>
          </p:nvPr>
        </p:nvSpPr>
        <p:spPr>
          <a:xfrm>
            <a:off x="2247900" y="2420888"/>
            <a:ext cx="4676775" cy="1834320"/>
          </a:xfrm>
        </p:spPr>
        <p:txBody>
          <a:bodyPr lIns="0" rIns="0" numCol="1" spcCol="0"/>
          <a:lstStyle>
            <a:lvl1pPr marL="0" indent="0">
              <a:lnSpc>
                <a:spcPts val="2200"/>
              </a:lnSpc>
              <a:spcAft>
                <a:spcPts val="0"/>
              </a:spcAft>
              <a:buNone/>
              <a:defRPr kumimoji="0" lang="da-DK" sz="2000" b="0" i="1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eorgia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459519"/>
            <a:ext cx="2336297" cy="281941"/>
          </a:xfrm>
          <a:prstGeom prst="rect">
            <a:avLst/>
          </a:prstGeom>
        </p:spPr>
      </p:pic>
      <p:sp>
        <p:nvSpPr>
          <p:cNvPr id="16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2247900" y="5085184"/>
            <a:ext cx="4676776" cy="864096"/>
          </a:xfrm>
        </p:spPr>
        <p:txBody>
          <a:bodyPr numCol="1" spcCol="0"/>
          <a:lstStyle>
            <a:lvl1pPr marL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None/>
              <a:defRPr sz="16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Speaker: Name Surname, Title</a:t>
            </a:r>
          </a:p>
          <a:p>
            <a:r>
              <a:rPr lang="en-US" dirty="0" smtClean="0"/>
              <a:t>Date month year</a:t>
            </a:r>
            <a:br>
              <a:rPr lang="en-US" dirty="0" smtClean="0"/>
            </a:b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0" name="Text Box 28"/>
          <p:cNvSpPr txBox="1">
            <a:spLocks noChangeArrowheads="1"/>
          </p:cNvSpPr>
          <p:nvPr userDrawn="1"/>
        </p:nvSpPr>
        <p:spPr bwMode="auto">
          <a:xfrm>
            <a:off x="-1980910" y="1814513"/>
            <a:ext cx="18872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Version 2:</a:t>
            </a:r>
          </a:p>
          <a:p>
            <a:pPr algn="r"/>
            <a:r>
              <a: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Front</a:t>
            </a:r>
            <a:r>
              <a:rPr lang="en-US" sz="1000" b="1" i="1" kern="1200" baseline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page</a:t>
            </a:r>
            <a:r>
              <a: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,</a:t>
            </a:r>
          </a:p>
          <a:p>
            <a:pPr algn="r"/>
            <a:r>
              <a: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headline size 35 pt</a:t>
            </a:r>
            <a:r>
              <a:rPr lang="en-US" sz="1000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000" i="1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654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612775" y="462980"/>
            <a:ext cx="8093075" cy="5686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612774" y="1773237"/>
            <a:ext cx="7921626" cy="4376737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US" smtClean="0"/>
              <a:t>Click to add chart</a:t>
            </a:r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734817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612775" y="462981"/>
            <a:ext cx="8093075" cy="5686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2"/>
          </p:nvPr>
        </p:nvSpPr>
        <p:spPr>
          <a:xfrm>
            <a:off x="612775" y="1773238"/>
            <a:ext cx="3870000" cy="3960000"/>
          </a:xfrm>
        </p:spPr>
        <p:txBody>
          <a:bodyPr numCol="1"/>
          <a:lstStyle>
            <a:lvl1pPr marL="179388" indent="-179388">
              <a:buFont typeface="Arial" pitchFamily="34" charset="0"/>
              <a:buChar char="•"/>
              <a:defRPr/>
            </a:lvl1pPr>
            <a:lvl2pPr marL="360363" indent="-180975">
              <a:buFont typeface="Arial" pitchFamily="34" charset="0"/>
              <a:buChar char="•"/>
              <a:defRPr/>
            </a:lvl2pPr>
            <a:lvl3pPr marL="539750" indent="-180975">
              <a:buFont typeface="Arial" pitchFamily="34" charset="0"/>
              <a:buChar char="•"/>
              <a:defRPr/>
            </a:lvl3pPr>
            <a:lvl4pPr marL="720725" indent="-180975">
              <a:buFont typeface="Arial" pitchFamily="34" charset="0"/>
              <a:buChar char="•"/>
              <a:defRPr/>
            </a:lvl4pPr>
            <a:lvl5pPr marL="893763" indent="-174625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4659312" y="1769379"/>
            <a:ext cx="3870000" cy="39600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US" smtClean="0"/>
              <a:t>Click to add an object</a:t>
            </a:r>
            <a:endParaRPr lang="da-DK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5" name="Picture 14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612775" y="462981"/>
            <a:ext cx="8093075" cy="5686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95188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188550"/>
            <a:ext cx="7924799" cy="6589469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884363" y="732384"/>
            <a:ext cx="5400000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 dirty="0" err="1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47900" y="1048624"/>
            <a:ext cx="4676776" cy="724614"/>
          </a:xfrm>
        </p:spPr>
        <p:txBody>
          <a:bodyPr/>
          <a:lstStyle>
            <a:lvl1pPr>
              <a:defRPr sz="3000">
                <a:solidFill>
                  <a:srgbClr val="3D5374"/>
                </a:solidFill>
              </a:defRPr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884363" y="1783082"/>
            <a:ext cx="5395912" cy="1645918"/>
          </a:xfrm>
          <a:solidFill>
            <a:schemeClr val="bg1"/>
          </a:solidFill>
        </p:spPr>
        <p:txBody>
          <a:bodyPr wrap="square" lIns="360000" rIns="360000" bIns="360000" numCol="1">
            <a:sp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b="1"/>
            </a:lvl1pPr>
            <a:lvl2pPr marL="180975" indent="-180975">
              <a:spcAft>
                <a:spcPts val="0"/>
              </a:spcAft>
              <a:defRPr/>
            </a:lvl2pPr>
            <a:lvl3pPr marL="363538" indent="-179388">
              <a:spcAft>
                <a:spcPts val="0"/>
              </a:spcAft>
              <a:defRPr/>
            </a:lvl3pPr>
            <a:lvl4pPr marL="534988" indent="-179388">
              <a:spcAft>
                <a:spcPts val="0"/>
              </a:spcAft>
              <a:defRPr/>
            </a:lvl4pPr>
            <a:lvl5pPr marL="722313" indent="-180975" defTabSz="896938">
              <a:spcAft>
                <a:spcPts val="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1" name="Picture 10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animation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1625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6" y="1773238"/>
            <a:ext cx="3870000" cy="3960000"/>
          </a:xfrm>
        </p:spPr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3" name="Picture 12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3764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1625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6" y="1773238"/>
            <a:ext cx="3870324" cy="3963987"/>
          </a:xfrm>
        </p:spPr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1" name="Picture 10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860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animatio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7920000" cy="3960000"/>
          </a:xfrm>
        </p:spPr>
        <p:txBody>
          <a:bodyPr numCol="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-1657134" y="4797004"/>
            <a:ext cx="1584176" cy="1656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000" b="1" i="1" smtClean="0">
                <a:solidFill>
                  <a:schemeClr val="bg1"/>
                </a:solidFill>
              </a:rPr>
              <a:t>To make the correct  </a:t>
            </a:r>
            <a:r>
              <a:rPr lang="en-US" sz="1000" b="1" i="1" baseline="0" smtClean="0">
                <a:solidFill>
                  <a:schemeClr val="bg1"/>
                </a:solidFill>
              </a:rPr>
              <a:t>paragrpaph headlines: choose bold, in order to make it stand out. </a:t>
            </a:r>
            <a:endParaRPr lang="en-US" sz="1000" b="1" i="1" dirty="0" smtClean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2" name="Picture 11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4112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4400" y="1773238"/>
            <a:ext cx="7920000" cy="3960000"/>
          </a:xfrm>
        </p:spPr>
        <p:txBody>
          <a:bodyPr numCol="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1" name="Picture 10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12775" y="1773238"/>
            <a:ext cx="7920000" cy="396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2" name="Picture 11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ladsholder til tekst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2775" y="1191237"/>
            <a:ext cx="7916863" cy="305776"/>
          </a:xfrm>
        </p:spPr>
        <p:txBody>
          <a:bodyPr lIns="0" rIns="0" numCol="1" spcCol="0"/>
          <a:lstStyle>
            <a:lvl1pPr marL="0" indent="0">
              <a:lnSpc>
                <a:spcPts val="2200"/>
              </a:lnSpc>
              <a:spcAft>
                <a:spcPts val="0"/>
              </a:spcAft>
              <a:buNone/>
              <a:defRPr kumimoji="0" lang="da-DK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defRPr>
            </a:lvl1pPr>
          </a:lstStyle>
          <a:p>
            <a:pPr lvl="0"/>
            <a:r>
              <a:rPr lang="en-US" dirty="0" smtClean="0"/>
              <a:t>Sub-header</a:t>
            </a:r>
          </a:p>
        </p:txBody>
      </p:sp>
    </p:spTree>
    <p:extLst>
      <p:ext uri="{BB962C8B-B14F-4D97-AF65-F5344CB8AC3E}">
        <p14:creationId xmlns="" xmlns:p14="http://schemas.microsoft.com/office/powerpoint/2010/main" val="543496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eaders with 2 lines, 2 colum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dirty="0" smtClean="0">
              <a:solidFill>
                <a:schemeClr val="bg1"/>
              </a:solidFill>
            </a:endParaRPr>
          </a:p>
        </p:txBody>
      </p:sp>
      <p:cxnSp>
        <p:nvCxnSpPr>
          <p:cNvPr id="12" name="Lige forbindelse 7"/>
          <p:cNvCxnSpPr/>
          <p:nvPr userDrawn="1"/>
        </p:nvCxnSpPr>
        <p:spPr>
          <a:xfrm>
            <a:off x="612775" y="1705817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8"/>
          <p:cNvCxnSpPr/>
          <p:nvPr userDrawn="1"/>
        </p:nvCxnSpPr>
        <p:spPr>
          <a:xfrm>
            <a:off x="612775" y="2077054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612776" y="1705817"/>
            <a:ext cx="3875088" cy="370633"/>
          </a:xfr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latin typeface="+mj-lt"/>
              </a:defRPr>
            </a:lvl1pPr>
          </a:lstStyle>
          <a:p>
            <a:pPr lvl="0"/>
            <a:r>
              <a:rPr lang="da-DK" dirty="0" smtClean="0"/>
              <a:t>Header</a:t>
            </a:r>
            <a:endParaRPr lang="da-DK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1694063" y="1808163"/>
            <a:ext cx="1619738" cy="1836861"/>
            <a:chOff x="-1694063" y="1808163"/>
            <a:chExt cx="1619738" cy="1836861"/>
          </a:xfrm>
        </p:grpSpPr>
        <p:pic>
          <p:nvPicPr>
            <p:cNvPr id="16" name="Picture 15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3281933"/>
              <a:ext cx="4762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 userDrawn="1"/>
          </p:nvSpPr>
          <p:spPr>
            <a:xfrm>
              <a:off x="-1694063" y="1808163"/>
              <a:ext cx="1619738" cy="1836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add bullets (use only circular bullets),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 Home/Paragraph/Increase Indent List Level</a:t>
              </a:r>
              <a:r>
                <a:rPr lang="en-US" sz="1000" b="1" i="1" kern="1200" baseline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Decrease </a:t>
              </a: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Indent List Level –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or use the context-sensitive shortcut menu that appears above highlighted text when you move the cursor upwards.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To </a:t>
              </a: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remove bullets:</a:t>
              </a: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Use</a:t>
              </a:r>
              <a:r>
                <a:rPr lang="en-US" sz="1000" b="1" i="1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backspace.</a:t>
              </a: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endParaRPr>
            </a:p>
            <a:p>
              <a:pPr algn="r">
                <a:lnSpc>
                  <a:spcPct val="100000"/>
                </a:lnSpc>
              </a:pPr>
              <a:endParaRPr lang="en-US" sz="1000" b="1" i="1" dirty="0" smtClean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0000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1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0" name="Lige forbindelse 7"/>
          <p:cNvCxnSpPr/>
          <p:nvPr userDrawn="1"/>
        </p:nvCxnSpPr>
        <p:spPr>
          <a:xfrm>
            <a:off x="4661697" y="1705817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Lige forbindelse 8"/>
          <p:cNvCxnSpPr/>
          <p:nvPr userDrawn="1"/>
        </p:nvCxnSpPr>
        <p:spPr>
          <a:xfrm>
            <a:off x="4661697" y="2077054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31"/>
          <p:cNvSpPr>
            <a:spLocks noGrp="1"/>
          </p:cNvSpPr>
          <p:nvPr>
            <p:ph type="body" sz="quarter" idx="12" hasCustomPrompt="1"/>
          </p:nvPr>
        </p:nvSpPr>
        <p:spPr>
          <a:xfrm>
            <a:off x="4664075" y="1706400"/>
            <a:ext cx="3870325" cy="370633"/>
          </a:xfr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latin typeface="+mj-lt"/>
              </a:defRPr>
            </a:lvl1pPr>
          </a:lstStyle>
          <a:p>
            <a:pPr lvl="0"/>
            <a:r>
              <a:rPr lang="da-DK" dirty="0" smtClean="0"/>
              <a:t>Header</a:t>
            </a:r>
            <a:endParaRPr lang="da-DK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12775" y="2341252"/>
            <a:ext cx="7920000" cy="38087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775" y="1773238"/>
            <a:ext cx="7920000" cy="3960000"/>
          </a:xfrm>
          <a:prstGeom prst="rect">
            <a:avLst/>
          </a:prstGeom>
        </p:spPr>
        <p:txBody>
          <a:bodyPr vert="horz" wrap="square" lIns="0" tIns="0" rIns="0" bIns="0" numCol="2" spcCol="18000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0000" cy="7683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125" y="6453420"/>
            <a:ext cx="744808" cy="17856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ts val="1200"/>
              </a:lnSpc>
              <a:defRPr sz="1000">
                <a:solidFill>
                  <a:srgbClr val="414141"/>
                </a:solidFill>
              </a:defRPr>
            </a:lvl1pPr>
          </a:lstStyle>
          <a:p>
            <a:fld id="{E5125ACB-207D-4471-AF99-E386060160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Billede 9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128" y="6434753"/>
            <a:ext cx="864566" cy="1621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02" r:id="rId2"/>
    <p:sldLayoutId id="2147483685" r:id="rId3"/>
    <p:sldLayoutId id="2147483714" r:id="rId4"/>
    <p:sldLayoutId id="2147483720" r:id="rId5"/>
    <p:sldLayoutId id="2147483719" r:id="rId6"/>
    <p:sldLayoutId id="2147483657" r:id="rId7"/>
    <p:sldLayoutId id="2147483723" r:id="rId8"/>
    <p:sldLayoutId id="2147483699" r:id="rId9"/>
    <p:sldLayoutId id="2147483724" r:id="rId10"/>
    <p:sldLayoutId id="2147483711" r:id="rId11"/>
    <p:sldLayoutId id="2147483721" r:id="rId12"/>
    <p:sldLayoutId id="2147483712" r:id="rId13"/>
    <p:sldLayoutId id="2147483713" r:id="rId14"/>
    <p:sldLayoutId id="2147483691" r:id="rId15"/>
    <p:sldLayoutId id="2147483658" r:id="rId16"/>
    <p:sldLayoutId id="2147483655" r:id="rId17"/>
    <p:sldLayoutId id="2147483704" r:id="rId18"/>
    <p:sldLayoutId id="2147483715" r:id="rId19"/>
    <p:sldLayoutId id="2147483716" r:id="rId20"/>
    <p:sldLayoutId id="2147483659" r:id="rId21"/>
    <p:sldLayoutId id="2147483705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ts val="3300"/>
        </a:lnSpc>
        <a:spcBef>
          <a:spcPct val="0"/>
        </a:spcBef>
        <a:buNone/>
        <a:defRPr sz="30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</p:titleStyle>
    <p:bodyStyle>
      <a:lvl1pPr marL="179388" indent="-1793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79388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719138" indent="-179388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900113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ata_compression" TargetMode="External"/><Relationship Id="rId2" Type="http://schemas.openxmlformats.org/officeDocument/2006/relationships/hyperlink" Target="http://en.wikipedia.org/wiki/Sparse_matrix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en.wikipedia.org/wiki/Computer_data_storag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with sparse data</a:t>
            </a:r>
            <a:endParaRPr lang="en-US" dirty="0"/>
          </a:p>
        </p:txBody>
      </p:sp>
      <p:sp>
        <p:nvSpPr>
          <p:cNvPr id="10" name="Pladsholder til tekst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Examples, data structures and use cases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Lars Stampe Villadsen, System Developer</a:t>
            </a:r>
          </a:p>
          <a:p>
            <a:r>
              <a:rPr lang="en-US" dirty="0" smtClean="0"/>
              <a:t>October 16</a:t>
            </a:r>
            <a:r>
              <a:rPr lang="en-US" baseline="30000" dirty="0" smtClean="0"/>
              <a:t>th</a:t>
            </a:r>
            <a:r>
              <a:rPr lang="en-US" dirty="0" smtClean="0"/>
              <a:t>, 2012</a:t>
            </a:r>
            <a:br>
              <a:rPr lang="en-US" dirty="0" smtClean="0"/>
            </a:br>
            <a:r>
              <a:rPr lang="en-US" dirty="0" smtClean="0"/>
              <a:t>Dyalog ‘12 Conference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54841" y="1488557"/>
            <a:ext cx="8147713" cy="5171549"/>
          </a:xfrm>
        </p:spPr>
        <p:txBody>
          <a:bodyPr wrap="square" numCol="1"/>
          <a:lstStyle/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size←{⎕SIZE'⍵'}</a:t>
            </a:r>
          </a:p>
          <a:p>
            <a:pPr>
              <a:buNone/>
            </a:pPr>
            <a:r>
              <a:rPr lang="en-GB" sz="3200" b="1" dirty="0" smtClean="0"/>
              <a:t>Just as we always do:</a:t>
            </a:r>
            <a:endParaRPr lang="en-GB" sz="3200" dirty="0" smtClean="0">
              <a:latin typeface="APL385 Unicode" pitchFamily="49" charset="0"/>
            </a:endParaRP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size matrix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128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r>
              <a:rPr lang="en-GB" sz="2000" dirty="0" smtClean="0">
                <a:latin typeface="APL385 Unicode" pitchFamily="49" charset="0"/>
              </a:rPr>
              <a:t>←(100×⍴matrix)↑matrix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size 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endParaRPr lang="en-GB" sz="2000" dirty="0" smtClean="0">
              <a:latin typeface="APL385 Unicode" pitchFamily="49" charset="0"/>
            </a:endParaRP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810040	⍝ ... 40 + 100 × 100 × 81 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	⍝ ... </a:t>
            </a:r>
            <a:r>
              <a:rPr lang="en-GB" sz="2000" dirty="0" err="1" smtClean="0">
                <a:latin typeface="APL385 Unicode" pitchFamily="49" charset="0"/>
              </a:rPr>
              <a:t>hdr</a:t>
            </a:r>
            <a:r>
              <a:rPr lang="en-GB" sz="2000" dirty="0" smtClean="0">
                <a:latin typeface="APL385 Unicode" pitchFamily="49" charset="0"/>
              </a:rPr>
              <a:t> + 1 byte per element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	⍝ ... Rounding to words above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5181" y="1488558"/>
            <a:ext cx="8888819" cy="4850696"/>
          </a:xfrm>
        </p:spPr>
        <p:txBody>
          <a:bodyPr wrap="square" numCol="1"/>
          <a:lstStyle/>
          <a:p>
            <a:pPr>
              <a:buNone/>
            </a:pPr>
            <a:r>
              <a:rPr lang="en-GB" sz="3200" b="1" dirty="0" smtClean="0"/>
              <a:t>List of lists(LOL)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lol</a:t>
            </a:r>
            <a:r>
              <a:rPr lang="en-GB" sz="2000" dirty="0" smtClean="0">
                <a:latin typeface="APL385 Unicode" pitchFamily="49" charset="0"/>
              </a:rPr>
              <a:t>←↓[1]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endParaRPr lang="en-GB" sz="2000" dirty="0" smtClean="0">
              <a:latin typeface="APL385 Unicode" pitchFamily="49" charset="0"/>
            </a:endParaRP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size 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endParaRPr lang="en-GB" sz="2000" dirty="0" smtClean="0">
              <a:latin typeface="APL385 Unicode" pitchFamily="49" charset="0"/>
            </a:endParaRP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810040 	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size </a:t>
            </a:r>
            <a:r>
              <a:rPr lang="en-GB" sz="2000" dirty="0" err="1" smtClean="0">
                <a:latin typeface="APL385 Unicode" pitchFamily="49" charset="0"/>
              </a:rPr>
              <a:t>lol</a:t>
            </a:r>
            <a:endParaRPr lang="en-GB" sz="2000" dirty="0" smtClean="0">
              <a:latin typeface="APL385 Unicode" pitchFamily="49" charset="0"/>
            </a:endParaRP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151088 ⍝ ... ~19% of original size – because of added 0’s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15↑⎕</a:t>
            </a:r>
            <a:r>
              <a:rPr lang="en-GB" sz="2000" dirty="0" err="1" smtClean="0">
                <a:latin typeface="APL385 Unicode" pitchFamily="49" charset="0"/>
              </a:rPr>
              <a:t>dr¨lol</a:t>
            </a:r>
            <a:endParaRPr lang="en-GB" sz="2000" dirty="0" smtClean="0">
              <a:latin typeface="APL385 Unicode" pitchFamily="49" charset="0"/>
            </a:endParaRP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83 83 83 83 83 83 83 83 83 11 11 11 11 11 11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⎕</a:t>
            </a:r>
            <a:r>
              <a:rPr lang="en-GB" sz="2000" dirty="0" err="1" smtClean="0">
                <a:latin typeface="APL385 Unicode" pitchFamily="49" charset="0"/>
              </a:rPr>
              <a:t>cr</a:t>
            </a:r>
            <a:r>
              <a:rPr lang="en-GB" sz="2000" dirty="0" smtClean="0">
                <a:latin typeface="APL385 Unicode" pitchFamily="49" charset="0"/>
              </a:rPr>
              <a:t> '_</a:t>
            </a:r>
            <a:r>
              <a:rPr lang="en-GB" sz="2000" dirty="0" err="1" smtClean="0">
                <a:latin typeface="APL385 Unicode" pitchFamily="49" charset="0"/>
              </a:rPr>
              <a:t>initLOL</a:t>
            </a:r>
            <a:r>
              <a:rPr lang="en-GB" sz="2000" dirty="0" smtClean="0">
                <a:latin typeface="APL385 Unicode" pitchFamily="49" charset="0"/>
              </a:rPr>
              <a:t>'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initLOL</a:t>
            </a:r>
            <a:r>
              <a:rPr lang="en-GB" sz="2000" dirty="0" smtClean="0">
                <a:latin typeface="APL385 Unicode" pitchFamily="49" charset="0"/>
              </a:rPr>
              <a:t>←{↓[1]⍵}</a:t>
            </a:r>
          </a:p>
          <a:p>
            <a:pPr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buNone/>
            </a:pPr>
            <a:endParaRPr lang="en-GB" sz="2000" dirty="0">
              <a:latin typeface="APL385 Unicode" pitchFamily="49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5181" y="1488558"/>
            <a:ext cx="8888819" cy="4850696"/>
          </a:xfrm>
        </p:spPr>
        <p:txBody>
          <a:bodyPr wrap="square" numCol="1"/>
          <a:lstStyle/>
          <a:p>
            <a:pPr>
              <a:buNone/>
            </a:pPr>
            <a:r>
              <a:rPr lang="en-GB" sz="3200" b="1" dirty="0" smtClean="0"/>
              <a:t>Mixed (non-homogeneous) data using LOL: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test←matrix</a:t>
            </a:r>
            <a:r>
              <a:rPr lang="en-GB" sz="2000" dirty="0" smtClean="0">
                <a:latin typeface="APL385 Unicode" pitchFamily="49" charset="0"/>
              </a:rPr>
              <a:t> ⍝ ... Size of test 128 bytes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test[9;1]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test[9;1]←⊂,4 ⍝ ... Possible Solution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size test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3288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lol</a:t>
            </a:r>
            <a:r>
              <a:rPr lang="en-GB" sz="2000" dirty="0" err="1" smtClean="0">
                <a:latin typeface="APL385 Unicode" pitchFamily="49" charset="0"/>
              </a:rPr>
              <a:t>←_</a:t>
            </a:r>
            <a:r>
              <a:rPr lang="en-GB" sz="2000" dirty="0" err="1" smtClean="0">
                <a:latin typeface="APL385 Unicode" pitchFamily="49" charset="0"/>
              </a:rPr>
              <a:t>initLOL</a:t>
            </a:r>
            <a:r>
              <a:rPr lang="en-GB" sz="2000" dirty="0" smtClean="0">
                <a:latin typeface="APL385 Unicode" pitchFamily="49" charset="0"/>
              </a:rPr>
              <a:t> test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size </a:t>
            </a:r>
            <a:r>
              <a:rPr lang="en-GB" sz="2000" dirty="0" err="1" smtClean="0">
                <a:latin typeface="APL385 Unicode" pitchFamily="49" charset="0"/>
              </a:rPr>
              <a:t>lol</a:t>
            </a:r>
            <a:r>
              <a:rPr lang="en-GB" sz="2000" dirty="0" smtClean="0">
                <a:latin typeface="APL385 Unicode" pitchFamily="49" charset="0"/>
              </a:rPr>
              <a:t> ⍝ ... So even for small structures...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888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⎕</a:t>
            </a:r>
            <a:r>
              <a:rPr lang="en-GB" sz="2000" dirty="0" err="1" smtClean="0">
                <a:latin typeface="APL385 Unicode" pitchFamily="49" charset="0"/>
              </a:rPr>
              <a:t>DR¨lol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326 83 83 83 83 83 83 83 83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</a:t>
            </a:r>
            <a:r>
              <a:rPr lang="en-GB" dirty="0" smtClean="0"/>
              <a:t>. – LOL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4238" y="3401296"/>
            <a:ext cx="31146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4909457" y="3548739"/>
            <a:ext cx="2715000" cy="2732318"/>
            <a:chOff x="4909457" y="3548739"/>
            <a:chExt cx="2715000" cy="2732318"/>
          </a:xfrm>
        </p:grpSpPr>
        <p:sp>
          <p:nvSpPr>
            <p:cNvPr id="9" name="Oval 8"/>
            <p:cNvSpPr/>
            <p:nvPr/>
          </p:nvSpPr>
          <p:spPr>
            <a:xfrm>
              <a:off x="4909457" y="5921829"/>
              <a:ext cx="370114" cy="3592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>
                <a:lnSpc>
                  <a:spcPts val="1900"/>
                </a:lnSpc>
              </a:pPr>
              <a:endParaRPr lang="en-GB" sz="1600" dirty="0" smtClean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399314" y="3549600"/>
              <a:ext cx="32657" cy="25908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682346" y="3548739"/>
              <a:ext cx="32657" cy="25908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022000" y="5500800"/>
              <a:ext cx="260245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70114" y="1488557"/>
            <a:ext cx="8773886" cy="5238813"/>
          </a:xfrm>
        </p:spPr>
        <p:txBody>
          <a:bodyPr wrap="square" numCol="1">
            <a:normAutofit/>
          </a:bodyPr>
          <a:lstStyle/>
          <a:p>
            <a:pPr>
              <a:buNone/>
            </a:pPr>
            <a:r>
              <a:rPr lang="en-GB" sz="3200" b="1" dirty="0" smtClean="0"/>
              <a:t>Coordinate List (COO)</a:t>
            </a:r>
            <a:r>
              <a:rPr lang="en-GB" sz="3200" dirty="0" smtClean="0">
                <a:latin typeface="APL385 Unicode" pitchFamily="49" charset="0"/>
              </a:rPr>
              <a:t>	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pos←↑(,matrix≠0)/,⍳⍴matrix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 		pos[⍳3;]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1 1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1 4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1 6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←(,matrix≠0)/,matrix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[⍳3]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6 7 5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⍝ ... Seems OK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6441" y="2540739"/>
            <a:ext cx="31146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229249" y="2805752"/>
            <a:ext cx="4804012" cy="2016619"/>
            <a:chOff x="218364" y="2729552"/>
            <a:chExt cx="4804012" cy="1651379"/>
          </a:xfrm>
        </p:grpSpPr>
        <p:sp>
          <p:nvSpPr>
            <p:cNvPr id="9" name="Oval 8"/>
            <p:cNvSpPr/>
            <p:nvPr/>
          </p:nvSpPr>
          <p:spPr>
            <a:xfrm>
              <a:off x="218364" y="2729552"/>
              <a:ext cx="668740" cy="465797"/>
            </a:xfrm>
            <a:prstGeom prst="ellipse">
              <a:avLst/>
            </a:prstGeom>
            <a:solidFill>
              <a:srgbClr val="025BF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>
                <a:lnSpc>
                  <a:spcPts val="1900"/>
                </a:lnSpc>
              </a:pPr>
              <a:endParaRPr lang="en-GB" sz="16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00251" y="4094328"/>
              <a:ext cx="341194" cy="286603"/>
            </a:xfrm>
            <a:prstGeom prst="ellipse">
              <a:avLst/>
            </a:prstGeom>
            <a:solidFill>
              <a:srgbClr val="025BF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>
                <a:lnSpc>
                  <a:spcPts val="1900"/>
                </a:lnSpc>
              </a:pPr>
              <a:endParaRPr lang="en-GB" sz="1600" dirty="0" smtClean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900752" y="2784143"/>
              <a:ext cx="4121624" cy="10918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2" idx="6"/>
            </p:cNvCxnSpPr>
            <p:nvPr/>
          </p:nvCxnSpPr>
          <p:spPr>
            <a:xfrm flipV="1">
              <a:off x="641445" y="2784143"/>
              <a:ext cx="4367283" cy="1453487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70114" y="1488557"/>
            <a:ext cx="8773886" cy="5238813"/>
          </a:xfrm>
        </p:spPr>
        <p:txBody>
          <a:bodyPr wrap="square" numCol="1"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coo←(⍴matrix)pos 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size coo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280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size matrix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128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⎕</a:t>
            </a:r>
            <a:r>
              <a:rPr lang="en-GB" sz="2000" dirty="0" err="1" smtClean="0">
                <a:latin typeface="APL385 Unicode" pitchFamily="49" charset="0"/>
              </a:rPr>
              <a:t>cr</a:t>
            </a:r>
            <a:r>
              <a:rPr lang="en-GB" sz="2000" dirty="0" smtClean="0">
                <a:latin typeface="APL385 Unicode" pitchFamily="49" charset="0"/>
              </a:rPr>
              <a:t> '_</a:t>
            </a:r>
            <a:r>
              <a:rPr lang="en-GB" sz="2000" dirty="0" err="1" smtClean="0">
                <a:latin typeface="APL385 Unicode" pitchFamily="49" charset="0"/>
              </a:rPr>
              <a:t>initCOO</a:t>
            </a:r>
            <a:r>
              <a:rPr lang="en-GB" sz="2000" dirty="0" smtClean="0">
                <a:latin typeface="APL385 Unicode" pitchFamily="49" charset="0"/>
              </a:rPr>
              <a:t>'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initCOO</a:t>
            </a:r>
            <a:r>
              <a:rPr lang="en-GB" sz="2000" dirty="0" smtClean="0">
                <a:latin typeface="APL385 Unicode" pitchFamily="49" charset="0"/>
              </a:rPr>
              <a:t>←{(⍴⍵)(↑(0≠,⍵)/,⍳⍴⍵)((0≠,⍵)/,⍵)}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</a:t>
            </a:r>
            <a:r>
              <a:rPr lang="en-GB" dirty="0" smtClean="0"/>
              <a:t>. – COO	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5181" y="1488558"/>
            <a:ext cx="8888819" cy="4850696"/>
          </a:xfrm>
        </p:spPr>
        <p:txBody>
          <a:bodyPr wrap="square" numCol="1"/>
          <a:lstStyle/>
          <a:p>
            <a:pPr>
              <a:buNone/>
            </a:pPr>
            <a:r>
              <a:rPr lang="en-GB" sz="3200" dirty="0" smtClean="0">
                <a:latin typeface="APL385 Unicode" pitchFamily="49" charset="0"/>
              </a:rPr>
              <a:t> </a:t>
            </a:r>
            <a:r>
              <a:rPr lang="en-GB" sz="3200" b="1" dirty="0" smtClean="0"/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r>
              <a:rPr lang="en-GB" sz="2000" dirty="0" smtClean="0">
                <a:latin typeface="APL385 Unicode" pitchFamily="49" charset="0"/>
              </a:rPr>
              <a:t>←(2×⍴matrix)↑matrix ⍝ ... 4 times bigger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coo←_initCOO</a:t>
            </a: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		size coo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280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		size 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368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⍝ ... So for a density of (⍴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)÷×/⍴</a:t>
            </a:r>
            <a:r>
              <a:rPr lang="en-GB" sz="2000" dirty="0" smtClean="0">
                <a:latin typeface="APL385 Unicode" pitchFamily="49" charset="0"/>
              </a:rPr>
              <a:t>matrix </a:t>
            </a:r>
            <a:r>
              <a:rPr lang="en-GB" sz="2000" dirty="0" smtClean="0">
                <a:latin typeface="APL385 Unicode" pitchFamily="49" charset="0"/>
              </a:rPr>
              <a:t>~ 43 %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⍝ ... We use more space but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⍝ ... for a density of (⍴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)÷×/⍴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smtClean="0">
                <a:latin typeface="APL385 Unicode" pitchFamily="49" charset="0"/>
              </a:rPr>
              <a:t>~ 11 %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⍝ ... We use less </a:t>
            </a:r>
            <a:r>
              <a:rPr lang="en-GB" sz="2000" dirty="0" smtClean="0">
                <a:latin typeface="APL385 Unicode" pitchFamily="49" charset="0"/>
              </a:rPr>
              <a:t>space (in this case </a:t>
            </a:r>
            <a:r>
              <a:rPr lang="en-GB" sz="2000" dirty="0" smtClean="0">
                <a:latin typeface="APL385 Unicode" pitchFamily="49" charset="0"/>
                <a:sym typeface="Wingdings" pitchFamily="2" charset="2"/>
              </a:rPr>
              <a:t>)</a:t>
            </a:r>
            <a:r>
              <a:rPr lang="en-GB" sz="2000" dirty="0" smtClean="0">
                <a:latin typeface="APL385 Unicode" pitchFamily="49" charset="0"/>
              </a:rPr>
              <a:t>.</a:t>
            </a:r>
            <a:endParaRPr lang="en-GB" sz="2000" dirty="0" smtClean="0">
              <a:latin typeface="APL385 Unicode" pitchFamily="49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cont. – COO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8894" y="2322374"/>
            <a:ext cx="31146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68490" y="1488558"/>
            <a:ext cx="8611737" cy="4850696"/>
          </a:xfrm>
        </p:spPr>
        <p:txBody>
          <a:bodyPr wrap="square" numCol="1">
            <a:normAutofit/>
          </a:bodyPr>
          <a:lstStyle/>
          <a:p>
            <a:pPr>
              <a:buNone/>
            </a:pPr>
            <a:r>
              <a:rPr lang="en-GB" sz="3200" b="1" dirty="0" smtClean="0"/>
              <a:t> </a:t>
            </a:r>
            <a:r>
              <a:rPr lang="en-GB" sz="3200" b="1" dirty="0" smtClean="0"/>
              <a:t>Compressed Sparse Row (CSR)</a:t>
            </a:r>
            <a:endParaRPr lang="en-GB" sz="32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000" dirty="0" smtClean="0">
                <a:latin typeface="APL385 Unicode" pitchFamily="49" charset="0"/>
              </a:rPr>
              <a:t>		vals[⍳7]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000" dirty="0" smtClean="0">
                <a:solidFill>
                  <a:schemeClr val="accent2"/>
                </a:solidFill>
                <a:latin typeface="APL385 Unicode" pitchFamily="49" charset="0"/>
              </a:rPr>
              <a:t>6</a:t>
            </a:r>
            <a:r>
              <a:rPr lang="nl-NL" sz="2000" dirty="0" smtClean="0">
                <a:latin typeface="APL385 Unicode" pitchFamily="49" charset="0"/>
              </a:rPr>
              <a:t> </a:t>
            </a:r>
            <a:r>
              <a:rPr lang="nl-NL" sz="2000" dirty="0" smtClean="0">
                <a:solidFill>
                  <a:srgbClr val="00F562"/>
                </a:solidFill>
                <a:latin typeface="APL385 Unicode" pitchFamily="49" charset="0"/>
              </a:rPr>
              <a:t>7</a:t>
            </a:r>
            <a:r>
              <a:rPr lang="nl-NL" sz="2000" dirty="0" smtClean="0">
                <a:latin typeface="APL385 Unicode" pitchFamily="49" charset="0"/>
              </a:rPr>
              <a:t> 5 </a:t>
            </a:r>
            <a:r>
              <a:rPr lang="nl-NL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PL385 Unicode" pitchFamily="49" charset="0"/>
              </a:rPr>
              <a:t>4</a:t>
            </a:r>
            <a:r>
              <a:rPr lang="nl-NL" sz="2000" dirty="0" smtClean="0">
                <a:latin typeface="APL385 Unicode" pitchFamily="49" charset="0"/>
              </a:rPr>
              <a:t> 9 7 9</a:t>
            </a:r>
            <a:r>
              <a:rPr lang="en-GB" sz="2000" dirty="0" smtClean="0">
                <a:latin typeface="APL385 Unicode" pitchFamily="49" charset="0"/>
              </a:rPr>
              <a:t>		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pos[⍳7]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solidFill>
                  <a:srgbClr val="025BFF"/>
                </a:solidFill>
                <a:latin typeface="APL385 Unicode" pitchFamily="49" charset="0"/>
              </a:rPr>
              <a:t>1</a:t>
            </a: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smtClean="0">
                <a:solidFill>
                  <a:srgbClr val="FFC000"/>
                </a:solidFill>
                <a:latin typeface="APL385 Unicode" pitchFamily="49" charset="0"/>
              </a:rPr>
              <a:t>4</a:t>
            </a:r>
            <a:r>
              <a:rPr lang="en-GB" sz="2000" dirty="0" smtClean="0">
                <a:latin typeface="APL385 Unicode" pitchFamily="49" charset="0"/>
              </a:rPr>
              <a:t> 6 </a:t>
            </a:r>
            <a:r>
              <a:rPr lang="en-GB" sz="2000" dirty="0" smtClean="0">
                <a:solidFill>
                  <a:srgbClr val="7030A0"/>
                </a:solidFill>
                <a:latin typeface="APL385 Unicode" pitchFamily="49" charset="0"/>
              </a:rPr>
              <a:t>3</a:t>
            </a:r>
            <a:r>
              <a:rPr lang="en-GB" sz="2000" dirty="0" smtClean="0">
                <a:latin typeface="APL385 Unicode" pitchFamily="49" charset="0"/>
              </a:rPr>
              <a:t> 6 9 1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rowstart</a:t>
            </a:r>
            <a:endParaRPr lang="en-GB" sz="2000" dirty="0" smtClean="0">
              <a:latin typeface="APL385 Unicode" pitchFamily="49" charset="0"/>
            </a:endParaRP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1 4 7 12 16 21 25 30 33 36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(1-1)+⍳4-1 ⍝ ... Row 1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1 2 3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(4-1)+⍳7-4 ⍝ ... Row 2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4 5 6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 	r←3 ⋄ ⊃{(⍺-1)+⍳⍵-⍺}/</a:t>
            </a:r>
            <a:r>
              <a:rPr lang="en-GB" sz="2000" dirty="0" err="1" smtClean="0">
                <a:latin typeface="APL385 Unicode" pitchFamily="49" charset="0"/>
              </a:rPr>
              <a:t>rowstart</a:t>
            </a:r>
            <a:r>
              <a:rPr lang="en-GB" sz="2000" dirty="0" smtClean="0">
                <a:latin typeface="APL385 Unicode" pitchFamily="49" charset="0"/>
              </a:rPr>
              <a:t>[r+0 1] ⍝ ... Row 3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7 8 9 10 11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cont. – CSR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64024" y="3179928"/>
            <a:ext cx="13648" cy="65509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77672" y="3152634"/>
            <a:ext cx="245659" cy="66873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477672" y="3193576"/>
            <a:ext cx="532262" cy="627797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4822371" y="2329539"/>
            <a:ext cx="1306307" cy="696690"/>
            <a:chOff x="4822371" y="2329539"/>
            <a:chExt cx="1306307" cy="696690"/>
          </a:xfrm>
        </p:grpSpPr>
        <p:sp>
          <p:nvSpPr>
            <p:cNvPr id="16" name="Oval 15"/>
            <p:cNvSpPr/>
            <p:nvPr/>
          </p:nvSpPr>
          <p:spPr>
            <a:xfrm>
              <a:off x="5758563" y="2329539"/>
              <a:ext cx="370115" cy="381000"/>
            </a:xfrm>
            <a:prstGeom prst="ellipse">
              <a:avLst/>
            </a:prstGeom>
            <a:noFill/>
            <a:ln>
              <a:solidFill>
                <a:srgbClr val="00F5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>
                <a:lnSpc>
                  <a:spcPts val="1900"/>
                </a:lnSpc>
              </a:pPr>
              <a:endParaRPr lang="en-GB" sz="16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822371" y="2340429"/>
              <a:ext cx="370115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>
                <a:lnSpc>
                  <a:spcPts val="1900"/>
                </a:lnSpc>
              </a:pPr>
              <a:endParaRPr lang="en-GB" sz="16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464637" y="2645229"/>
              <a:ext cx="370115" cy="381000"/>
            </a:xfrm>
            <a:prstGeom prst="ellipse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>
                <a:lnSpc>
                  <a:spcPts val="1900"/>
                </a:lnSpc>
              </a:pPr>
              <a:endParaRPr lang="en-GB" sz="16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963886" y="2166258"/>
            <a:ext cx="337457" cy="315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42857" y="1959430"/>
            <a:ext cx="337457" cy="315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909458" y="1981201"/>
            <a:ext cx="1338943" cy="315686"/>
            <a:chOff x="4909458" y="1981201"/>
            <a:chExt cx="1338943" cy="315686"/>
          </a:xfrm>
        </p:grpSpPr>
        <p:sp>
          <p:nvSpPr>
            <p:cNvPr id="19" name="TextBox 18"/>
            <p:cNvSpPr txBox="1"/>
            <p:nvPr/>
          </p:nvSpPr>
          <p:spPr>
            <a:xfrm>
              <a:off x="5910944" y="1981201"/>
              <a:ext cx="337457" cy="3156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1" dirty="0" smtClean="0">
                  <a:solidFill>
                    <a:srgbClr val="FFC000"/>
                  </a:solidFill>
                </a:rPr>
                <a:t>4</a:t>
              </a:r>
              <a:endParaRPr lang="en-GB" sz="1600" b="1" dirty="0" smtClean="0">
                <a:solidFill>
                  <a:srgbClr val="FFC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09458" y="1981201"/>
              <a:ext cx="315686" cy="3156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1" dirty="0" smtClean="0">
                  <a:solidFill>
                    <a:srgbClr val="025BFF"/>
                  </a:solidFill>
                </a:rPr>
                <a:t>1</a:t>
              </a:r>
              <a:endParaRPr lang="en-GB" sz="1600" b="1" dirty="0" smtClean="0">
                <a:solidFill>
                  <a:srgbClr val="025BF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51734" y="1981201"/>
              <a:ext cx="337457" cy="3156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600" b="1" dirty="0" smtClean="0">
                  <a:solidFill>
                    <a:srgbClr val="7030A0"/>
                  </a:solidFill>
                </a:rPr>
                <a:t>3</a:t>
              </a:r>
              <a:endParaRPr lang="en-GB" sz="1600" b="1" dirty="0" smtClean="0">
                <a:solidFill>
                  <a:srgbClr val="7030A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63286" y="1214651"/>
            <a:ext cx="8795657" cy="5124603"/>
          </a:xfrm>
        </p:spPr>
        <p:txBody>
          <a:bodyPr wrap="square" numCol="1">
            <a:normAutofit/>
          </a:bodyPr>
          <a:lstStyle/>
          <a:p>
            <a:pPr>
              <a:buNone/>
            </a:pPr>
            <a:r>
              <a:rPr lang="en-GB" sz="3200" dirty="0" smtClean="0">
                <a:latin typeface="APL385 Unicode" pitchFamily="49" charset="0"/>
              </a:rPr>
              <a:t>	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←(,matrix≠0)/,matrix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000" dirty="0" smtClean="0">
                <a:latin typeface="APL385 Unicode" pitchFamily="49" charset="0"/>
              </a:rPr>
              <a:t>		vals[⍳7]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000" dirty="0" smtClean="0">
                <a:latin typeface="APL385 Unicode" pitchFamily="49" charset="0"/>
              </a:rPr>
              <a:t>6 7 5 4 9 7 9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pos←⊃,/(↓matrix≠0)/¨⊂⍳2⊃⍴matrix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pos[⍳7]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1 4 6 3 6 9 1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⎕←</a:t>
            </a:r>
            <a:r>
              <a:rPr lang="en-GB" sz="2000" dirty="0" err="1" smtClean="0">
                <a:latin typeface="APL385 Unicode" pitchFamily="49" charset="0"/>
              </a:rPr>
              <a:t>rowstart</a:t>
            </a:r>
            <a:r>
              <a:rPr lang="en-GB" sz="2000" dirty="0" smtClean="0">
                <a:latin typeface="APL385 Unicode" pitchFamily="49" charset="0"/>
              </a:rPr>
              <a:t>←+\1,+/¨↓matrix≠0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1 4 7 12 16 21 25 30 33 </a:t>
            </a:r>
            <a:r>
              <a:rPr lang="en-GB" sz="2000" dirty="0" smtClean="0">
                <a:latin typeface="APL385 Unicode" pitchFamily="49" charset="0"/>
              </a:rPr>
              <a:t>36</a:t>
            </a:r>
            <a:endParaRPr lang="en-GB" sz="2000" dirty="0" smtClean="0">
              <a:latin typeface="APL385 Unicode" pitchFamily="49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</a:t>
            </a:r>
            <a:r>
              <a:rPr lang="en-GB" dirty="0" smtClean="0"/>
              <a:t>. – CSR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63286" y="1214651"/>
            <a:ext cx="8980714" cy="5124603"/>
          </a:xfrm>
        </p:spPr>
        <p:txBody>
          <a:bodyPr wrap="square" numCol="1"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(≡/⍴¨pos 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) ((⍴pos)=¯1+⌈/</a:t>
            </a:r>
            <a:r>
              <a:rPr lang="en-GB" sz="2000" dirty="0" err="1" smtClean="0">
                <a:latin typeface="APL385 Unicode" pitchFamily="49" charset="0"/>
              </a:rPr>
              <a:t>rowstart</a:t>
            </a:r>
            <a:r>
              <a:rPr lang="en-GB" sz="2000" dirty="0" smtClean="0">
                <a:latin typeface="APL385 Unicode" pitchFamily="49" charset="0"/>
              </a:rPr>
              <a:t>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1 1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csr</a:t>
            </a:r>
            <a:r>
              <a:rPr lang="en-GB" sz="2000" dirty="0" smtClean="0">
                <a:latin typeface="APL385 Unicode" pitchFamily="49" charset="0"/>
              </a:rPr>
              <a:t>←(⍴matrix)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 pos </a:t>
            </a:r>
            <a:r>
              <a:rPr lang="en-GB" sz="2000" dirty="0" err="1" smtClean="0">
                <a:latin typeface="APL385 Unicode" pitchFamily="49" charset="0"/>
              </a:rPr>
              <a:t>rowstart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size </a:t>
            </a:r>
            <a:r>
              <a:rPr lang="en-GB" sz="2000" dirty="0" err="1" smtClean="0">
                <a:latin typeface="APL385 Unicode" pitchFamily="49" charset="0"/>
              </a:rPr>
              <a:t>csr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296 ⍝ ... size matrix = 128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⎕</a:t>
            </a:r>
            <a:r>
              <a:rPr lang="en-GB" sz="2000" dirty="0" err="1" smtClean="0">
                <a:latin typeface="APL385 Unicode" pitchFamily="49" charset="0"/>
              </a:rPr>
              <a:t>cr</a:t>
            </a:r>
            <a:r>
              <a:rPr lang="en-GB" sz="2000" dirty="0" smtClean="0">
                <a:latin typeface="APL385 Unicode" pitchFamily="49" charset="0"/>
              </a:rPr>
              <a:t> '_</a:t>
            </a:r>
            <a:r>
              <a:rPr lang="en-GB" sz="2000" dirty="0" err="1" smtClean="0">
                <a:latin typeface="APL385 Unicode" pitchFamily="49" charset="0"/>
              </a:rPr>
              <a:t>initCSR</a:t>
            </a:r>
            <a:r>
              <a:rPr lang="en-GB" sz="2000" dirty="0" smtClean="0">
                <a:latin typeface="APL385 Unicode" pitchFamily="49" charset="0"/>
              </a:rPr>
              <a:t>'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_</a:t>
            </a:r>
            <a:r>
              <a:rPr lang="en-GB" sz="2000" dirty="0" err="1" smtClean="0">
                <a:latin typeface="APL385 Unicode" pitchFamily="49" charset="0"/>
              </a:rPr>
              <a:t>initCSR</a:t>
            </a:r>
            <a:r>
              <a:rPr lang="en-GB" sz="2000" dirty="0" smtClean="0">
                <a:latin typeface="APL385 Unicode" pitchFamily="49" charset="0"/>
              </a:rPr>
              <a:t>←{(⍴⍵)((0≠,⍵)/,⍵)(⊃,/(↓⍵≠0)/¨⊂⍳2⊃⍴⍵)(+\1,+/¨↓⍵≠0)}</a:t>
            </a:r>
            <a:endParaRPr lang="en-GB" sz="2000" dirty="0" smtClean="0">
              <a:latin typeface="APL385 Unicode" pitchFamily="49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</a:t>
            </a:r>
            <a:r>
              <a:rPr lang="en-GB" dirty="0" smtClean="0"/>
              <a:t>. – CSR	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68490" y="1545771"/>
            <a:ext cx="8611737" cy="4793483"/>
          </a:xfrm>
        </p:spPr>
        <p:txBody>
          <a:bodyPr wrap="square" numCol="1">
            <a:normAutofit/>
          </a:bodyPr>
          <a:lstStyle/>
          <a:p>
            <a:pPr>
              <a:buNone/>
            </a:pPr>
            <a:r>
              <a:rPr lang="en-GB" sz="3200" b="1" dirty="0" smtClean="0"/>
              <a:t> </a:t>
            </a:r>
            <a:r>
              <a:rPr lang="en-GB" sz="3200" dirty="0" smtClean="0">
                <a:latin typeface="APL385 Unicode" pitchFamily="49" charset="0"/>
              </a:rPr>
              <a:t>	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r>
              <a:rPr lang="en-GB" sz="2000" dirty="0" smtClean="0">
                <a:latin typeface="APL385 Unicode" pitchFamily="49" charset="0"/>
              </a:rPr>
              <a:t>←(2×⍴matrix)↑matrix ⍝ ... 4 times bigger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csr←_initCSR</a:t>
            </a: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size </a:t>
            </a:r>
            <a:r>
              <a:rPr lang="en-GB" sz="2000" dirty="0" err="1" smtClean="0">
                <a:latin typeface="APL385 Unicode" pitchFamily="49" charset="0"/>
              </a:rPr>
              <a:t>csr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304 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size 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368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⍝ ... </a:t>
            </a:r>
            <a:r>
              <a:rPr lang="en-GB" sz="2000" dirty="0" smtClean="0">
                <a:latin typeface="APL385 Unicode" pitchFamily="49" charset="0"/>
              </a:rPr>
              <a:t>The CSR structure for </a:t>
            </a:r>
            <a:r>
              <a:rPr lang="en-GB" sz="2000" dirty="0" err="1" smtClean="0">
                <a:latin typeface="APL385 Unicode" pitchFamily="49" charset="0"/>
              </a:rPr>
              <a:t>bigmatrix</a:t>
            </a:r>
            <a:r>
              <a:rPr lang="en-GB" sz="2000" dirty="0" smtClean="0">
                <a:latin typeface="APL385 Unicode" pitchFamily="49" charset="0"/>
              </a:rPr>
              <a:t> is </a:t>
            </a:r>
            <a:r>
              <a:rPr lang="en-GB" sz="2000" dirty="0" smtClean="0">
                <a:latin typeface="APL385 Unicode" pitchFamily="49" charset="0"/>
              </a:rPr>
              <a:t>8 Byte 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⍝ ... </a:t>
            </a:r>
            <a:r>
              <a:rPr lang="en-GB" sz="2000" dirty="0" smtClean="0">
                <a:latin typeface="APL385 Unicode" pitchFamily="49" charset="0"/>
              </a:rPr>
              <a:t>larger </a:t>
            </a:r>
            <a:r>
              <a:rPr lang="en-GB" sz="2000" dirty="0" smtClean="0">
                <a:latin typeface="APL385 Unicode" pitchFamily="49" charset="0"/>
              </a:rPr>
              <a:t>because we store </a:t>
            </a:r>
            <a:r>
              <a:rPr lang="en-GB" sz="2000" dirty="0" smtClean="0">
                <a:latin typeface="APL385 Unicode" pitchFamily="49" charset="0"/>
              </a:rPr>
              <a:t>an entry for </a:t>
            </a:r>
            <a:r>
              <a:rPr lang="en-GB" sz="2000" dirty="0" smtClean="0">
                <a:latin typeface="APL385 Unicode" pitchFamily="49" charset="0"/>
              </a:rPr>
              <a:t>each </a:t>
            </a:r>
            <a:r>
              <a:rPr lang="en-GB" sz="2000" dirty="0" smtClean="0">
                <a:latin typeface="APL385 Unicode" pitchFamily="49" charset="0"/>
              </a:rPr>
              <a:t>row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 smtClean="0">
                <a:latin typeface="APL385 Unicode" pitchFamily="49" charset="0"/>
              </a:rPr>
              <a:t> 		⍴¨csr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dirty="0" smtClean="0">
                <a:latin typeface="APL385 Unicode" pitchFamily="49" charset="0"/>
              </a:rPr>
              <a:t> 2  35  35  19 </a:t>
            </a:r>
            <a:endParaRPr lang="en-GB" sz="2000" dirty="0" smtClean="0">
              <a:latin typeface="APL385 Unicode" pitchFamily="49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 – cont. – CSR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892595" y="1846877"/>
            <a:ext cx="5401339" cy="3318171"/>
          </a:xfrm>
        </p:spPr>
        <p:txBody>
          <a:bodyPr/>
          <a:lstStyle/>
          <a:p>
            <a:pPr marL="0" lvl="1">
              <a:buNone/>
            </a:pPr>
            <a:r>
              <a:rPr lang="en-GB" sz="3200" dirty="0" smtClean="0"/>
              <a:t>About</a:t>
            </a:r>
          </a:p>
          <a:p>
            <a:pPr marL="0" lvl="1">
              <a:buNone/>
            </a:pPr>
            <a:r>
              <a:rPr lang="en-GB" sz="3200" dirty="0" smtClean="0"/>
              <a:t>Motivation</a:t>
            </a:r>
          </a:p>
          <a:p>
            <a:pPr marL="0" lvl="1">
              <a:buNone/>
            </a:pPr>
            <a:r>
              <a:rPr lang="en-GB" sz="3200" dirty="0" smtClean="0"/>
              <a:t>Sparse </a:t>
            </a:r>
            <a:r>
              <a:rPr lang="en-GB" sz="3200" dirty="0" smtClean="0"/>
              <a:t>data</a:t>
            </a:r>
          </a:p>
          <a:p>
            <a:pPr marL="0" lvl="1">
              <a:buNone/>
            </a:pPr>
            <a:r>
              <a:rPr lang="en-GB" sz="3200" dirty="0" smtClean="0"/>
              <a:t>Selecting </a:t>
            </a:r>
            <a:r>
              <a:rPr lang="en-GB" sz="3200" dirty="0" smtClean="0"/>
              <a:t>data structures</a:t>
            </a:r>
          </a:p>
          <a:p>
            <a:pPr marL="0" lvl="1">
              <a:buNone/>
            </a:pPr>
            <a:r>
              <a:rPr lang="en-GB" sz="3200" dirty="0" smtClean="0"/>
              <a:t>Implement operations</a:t>
            </a:r>
          </a:p>
          <a:p>
            <a:pPr marL="0" lvl="1">
              <a:buNone/>
            </a:pPr>
            <a:r>
              <a:rPr lang="en-GB" sz="3200" dirty="0" smtClean="0"/>
              <a:t>Institutionalize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41991" y="1988340"/>
            <a:ext cx="731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endParaRPr lang="en-GB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3125405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44286" y="1328057"/>
            <a:ext cx="7946571" cy="5050972"/>
          </a:xfrm>
        </p:spPr>
        <p:txBody>
          <a:bodyPr wrap="square" numCol="1">
            <a:normAutofit/>
          </a:bodyPr>
          <a:lstStyle/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⎕</a:t>
            </a:r>
            <a:r>
              <a:rPr lang="en-GB" sz="2000" dirty="0" err="1" smtClean="0">
                <a:latin typeface="APL385 Unicode" pitchFamily="49" charset="0"/>
              </a:rPr>
              <a:t>CR'_getLOL</a:t>
            </a:r>
            <a:r>
              <a:rPr lang="en-GB" sz="2000" dirty="0" smtClean="0">
                <a:latin typeface="APL385 Unicode" pitchFamily="49" charset="0"/>
              </a:rPr>
              <a:t>‘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_</a:t>
            </a:r>
            <a:r>
              <a:rPr lang="en-GB" sz="2000" dirty="0" err="1" smtClean="0">
                <a:latin typeface="APL385 Unicode" pitchFamily="49" charset="0"/>
              </a:rPr>
              <a:t>getLOL</a:t>
            </a:r>
            <a:r>
              <a:rPr lang="en-GB" sz="2000" dirty="0" smtClean="0">
                <a:latin typeface="APL385 Unicode" pitchFamily="49" charset="0"/>
              </a:rPr>
              <a:t>←{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(≡⍵){1=⍺:⍬⍴⍵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 ¯2=⍺:,⍵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 ⍵}↑[0.5]⍺[2⊃⍵]{⍺[⍵]}¨⊂,1⊃⍵}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		</a:t>
            </a:r>
            <a:r>
              <a:rPr lang="en-GB" sz="2000" dirty="0" err="1" smtClean="0">
                <a:latin typeface="APL385 Unicode" pitchFamily="49" charset="0"/>
              </a:rPr>
              <a:t>lol</a:t>
            </a: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getLOL</a:t>
            </a:r>
            <a:r>
              <a:rPr lang="en-GB" sz="2000" dirty="0" smtClean="0">
                <a:latin typeface="APL385 Unicode" pitchFamily="49" charset="0"/>
              </a:rPr>
              <a:t> (1 2 3) (1 2 3)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6 0 0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0 0 4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9 7 0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– get content (as matrix)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43600" y="1328400"/>
            <a:ext cx="8001001" cy="4684625"/>
          </a:xfrm>
        </p:spPr>
        <p:txBody>
          <a:bodyPr wrap="square" numCol="1"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⎕</a:t>
            </a:r>
            <a:r>
              <a:rPr lang="en-GB" sz="2000" dirty="0" err="1" smtClean="0">
                <a:latin typeface="APL385 Unicode" pitchFamily="49" charset="0"/>
              </a:rPr>
              <a:t>cr</a:t>
            </a:r>
            <a:r>
              <a:rPr lang="en-GB" sz="2000" dirty="0" smtClean="0">
                <a:latin typeface="APL385 Unicode" pitchFamily="49" charset="0"/>
              </a:rPr>
              <a:t> '_</a:t>
            </a:r>
            <a:r>
              <a:rPr lang="en-GB" sz="2000" dirty="0" err="1" smtClean="0">
                <a:latin typeface="APL385 Unicode" pitchFamily="49" charset="0"/>
              </a:rPr>
              <a:t>getCOO</a:t>
            </a:r>
            <a:r>
              <a:rPr lang="en-GB" sz="2000" dirty="0" smtClean="0">
                <a:latin typeface="APL385 Unicode" pitchFamily="49" charset="0"/>
              </a:rPr>
              <a:t>'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getCOO</a:t>
            </a:r>
            <a:r>
              <a:rPr lang="en-GB" sz="2000" dirty="0" smtClean="0">
                <a:latin typeface="APL385 Unicode" pitchFamily="49" charset="0"/>
              </a:rPr>
              <a:t>←{shape pos 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←⍺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</a:t>
            </a:r>
            <a:r>
              <a:rPr lang="en-GB" sz="2000" dirty="0" err="1" smtClean="0">
                <a:latin typeface="APL385 Unicode" pitchFamily="49" charset="0"/>
              </a:rPr>
              <a:t>resix</a:t>
            </a:r>
            <a:r>
              <a:rPr lang="en-GB" sz="2000" dirty="0" smtClean="0">
                <a:latin typeface="APL385 Unicode" pitchFamily="49" charset="0"/>
              </a:rPr>
              <a:t>←(1⊃⍵)∘.,2⊃⍵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(⍴</a:t>
            </a:r>
            <a:r>
              <a:rPr lang="en-GB" sz="2000" dirty="0" err="1" smtClean="0">
                <a:latin typeface="APL385 Unicode" pitchFamily="49" charset="0"/>
              </a:rPr>
              <a:t>resix</a:t>
            </a:r>
            <a:r>
              <a:rPr lang="en-GB" sz="2000" dirty="0" smtClean="0">
                <a:latin typeface="APL385 Unicode" pitchFamily="49" charset="0"/>
              </a:rPr>
              <a:t>)⍴(vals,0)[pos{(↓⍺)⍳↓⍵}↑,</a:t>
            </a:r>
            <a:r>
              <a:rPr lang="en-GB" sz="2000" dirty="0" err="1" smtClean="0">
                <a:latin typeface="APL385 Unicode" pitchFamily="49" charset="0"/>
              </a:rPr>
              <a:t>resix</a:t>
            </a:r>
            <a:r>
              <a:rPr lang="en-GB" sz="2000" dirty="0" smtClean="0">
                <a:latin typeface="APL385 Unicode" pitchFamily="49" charset="0"/>
              </a:rPr>
              <a:t>]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} 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coo _</a:t>
            </a:r>
            <a:r>
              <a:rPr lang="en-GB" sz="2000" dirty="0" err="1" smtClean="0">
                <a:latin typeface="APL385 Unicode" pitchFamily="49" charset="0"/>
              </a:rPr>
              <a:t>getCOO</a:t>
            </a:r>
            <a:r>
              <a:rPr lang="en-GB" sz="2000" dirty="0" smtClean="0">
                <a:latin typeface="APL385 Unicode" pitchFamily="49" charset="0"/>
              </a:rPr>
              <a:t> (1 2 3) (1 2 3)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6 0 0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0 0 4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9 7 0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– get content – cont.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43600" y="1328400"/>
            <a:ext cx="8001001" cy="5333657"/>
          </a:xfrm>
        </p:spPr>
        <p:txBody>
          <a:bodyPr wrap="square" numCol="1">
            <a:normAutofit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 ⎕</a:t>
            </a:r>
            <a:r>
              <a:rPr lang="en-GB" sz="2000" dirty="0" err="1" smtClean="0">
                <a:latin typeface="APL385 Unicode" pitchFamily="49" charset="0"/>
              </a:rPr>
              <a:t>CR'_getCSR</a:t>
            </a:r>
            <a:r>
              <a:rPr lang="en-GB" sz="2000" dirty="0" smtClean="0">
                <a:latin typeface="APL385 Unicode" pitchFamily="49" charset="0"/>
              </a:rPr>
              <a:t>'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getCSR</a:t>
            </a:r>
            <a:r>
              <a:rPr lang="en-GB" sz="2000" dirty="0" smtClean="0">
                <a:latin typeface="APL385 Unicode" pitchFamily="49" charset="0"/>
              </a:rPr>
              <a:t>←{shape 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 pos </a:t>
            </a:r>
            <a:r>
              <a:rPr lang="en-GB" sz="2000" dirty="0" err="1" smtClean="0">
                <a:latin typeface="APL385 Unicode" pitchFamily="49" charset="0"/>
              </a:rPr>
              <a:t>rowstart</a:t>
            </a:r>
            <a:r>
              <a:rPr lang="en-GB" sz="2000" dirty="0" smtClean="0">
                <a:latin typeface="APL385 Unicode" pitchFamily="49" charset="0"/>
              </a:rPr>
              <a:t>←⍺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res←(⊃∘⍴¨⍵)⍴0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0∊⍴</a:t>
            </a:r>
            <a:r>
              <a:rPr lang="en-GB" sz="2000" dirty="0" err="1" smtClean="0">
                <a:latin typeface="APL385 Unicode" pitchFamily="49" charset="0"/>
              </a:rPr>
              <a:t>res:res</a:t>
            </a:r>
            <a:r>
              <a:rPr lang="en-GB" sz="2000" dirty="0" smtClean="0">
                <a:latin typeface="APL385 Unicode" pitchFamily="49" charset="0"/>
              </a:rPr>
              <a:t>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0∊⍴</a:t>
            </a:r>
            <a:r>
              <a:rPr lang="en-GB" sz="2000" dirty="0" err="1" smtClean="0">
                <a:latin typeface="APL385 Unicode" pitchFamily="49" charset="0"/>
              </a:rPr>
              <a:t>vals:res</a:t>
            </a:r>
            <a:r>
              <a:rPr lang="en-GB" sz="2000" dirty="0" smtClean="0">
                <a:latin typeface="APL385 Unicode" pitchFamily="49" charset="0"/>
              </a:rPr>
              <a:t>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{rows←{⍵/⍳⍴⍵}{-2-/⍵}</a:t>
            </a:r>
            <a:r>
              <a:rPr lang="en-GB" sz="2000" dirty="0" err="1" smtClean="0">
                <a:latin typeface="APL385 Unicode" pitchFamily="49" charset="0"/>
              </a:rPr>
              <a:t>rowstart</a:t>
            </a:r>
            <a:r>
              <a:rPr lang="en-GB" sz="2000" dirty="0" smtClean="0">
                <a:latin typeface="APL385 Unicode" pitchFamily="49" charset="0"/>
              </a:rPr>
              <a:t>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 b←⊃∧/rows pos∊¨⍵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 r c←(⊂b)/¨rows pos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 r c←⍵⍳¨r c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 res[</a:t>
            </a:r>
            <a:r>
              <a:rPr lang="en-GB" sz="2000" dirty="0" err="1" smtClean="0">
                <a:latin typeface="APL385 Unicode" pitchFamily="49" charset="0"/>
              </a:rPr>
              <a:t>r,¨c</a:t>
            </a:r>
            <a:r>
              <a:rPr lang="en-GB" sz="2000" dirty="0" smtClean="0">
                <a:latin typeface="APL385 Unicode" pitchFamily="49" charset="0"/>
              </a:rPr>
              <a:t>]←b/</a:t>
            </a:r>
            <a:r>
              <a:rPr lang="en-GB" sz="2000" dirty="0" err="1" smtClean="0">
                <a:latin typeface="APL385 Unicode" pitchFamily="49" charset="0"/>
              </a:rPr>
              <a:t>vals</a:t>
            </a:r>
            <a:r>
              <a:rPr lang="en-GB" sz="2000" dirty="0" smtClean="0">
                <a:latin typeface="APL385 Unicode" pitchFamily="49" charset="0"/>
              </a:rPr>
              <a:t>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 res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}⍵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}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csr</a:t>
            </a: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getCSR</a:t>
            </a:r>
            <a:r>
              <a:rPr lang="en-GB" sz="2000" dirty="0" smtClean="0">
                <a:latin typeface="APL385 Unicode" pitchFamily="49" charset="0"/>
              </a:rPr>
              <a:t> (1 2 3) (1 2 3)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6 0 0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0 0 4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9 7 0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– get content – cont.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41514" y="1654629"/>
            <a:ext cx="8806543" cy="4684625"/>
          </a:xfrm>
        </p:spPr>
        <p:txBody>
          <a:bodyPr wrap="square" numCol="1"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r←1 2 3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c←1 2 3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</a:t>
            </a:r>
            <a:r>
              <a:rPr lang="en-GB" sz="2000" dirty="0" err="1" smtClean="0">
                <a:latin typeface="APL385 Unicode" pitchFamily="49" charset="0"/>
              </a:rPr>
              <a:t>exprs</a:t>
            </a:r>
            <a:r>
              <a:rPr lang="en-GB" sz="2000" dirty="0" smtClean="0">
                <a:latin typeface="APL385 Unicode" pitchFamily="49" charset="0"/>
              </a:rPr>
              <a:t>←⊂'</a:t>
            </a:r>
            <a:r>
              <a:rPr lang="en-GB" sz="2000" dirty="0" err="1" smtClean="0">
                <a:latin typeface="APL385 Unicode" pitchFamily="49" charset="0"/>
              </a:rPr>
              <a:t>lol</a:t>
            </a: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getLOL</a:t>
            </a:r>
            <a:r>
              <a:rPr lang="en-GB" sz="2000" dirty="0" smtClean="0">
                <a:latin typeface="APL385 Unicode" pitchFamily="49" charset="0"/>
              </a:rPr>
              <a:t> r c'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</a:t>
            </a:r>
            <a:r>
              <a:rPr lang="en-GB" sz="2000" dirty="0" err="1" smtClean="0">
                <a:latin typeface="APL385 Unicode" pitchFamily="49" charset="0"/>
              </a:rPr>
              <a:t>exprs</a:t>
            </a:r>
            <a:r>
              <a:rPr lang="en-GB" sz="2000" dirty="0" smtClean="0">
                <a:latin typeface="APL385 Unicode" pitchFamily="49" charset="0"/>
              </a:rPr>
              <a:t>,←⊂'coo _</a:t>
            </a:r>
            <a:r>
              <a:rPr lang="en-GB" sz="2000" dirty="0" err="1" smtClean="0">
                <a:latin typeface="APL385 Unicode" pitchFamily="49" charset="0"/>
              </a:rPr>
              <a:t>getCOO</a:t>
            </a:r>
            <a:r>
              <a:rPr lang="en-GB" sz="2000" dirty="0" smtClean="0">
                <a:latin typeface="APL385 Unicode" pitchFamily="49" charset="0"/>
              </a:rPr>
              <a:t> r c'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</a:t>
            </a:r>
            <a:r>
              <a:rPr lang="en-GB" sz="2000" dirty="0" err="1" smtClean="0">
                <a:latin typeface="APL385 Unicode" pitchFamily="49" charset="0"/>
              </a:rPr>
              <a:t>exprs</a:t>
            </a:r>
            <a:r>
              <a:rPr lang="en-GB" sz="2000" dirty="0" smtClean="0">
                <a:latin typeface="APL385 Unicode" pitchFamily="49" charset="0"/>
              </a:rPr>
              <a:t>,←⊂'</a:t>
            </a:r>
            <a:r>
              <a:rPr lang="en-GB" sz="2000" dirty="0" err="1" smtClean="0">
                <a:latin typeface="APL385 Unicode" pitchFamily="49" charset="0"/>
              </a:rPr>
              <a:t>csr</a:t>
            </a: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getCSR</a:t>
            </a:r>
            <a:r>
              <a:rPr lang="en-GB" sz="2000" dirty="0" smtClean="0">
                <a:latin typeface="APL385 Unicode" pitchFamily="49" charset="0"/>
              </a:rPr>
              <a:t> r c'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    </a:t>
            </a:r>
            <a:r>
              <a:rPr lang="en-GB" sz="2000" dirty="0" err="1" smtClean="0">
                <a:latin typeface="APL385 Unicode" pitchFamily="49" charset="0"/>
              </a:rPr>
              <a:t>exprs</a:t>
            </a:r>
            <a:r>
              <a:rPr lang="en-GB" sz="2000" dirty="0" smtClean="0">
                <a:latin typeface="APL385 Unicode" pitchFamily="49" charset="0"/>
              </a:rPr>
              <a:t>,←⊂'matrix[</a:t>
            </a:r>
            <a:r>
              <a:rPr lang="en-GB" sz="2000" dirty="0" err="1" smtClean="0">
                <a:latin typeface="APL385 Unicode" pitchFamily="49" charset="0"/>
              </a:rPr>
              <a:t>r;c</a:t>
            </a:r>
            <a:r>
              <a:rPr lang="en-GB" sz="2000" dirty="0" smtClean="0">
                <a:latin typeface="APL385 Unicode" pitchFamily="49" charset="0"/>
              </a:rPr>
              <a:t>]‘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CMPX </a:t>
            </a:r>
            <a:r>
              <a:rPr lang="en-GB" sz="2000" dirty="0" err="1" smtClean="0">
                <a:latin typeface="APL385 Unicode" pitchFamily="49" charset="0"/>
              </a:rPr>
              <a:t>exprs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</a:t>
            </a:r>
            <a:r>
              <a:rPr lang="en-GB" sz="2000" dirty="0" err="1" smtClean="0">
                <a:latin typeface="APL385 Unicode" pitchFamily="49" charset="0"/>
              </a:rPr>
              <a:t>lol</a:t>
            </a: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getLOL</a:t>
            </a:r>
            <a:r>
              <a:rPr lang="en-GB" sz="2000" dirty="0" smtClean="0">
                <a:latin typeface="APL385 Unicode" pitchFamily="49" charset="0"/>
              </a:rPr>
              <a:t> r c → 6.8E¯6 |    0% </a:t>
            </a:r>
            <a:r>
              <a:rPr lang="en-GB" sz="1000" dirty="0" smtClean="0">
                <a:latin typeface="APL385 Unicode" pitchFamily="49" charset="0"/>
              </a:rPr>
              <a:t>⎕⎕⎕⎕⎕⎕⎕⎕⎕⎕⎕⎕⎕</a:t>
            </a:r>
            <a:r>
              <a:rPr lang="en-GB" sz="1400" dirty="0" smtClean="0">
                <a:latin typeface="APL385 Unicode" pitchFamily="49" charset="0"/>
              </a:rPr>
              <a:t>                           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coo _</a:t>
            </a:r>
            <a:r>
              <a:rPr lang="en-GB" sz="2000" dirty="0" err="1" smtClean="0">
                <a:latin typeface="APL385 Unicode" pitchFamily="49" charset="0"/>
              </a:rPr>
              <a:t>getCOO</a:t>
            </a:r>
            <a:r>
              <a:rPr lang="en-GB" sz="2000" dirty="0" smtClean="0">
                <a:latin typeface="APL385 Unicode" pitchFamily="49" charset="0"/>
              </a:rPr>
              <a:t> r c → 1.0E¯5 |  +53% </a:t>
            </a:r>
            <a:r>
              <a:rPr lang="en-GB" sz="1000" dirty="0" smtClean="0">
                <a:latin typeface="APL385 Unicode" pitchFamily="49" charset="0"/>
              </a:rPr>
              <a:t>⎕⎕⎕⎕⎕⎕⎕⎕⎕⎕⎕⎕⎕⎕⎕⎕⎕⎕⎕⎕  </a:t>
            </a:r>
            <a:r>
              <a:rPr lang="en-GB" sz="1400" dirty="0" smtClean="0">
                <a:latin typeface="APL385 Unicode" pitchFamily="49" charset="0"/>
              </a:rPr>
              <a:t>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</a:t>
            </a:r>
            <a:r>
              <a:rPr lang="en-GB" sz="2000" dirty="0" err="1" smtClean="0">
                <a:latin typeface="APL385 Unicode" pitchFamily="49" charset="0"/>
              </a:rPr>
              <a:t>csr</a:t>
            </a:r>
            <a:r>
              <a:rPr lang="en-GB" sz="2000" dirty="0" smtClean="0">
                <a:latin typeface="APL385 Unicode" pitchFamily="49" charset="0"/>
              </a:rPr>
              <a:t> _</a:t>
            </a:r>
            <a:r>
              <a:rPr lang="en-GB" sz="2000" dirty="0" err="1" smtClean="0">
                <a:latin typeface="APL385 Unicode" pitchFamily="49" charset="0"/>
              </a:rPr>
              <a:t>getCSR</a:t>
            </a:r>
            <a:r>
              <a:rPr lang="en-GB" sz="2000" dirty="0" smtClean="0">
                <a:latin typeface="APL385 Unicode" pitchFamily="49" charset="0"/>
              </a:rPr>
              <a:t> r c → 2.1E¯5 | +206% </a:t>
            </a:r>
            <a:r>
              <a:rPr lang="en-GB" sz="1000" dirty="0" smtClean="0">
                <a:latin typeface="APL385 Unicode" pitchFamily="49" charset="0"/>
              </a:rPr>
              <a:t>⎕⎕⎕⎕⎕⎕⎕⎕⎕⎕⎕⎕⎕⎕⎕⎕⎕⎕⎕⎕⎕⎕⎕⎕⎕⎕⎕⎕⎕⎕⎕⎕⎕⎕⎕⎕⎕⎕⎕⎕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 matrix[</a:t>
            </a:r>
            <a:r>
              <a:rPr lang="en-GB" sz="2000" dirty="0" err="1" smtClean="0">
                <a:latin typeface="APL385 Unicode" pitchFamily="49" charset="0"/>
              </a:rPr>
              <a:t>r;c</a:t>
            </a:r>
            <a:r>
              <a:rPr lang="en-GB" sz="2000" dirty="0" smtClean="0">
                <a:latin typeface="APL385 Unicode" pitchFamily="49" charset="0"/>
              </a:rPr>
              <a:t>]     → 7.9E¯7 |  -89% </a:t>
            </a:r>
            <a:r>
              <a:rPr lang="en-GB" sz="1000" dirty="0" smtClean="0">
                <a:latin typeface="APL385 Unicode" pitchFamily="49" charset="0"/>
              </a:rPr>
              <a:t>⎕⎕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The questions is then why? – well – because a WS-full prone algorithm is not giving a correct result and that the timing show here not always is true...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– for free?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– for free? – cont.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118" y="1349149"/>
            <a:ext cx="527685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 wrap="square" numCol="1">
            <a:normAutofit fontScale="925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err="1" smtClean="0">
                <a:latin typeface="APL385 Unicode" pitchFamily="49" charset="0"/>
              </a:rPr>
              <a:t>testProd</a:t>
            </a: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Size matrix     3240040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Shape matrix    1800 1800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Time in CSR   15 20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Time in APL  421 423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CSR res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71 63  0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36 28  0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97 40 28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APL res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71 63  0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36 28  0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97 40 28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CSR size  26048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APL size    6480040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err="1" smtClean="0">
                <a:latin typeface="APL385 Unicode" pitchFamily="49" charset="0"/>
              </a:rPr>
              <a:t>h≡acsr.Get</a:t>
            </a:r>
            <a:r>
              <a:rPr lang="en-GB" sz="2000" dirty="0" smtClean="0">
                <a:latin typeface="APL385 Unicode" pitchFamily="49" charset="0"/>
              </a:rPr>
              <a:t> ⍳¨⍴h :  1		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– for free? – cont.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– for free? – cont.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25225" cy="882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89857" y="1480457"/>
            <a:ext cx="8469086" cy="4252781"/>
          </a:xfrm>
        </p:spPr>
        <p:txBody>
          <a:bodyPr wrap="square" numCol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Let the developers use </a:t>
            </a:r>
            <a:r>
              <a:rPr lang="en-GB" sz="3200" dirty="0" err="1" smtClean="0"/>
              <a:t>lol</a:t>
            </a:r>
            <a:r>
              <a:rPr lang="en-GB" sz="3200" dirty="0" smtClean="0"/>
              <a:t>, coo or </a:t>
            </a:r>
            <a:r>
              <a:rPr lang="en-GB" sz="3200" dirty="0" err="1" smtClean="0"/>
              <a:t>csr</a:t>
            </a:r>
            <a:r>
              <a:rPr lang="en-GB" sz="3200" dirty="0" smtClean="0"/>
              <a:t> in your code and access data by using e.g.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>
                <a:latin typeface="APL385 Unicode" pitchFamily="49" charset="0"/>
              </a:rPr>
              <a:t>		</a:t>
            </a:r>
            <a:r>
              <a:rPr lang="en-GB" sz="3200" dirty="0" err="1" smtClean="0">
                <a:latin typeface="APL385 Unicode" pitchFamily="49" charset="0"/>
              </a:rPr>
              <a:t>lol</a:t>
            </a:r>
            <a:r>
              <a:rPr lang="en-GB" sz="3200" dirty="0" smtClean="0">
                <a:latin typeface="APL385 Unicode" pitchFamily="49" charset="0"/>
              </a:rPr>
              <a:t> _</a:t>
            </a:r>
            <a:r>
              <a:rPr lang="en-GB" sz="3200" dirty="0" err="1" smtClean="0">
                <a:latin typeface="APL385 Unicode" pitchFamily="49" charset="0"/>
              </a:rPr>
              <a:t>getLOL</a:t>
            </a:r>
            <a:r>
              <a:rPr lang="en-GB" sz="3200" dirty="0" smtClean="0">
                <a:latin typeface="APL385 Unicode" pitchFamily="49" charset="0"/>
              </a:rPr>
              <a:t> r c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/>
              <a:t>But this is a matrix so we would like to do this like </a:t>
            </a:r>
            <a:r>
              <a:rPr lang="en-GB" sz="3200" dirty="0" err="1" smtClean="0">
                <a:latin typeface="APL385 Unicode" pitchFamily="49" charset="0"/>
              </a:rPr>
              <a:t>lol</a:t>
            </a:r>
            <a:r>
              <a:rPr lang="en-GB" sz="3200" dirty="0" smtClean="0">
                <a:latin typeface="APL385 Unicode" pitchFamily="49" charset="0"/>
              </a:rPr>
              <a:t>[</a:t>
            </a:r>
            <a:r>
              <a:rPr lang="en-GB" sz="3200" dirty="0" err="1" smtClean="0">
                <a:latin typeface="APL385 Unicode" pitchFamily="49" charset="0"/>
              </a:rPr>
              <a:t>r;c</a:t>
            </a:r>
            <a:r>
              <a:rPr lang="en-GB" sz="3200" dirty="0" smtClean="0">
                <a:latin typeface="APL385 Unicode" pitchFamily="49" charset="0"/>
              </a:rPr>
              <a:t>]</a:t>
            </a:r>
            <a:r>
              <a:rPr lang="en-GB" sz="3200" dirty="0" smtClean="0"/>
              <a:t> - so: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3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/>
              <a:t>Implement a class encapsulation – and the stuff provided by Dyalog let you go quite a way...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Institutionalize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4400" y="1773237"/>
            <a:ext cx="8529600" cy="4877933"/>
          </a:xfrm>
        </p:spPr>
        <p:txBody>
          <a:bodyPr wrap="square" numCol="2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:Class </a:t>
            </a:r>
            <a:r>
              <a:rPr lang="en-GB" sz="1400" dirty="0" err="1" smtClean="0">
                <a:latin typeface="APL385 Unicode" pitchFamily="49" charset="0"/>
              </a:rPr>
              <a:t>LolMatrix</a:t>
            </a:r>
            <a:r>
              <a:rPr lang="en-GB" sz="1400" dirty="0" smtClean="0">
                <a:latin typeface="APL385 Unicode" pitchFamily="49" charset="0"/>
              </a:rPr>
              <a:t>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:Field Private </a:t>
            </a:r>
            <a:r>
              <a:rPr lang="en-GB" sz="1400" dirty="0" err="1" smtClean="0">
                <a:latin typeface="APL385 Unicode" pitchFamily="49" charset="0"/>
              </a:rPr>
              <a:t>m_data</a:t>
            </a:r>
            <a:r>
              <a:rPr lang="en-GB" sz="1400" dirty="0" smtClean="0">
                <a:latin typeface="APL385 Unicode" pitchFamily="49" charset="0"/>
              </a:rPr>
              <a:t>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∇ </a:t>
            </a:r>
            <a:r>
              <a:rPr lang="en-GB" sz="1400" dirty="0" err="1" smtClean="0">
                <a:latin typeface="APL385 Unicode" pitchFamily="49" charset="0"/>
              </a:rPr>
              <a:t>obj←New</a:t>
            </a:r>
            <a:r>
              <a:rPr lang="en-GB" sz="1400" dirty="0" smtClean="0">
                <a:latin typeface="APL385 Unicode" pitchFamily="49" charset="0"/>
              </a:rPr>
              <a:t> data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:Access Public Shared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</a:t>
            </a:r>
            <a:r>
              <a:rPr lang="en-GB" sz="1400" dirty="0" err="1" smtClean="0">
                <a:latin typeface="APL385 Unicode" pitchFamily="49" charset="0"/>
              </a:rPr>
              <a:t>obj</a:t>
            </a:r>
            <a:r>
              <a:rPr lang="en-GB" sz="1400" dirty="0" smtClean="0">
                <a:latin typeface="APL385 Unicode" pitchFamily="49" charset="0"/>
              </a:rPr>
              <a:t>←##.⎕NEW ⎕THIS data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∇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∇ Constructor data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:Access Public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:Implements Constructor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</a:t>
            </a:r>
            <a:r>
              <a:rPr lang="en-GB" sz="1400" dirty="0" err="1" smtClean="0">
                <a:latin typeface="APL385 Unicode" pitchFamily="49" charset="0"/>
              </a:rPr>
              <a:t>m_data</a:t>
            </a:r>
            <a:r>
              <a:rPr lang="en-GB" sz="1400" dirty="0" smtClean="0">
                <a:latin typeface="APL385 Unicode" pitchFamily="49" charset="0"/>
              </a:rPr>
              <a:t>←↓[1]data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∇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</a:t>
            </a: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	 </a:t>
            </a:r>
            <a:r>
              <a:rPr lang="en-GB" sz="1400" dirty="0" smtClean="0">
                <a:latin typeface="APL385 Unicode" pitchFamily="49" charset="0"/>
              </a:rPr>
              <a:t>:</a:t>
            </a:r>
            <a:r>
              <a:rPr lang="en-GB" sz="1400" dirty="0" smtClean="0">
                <a:latin typeface="APL385 Unicode" pitchFamily="49" charset="0"/>
              </a:rPr>
              <a:t>Property Keyed Default Values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:Access Public Instance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∇ </a:t>
            </a:r>
            <a:r>
              <a:rPr lang="en-GB" sz="1400" dirty="0" err="1" smtClean="0">
                <a:latin typeface="APL385 Unicode" pitchFamily="49" charset="0"/>
              </a:rPr>
              <a:t>data←get</a:t>
            </a:r>
            <a:r>
              <a:rPr lang="en-GB" sz="1400" dirty="0" smtClean="0">
                <a:latin typeface="APL385 Unicode" pitchFamily="49" charset="0"/>
              </a:rPr>
              <a:t> </a:t>
            </a:r>
            <a:r>
              <a:rPr lang="en-GB" sz="1400" dirty="0" err="1" smtClean="0">
                <a:latin typeface="APL385 Unicode" pitchFamily="49" charset="0"/>
              </a:rPr>
              <a:t>arg;ixr;ixc</a:t>
            </a:r>
            <a:r>
              <a:rPr lang="en-GB" sz="1400" dirty="0" smtClean="0">
                <a:latin typeface="APL385 Unicode" pitchFamily="49" charset="0"/>
              </a:rPr>
              <a:t>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</a:t>
            </a:r>
            <a:r>
              <a:rPr lang="en-GB" sz="1400" dirty="0" err="1" smtClean="0">
                <a:latin typeface="APL385 Unicode" pitchFamily="49" charset="0"/>
              </a:rPr>
              <a:t>ixr</a:t>
            </a:r>
            <a:r>
              <a:rPr lang="en-GB" sz="1400" dirty="0" smtClean="0">
                <a:latin typeface="APL385 Unicode" pitchFamily="49" charset="0"/>
              </a:rPr>
              <a:t> </a:t>
            </a:r>
            <a:r>
              <a:rPr lang="en-GB" sz="1400" dirty="0" err="1" smtClean="0">
                <a:latin typeface="APL385 Unicode" pitchFamily="49" charset="0"/>
              </a:rPr>
              <a:t>ixc←arg.Indexers</a:t>
            </a:r>
            <a:r>
              <a:rPr lang="en-GB" sz="1400" dirty="0" smtClean="0">
                <a:latin typeface="APL385 Unicode" pitchFamily="49" charset="0"/>
              </a:rPr>
              <a:t>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:If ~1⊃arg.IndexersSpecified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   </a:t>
            </a:r>
            <a:r>
              <a:rPr lang="en-GB" sz="1400" dirty="0" err="1" smtClean="0">
                <a:latin typeface="APL385 Unicode" pitchFamily="49" charset="0"/>
              </a:rPr>
              <a:t>ixr</a:t>
            </a:r>
            <a:r>
              <a:rPr lang="en-GB" sz="1400" dirty="0" smtClean="0">
                <a:latin typeface="APL385 Unicode" pitchFamily="49" charset="0"/>
              </a:rPr>
              <a:t>←⍳⊃⍴⊃</a:t>
            </a:r>
            <a:r>
              <a:rPr lang="en-GB" sz="1400" dirty="0" err="1" smtClean="0">
                <a:latin typeface="APL385 Unicode" pitchFamily="49" charset="0"/>
              </a:rPr>
              <a:t>m_data</a:t>
            </a:r>
            <a:r>
              <a:rPr lang="en-GB" sz="1400" dirty="0" smtClean="0">
                <a:latin typeface="APL385 Unicode" pitchFamily="49" charset="0"/>
              </a:rPr>
              <a:t>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:</a:t>
            </a:r>
            <a:r>
              <a:rPr lang="en-GB" sz="1400" dirty="0" err="1" smtClean="0">
                <a:latin typeface="APL385 Unicode" pitchFamily="49" charset="0"/>
              </a:rPr>
              <a:t>EndIf</a:t>
            </a:r>
            <a:r>
              <a:rPr lang="en-GB" sz="1400" dirty="0" smtClean="0">
                <a:latin typeface="APL385 Unicode" pitchFamily="49" charset="0"/>
              </a:rPr>
              <a:t>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:If ~2⊃arg.IndexersSpecified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   </a:t>
            </a:r>
            <a:r>
              <a:rPr lang="en-GB" sz="1400" dirty="0" err="1" smtClean="0">
                <a:latin typeface="APL385 Unicode" pitchFamily="49" charset="0"/>
              </a:rPr>
              <a:t>ixc</a:t>
            </a:r>
            <a:r>
              <a:rPr lang="en-GB" sz="1400" dirty="0" smtClean="0">
                <a:latin typeface="APL385 Unicode" pitchFamily="49" charset="0"/>
              </a:rPr>
              <a:t>←⍳⊃⍴</a:t>
            </a:r>
            <a:r>
              <a:rPr lang="en-GB" sz="1400" dirty="0" err="1" smtClean="0">
                <a:latin typeface="APL385 Unicode" pitchFamily="49" charset="0"/>
              </a:rPr>
              <a:t>m_data</a:t>
            </a:r>
            <a:r>
              <a:rPr lang="en-GB" sz="1400" dirty="0" smtClean="0">
                <a:latin typeface="APL385 Unicode" pitchFamily="49" charset="0"/>
              </a:rPr>
              <a:t>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:</a:t>
            </a:r>
            <a:r>
              <a:rPr lang="en-GB" sz="1400" dirty="0" err="1" smtClean="0">
                <a:latin typeface="APL385 Unicode" pitchFamily="49" charset="0"/>
              </a:rPr>
              <a:t>EndIf</a:t>
            </a:r>
            <a:r>
              <a:rPr lang="en-GB" sz="1400" dirty="0" smtClean="0">
                <a:latin typeface="APL385 Unicode" pitchFamily="49" charset="0"/>
              </a:rPr>
              <a:t>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data←↑[0.5]</a:t>
            </a:r>
            <a:r>
              <a:rPr lang="en-GB" sz="1400" dirty="0" err="1" smtClean="0">
                <a:latin typeface="APL385 Unicode" pitchFamily="49" charset="0"/>
              </a:rPr>
              <a:t>m_data</a:t>
            </a:r>
            <a:r>
              <a:rPr lang="en-GB" sz="1400" dirty="0" smtClean="0">
                <a:latin typeface="APL385 Unicode" pitchFamily="49" charset="0"/>
              </a:rPr>
              <a:t>[</a:t>
            </a:r>
            <a:r>
              <a:rPr lang="en-GB" sz="1400" dirty="0" err="1" smtClean="0">
                <a:latin typeface="APL385 Unicode" pitchFamily="49" charset="0"/>
              </a:rPr>
              <a:t>ixc</a:t>
            </a:r>
            <a:r>
              <a:rPr lang="en-GB" sz="1400" dirty="0" smtClean="0">
                <a:latin typeface="APL385 Unicode" pitchFamily="49" charset="0"/>
              </a:rPr>
              <a:t>]{⍺[⍵]}¨⊂,</a:t>
            </a:r>
            <a:r>
              <a:rPr lang="en-GB" sz="1400" dirty="0" err="1" smtClean="0">
                <a:latin typeface="APL385 Unicode" pitchFamily="49" charset="0"/>
              </a:rPr>
              <a:t>ixr</a:t>
            </a:r>
            <a:endParaRPr lang="en-GB" sz="14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</a:t>
            </a:r>
            <a:r>
              <a:rPr lang="en-GB" sz="1400" dirty="0" err="1" smtClean="0">
                <a:latin typeface="APL385 Unicode" pitchFamily="49" charset="0"/>
              </a:rPr>
              <a:t>data←data</a:t>
            </a:r>
            <a:r>
              <a:rPr lang="en-GB" sz="1400" dirty="0" smtClean="0">
                <a:latin typeface="APL385 Unicode" pitchFamily="49" charset="0"/>
              </a:rPr>
              <a:t>{1=≡⍵:⍬⍴⍺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   ¯2=≡⍵:,⍺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   ⍺}</a:t>
            </a:r>
            <a:r>
              <a:rPr lang="en-GB" sz="1400" dirty="0" err="1" smtClean="0">
                <a:latin typeface="APL385 Unicode" pitchFamily="49" charset="0"/>
              </a:rPr>
              <a:t>ixr</a:t>
            </a:r>
            <a:r>
              <a:rPr lang="en-GB" sz="1400" dirty="0" smtClean="0">
                <a:latin typeface="APL385 Unicode" pitchFamily="49" charset="0"/>
              </a:rPr>
              <a:t> </a:t>
            </a:r>
            <a:r>
              <a:rPr lang="en-GB" sz="1400" dirty="0" err="1" smtClean="0">
                <a:latin typeface="APL385 Unicode" pitchFamily="49" charset="0"/>
              </a:rPr>
              <a:t>ixc</a:t>
            </a:r>
            <a:r>
              <a:rPr lang="en-GB" sz="1400" dirty="0" smtClean="0">
                <a:latin typeface="APL385 Unicode" pitchFamily="49" charset="0"/>
              </a:rPr>
              <a:t>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∇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:</a:t>
            </a:r>
            <a:r>
              <a:rPr lang="en-GB" sz="1400" dirty="0" err="1" smtClean="0">
                <a:latin typeface="APL385 Unicode" pitchFamily="49" charset="0"/>
              </a:rPr>
              <a:t>EndProperty</a:t>
            </a:r>
            <a:r>
              <a:rPr lang="en-GB" sz="1400" dirty="0" smtClean="0">
                <a:latin typeface="APL385 Unicode" pitchFamily="49" charset="0"/>
              </a:rPr>
              <a:t>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smtClean="0">
                <a:latin typeface="APL385 Unicode" pitchFamily="49" charset="0"/>
              </a:rPr>
              <a:t>:</a:t>
            </a:r>
            <a:r>
              <a:rPr lang="en-GB" sz="1400" dirty="0" err="1" smtClean="0">
                <a:latin typeface="APL385 Unicode" pitchFamily="49" charset="0"/>
              </a:rPr>
              <a:t>EndClass</a:t>
            </a:r>
            <a:r>
              <a:rPr lang="en-GB" sz="1400" dirty="0" smtClean="0">
                <a:latin typeface="APL385 Unicode" pitchFamily="49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400" dirty="0" smtClean="0">
              <a:latin typeface="APL385 Unicode" pitchFamily="49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Institutionalize – cont.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9343" y="1480457"/>
            <a:ext cx="8229600" cy="4252781"/>
          </a:xfrm>
        </p:spPr>
        <p:txBody>
          <a:bodyPr wrap="square" numCol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lolm←LolMatrix.New</a:t>
            </a:r>
            <a:r>
              <a:rPr lang="en-GB" sz="2000" dirty="0" smtClean="0">
                <a:latin typeface="APL385 Unicode" pitchFamily="49" charset="0"/>
              </a:rPr>
              <a:t> matrix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		</a:t>
            </a:r>
            <a:r>
              <a:rPr lang="en-GB" sz="2000" dirty="0" err="1" smtClean="0">
                <a:latin typeface="APL385 Unicode" pitchFamily="49" charset="0"/>
              </a:rPr>
              <a:t>lolm</a:t>
            </a:r>
            <a:r>
              <a:rPr lang="en-GB" sz="2000" dirty="0" smtClean="0">
                <a:latin typeface="APL385 Unicode" pitchFamily="49" charset="0"/>
              </a:rPr>
              <a:t>[⍳3;⍳3]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6 0 0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0 0 4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9 7 0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⍝ ... It left as an exercise to the 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 smtClean="0">
                <a:latin typeface="APL385 Unicode" pitchFamily="49" charset="0"/>
              </a:rPr>
              <a:t>⍝ ... reader to </a:t>
            </a:r>
            <a:r>
              <a:rPr lang="en-GB" sz="2000" dirty="0" smtClean="0">
                <a:latin typeface="APL385 Unicode" pitchFamily="49" charset="0"/>
              </a:rPr>
              <a:t>implement the </a:t>
            </a:r>
            <a:r>
              <a:rPr lang="en-GB" sz="2000" i="1" dirty="0" smtClean="0">
                <a:latin typeface="APL385 Unicode" pitchFamily="49" charset="0"/>
              </a:rPr>
              <a:t>set</a:t>
            </a: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smtClean="0">
                <a:latin typeface="APL385 Unicode" pitchFamily="49" charset="0"/>
              </a:rPr>
              <a:t>:-)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 smtClean="0">
              <a:latin typeface="APL385 Unicode" pitchFamily="49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 smtClean="0">
                <a:latin typeface="Arial Black" pitchFamily="34" charset="0"/>
              </a:rPr>
              <a:t>Questions – comments – complaints?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Institutionalize – cont.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12775" y="1186843"/>
            <a:ext cx="7921625" cy="3625947"/>
          </a:xfrm>
        </p:spPr>
        <p:txBody>
          <a:bodyPr/>
          <a:lstStyle/>
          <a:p>
            <a:pPr lvl="1"/>
            <a:r>
              <a:rPr lang="en-GB" sz="3200" i="0" dirty="0" smtClean="0">
                <a:latin typeface="+mn-lt"/>
              </a:rPr>
              <a:t>About </a:t>
            </a:r>
            <a:r>
              <a:rPr lang="en-GB" sz="3200" i="0" dirty="0" err="1" smtClean="0">
                <a:latin typeface="+mn-lt"/>
              </a:rPr>
              <a:t>SimCorp</a:t>
            </a:r>
            <a:endParaRPr lang="en-GB" sz="3200" i="0" dirty="0" smtClean="0">
              <a:latin typeface="+mn-lt"/>
            </a:endParaRP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Since 1971, </a:t>
            </a:r>
            <a:r>
              <a:rPr lang="en-GB" sz="2000" dirty="0" err="1" smtClean="0"/>
              <a:t>SimCorp</a:t>
            </a:r>
            <a:r>
              <a:rPr lang="en-GB" sz="2000" dirty="0" smtClean="0"/>
              <a:t> has been providing </a:t>
            </a:r>
            <a:r>
              <a:rPr lang="en-GB" sz="2000" b="1" dirty="0" smtClean="0"/>
              <a:t>investment and portfolio management solutions and services</a:t>
            </a:r>
            <a:r>
              <a:rPr lang="en-GB" sz="2000" dirty="0" smtClean="0"/>
              <a:t> to the world’s leading investment managers, asset managers, fund managers, fund administrators, pension funds, insurance funds and wealth managers. 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For more information about </a:t>
            </a:r>
            <a:r>
              <a:rPr lang="en-GB" sz="2000" dirty="0" err="1" smtClean="0"/>
              <a:t>SimCorp’s</a:t>
            </a:r>
            <a:r>
              <a:rPr lang="en-GB" sz="2000" dirty="0" smtClean="0"/>
              <a:t> products, please visit www.simcorp.com/product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5405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 smtClean="0"/>
              <a:t>Lars Stampe Villadsen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Chief Development Consultant</a:t>
            </a:r>
          </a:p>
          <a:p>
            <a:r>
              <a:rPr lang="en-US" b="1" dirty="0" err="1" smtClean="0"/>
              <a:t>SimCorp</a:t>
            </a:r>
            <a:r>
              <a:rPr lang="en-US" b="1" dirty="0" smtClean="0"/>
              <a:t> A/S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Weidekampsgade</a:t>
            </a:r>
            <a:r>
              <a:rPr lang="en-US" dirty="0" smtClean="0"/>
              <a:t> 16</a:t>
            </a:r>
            <a:br>
              <a:rPr lang="en-US" dirty="0" smtClean="0"/>
            </a:br>
            <a:r>
              <a:rPr lang="en-US" dirty="0" smtClean="0"/>
              <a:t>2300 </a:t>
            </a:r>
            <a:r>
              <a:rPr lang="en-US" dirty="0" err="1" smtClean="0"/>
              <a:t>København</a:t>
            </a:r>
            <a:r>
              <a:rPr lang="en-US" dirty="0" smtClean="0"/>
              <a:t> S, Denmark</a:t>
            </a:r>
          </a:p>
          <a:p>
            <a:pPr>
              <a:tabLst>
                <a:tab pos="803275" algn="l"/>
              </a:tabLst>
            </a:pPr>
            <a:r>
              <a:rPr lang="en-US" dirty="0" smtClean="0"/>
              <a:t>Tel:	+45 35 44 88 00</a:t>
            </a:r>
            <a:br>
              <a:rPr lang="en-US" dirty="0" smtClean="0"/>
            </a:br>
            <a:r>
              <a:rPr lang="en-US" dirty="0" smtClean="0"/>
              <a:t>Direct:	+45 35 44 88 15</a:t>
            </a:r>
            <a:br>
              <a:rPr lang="en-US" dirty="0" smtClean="0"/>
            </a:br>
            <a:r>
              <a:rPr lang="en-US" dirty="0" smtClean="0"/>
              <a:t>lars.s.villadsen@simcorp.com</a:t>
            </a:r>
            <a:br>
              <a:rPr lang="en-US" dirty="0" smtClean="0"/>
            </a:br>
            <a:r>
              <a:rPr lang="en-US" dirty="0" smtClean="0"/>
              <a:t>www.simcorp.com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5ACB-207D-4471-AF99-E3860601606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4659312" y="1769379"/>
            <a:ext cx="3870000" cy="2621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smtClean="0"/>
              <a:t>Click to add a photo</a:t>
            </a:r>
            <a:endParaRPr lang="da-DK" dirty="0"/>
          </a:p>
        </p:txBody>
      </p:sp>
      <p:pic>
        <p:nvPicPr>
          <p:cNvPr id="6" name="Picture 5" descr="ls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3771" y="1772953"/>
            <a:ext cx="2520723" cy="26303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014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12775" y="1186843"/>
            <a:ext cx="7921625" cy="4591202"/>
          </a:xfrm>
        </p:spPr>
        <p:txBody>
          <a:bodyPr/>
          <a:lstStyle/>
          <a:p>
            <a:pPr lvl="1"/>
            <a:r>
              <a:rPr lang="en-US" smtClean="0"/>
              <a:t>“SimCorp is the most attractive partner to investment managers and the number one provider of investment management solutions globally.”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5405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8232287" cy="4566016"/>
          </a:xfrm>
        </p:spPr>
        <p:txBody>
          <a:bodyPr wrap="square" numCol="1"/>
          <a:lstStyle/>
          <a:p>
            <a:pPr>
              <a:buNone/>
            </a:pPr>
            <a:r>
              <a:rPr lang="en-GB" sz="3200" dirty="0" smtClean="0"/>
              <a:t>Although we run on 64 bit version of Dyalog – memory is an issue – especially for Citrix (or alike) solutions where a lot of user processors often need the same physical memory. </a:t>
            </a:r>
          </a:p>
          <a:p>
            <a:pPr>
              <a:buNone/>
            </a:pPr>
            <a:r>
              <a:rPr lang="en-GB" sz="3200" dirty="0" smtClean="0"/>
              <a:t>A lot of the figures in our data structures is 0</a:t>
            </a:r>
          </a:p>
          <a:p>
            <a:pPr>
              <a:buNone/>
            </a:pPr>
            <a:r>
              <a:rPr lang="en-GB" sz="3200" dirty="0" smtClean="0"/>
              <a:t>Our data is column wise often homogeneous</a:t>
            </a:r>
          </a:p>
          <a:p>
            <a:pPr>
              <a:buNone/>
            </a:pPr>
            <a:r>
              <a:rPr lang="en-GB" sz="3200" dirty="0" smtClean="0"/>
              <a:t>A customer required a 4500 times 4000 x 3000 – (4.500, 12.000.000) matrix for a LP </a:t>
            </a:r>
            <a:r>
              <a:rPr lang="en-GB" sz="3200" dirty="0" smtClean="0"/>
              <a:t>problem...</a:t>
            </a:r>
            <a:endParaRPr lang="en-GB" sz="32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8232287" cy="4566016"/>
          </a:xfrm>
        </p:spPr>
        <p:txBody>
          <a:bodyPr wrap="square" numCol="1"/>
          <a:lstStyle/>
          <a:p>
            <a:pPr>
              <a:buNone/>
            </a:pPr>
            <a:r>
              <a:rPr lang="en-GB" dirty="0" smtClean="0"/>
              <a:t>	</a:t>
            </a:r>
            <a:r>
              <a:rPr lang="en-GB" sz="3200" dirty="0" smtClean="0"/>
              <a:t>From </a:t>
            </a:r>
            <a:r>
              <a:rPr lang="en-GB" sz="3200" dirty="0" smtClean="0">
                <a:hlinkClick r:id="rId2"/>
              </a:rPr>
              <a:t>http://en.wikipedia.org/wiki/Sparse_matrix</a:t>
            </a:r>
            <a:endParaRPr lang="en-GB" sz="3200" dirty="0" smtClean="0"/>
          </a:p>
          <a:p>
            <a:pPr>
              <a:buNone/>
            </a:pPr>
            <a:r>
              <a:rPr lang="en-GB" sz="3200" dirty="0" smtClean="0"/>
              <a:t>	“Sparse data is by nature easily </a:t>
            </a:r>
            <a:r>
              <a:rPr lang="en-GB" sz="3200" dirty="0" smtClean="0">
                <a:hlinkClick r:id="rId3" tooltip="Data compression"/>
              </a:rPr>
              <a:t>compressed</a:t>
            </a:r>
            <a:r>
              <a:rPr lang="en-GB" sz="3200" dirty="0" smtClean="0"/>
              <a:t>, and this compression almost always results in significantly less </a:t>
            </a:r>
            <a:r>
              <a:rPr lang="en-GB" sz="3200" dirty="0" smtClean="0">
                <a:hlinkClick r:id="rId4" tooltip="Computer data storage"/>
              </a:rPr>
              <a:t>computer data storage</a:t>
            </a:r>
            <a:r>
              <a:rPr lang="en-GB" sz="3200" dirty="0" smtClean="0"/>
              <a:t> usage.”</a:t>
            </a:r>
            <a:endParaRPr lang="en-GB" sz="3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Sparse data - definition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8232287" cy="4566016"/>
          </a:xfrm>
        </p:spPr>
        <p:txBody>
          <a:bodyPr wrap="square" numCol="1"/>
          <a:lstStyle/>
          <a:p>
            <a:pPr>
              <a:buNone/>
            </a:pPr>
            <a:r>
              <a:rPr lang="en-GB" sz="2800" dirty="0" smtClean="0"/>
              <a:t>	The definition suggests “easy compression” where the most common is:</a:t>
            </a:r>
          </a:p>
          <a:p>
            <a:pPr>
              <a:buNone/>
            </a:pPr>
            <a:r>
              <a:rPr lang="en-GB" sz="2800" dirty="0" smtClean="0"/>
              <a:t>		A lot of </a:t>
            </a:r>
            <a:r>
              <a:rPr lang="en-GB" sz="2800" dirty="0" smtClean="0"/>
              <a:t>0’s (sparse elements)</a:t>
            </a:r>
            <a:endParaRPr lang="en-GB" sz="2800" dirty="0" smtClean="0"/>
          </a:p>
          <a:p>
            <a:pPr>
              <a:buNone/>
            </a:pPr>
            <a:r>
              <a:rPr lang="en-GB" sz="2800" dirty="0" smtClean="0"/>
              <a:t>	A slightly more sophisticated definition could be:</a:t>
            </a:r>
          </a:p>
          <a:p>
            <a:pPr>
              <a:buNone/>
            </a:pPr>
            <a:r>
              <a:rPr lang="en-GB" sz="2800" dirty="0" smtClean="0"/>
              <a:t>		A lot of repeated values</a:t>
            </a:r>
            <a:endParaRPr lang="en-GB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Sparse data – definition – cont.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8232287" cy="4566016"/>
          </a:xfrm>
        </p:spPr>
        <p:txBody>
          <a:bodyPr wrap="square" numCol="1"/>
          <a:lstStyle/>
          <a:p>
            <a:pPr>
              <a:buNone/>
            </a:pPr>
            <a:r>
              <a:rPr lang="en-GB" sz="2400" dirty="0" smtClean="0"/>
              <a:t>	From the daily newspaper: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The harder it gets the more sparse the data is...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Sparse data – examples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3938" y="2338720"/>
            <a:ext cx="31146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38223" y="1773237"/>
            <a:ext cx="8706839" cy="4886869"/>
          </a:xfrm>
        </p:spPr>
        <p:txBody>
          <a:bodyPr wrap="square" numCol="1"/>
          <a:lstStyle/>
          <a:p>
            <a:pPr>
              <a:buNone/>
            </a:pPr>
            <a:r>
              <a:rPr lang="en-GB" sz="2400" dirty="0" smtClean="0"/>
              <a:t>	From </a:t>
            </a:r>
            <a:r>
              <a:rPr lang="en-GB" sz="2400" dirty="0" err="1" smtClean="0"/>
              <a:t>SimCorp</a:t>
            </a:r>
            <a:r>
              <a:rPr lang="en-GB" sz="2400" dirty="0" smtClean="0"/>
              <a:t> development data: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err="1" smtClean="0">
                <a:latin typeface="APL385 Unicode" pitchFamily="49" charset="0"/>
              </a:rPr>
              <a:t>xs</a:t>
            </a:r>
            <a:r>
              <a:rPr lang="en-GB" sz="2000" dirty="0" smtClean="0">
                <a:latin typeface="APL385 Unicode" pitchFamily="49" charset="0"/>
              </a:rPr>
              <a:t> f </a:t>
            </a:r>
            <a:r>
              <a:rPr lang="en-GB" sz="2000" dirty="0" err="1" smtClean="0">
                <a:latin typeface="APL385 Unicode" pitchFamily="49" charset="0"/>
              </a:rPr>
              <a:t>pd←dbSelect</a:t>
            </a: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err="1" smtClean="0">
                <a:latin typeface="APL385 Unicode" pitchFamily="49" charset="0"/>
              </a:rPr>
              <a:t>tPARTNERS</a:t>
            </a:r>
            <a:r>
              <a:rPr lang="en-GB" sz="2000" dirty="0" smtClean="0">
                <a:latin typeface="APL385 Unicode" pitchFamily="49" charset="0"/>
              </a:rPr>
              <a:t> (</a:t>
            </a:r>
            <a:r>
              <a:rPr lang="en-GB" sz="2000" dirty="0" err="1" smtClean="0">
                <a:latin typeface="APL385 Unicode" pitchFamily="49" charset="0"/>
              </a:rPr>
              <a:t>pPARIK</a:t>
            </a: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err="1" smtClean="0">
                <a:latin typeface="APL385 Unicode" pitchFamily="49" charset="0"/>
              </a:rPr>
              <a:t>pPAR</a:t>
            </a:r>
            <a:r>
              <a:rPr lang="en-GB" sz="2000" dirty="0" smtClean="0">
                <a:latin typeface="APL385 Unicode" pitchFamily="49" charset="0"/>
              </a:rPr>
              <a:t> pPARFC41IK)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      ⍴pd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14394 3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      ⍴¨∪¨↓[1]pd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 14394  14394  1 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⍝ ... I.e. the PARIK and PAR are both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⍝ ... unique – but FREECODE41 only points to one value: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		∪pd[;3]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0</a:t>
            </a:r>
          </a:p>
          <a:p>
            <a:pPr>
              <a:buNone/>
            </a:pPr>
            <a:r>
              <a:rPr lang="en-GB" sz="2000" dirty="0" smtClean="0">
                <a:latin typeface="APL385 Unicode" pitchFamily="49" charset="0"/>
              </a:rPr>
              <a:t> 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Sparse data – examples – cont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1985" y="1811215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2775" y="1488558"/>
            <a:ext cx="8232287" cy="4850696"/>
          </a:xfrm>
        </p:spPr>
        <p:txBody>
          <a:bodyPr wrap="square" numCol="1">
            <a:noAutofit/>
          </a:bodyPr>
          <a:lstStyle/>
          <a:p>
            <a:pPr>
              <a:buNone/>
            </a:pPr>
            <a:r>
              <a:rPr lang="en-GB" sz="2400" dirty="0" smtClean="0"/>
              <a:t>We will use the </a:t>
            </a:r>
            <a:r>
              <a:rPr lang="en-GB" sz="2400" dirty="0" err="1" smtClean="0"/>
              <a:t>sudoku</a:t>
            </a:r>
            <a:r>
              <a:rPr lang="en-GB" sz="2400" dirty="0" smtClean="0"/>
              <a:t> as an example – using this initialization:</a:t>
            </a:r>
            <a:endParaRPr lang="en-GB" dirty="0" smtClean="0">
              <a:latin typeface="APL385 Unicode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	⎕IO←1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	⎕ML←0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	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	sudoko←⍬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	sudoko,←6 0 0 7 0 5 0 0 0 0 0 4 0 0 9 0 0 7 9 7 0 4 1 0 0 8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	sudoko,←5 9 0 0 8 4 0 0 0 7 4 0 0 9 0 0 6 5 0 0 0 1 5 0 0 9 4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	sudoko,←0 8 0 0 7 6 0 4 2 2 0 0 3 0 0 6 0 0 0 0 0 5 0 1 0 0 8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>
                <a:latin typeface="APL385 Unicode" pitchFamily="49" charset="0"/>
              </a:rPr>
              <a:t>	⎕←matrix←9 9⍴sudoko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6 0 0 7 0 5 0 0 0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0 0 4 0 0 9 0 0 7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9 7 0 4 1 0 0 8 0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5 9 0 0 8 4 0 0 0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7 4 0 0 9 0 0 6 5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0 0 0 1 5 0 0 9 4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0 8 0 0 7 6 0 4 2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2 0 0 3 0 0 6 0 0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latin typeface="APL385 Unicode" pitchFamily="49" charset="0"/>
              </a:rPr>
              <a:t>0 0 0 5 0 1 0 0 8</a:t>
            </a:r>
          </a:p>
          <a:p>
            <a:pPr>
              <a:buNone/>
            </a:pPr>
            <a:endParaRPr lang="en-GB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structures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30262" y="6708531"/>
            <a:ext cx="45719" cy="149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3238" y="3662553"/>
            <a:ext cx="31146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imCorp Office Theme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3D5374"/>
      </a:accent1>
      <a:accent2>
        <a:srgbClr val="F20403"/>
      </a:accent2>
      <a:accent3>
        <a:srgbClr val="001550"/>
      </a:accent3>
      <a:accent4>
        <a:srgbClr val="02B5FF"/>
      </a:accent4>
      <a:accent5>
        <a:srgbClr val="025BFF"/>
      </a:accent5>
      <a:accent6>
        <a:srgbClr val="00AF0A"/>
      </a:accent6>
      <a:hlink>
        <a:srgbClr val="0000FF"/>
      </a:hlink>
      <a:folHlink>
        <a:srgbClr val="800080"/>
      </a:folHlink>
    </a:clrScheme>
    <a:fontScheme name="SimCorp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08000" tIns="108000" rIns="108000" bIns="108000" rtlCol="0" anchor="ctr"/>
      <a:lstStyle>
        <a:defPPr algn="ctr">
          <a:lnSpc>
            <a:spcPts val="1900"/>
          </a:lnSpc>
          <a:defRPr sz="16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00000"/>
          </a:lnSpc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514</Words>
  <Application>Microsoft Office PowerPoint</Application>
  <PresentationFormat>On-screen Show (4:3)</PresentationFormat>
  <Paragraphs>335</Paragraphs>
  <Slides>31</Slides>
  <Notes>5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blank</vt:lpstr>
      <vt:lpstr>Working with sparse data</vt:lpstr>
      <vt:lpstr>Agenda</vt:lpstr>
      <vt:lpstr>Slide 3</vt:lpstr>
      <vt:lpstr>Motivation</vt:lpstr>
      <vt:lpstr>Sparse data - definition</vt:lpstr>
      <vt:lpstr>Sparse data – definition – cont.</vt:lpstr>
      <vt:lpstr>Sparse data – examples</vt:lpstr>
      <vt:lpstr>Sparse data – examples – cont</vt:lpstr>
      <vt:lpstr>Data structures</vt:lpstr>
      <vt:lpstr>Data structures – cont.</vt:lpstr>
      <vt:lpstr>Data structures – cont.</vt:lpstr>
      <vt:lpstr>Data structures – cont. – LOL</vt:lpstr>
      <vt:lpstr>Data structures – cont.</vt:lpstr>
      <vt:lpstr>Data structures – cont. – COO </vt:lpstr>
      <vt:lpstr>Data structures – cont. – COO </vt:lpstr>
      <vt:lpstr>Data structures – cont. – CSR</vt:lpstr>
      <vt:lpstr>Data structures – cont. – CSR</vt:lpstr>
      <vt:lpstr>Data structures – cont. – CSR </vt:lpstr>
      <vt:lpstr>Data structures – cont. – CSR </vt:lpstr>
      <vt:lpstr>Operations – get content (as matrix)</vt:lpstr>
      <vt:lpstr>Operations – get content – cont.</vt:lpstr>
      <vt:lpstr>Operations – get content – cont.</vt:lpstr>
      <vt:lpstr>Operations – for free?</vt:lpstr>
      <vt:lpstr>Operations – for free? – cont.</vt:lpstr>
      <vt:lpstr>Operations – for free? – cont.</vt:lpstr>
      <vt:lpstr>Operations – for free? – cont.</vt:lpstr>
      <vt:lpstr>Institutionalize</vt:lpstr>
      <vt:lpstr>Institutionalize – cont.</vt:lpstr>
      <vt:lpstr>Institutionalize – cont.</vt:lpstr>
      <vt:lpstr>Contact</vt:lpstr>
      <vt:lpstr>Slide 31</vt:lpstr>
    </vt:vector>
  </TitlesOfParts>
  <Company>SimCorp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SimCorp’s new corporate PowerPoint template</dc:title>
  <dc:creator>Lars Stampe Villadsen</dc:creator>
  <cp:lastModifiedBy>Lars Stampe Villadsen</cp:lastModifiedBy>
  <cp:revision>632</cp:revision>
  <dcterms:created xsi:type="dcterms:W3CDTF">2012-10-08T12:21:04Z</dcterms:created>
  <dcterms:modified xsi:type="dcterms:W3CDTF">2012-10-14T10:27:15Z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www.skabelondesign.dk</vt:lpwstr>
  </property>
  <property fmtid="{D5CDD505-2E9C-101B-9397-08002B2CF9AE}" pid="3" name="CurrentLanguage">
    <vt:lpwstr>US English</vt:lpwstr>
  </property>
</Properties>
</file>