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4" r:id="rId4"/>
    <p:sldId id="265" r:id="rId5"/>
    <p:sldId id="270" r:id="rId6"/>
    <p:sldId id="266" r:id="rId7"/>
    <p:sldId id="267" r:id="rId8"/>
    <p:sldId id="269" r:id="rId9"/>
    <p:sldId id="268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71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49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5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86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0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0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78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87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5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59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8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FC289-5587-B748-BB11-ABF30F283FF4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37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ver sli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8159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43390" y="2375275"/>
            <a:ext cx="515728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merican Typewriter"/>
                <a:cs typeface="American Typewriter"/>
              </a:rPr>
              <a:t>Three Blind Mice</a:t>
            </a:r>
          </a:p>
          <a:p>
            <a:endParaRPr lang="en-US" sz="2800" dirty="0">
              <a:latin typeface="American Typewriter"/>
              <a:cs typeface="American Typewriter"/>
            </a:endParaRPr>
          </a:p>
          <a:p>
            <a:r>
              <a:rPr lang="en-US" sz="1600" dirty="0" err="1" smtClean="0">
                <a:latin typeface="American Typewriter"/>
                <a:cs typeface="American Typewriter"/>
              </a:rPr>
              <a:t>Dyalog</a:t>
            </a:r>
            <a:r>
              <a:rPr lang="en-US" sz="1600" dirty="0" smtClean="0">
                <a:latin typeface="American Typewriter"/>
                <a:cs typeface="American Typewriter"/>
              </a:rPr>
              <a:t> User Conference</a:t>
            </a:r>
          </a:p>
          <a:p>
            <a:r>
              <a:rPr lang="en-US" sz="1600" dirty="0" smtClean="0">
                <a:latin typeface="American Typewriter"/>
                <a:cs typeface="American Typewriter"/>
              </a:rPr>
              <a:t>17</a:t>
            </a:r>
            <a:r>
              <a:rPr lang="en-US" sz="1600" baseline="30000" dirty="0" smtClean="0">
                <a:latin typeface="American Typewriter"/>
                <a:cs typeface="American Typewriter"/>
              </a:rPr>
              <a:t>th</a:t>
            </a:r>
            <a:r>
              <a:rPr lang="en-US" sz="1600" dirty="0" smtClean="0">
                <a:latin typeface="American Typewriter"/>
                <a:cs typeface="American Typewriter"/>
              </a:rPr>
              <a:t> October 2012</a:t>
            </a:r>
          </a:p>
          <a:p>
            <a:endParaRPr lang="en-US" sz="1600" dirty="0">
              <a:latin typeface="American Typewriter"/>
              <a:cs typeface="American Typewriter"/>
            </a:endParaRPr>
          </a:p>
          <a:p>
            <a:r>
              <a:rPr lang="en-US" sz="1600" dirty="0" smtClean="0">
                <a:latin typeface="American Typewriter"/>
                <a:cs typeface="American Typewriter"/>
              </a:rPr>
              <a:t>Paul Grosvenor</a:t>
            </a:r>
          </a:p>
          <a:p>
            <a:r>
              <a:rPr lang="en-US" sz="1600" dirty="0" smtClean="0">
                <a:latin typeface="American Typewriter"/>
                <a:cs typeface="American Typewriter"/>
              </a:rPr>
              <a:t>Managing Director</a:t>
            </a:r>
            <a:endParaRPr lang="en-US" sz="2800" baseline="30000" dirty="0">
              <a:latin typeface="American Typewriter"/>
              <a:cs typeface="American Typewrit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09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ptima close pa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43390" y="2375275"/>
            <a:ext cx="5157284" cy="3406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merican Typewriter"/>
                <a:cs typeface="American Typewriter"/>
              </a:rPr>
              <a:t>Thank You</a:t>
            </a:r>
          </a:p>
          <a:p>
            <a:endParaRPr lang="en-US" sz="2800" dirty="0">
              <a:latin typeface="American Typewriter"/>
              <a:cs typeface="American Typewriter"/>
            </a:endParaRPr>
          </a:p>
          <a:p>
            <a:r>
              <a:rPr lang="en-US" sz="2000" dirty="0" smtClean="0">
                <a:latin typeface="American Typewriter"/>
                <a:cs typeface="American Typewriter"/>
              </a:rPr>
              <a:t>Contact us:</a:t>
            </a:r>
          </a:p>
          <a:p>
            <a:endParaRPr lang="en-US" sz="1400" baseline="30000" dirty="0" smtClean="0">
              <a:latin typeface="American Typewriter"/>
              <a:cs typeface="American Typewriter"/>
            </a:endParaRPr>
          </a:p>
          <a:p>
            <a:r>
              <a:rPr lang="en-US" sz="1400" baseline="30000" dirty="0" smtClean="0"/>
              <a:t>Optima </a:t>
            </a:r>
            <a:r>
              <a:rPr lang="en-US" sz="1400" baseline="30000" dirty="0"/>
              <a:t>House, Mill Court, </a:t>
            </a:r>
            <a:endParaRPr lang="en-US" sz="1400" baseline="30000" dirty="0" smtClean="0"/>
          </a:p>
          <a:p>
            <a:r>
              <a:rPr lang="en-US" sz="1400" baseline="30000" dirty="0" smtClean="0"/>
              <a:t>Spindle </a:t>
            </a:r>
            <a:r>
              <a:rPr lang="en-US" sz="1400" baseline="30000" dirty="0"/>
              <a:t>Way, </a:t>
            </a:r>
            <a:endParaRPr lang="en-US" sz="1400" baseline="30000" dirty="0" smtClean="0"/>
          </a:p>
          <a:p>
            <a:r>
              <a:rPr lang="en-US" sz="1400" baseline="30000" dirty="0" smtClean="0"/>
              <a:t>Crawley</a:t>
            </a:r>
            <a:r>
              <a:rPr lang="en-US" sz="1400" baseline="30000" dirty="0"/>
              <a:t>, </a:t>
            </a:r>
            <a:endParaRPr lang="en-US" sz="1400" baseline="30000" dirty="0" smtClean="0"/>
          </a:p>
          <a:p>
            <a:r>
              <a:rPr lang="en-US" sz="1400" baseline="30000" dirty="0" smtClean="0"/>
              <a:t>West </a:t>
            </a:r>
            <a:r>
              <a:rPr lang="en-US" sz="1400" baseline="30000" dirty="0"/>
              <a:t>Sussex RH10 </a:t>
            </a:r>
            <a:r>
              <a:rPr lang="en-US" sz="1400" baseline="30000" dirty="0" smtClean="0"/>
              <a:t>1TT</a:t>
            </a:r>
          </a:p>
          <a:p>
            <a:endParaRPr lang="en-US" sz="1400" baseline="30000" dirty="0"/>
          </a:p>
          <a:p>
            <a:r>
              <a:rPr lang="pl-PL" sz="1400" baseline="30000" dirty="0"/>
              <a:t>Tel: 01293 562 700    </a:t>
            </a:r>
            <a:endParaRPr lang="pl-PL" sz="1400" baseline="30000" dirty="0" smtClean="0"/>
          </a:p>
          <a:p>
            <a:r>
              <a:rPr lang="pl-PL" sz="1400" baseline="30000" dirty="0" smtClean="0"/>
              <a:t>Fax</a:t>
            </a:r>
            <a:r>
              <a:rPr lang="pl-PL" sz="1400" baseline="30000" dirty="0"/>
              <a:t>: 01293 562 699    </a:t>
            </a:r>
            <a:endParaRPr lang="pl-PL" sz="1400" baseline="30000" dirty="0" smtClean="0"/>
          </a:p>
          <a:p>
            <a:r>
              <a:rPr lang="pl-PL" sz="1400" baseline="30000" dirty="0" err="1" smtClean="0"/>
              <a:t>info</a:t>
            </a:r>
            <a:r>
              <a:rPr lang="pl-PL" sz="1400" baseline="30000" dirty="0" err="1"/>
              <a:t>@optima-systems.co.uk</a:t>
            </a:r>
            <a:r>
              <a:rPr lang="pl-PL" sz="1400" baseline="30000" dirty="0"/>
              <a:t>    </a:t>
            </a:r>
            <a:endParaRPr lang="pl-PL" sz="1400" baseline="30000" dirty="0" smtClean="0"/>
          </a:p>
          <a:p>
            <a:r>
              <a:rPr lang="pl-PL" sz="1400" baseline="30000" dirty="0" err="1" smtClean="0"/>
              <a:t>www</a:t>
            </a:r>
            <a:r>
              <a:rPr lang="pl-PL" sz="1400" baseline="30000" dirty="0" err="1"/>
              <a:t>.optima-systems.co.</a:t>
            </a:r>
            <a:r>
              <a:rPr lang="pl-PL" sz="1400" baseline="30000" dirty="0" err="1" smtClean="0"/>
              <a:t>uk</a:t>
            </a:r>
            <a:endParaRPr lang="en-US" sz="1400" baseline="30000" dirty="0">
              <a:latin typeface="American Typewriter"/>
              <a:cs typeface="American Typewriter"/>
            </a:endParaRPr>
          </a:p>
          <a:p>
            <a:endParaRPr lang="en-US" sz="1400" baseline="30000" dirty="0" smtClean="0">
              <a:latin typeface="American Typewriter"/>
              <a:cs typeface="American Typewriter"/>
            </a:endParaRPr>
          </a:p>
          <a:p>
            <a:endParaRPr lang="en-US" sz="1400" baseline="30000" dirty="0">
              <a:latin typeface="American Typewriter"/>
              <a:cs typeface="American Typewriter"/>
            </a:endParaRPr>
          </a:p>
          <a:p>
            <a:endParaRPr lang="en-US" sz="1400" baseline="30000" dirty="0" smtClean="0">
              <a:latin typeface="American Typewriter"/>
              <a:cs typeface="American Typewrit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ptima standard page sli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24000" y="2193280"/>
            <a:ext cx="58064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This is the story of three </a:t>
            </a:r>
            <a:r>
              <a:rPr lang="en-GB" sz="2400" b="1" dirty="0"/>
              <a:t>3 trainee APL programmers – our </a:t>
            </a:r>
            <a:r>
              <a:rPr lang="en-GB" sz="2400" b="1" dirty="0" smtClean="0"/>
              <a:t>mice. They came to us with  </a:t>
            </a:r>
            <a:r>
              <a:rPr lang="en-GB" sz="2400" b="1" dirty="0"/>
              <a:t>no </a:t>
            </a:r>
            <a:r>
              <a:rPr lang="en-GB" sz="2400" b="1" dirty="0" smtClean="0"/>
              <a:t>knowledge </a:t>
            </a:r>
            <a:r>
              <a:rPr lang="en-GB" sz="2400" b="1" dirty="0"/>
              <a:t>of </a:t>
            </a:r>
            <a:r>
              <a:rPr lang="en-GB" sz="2400" b="1" dirty="0" smtClean="0"/>
              <a:t>APL or what might lay ahead …</a:t>
            </a:r>
            <a:endParaRPr lang="en-GB" sz="2400" b="1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 smtClean="0"/>
              <a:t>Three Blind Mice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0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ptima standard page sli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 smtClean="0"/>
              <a:t>Three Blind Mice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GB" dirty="0" smtClean="0"/>
              <a:t>What are our aims</a:t>
            </a:r>
          </a:p>
          <a:p>
            <a:r>
              <a:rPr lang="en-GB" dirty="0" smtClean="0"/>
              <a:t>What are our problems</a:t>
            </a:r>
            <a:endParaRPr lang="en-GB" dirty="0"/>
          </a:p>
          <a:p>
            <a:r>
              <a:rPr lang="en-GB" dirty="0"/>
              <a:t>A little bit of history</a:t>
            </a:r>
          </a:p>
          <a:p>
            <a:r>
              <a:rPr lang="en-GB" dirty="0" smtClean="0"/>
              <a:t>Where are we now</a:t>
            </a:r>
            <a:endParaRPr lang="en-GB" dirty="0"/>
          </a:p>
          <a:p>
            <a:r>
              <a:rPr lang="en-GB" dirty="0" smtClean="0"/>
              <a:t>Some introductions</a:t>
            </a:r>
            <a:endParaRPr lang="en-GB" dirty="0"/>
          </a:p>
          <a:p>
            <a:r>
              <a:rPr lang="en-GB" dirty="0" smtClean="0"/>
              <a:t>Where are we going next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10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ptima standard page sli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/>
              <a:t>What are our aims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GB" dirty="0"/>
              <a:t>Bring new </a:t>
            </a:r>
            <a:r>
              <a:rPr lang="en-GB" dirty="0" smtClean="0"/>
              <a:t>(young) people </a:t>
            </a:r>
            <a:r>
              <a:rPr lang="en-GB" dirty="0"/>
              <a:t>into </a:t>
            </a:r>
            <a:r>
              <a:rPr lang="en-GB" dirty="0" smtClean="0"/>
              <a:t>our community</a:t>
            </a:r>
            <a:endParaRPr lang="en-GB" dirty="0"/>
          </a:p>
          <a:p>
            <a:r>
              <a:rPr lang="en-GB" dirty="0"/>
              <a:t>Find talent</a:t>
            </a:r>
          </a:p>
          <a:p>
            <a:r>
              <a:rPr lang="en-GB" dirty="0"/>
              <a:t>Generate a resource stream</a:t>
            </a:r>
          </a:p>
          <a:p>
            <a:r>
              <a:rPr lang="en-GB" dirty="0"/>
              <a:t>Explore the interest in the </a:t>
            </a:r>
            <a:r>
              <a:rPr lang="en-GB" dirty="0" smtClean="0"/>
              <a:t>general community</a:t>
            </a:r>
            <a:endParaRPr lang="en-GB" dirty="0"/>
          </a:p>
          <a:p>
            <a:r>
              <a:rPr lang="en-GB" dirty="0"/>
              <a:t>Generate </a:t>
            </a:r>
            <a:r>
              <a:rPr lang="en-GB" dirty="0" smtClean="0"/>
              <a:t>opportunity for the trainees and for ourselves</a:t>
            </a:r>
            <a:endParaRPr lang="en-GB" dirty="0"/>
          </a:p>
          <a:p>
            <a:r>
              <a:rPr lang="en-GB" dirty="0" smtClean="0"/>
              <a:t>Co-operation with other companies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15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ptima standard page sli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/>
              <a:t>What are our problems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1"/>
            <a:ext cx="8229600" cy="3002280"/>
          </a:xfrm>
        </p:spPr>
        <p:txBody>
          <a:bodyPr/>
          <a:lstStyle/>
          <a:p>
            <a:r>
              <a:rPr lang="en-GB" dirty="0" smtClean="0"/>
              <a:t>Where do we find our trainees</a:t>
            </a:r>
            <a:endParaRPr lang="en-GB" dirty="0"/>
          </a:p>
          <a:p>
            <a:r>
              <a:rPr lang="en-GB" dirty="0" smtClean="0"/>
              <a:t>How can a small company provide a proper training infrastructure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42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ptima standard page sli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/>
              <a:t>A little bit of history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6824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Discussion with </a:t>
            </a:r>
            <a:r>
              <a:rPr lang="en-GB" dirty="0" err="1" smtClean="0"/>
              <a:t>Dyalog</a:t>
            </a:r>
            <a:r>
              <a:rPr lang="en-GB" dirty="0" smtClean="0"/>
              <a:t> in 2010</a:t>
            </a:r>
            <a:endParaRPr lang="en-GB" dirty="0"/>
          </a:p>
          <a:p>
            <a:r>
              <a:rPr lang="en-GB" dirty="0" smtClean="0"/>
              <a:t>Placed adverts </a:t>
            </a:r>
            <a:r>
              <a:rPr lang="en-GB" dirty="0"/>
              <a:t>for </a:t>
            </a:r>
            <a:r>
              <a:rPr lang="en-GB" dirty="0" smtClean="0"/>
              <a:t>the “learn </a:t>
            </a:r>
            <a:r>
              <a:rPr lang="en-GB" dirty="0"/>
              <a:t>APL” initiative</a:t>
            </a:r>
          </a:p>
          <a:p>
            <a:r>
              <a:rPr lang="en-GB" dirty="0" smtClean="0"/>
              <a:t>March 2012 approach made to </a:t>
            </a:r>
            <a:r>
              <a:rPr lang="en-GB" dirty="0"/>
              <a:t>Crawley college</a:t>
            </a:r>
          </a:p>
          <a:p>
            <a:r>
              <a:rPr lang="en-GB" dirty="0" smtClean="0"/>
              <a:t>May 2012, join UK </a:t>
            </a:r>
            <a:r>
              <a:rPr lang="en-GB" dirty="0"/>
              <a:t>Apprenticeship scheme</a:t>
            </a:r>
          </a:p>
          <a:p>
            <a:r>
              <a:rPr lang="en-GB" dirty="0" smtClean="0"/>
              <a:t>June 2012, 20 applicants apply</a:t>
            </a:r>
            <a:endParaRPr lang="en-GB" dirty="0"/>
          </a:p>
          <a:p>
            <a:r>
              <a:rPr lang="en-GB" dirty="0" smtClean="0"/>
              <a:t>July 2012, 7 prospects survive “skills matching”</a:t>
            </a:r>
          </a:p>
          <a:p>
            <a:r>
              <a:rPr lang="en-GB" dirty="0" smtClean="0"/>
              <a:t>July 2012, 7 prospects “Try APL”</a:t>
            </a:r>
          </a:p>
          <a:p>
            <a:r>
              <a:rPr lang="en-GB" dirty="0" smtClean="0"/>
              <a:t>July 2012, </a:t>
            </a:r>
            <a:r>
              <a:rPr lang="en-GB" dirty="0" err="1" smtClean="0"/>
              <a:t>Dyalog</a:t>
            </a:r>
            <a:r>
              <a:rPr lang="en-GB" dirty="0" smtClean="0"/>
              <a:t> join with us</a:t>
            </a:r>
            <a:endParaRPr lang="en-GB" dirty="0"/>
          </a:p>
          <a:p>
            <a:r>
              <a:rPr lang="en-GB" dirty="0" smtClean="0"/>
              <a:t>August 2012, 3 apprentices start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15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ptima standard page sli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/>
              <a:t>Where are we </a:t>
            </a:r>
            <a:r>
              <a:rPr lang="en-GB" dirty="0" smtClean="0"/>
              <a:t>now (October 2012)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Optima has provided some basic introductions to APL and given exposure to the APL team</a:t>
            </a:r>
            <a:endParaRPr lang="en-GB" dirty="0"/>
          </a:p>
          <a:p>
            <a:r>
              <a:rPr lang="en-GB" dirty="0" smtClean="0"/>
              <a:t>Trainees have started to produce basic APL code and begun to get used to some of the ideas</a:t>
            </a:r>
            <a:endParaRPr lang="en-GB" dirty="0"/>
          </a:p>
          <a:p>
            <a:r>
              <a:rPr lang="en-GB" dirty="0" smtClean="0"/>
              <a:t>Trainees have attended a 4 day Introduction to APL course held at </a:t>
            </a:r>
            <a:r>
              <a:rPr lang="en-GB" dirty="0" err="1" smtClean="0"/>
              <a:t>Dyalog</a:t>
            </a:r>
            <a:r>
              <a:rPr lang="en-GB" dirty="0" smtClean="0"/>
              <a:t> in </a:t>
            </a:r>
            <a:r>
              <a:rPr lang="en-GB" dirty="0" err="1" smtClean="0"/>
              <a:t>Bramley</a:t>
            </a:r>
            <a:endParaRPr lang="en-GB" dirty="0"/>
          </a:p>
          <a:p>
            <a:r>
              <a:rPr lang="en-GB" dirty="0" smtClean="0"/>
              <a:t>Trainees have started to test code written by the optima APL team</a:t>
            </a:r>
            <a:endParaRPr lang="en-GB" dirty="0"/>
          </a:p>
          <a:p>
            <a:r>
              <a:rPr lang="en-GB" dirty="0" smtClean="0"/>
              <a:t>Trainees started their Day release course at Crawley College as part of their apprenticeship scheme</a:t>
            </a:r>
            <a:endParaRPr lang="en-GB" dirty="0"/>
          </a:p>
          <a:p>
            <a:r>
              <a:rPr lang="en-GB" dirty="0" smtClean="0"/>
              <a:t>Trainees are now attending their first APL conference here in </a:t>
            </a:r>
            <a:r>
              <a:rPr lang="en-GB" dirty="0" err="1" smtClean="0"/>
              <a:t>Helsingor</a:t>
            </a:r>
            <a:r>
              <a:rPr lang="en-GB" dirty="0" smtClean="0"/>
              <a:t> and if you hadn’t already guessed they are here today ….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369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ptima standard page sli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/>
              <a:t>Some introductions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392681"/>
            <a:ext cx="8229600" cy="2712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 smtClean="0"/>
              <a:t>James Greeley</a:t>
            </a:r>
            <a:endParaRPr lang="en-GB" sz="4000" dirty="0"/>
          </a:p>
          <a:p>
            <a:pPr marL="0" indent="0" algn="ctr">
              <a:buNone/>
            </a:pPr>
            <a:r>
              <a:rPr lang="en-GB" sz="4000" dirty="0" smtClean="0"/>
              <a:t>Samuel </a:t>
            </a:r>
            <a:r>
              <a:rPr lang="en-GB" sz="4000" dirty="0" err="1" smtClean="0"/>
              <a:t>Gutsell</a:t>
            </a:r>
            <a:endParaRPr lang="en-GB" sz="4000" dirty="0"/>
          </a:p>
          <a:p>
            <a:pPr marL="0" indent="0" algn="ctr">
              <a:buNone/>
            </a:pPr>
            <a:r>
              <a:rPr lang="en-GB" sz="4000" dirty="0" err="1" smtClean="0"/>
              <a:t>Shaquil</a:t>
            </a:r>
            <a:r>
              <a:rPr lang="en-GB" sz="4000" dirty="0" smtClean="0"/>
              <a:t> </a:t>
            </a:r>
            <a:r>
              <a:rPr lang="en-GB" sz="4000" dirty="0" err="1" smtClean="0"/>
              <a:t>Sidiki</a:t>
            </a:r>
            <a:endParaRPr lang="en-GB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369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ptima standard page sli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dirty="0"/>
              <a:t>Where are we going next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Continue the training of our apprentices and identify their strengths, likes, dislikes etc.</a:t>
            </a:r>
          </a:p>
          <a:p>
            <a:r>
              <a:rPr lang="en-GB" dirty="0" smtClean="0"/>
              <a:t>Hopefully the apprentices will complete their year,  gain a solid background in APL and have an industry recognised qualification </a:t>
            </a:r>
          </a:p>
          <a:p>
            <a:r>
              <a:rPr lang="en-GB" dirty="0" smtClean="0"/>
              <a:t>If this is successful repeat next year and subsequent years</a:t>
            </a:r>
            <a:endParaRPr lang="en-GB" dirty="0"/>
          </a:p>
          <a:p>
            <a:r>
              <a:rPr lang="en-GB" dirty="0" smtClean="0"/>
              <a:t>Encourage a “staff share” with </a:t>
            </a:r>
            <a:r>
              <a:rPr lang="en-GB" dirty="0" err="1" smtClean="0"/>
              <a:t>Dyalog</a:t>
            </a:r>
            <a:endParaRPr lang="en-GB" dirty="0"/>
          </a:p>
          <a:p>
            <a:r>
              <a:rPr lang="en-GB" dirty="0" smtClean="0"/>
              <a:t>Expand the concept of a staff share or “training share” with other companies</a:t>
            </a:r>
          </a:p>
          <a:p>
            <a:r>
              <a:rPr lang="en-GB" dirty="0" smtClean="0"/>
              <a:t>Spread the word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369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423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Three Blind Mice</vt:lpstr>
      <vt:lpstr>Three Blind Mice</vt:lpstr>
      <vt:lpstr>What are our aims</vt:lpstr>
      <vt:lpstr>What are our problems</vt:lpstr>
      <vt:lpstr>A little bit of history</vt:lpstr>
      <vt:lpstr>Where are we now (October 2012)</vt:lpstr>
      <vt:lpstr>Some introductions</vt:lpstr>
      <vt:lpstr>Where are we going next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Turner</dc:creator>
  <cp:lastModifiedBy>Paul</cp:lastModifiedBy>
  <cp:revision>21</cp:revision>
  <dcterms:created xsi:type="dcterms:W3CDTF">2012-10-06T19:21:47Z</dcterms:created>
  <dcterms:modified xsi:type="dcterms:W3CDTF">2012-10-17T06:41:18Z</dcterms:modified>
</cp:coreProperties>
</file>