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33"/>
  </p:notesMasterIdLst>
  <p:sldIdLst>
    <p:sldId id="256" r:id="rId2"/>
    <p:sldId id="271" r:id="rId3"/>
    <p:sldId id="277" r:id="rId4"/>
    <p:sldId id="305" r:id="rId5"/>
    <p:sldId id="278" r:id="rId6"/>
    <p:sldId id="281" r:id="rId7"/>
    <p:sldId id="279" r:id="rId8"/>
    <p:sldId id="298" r:id="rId9"/>
    <p:sldId id="280" r:id="rId10"/>
    <p:sldId id="272" r:id="rId11"/>
    <p:sldId id="273" r:id="rId12"/>
    <p:sldId id="282" r:id="rId13"/>
    <p:sldId id="285" r:id="rId14"/>
    <p:sldId id="299" r:id="rId15"/>
    <p:sldId id="286" r:id="rId16"/>
    <p:sldId id="287" r:id="rId17"/>
    <p:sldId id="304" r:id="rId18"/>
    <p:sldId id="288" r:id="rId19"/>
    <p:sldId id="289" r:id="rId20"/>
    <p:sldId id="290" r:id="rId21"/>
    <p:sldId id="292" r:id="rId22"/>
    <p:sldId id="293" r:id="rId23"/>
    <p:sldId id="291" r:id="rId24"/>
    <p:sldId id="274" r:id="rId25"/>
    <p:sldId id="295" r:id="rId26"/>
    <p:sldId id="296" r:id="rId27"/>
    <p:sldId id="297" r:id="rId28"/>
    <p:sldId id="294" r:id="rId29"/>
    <p:sldId id="303" r:id="rId30"/>
    <p:sldId id="301" r:id="rId31"/>
    <p:sldId id="30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DBE88CA-3740-4AD4-892E-C6DE6E40DD7D}">
          <p14:sldIdLst>
            <p14:sldId id="256"/>
            <p14:sldId id="271"/>
            <p14:sldId id="277"/>
            <p14:sldId id="305"/>
            <p14:sldId id="278"/>
            <p14:sldId id="281"/>
            <p14:sldId id="279"/>
            <p14:sldId id="298"/>
            <p14:sldId id="280"/>
            <p14:sldId id="272"/>
            <p14:sldId id="273"/>
            <p14:sldId id="282"/>
            <p14:sldId id="285"/>
            <p14:sldId id="299"/>
            <p14:sldId id="286"/>
            <p14:sldId id="287"/>
            <p14:sldId id="304"/>
            <p14:sldId id="288"/>
            <p14:sldId id="289"/>
            <p14:sldId id="290"/>
            <p14:sldId id="292"/>
            <p14:sldId id="293"/>
            <p14:sldId id="291"/>
            <p14:sldId id="274"/>
            <p14:sldId id="295"/>
            <p14:sldId id="296"/>
            <p14:sldId id="297"/>
            <p14:sldId id="294"/>
            <p14:sldId id="303"/>
            <p14:sldId id="301"/>
            <p14:sldId id="30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445" autoAdjust="0"/>
  </p:normalViewPr>
  <p:slideViewPr>
    <p:cSldViewPr>
      <p:cViewPr>
        <p:scale>
          <a:sx n="75" d="100"/>
          <a:sy n="75" d="100"/>
        </p:scale>
        <p:origin x="-104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0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B69223-2A7E-4679-8394-C16FA4EA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fld id="{54F46E95-09C8-4B6A-84A1-65DE253C0A87}" type="slidenum">
              <a:rPr lang="en-US" sz="1200" smtClean="0">
                <a:latin typeface="Arial" charset="0"/>
              </a:rPr>
              <a:pPr eaLnBrk="1" hangingPunct="1"/>
              <a:t>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78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22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17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49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22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57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31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71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43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1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>
              <a:latin typeface="Times New Roman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42801B1-5D67-4200-B322-253F7DC04AD0}" type="slidenum">
              <a:rPr lang="en-GB" sz="1200">
                <a:latin typeface="Times New Roman" charset="0"/>
              </a:rPr>
              <a:pPr/>
              <a:t>2</a:t>
            </a:fld>
            <a:endParaRPr lang="en-GB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98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71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028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068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870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462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18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741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125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33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415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60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4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75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24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42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60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35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>
              <a:latin typeface="Times New Roman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42801B1-5D67-4200-B322-253F7DC04AD0}" type="slidenum">
              <a:rPr lang="en-GB" sz="1200">
                <a:latin typeface="Times New Roman" charset="0"/>
              </a:rPr>
              <a:pPr/>
              <a:t>9</a:t>
            </a:fld>
            <a:endParaRPr lang="en-GB" sz="12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03" y="1905615"/>
            <a:ext cx="2674194" cy="304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3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5" y="6021288"/>
            <a:ext cx="952705" cy="75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748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>
              <a:defRPr/>
            </a:pPr>
            <a:r>
              <a:rPr lang="da-DK" smtClean="0"/>
              <a:t>Dyalog'12 Road Map</a:t>
            </a:r>
            <a:endParaRPr lang="da-DK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 algn="ctr">
              <a:defRPr sz="2000">
                <a:latin typeface="+mn-lt"/>
              </a:defRPr>
            </a:lvl1pPr>
          </a:lstStyle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1487822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a-DK" smtClean="0"/>
              <a:t>Dyalog'12 Road Map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DB97F0-EE69-401B-BC70-7A9B38602DCD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23389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a-DK" smtClean="0"/>
              <a:t>Dyalog'12 Road Map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DB97F0-EE69-401B-BC70-7A9B38602DCD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78748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%18dyalogpower-768x1024.gif%20%20%20%20%20%20%20%20%20%20%20%20%20%20%20%20%20%20%20%20%20%20%20%20%20%20%20%20%20%20%20%20%20%20%20%20%20%20%2000020D4A%06extern%20%20%20%20%20%20%20%20%20%20%20%20%20%20%20%20%20%20%20%20%20%20%20%20%20BC21CDDC: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yalogpower-768x1024.gif                                       00020D4Aextern                         BC21CDDC: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4288"/>
            <a:ext cx="9191626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5" y="6021288"/>
            <a:ext cx="952705" cy="7564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62" r:id="rId4"/>
    <p:sldLayoutId id="2147483651" r:id="rId5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8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ryapl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dyalog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5373216"/>
            <a:ext cx="7200800" cy="697632"/>
          </a:xfrm>
        </p:spPr>
        <p:txBody>
          <a:bodyPr/>
          <a:lstStyle/>
          <a:p>
            <a:r>
              <a:rPr lang="da-DK" dirty="0" smtClean="0"/>
              <a:t>Morten Kromberg, CTO, Dyalog Ltd.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Technical Road Map 2012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We’re Not Talking About at Dyalog’12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2856"/>
            <a:ext cx="7772400" cy="3963144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Nobody wants browser plugins</a:t>
            </a:r>
            <a:br>
              <a:rPr lang="en-GB" sz="2800" dirty="0" smtClean="0"/>
            </a:br>
            <a:r>
              <a:rPr lang="en-GB" sz="2800" dirty="0" smtClean="0"/>
              <a:t>(on phones &amp; tablets)</a:t>
            </a:r>
          </a:p>
          <a:p>
            <a:pPr marL="0" indent="0">
              <a:buNone/>
            </a:pPr>
            <a:r>
              <a:rPr lang="en-GB" sz="2800" dirty="0" smtClean="0"/>
              <a:t>Which means…</a:t>
            </a:r>
          </a:p>
          <a:p>
            <a:r>
              <a:rPr lang="en-GB" sz="2800" dirty="0" smtClean="0"/>
              <a:t>APL#</a:t>
            </a:r>
          </a:p>
          <a:p>
            <a:pPr lvl="1"/>
            <a:r>
              <a:rPr lang="en-GB" sz="2400" dirty="0" smtClean="0"/>
              <a:t>Now a “language research project”</a:t>
            </a:r>
          </a:p>
          <a:p>
            <a:r>
              <a:rPr lang="en-GB" sz="2800" dirty="0" smtClean="0"/>
              <a:t>The Silverlight “Remote IDE”</a:t>
            </a:r>
          </a:p>
          <a:p>
            <a:pPr lvl="1"/>
            <a:r>
              <a:rPr lang="en-GB" sz="2400" dirty="0" smtClean="0"/>
              <a:t>Will be replaced by a family of “native” RIDE implementations</a:t>
            </a:r>
          </a:p>
        </p:txBody>
      </p:sp>
      <p:pic>
        <p:nvPicPr>
          <p:cNvPr id="1026" name="Picture 2" descr="http://upload.wikimedia.org/wikipedia/en/9/99/Microsoft_Silverligh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73" y="2492895"/>
            <a:ext cx="2857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Dyalog'12 Road Map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  <p:pic>
        <p:nvPicPr>
          <p:cNvPr id="6" name="Picture 2" descr="https://encrypted-tbn2.gstatic.com/images?q=tbn:ANd9GcSTN2HA8VjsAj-AO-cCLqSS0clbX8MKA7NXXAXv_WWVitFMkJI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46" y="2276872"/>
            <a:ext cx="1797174" cy="179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QDYY8MHZxe1pyRhtm8ajC7EQlzo5vqeBfSkBU-Pv6Ykz6WEWzYv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669" y="2276871"/>
            <a:ext cx="1797176" cy="17971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ultiply 3"/>
          <p:cNvSpPr/>
          <p:nvPr/>
        </p:nvSpPr>
        <p:spPr bwMode="auto">
          <a:xfrm>
            <a:off x="6804248" y="2852936"/>
            <a:ext cx="2160240" cy="1941189"/>
          </a:xfrm>
          <a:prstGeom prst="mathMultiply">
            <a:avLst>
              <a:gd name="adj1" fmla="val 12921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7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10313 0.10185 C 0.12483 0.125 0.15747 0.1375 0.19115 0.1375 C 0.22969 0.1375 0.26042 0.125 0.28229 0.10185 L 0.38576 -2.96296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68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50972 -0.004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86" y="-25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0.30539 0.058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Bad News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We won’t be able to use </a:t>
            </a:r>
            <a:br>
              <a:rPr lang="en-GB" sz="2800" dirty="0" smtClean="0"/>
            </a:br>
            <a:r>
              <a:rPr lang="en-GB" sz="2800" dirty="0" smtClean="0"/>
              <a:t>APL as a client-side</a:t>
            </a:r>
            <a:br>
              <a:rPr lang="en-GB" sz="2800" dirty="0" smtClean="0"/>
            </a:br>
            <a:r>
              <a:rPr lang="en-GB" sz="2800" dirty="0" smtClean="0"/>
              <a:t>scripting language for </a:t>
            </a:r>
            <a:br>
              <a:rPr lang="en-GB" sz="2800" dirty="0" smtClean="0"/>
            </a:br>
            <a:r>
              <a:rPr lang="en-GB" sz="2800" dirty="0" smtClean="0"/>
              <a:t>web pages</a:t>
            </a:r>
          </a:p>
          <a:p>
            <a:r>
              <a:rPr lang="en-GB" sz="2800" dirty="0" err="1" smtClean="0"/>
              <a:t>Javascript</a:t>
            </a:r>
            <a:r>
              <a:rPr lang="en-GB" sz="2800" dirty="0" smtClean="0"/>
              <a:t> has won that</a:t>
            </a:r>
            <a:br>
              <a:rPr lang="en-GB" sz="2800" dirty="0" smtClean="0"/>
            </a:br>
            <a:r>
              <a:rPr lang="en-GB" sz="2800" dirty="0" smtClean="0"/>
              <a:t>battle for the next 5 years</a:t>
            </a:r>
            <a:br>
              <a:rPr lang="en-GB" sz="2800" dirty="0" smtClean="0"/>
            </a:br>
            <a:r>
              <a:rPr lang="en-GB" sz="2800" dirty="0" smtClean="0"/>
              <a:t>(but not for ever)</a:t>
            </a:r>
          </a:p>
        </p:txBody>
      </p:sp>
      <p:pic>
        <p:nvPicPr>
          <p:cNvPr id="5" name="Picture 6" descr="http://www.approachsigns.co.nz/images/120/0/tr3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218309" cy="229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Dyalog'12 Road Map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254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Good News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7918648" cy="4114800"/>
          </a:xfrm>
        </p:spPr>
        <p:txBody>
          <a:bodyPr/>
          <a:lstStyle/>
          <a:p>
            <a:r>
              <a:rPr lang="en-GB" sz="2400" dirty="0" smtClean="0"/>
              <a:t>The important new platforms (“Windows 8”, Android, </a:t>
            </a:r>
            <a:r>
              <a:rPr lang="en-GB" sz="2400" dirty="0" err="1" smtClean="0"/>
              <a:t>iOS</a:t>
            </a:r>
            <a:r>
              <a:rPr lang="en-GB" sz="2400" dirty="0" smtClean="0"/>
              <a:t>, Mac OS/X) encourage use of “native” code</a:t>
            </a:r>
          </a:p>
          <a:p>
            <a:r>
              <a:rPr lang="en-GB" sz="2400" dirty="0" smtClean="0"/>
              <a:t>“Good Old Dyalog APL” can run there, we don’t need a “new” APL interpreter</a:t>
            </a:r>
          </a:p>
          <a:p>
            <a:r>
              <a:rPr lang="en-GB" sz="2400" dirty="0" smtClean="0"/>
              <a:t>RIDE will allow you to develop</a:t>
            </a:r>
            <a:br>
              <a:rPr lang="en-GB" sz="2400" dirty="0" smtClean="0"/>
            </a:br>
            <a:r>
              <a:rPr lang="en-GB" sz="2400" dirty="0" smtClean="0"/>
              <a:t>phone and tablet apps from the</a:t>
            </a:r>
            <a:br>
              <a:rPr lang="en-GB" sz="2400" dirty="0" smtClean="0"/>
            </a:br>
            <a:r>
              <a:rPr lang="en-GB" sz="2400" dirty="0" smtClean="0"/>
              <a:t>comfort of Windows, Mac or Linux </a:t>
            </a:r>
          </a:p>
          <a:p>
            <a:r>
              <a:rPr lang="en-GB" sz="2400" dirty="0" smtClean="0"/>
              <a:t>With </a:t>
            </a:r>
            <a:r>
              <a:rPr lang="en-GB" sz="2400" dirty="0" err="1" smtClean="0"/>
              <a:t>MiServer</a:t>
            </a:r>
            <a:r>
              <a:rPr lang="en-GB" sz="2400" dirty="0" smtClean="0"/>
              <a:t>, we can build “decent”</a:t>
            </a:r>
            <a:br>
              <a:rPr lang="en-GB" sz="2400" dirty="0" smtClean="0"/>
            </a:br>
            <a:r>
              <a:rPr lang="en-GB" sz="2400" dirty="0" smtClean="0"/>
              <a:t>web pages using server-side APL code</a:t>
            </a:r>
          </a:p>
          <a:p>
            <a:r>
              <a:rPr lang="en-GB" sz="2400" dirty="0" smtClean="0"/>
              <a:t>Or use SAWS to build Web Services</a:t>
            </a:r>
          </a:p>
        </p:txBody>
      </p:sp>
      <p:pic>
        <p:nvPicPr>
          <p:cNvPr id="2050" name="Picture 2" descr="http://www.guide2midipyrenees.com/uploads/news/large/140110113556--Autoroute%20-%20motorway%20sig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56992"/>
            <a:ext cx="2376264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Dyalog'12 Road Map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534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Strategy 2012-2015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Dyalog'12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  <p:sp>
        <p:nvSpPr>
          <p:cNvPr id="8" name="TextBox 7"/>
          <p:cNvSpPr txBox="1"/>
          <p:nvPr/>
        </p:nvSpPr>
        <p:spPr>
          <a:xfrm>
            <a:off x="1956738" y="1628800"/>
            <a:ext cx="208823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Performance</a:t>
            </a:r>
            <a:endParaRPr lang="da-DK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6738" y="2308230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Parallel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Computing</a:t>
            </a:r>
            <a:endParaRPr lang="da-DK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6738" y="3410432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Needs of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New Users</a:t>
            </a:r>
            <a:endParaRPr lang="da-DK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4331" y="1628800"/>
            <a:ext cx="208823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Portability</a:t>
            </a:r>
            <a:endParaRPr lang="da-DK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4331" y="2307504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Functional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Power</a:t>
            </a:r>
            <a:endParaRPr lang="da-DK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242" y="3410431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Application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Frameworks</a:t>
            </a:r>
            <a:endParaRPr lang="da-DK" dirty="0">
              <a:latin typeface="+mn-lt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3568" y="4509120"/>
            <a:ext cx="7918648" cy="1450504"/>
          </a:xfrm>
        </p:spPr>
        <p:txBody>
          <a:bodyPr/>
          <a:lstStyle/>
          <a:p>
            <a:r>
              <a:rPr lang="en-GB" sz="2400" dirty="0" smtClean="0"/>
              <a:t>Three documents containing details are on the conference web page in the “Road Map” folder.</a:t>
            </a:r>
          </a:p>
          <a:p>
            <a:r>
              <a:rPr lang="en-GB" sz="2400" dirty="0" smtClean="0"/>
              <a:t>A “priority voting” sheet is included in your pack. Please return it to the front desk by Weds lunch.</a:t>
            </a:r>
          </a:p>
        </p:txBody>
      </p:sp>
    </p:spTree>
    <p:extLst>
      <p:ext uri="{BB962C8B-B14F-4D97-AF65-F5344CB8AC3E}">
        <p14:creationId xmlns:p14="http://schemas.microsoft.com/office/powerpoint/2010/main" val="22384961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/>
            <a:r>
              <a:rPr lang="da-DK" dirty="0" smtClean="0"/>
              <a:t>Reduce parser</a:t>
            </a:r>
            <a:r>
              <a:rPr lang="da-DK" baseline="0" dirty="0" smtClean="0"/>
              <a:t> overhead</a:t>
            </a:r>
          </a:p>
          <a:p>
            <a:pPr marL="457200" lvl="0" indent="-457200"/>
            <a:r>
              <a:rPr lang="da-DK" baseline="0" dirty="0" smtClean="0"/>
              <a:t>Reduce memory management costs</a:t>
            </a:r>
          </a:p>
          <a:p>
            <a:pPr marL="857250" lvl="1" indent="-457200"/>
            <a:r>
              <a:rPr lang="da-DK" dirty="0" smtClean="0"/>
              <a:t>Adapt to characteristics</a:t>
            </a:r>
            <a:r>
              <a:rPr lang="da-DK" baseline="0" dirty="0" smtClean="0"/>
              <a:t> of modern </a:t>
            </a:r>
            <a:r>
              <a:rPr lang="da-DK" dirty="0" smtClean="0"/>
              <a:t>CPUs</a:t>
            </a:r>
            <a:endParaRPr lang="da-DK" baseline="0" dirty="0" smtClean="0"/>
          </a:p>
          <a:p>
            <a:pPr marL="457200" lvl="0" indent="-457200"/>
            <a:r>
              <a:rPr lang="da-DK" baseline="0" dirty="0" smtClean="0"/>
              <a:t>Speed up primitive functions and operators</a:t>
            </a:r>
          </a:p>
          <a:p>
            <a:pPr marL="457200" lvl="0" indent="-457200"/>
            <a:endParaRPr lang="da-DK" baseline="0" dirty="0" smtClean="0"/>
          </a:p>
          <a:p>
            <a:pPr marL="457200" lvl="0" indent="-457200"/>
            <a:r>
              <a:rPr lang="da-DK" baseline="0" dirty="0" smtClean="0"/>
              <a:t>(This task never ends)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Strategy 2012-2015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Dyalog'12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  <p:sp>
        <p:nvSpPr>
          <p:cNvPr id="8" name="TextBox 7"/>
          <p:cNvSpPr txBox="1"/>
          <p:nvPr/>
        </p:nvSpPr>
        <p:spPr>
          <a:xfrm>
            <a:off x="1979712" y="2348880"/>
            <a:ext cx="208823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Performance</a:t>
            </a:r>
            <a:endParaRPr lang="da-DK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3028310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Parallel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Computing</a:t>
            </a:r>
            <a:endParaRPr lang="da-DK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4130512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Needs of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New Users</a:t>
            </a:r>
            <a:endParaRPr lang="da-DK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7305" y="2348880"/>
            <a:ext cx="208823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Portability</a:t>
            </a:r>
            <a:endParaRPr lang="da-DK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7305" y="3027584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Functional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Power</a:t>
            </a:r>
            <a:endParaRPr lang="da-DK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6216" y="4130511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Application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Frameworks</a:t>
            </a:r>
            <a:endParaRPr lang="da-DK" dirty="0">
              <a:latin typeface="+mn-lt"/>
            </a:endParaRPr>
          </a:p>
        </p:txBody>
      </p:sp>
      <p:pic>
        <p:nvPicPr>
          <p:cNvPr id="1028" name="Picture 4" descr="https://encrypted-tbn3.gstatic.com/images?q=tbn:ANd9GcQrNKnKH9i0YGC2xdKIka20u8nkRUYwWvHNGzXoexKsQ1iqQMrC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5755"/>
            <a:ext cx="1783085" cy="178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7387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-0.12987 -0.12824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62664" cy="4114800"/>
          </a:xfrm>
        </p:spPr>
        <p:txBody>
          <a:bodyPr/>
          <a:lstStyle/>
          <a:p>
            <a:r>
              <a:rPr lang="da-DK" dirty="0"/>
              <a:t>Implement ”native” RIDEs for Windows Desktop, Apple OS/X &amp; iOS, Windows 8, Java</a:t>
            </a:r>
          </a:p>
          <a:p>
            <a:r>
              <a:rPr lang="da-DK" dirty="0" smtClean="0"/>
              <a:t>Produce native Dyalog implementations</a:t>
            </a:r>
            <a:r>
              <a:rPr lang="da-DK" baseline="0" dirty="0" smtClean="0"/>
              <a:t> for Mac OS/X, ”Windows 8”, Android, iOS</a:t>
            </a:r>
          </a:p>
          <a:p>
            <a:r>
              <a:rPr lang="da-DK" dirty="0" smtClean="0"/>
              <a:t>Build bridges to Java, WinRT, Cocoa</a:t>
            </a:r>
          </a:p>
          <a:p>
            <a:r>
              <a:rPr lang="da-DK" dirty="0" smtClean="0"/>
              <a:t>See</a:t>
            </a:r>
            <a:r>
              <a:rPr lang="da-DK" baseline="0" dirty="0" smtClean="0"/>
              <a:t> detailed document in ”Road Map” folder</a:t>
            </a:r>
            <a:endParaRPr lang="da-DK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Strategy 2012-2015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Dyalog'12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  <p:sp>
        <p:nvSpPr>
          <p:cNvPr id="8" name="TextBox 7"/>
          <p:cNvSpPr txBox="1"/>
          <p:nvPr/>
        </p:nvSpPr>
        <p:spPr>
          <a:xfrm>
            <a:off x="1979712" y="2348880"/>
            <a:ext cx="208823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Performance</a:t>
            </a:r>
            <a:endParaRPr lang="da-DK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3028310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Parallel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Computing</a:t>
            </a:r>
            <a:endParaRPr lang="da-DK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4130512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Needs of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New Users</a:t>
            </a:r>
            <a:endParaRPr lang="da-DK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7305" y="2348880"/>
            <a:ext cx="208823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Portability</a:t>
            </a:r>
            <a:endParaRPr lang="da-DK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7305" y="3027584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Functional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Power</a:t>
            </a:r>
            <a:endParaRPr lang="da-DK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6216" y="4130511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Application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Frameworks</a:t>
            </a:r>
            <a:endParaRPr lang="da-DK" dirty="0">
              <a:latin typeface="+mn-lt"/>
            </a:endParaRPr>
          </a:p>
        </p:txBody>
      </p:sp>
      <p:pic>
        <p:nvPicPr>
          <p:cNvPr id="8196" name="Picture 4" descr="http://www.techieapps.com/wp-content/uploads/2012/07/windows-phone-7-android-iphone-mobile-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10" y="141611"/>
            <a:ext cx="2366961" cy="177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6678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0.38455 -0.1386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6" y="-69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08920"/>
            <a:ext cx="7772400" cy="3387080"/>
          </a:xfrm>
        </p:spPr>
        <p:txBody>
          <a:bodyPr/>
          <a:lstStyle/>
          <a:p>
            <a:r>
              <a:rPr lang="da-DK" dirty="0" smtClean="0"/>
              <a:t>Asynchronous Namespaces (”Isolates”) and ”Futures” (See document).</a:t>
            </a:r>
          </a:p>
          <a:p>
            <a:r>
              <a:rPr lang="da-DK" dirty="0" smtClean="0"/>
              <a:t>Basic research into highly data-parallel computing</a:t>
            </a:r>
          </a:p>
          <a:p>
            <a:r>
              <a:rPr lang="da-DK" dirty="0" smtClean="0"/>
              <a:t>”Loop folding” within the interpreter (</a:t>
            </a:r>
            <a:r>
              <a:rPr lang="da-DK" dirty="0" smtClean="0">
                <a:latin typeface="APL385 Unicode" pitchFamily="49" charset="0"/>
              </a:rPr>
              <a:t>A+B×C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Strategy 2012-2015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Dyalog'12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  <p:sp>
        <p:nvSpPr>
          <p:cNvPr id="8" name="TextBox 7"/>
          <p:cNvSpPr txBox="1"/>
          <p:nvPr/>
        </p:nvSpPr>
        <p:spPr>
          <a:xfrm>
            <a:off x="1979712" y="2348880"/>
            <a:ext cx="208823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Performance</a:t>
            </a:r>
            <a:endParaRPr lang="da-DK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3028310"/>
            <a:ext cx="208823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Parallel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Computing</a:t>
            </a:r>
            <a:endParaRPr lang="da-DK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4130512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Needs of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New Users</a:t>
            </a:r>
            <a:endParaRPr lang="da-DK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7305" y="2348880"/>
            <a:ext cx="208823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Portability</a:t>
            </a:r>
            <a:endParaRPr lang="da-DK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7305" y="3027584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Functional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Power</a:t>
            </a:r>
            <a:endParaRPr lang="da-DK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6216" y="4130511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Application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Frameworks</a:t>
            </a:r>
            <a:endParaRPr lang="da-DK" dirty="0">
              <a:latin typeface="+mn-lt"/>
            </a:endParaRPr>
          </a:p>
        </p:txBody>
      </p:sp>
      <p:pic>
        <p:nvPicPr>
          <p:cNvPr id="14" name="Picture 4" descr="http://aap.cornell.edu/Private/images/mccoy-lcd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781"/>
            <a:ext cx="1680011" cy="261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2630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12987 -0.233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Isolates</a:t>
            </a:r>
            <a:endParaRPr lang="da-DK" dirty="0"/>
          </a:p>
        </p:txBody>
      </p:sp>
      <p:sp>
        <p:nvSpPr>
          <p:cNvPr id="4" name="Oval 3"/>
          <p:cNvSpPr/>
          <p:nvPr/>
        </p:nvSpPr>
        <p:spPr bwMode="auto">
          <a:xfrm>
            <a:off x="2174954" y="1815005"/>
            <a:ext cx="3917911" cy="27363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Chord 7"/>
          <p:cNvSpPr/>
          <p:nvPr/>
        </p:nvSpPr>
        <p:spPr bwMode="auto">
          <a:xfrm flipH="1">
            <a:off x="3205982" y="3183157"/>
            <a:ext cx="1855853" cy="2315334"/>
          </a:xfrm>
          <a:prstGeom prst="chord">
            <a:avLst>
              <a:gd name="adj1" fmla="val 21418589"/>
              <a:gd name="adj2" fmla="val 1099454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Chord 6"/>
          <p:cNvSpPr/>
          <p:nvPr/>
        </p:nvSpPr>
        <p:spPr bwMode="auto">
          <a:xfrm flipH="1">
            <a:off x="4767242" y="2945866"/>
            <a:ext cx="1649647" cy="2104849"/>
          </a:xfrm>
          <a:prstGeom prst="chord">
            <a:avLst>
              <a:gd name="adj1" fmla="val 1131296"/>
              <a:gd name="adj2" fmla="val 1437027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Chord 4"/>
          <p:cNvSpPr/>
          <p:nvPr/>
        </p:nvSpPr>
        <p:spPr bwMode="auto">
          <a:xfrm>
            <a:off x="1958930" y="2953700"/>
            <a:ext cx="1794961" cy="2104849"/>
          </a:xfrm>
          <a:prstGeom prst="chord">
            <a:avLst>
              <a:gd name="adj1" fmla="val 1131296"/>
              <a:gd name="adj2" fmla="val 1365006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Dyalog'12 Road Map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17</a:t>
            </a:fld>
            <a:endParaRPr lang="da-DK"/>
          </a:p>
        </p:txBody>
      </p:sp>
      <p:sp>
        <p:nvSpPr>
          <p:cNvPr id="10" name="TextBox 9"/>
          <p:cNvSpPr txBox="1"/>
          <p:nvPr/>
        </p:nvSpPr>
        <p:spPr>
          <a:xfrm>
            <a:off x="2118138" y="4135219"/>
            <a:ext cx="14765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900" b="1" dirty="0" smtClean="0">
                <a:latin typeface="APL385 Unicode" pitchFamily="49" charset="0"/>
              </a:rPr>
              <a:t>X←1 2 3</a:t>
            </a:r>
            <a:endParaRPr lang="da-DK" sz="1900" b="1" dirty="0">
              <a:latin typeface="APL385 Unicode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3891" y="4607239"/>
            <a:ext cx="117814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900" b="1" dirty="0" smtClean="0">
                <a:latin typeface="APL385 Unicode" pitchFamily="49" charset="0"/>
              </a:rPr>
              <a:t>X←3 4</a:t>
            </a:r>
            <a:endParaRPr lang="da-DK" sz="1900" b="1" dirty="0">
              <a:latin typeface="APL385 Unicode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0719" y="4069519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>
                <a:latin typeface="APL385 Unicode" pitchFamily="49" charset="0"/>
              </a:rPr>
              <a:t>X←6 7</a:t>
            </a:r>
            <a:endParaRPr lang="da-DK" sz="2000" b="1" dirty="0">
              <a:latin typeface="APL385 Unicode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2626" y="2216669"/>
            <a:ext cx="42090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900" b="1" dirty="0" smtClean="0">
                <a:latin typeface="APL385 Unicode" pitchFamily="49" charset="0"/>
              </a:rPr>
              <a:t>  I3←</a:t>
            </a:r>
            <a:r>
              <a:rPr lang="da-DK" sz="1900" b="1" dirty="0">
                <a:latin typeface="APL385 Unicode" pitchFamily="49" charset="0"/>
              </a:rPr>
              <a:t>¤¨3⍴⊂''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72626" y="2798436"/>
            <a:ext cx="42090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900" b="1" dirty="0" smtClean="0">
                <a:latin typeface="APL385 Unicode" pitchFamily="49" charset="0"/>
              </a:rPr>
              <a:t>  I3.({+/⍵÷⍴⍵}</a:t>
            </a:r>
            <a:r>
              <a:rPr lang="da-DK" sz="1900" b="1" dirty="0" smtClean="0">
                <a:solidFill>
                  <a:srgbClr val="333333"/>
                </a:solidFill>
                <a:latin typeface="APL385 Unicode" pitchFamily="49" charset="0"/>
              </a:rPr>
              <a:t>X)</a:t>
            </a:r>
            <a:endParaRPr lang="da-DK" sz="1900" b="1" dirty="0">
              <a:latin typeface="APL385 Unicode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2626" y="2519023"/>
            <a:ext cx="42090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900" b="1" dirty="0" smtClean="0">
                <a:latin typeface="APL385 Unicode" pitchFamily="49" charset="0"/>
              </a:rPr>
              <a:t>  I3.X←(1 2 3)(4 5)(6 7)   </a:t>
            </a:r>
            <a:endParaRPr lang="da-DK" sz="1900" b="1" dirty="0">
              <a:latin typeface="APL385 Unicode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23466" y="3133085"/>
            <a:ext cx="42090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900" b="1" dirty="0" smtClean="0">
                <a:solidFill>
                  <a:srgbClr val="333333"/>
                </a:solidFill>
                <a:latin typeface="APL385 Unicode" pitchFamily="49" charset="0"/>
              </a:rPr>
              <a:t>2 3.5 6.5</a:t>
            </a:r>
            <a:endParaRPr lang="da-DK" sz="1900" b="1" dirty="0">
              <a:latin typeface="APL385 Unicod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475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5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48880"/>
            <a:ext cx="7772400" cy="3747120"/>
          </a:xfrm>
        </p:spPr>
        <p:txBody>
          <a:bodyPr/>
          <a:lstStyle/>
          <a:p>
            <a:r>
              <a:rPr lang="da-DK" dirty="0" smtClean="0"/>
              <a:t>Implement Forks (</a:t>
            </a:r>
            <a:r>
              <a:rPr lang="da-DK" dirty="0" smtClean="0">
                <a:latin typeface="APL385 Unicode" pitchFamily="49" charset="0"/>
              </a:rPr>
              <a:t>avg←+/ ÷</a:t>
            </a:r>
            <a:r>
              <a:rPr lang="da-DK" baseline="0" dirty="0" smtClean="0">
                <a:latin typeface="APL385 Unicode" pitchFamily="49" charset="0"/>
              </a:rPr>
              <a:t> </a:t>
            </a:r>
            <a:r>
              <a:rPr lang="da-DK" sz="3200" b="0" i="0" u="none" strike="noStrike" baseline="0" dirty="0" smtClean="0">
                <a:solidFill>
                  <a:srgbClr val="333333"/>
                </a:solidFill>
                <a:latin typeface="APL385 Unicode" pitchFamily="49" charset="0"/>
                <a:ea typeface="+mn-ea"/>
                <a:cs typeface="+mn-cs"/>
              </a:rPr>
              <a:t>≢</a:t>
            </a:r>
            <a:r>
              <a:rPr lang="da-DK" sz="3200" b="0" i="0" u="none" strike="noStrike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lvl="1"/>
            <a:r>
              <a:rPr lang="da-DK" dirty="0" smtClean="0">
                <a:ea typeface="+mn-ea"/>
                <a:cs typeface="+mn-cs"/>
              </a:rPr>
              <a:t>Implement ”tally” (</a:t>
            </a:r>
            <a:r>
              <a:rPr lang="da-DK" dirty="0">
                <a:latin typeface="APL385 Unicode" pitchFamily="49" charset="0"/>
              </a:rPr>
              <a:t>≢</a:t>
            </a:r>
            <a:r>
              <a:rPr lang="da-DK" dirty="0" smtClean="0">
                <a:ea typeface="+mn-ea"/>
                <a:cs typeface="+mn-cs"/>
              </a:rPr>
              <a:t>)</a:t>
            </a:r>
          </a:p>
          <a:p>
            <a:r>
              <a:rPr lang="da-DK" dirty="0" smtClean="0"/>
              <a:t>Implement Rank (</a:t>
            </a:r>
            <a:r>
              <a:rPr lang="da-DK" dirty="0" smtClean="0">
                <a:latin typeface="APL385 Unicode" pitchFamily="49" charset="0"/>
              </a:rPr>
              <a:t>⍤</a:t>
            </a:r>
            <a:r>
              <a:rPr lang="da-DK" dirty="0" smtClean="0"/>
              <a:t>) and Key (</a:t>
            </a:r>
            <a:r>
              <a:rPr lang="da-DK" dirty="0" smtClean="0">
                <a:latin typeface="APL385 Unicode" pitchFamily="49" charset="0"/>
              </a:rPr>
              <a:t>⍯</a:t>
            </a:r>
            <a:r>
              <a:rPr lang="da-DK" dirty="0" smtClean="0"/>
              <a:t>)</a:t>
            </a:r>
          </a:p>
          <a:p>
            <a:r>
              <a:rPr lang="da-DK" dirty="0" smtClean="0"/>
              <a:t>Research</a:t>
            </a:r>
          </a:p>
          <a:p>
            <a:pPr lvl="1"/>
            <a:r>
              <a:rPr lang="da-DK" dirty="0" smtClean="0"/>
              <a:t>Closures</a:t>
            </a:r>
          </a:p>
          <a:p>
            <a:pPr lvl="1"/>
            <a:r>
              <a:rPr lang="da-DK" dirty="0" smtClean="0"/>
              <a:t>Rational Numbers and other ”high precision” representations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Strategy 2012-2015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Dyalog'12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18</a:t>
            </a:fld>
            <a:endParaRPr lang="da-DK"/>
          </a:p>
        </p:txBody>
      </p:sp>
      <p:sp>
        <p:nvSpPr>
          <p:cNvPr id="8" name="TextBox 7"/>
          <p:cNvSpPr txBox="1"/>
          <p:nvPr/>
        </p:nvSpPr>
        <p:spPr>
          <a:xfrm>
            <a:off x="1979712" y="2348880"/>
            <a:ext cx="208823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Performance</a:t>
            </a:r>
            <a:endParaRPr lang="da-DK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3028310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Parallel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Computing</a:t>
            </a:r>
            <a:endParaRPr lang="da-DK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4130512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Needs of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New Users</a:t>
            </a:r>
            <a:endParaRPr lang="da-DK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7305" y="2348880"/>
            <a:ext cx="208823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Portability</a:t>
            </a:r>
            <a:endParaRPr lang="da-DK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7305" y="3027584"/>
            <a:ext cx="208823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Functional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Power</a:t>
            </a:r>
            <a:endParaRPr lang="da-DK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6216" y="4130511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Application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Frameworks</a:t>
            </a:r>
            <a:endParaRPr lang="da-DK" dirty="0">
              <a:latin typeface="+mn-lt"/>
            </a:endParaRPr>
          </a:p>
        </p:txBody>
      </p:sp>
      <p:pic>
        <p:nvPicPr>
          <p:cNvPr id="6146" name="Picture 2" descr="https://encrypted-tbn1.gstatic.com/images?q=tbn:ANd9GcRXfh2hdCgxPa2dmMIwIYgN7ofEnwBFsqp-6u6h0H5QhQ-j3b8b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2062"/>
            <a:ext cx="1247775" cy="24003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611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-0.38455 -0.233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6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Strategy 2012-2015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Dyalog'12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19</a:t>
            </a:fld>
            <a:endParaRPr lang="da-DK"/>
          </a:p>
        </p:txBody>
      </p:sp>
      <p:sp>
        <p:nvSpPr>
          <p:cNvPr id="8" name="TextBox 7"/>
          <p:cNvSpPr txBox="1"/>
          <p:nvPr/>
        </p:nvSpPr>
        <p:spPr>
          <a:xfrm>
            <a:off x="1979712" y="2348880"/>
            <a:ext cx="208823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Performance</a:t>
            </a:r>
            <a:endParaRPr lang="da-DK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3028310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Parallel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Computing</a:t>
            </a:r>
            <a:endParaRPr lang="da-DK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4130512"/>
            <a:ext cx="208823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Needs of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New Users</a:t>
            </a:r>
            <a:endParaRPr lang="da-DK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7305" y="2348880"/>
            <a:ext cx="208823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Portability</a:t>
            </a:r>
            <a:endParaRPr lang="da-DK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7305" y="3027584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Functional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Power</a:t>
            </a:r>
            <a:endParaRPr lang="da-DK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6216" y="4130511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Application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Frameworks</a:t>
            </a:r>
            <a:endParaRPr lang="da-DK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10544"/>
            <a:ext cx="7772400" cy="3285455"/>
          </a:xfrm>
        </p:spPr>
        <p:txBody>
          <a:bodyPr/>
          <a:lstStyle/>
          <a:p>
            <a:r>
              <a:rPr lang="da-DK" dirty="0" smtClean="0"/>
              <a:t>Integrated Graphics in the</a:t>
            </a:r>
            <a:r>
              <a:rPr lang="da-DK" baseline="0" dirty="0" smtClean="0"/>
              <a:t> session(s)</a:t>
            </a:r>
          </a:p>
          <a:p>
            <a:r>
              <a:rPr lang="da-DK" dirty="0"/>
              <a:t>Interfaces to R, MatLab, LaPack</a:t>
            </a:r>
          </a:p>
          <a:p>
            <a:pPr lvl="1"/>
            <a:r>
              <a:rPr lang="da-DK" dirty="0"/>
              <a:t>Also APL-coded </a:t>
            </a:r>
            <a:r>
              <a:rPr lang="da-DK" dirty="0" smtClean="0"/>
              <a:t>Statistical </a:t>
            </a:r>
            <a:r>
              <a:rPr lang="da-DK" dirty="0"/>
              <a:t>Library(?)</a:t>
            </a:r>
          </a:p>
          <a:p>
            <a:r>
              <a:rPr lang="da-DK" dirty="0" smtClean="0"/>
              <a:t>Pay for external</a:t>
            </a:r>
            <a:r>
              <a:rPr lang="da-DK" baseline="0" dirty="0" smtClean="0"/>
              <a:t> ”Usability Study” of the Dyalog APL </a:t>
            </a:r>
            <a:r>
              <a:rPr lang="da-DK" dirty="0" smtClean="0"/>
              <a:t>IDE(s)</a:t>
            </a:r>
            <a:endParaRPr lang="da-DK" baseline="0" dirty="0" smtClean="0"/>
          </a:p>
        </p:txBody>
      </p:sp>
      <p:pic>
        <p:nvPicPr>
          <p:cNvPr id="14" name="Picture 6" descr="http://3.bp.blogspot.com/_u8eOybfYCgM/R7LtWUpJHxI/AAAAAAAAA78/DRtQ_R8GsoA/s320/no_shoo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098" y="43752"/>
            <a:ext cx="2485584" cy="165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3593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12987 -0.3937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Blue Hills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sz="1400">
              <a:solidFill>
                <a:srgbClr val="9999FF"/>
              </a:solidFill>
              <a:latin typeface="Genev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Dyalog'12 Road Map</a:t>
            </a:r>
            <a:endParaRPr lang="en-US"/>
          </a:p>
        </p:txBody>
      </p:sp>
      <p:sp>
        <p:nvSpPr>
          <p:cNvPr id="184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69B231F-7EFE-4E12-9DBB-F5C5B77EE454}" type="slidenum">
              <a:rPr lang="da-DK" sz="1400">
                <a:solidFill>
                  <a:srgbClr val="9999FF"/>
                </a:solidFill>
                <a:latin typeface="Geneva"/>
              </a:rPr>
              <a:pPr/>
              <a:t>2</a:t>
            </a:fld>
            <a:endParaRPr lang="en-US" sz="1400">
              <a:solidFill>
                <a:srgbClr val="9999FF"/>
              </a:solidFill>
              <a:latin typeface="Geneva"/>
            </a:endParaRPr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43231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Strategy 2012-2015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Dyalog'12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20</a:t>
            </a:fld>
            <a:endParaRPr lang="da-DK"/>
          </a:p>
        </p:txBody>
      </p:sp>
      <p:sp>
        <p:nvSpPr>
          <p:cNvPr id="8" name="TextBox 7"/>
          <p:cNvSpPr txBox="1"/>
          <p:nvPr/>
        </p:nvSpPr>
        <p:spPr>
          <a:xfrm>
            <a:off x="1979712" y="2348880"/>
            <a:ext cx="208823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Performance</a:t>
            </a:r>
            <a:endParaRPr lang="da-DK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3028310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Parallel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Computing</a:t>
            </a:r>
            <a:endParaRPr lang="da-DK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4130512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Needs of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New Users</a:t>
            </a:r>
            <a:endParaRPr lang="da-DK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7305" y="2348880"/>
            <a:ext cx="208823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Portability</a:t>
            </a:r>
            <a:endParaRPr lang="da-DK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7305" y="3027584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Functional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Power</a:t>
            </a:r>
            <a:endParaRPr lang="da-DK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6216" y="4130511"/>
            <a:ext cx="208823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Application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Frameworks</a:t>
            </a:r>
            <a:endParaRPr lang="da-DK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48880"/>
            <a:ext cx="7772400" cy="3747120"/>
          </a:xfrm>
        </p:spPr>
        <p:txBody>
          <a:bodyPr/>
          <a:lstStyle/>
          <a:p>
            <a:r>
              <a:rPr lang="da-DK" baseline="0" dirty="0" smtClean="0"/>
              <a:t>MiServer and SAWS as fully-fledged development environments for server applications</a:t>
            </a:r>
          </a:p>
          <a:p>
            <a:r>
              <a:rPr lang="da-DK" baseline="0" dirty="0" smtClean="0"/>
              <a:t>Templates and Pattern development</a:t>
            </a:r>
          </a:p>
          <a:p>
            <a:pPr lvl="1"/>
            <a:r>
              <a:rPr lang="da-DK" dirty="0" smtClean="0"/>
              <a:t>Utility libraries</a:t>
            </a:r>
            <a:endParaRPr lang="da-DK" baseline="0" dirty="0" smtClean="0"/>
          </a:p>
          <a:p>
            <a:r>
              <a:rPr lang="da-DK" dirty="0"/>
              <a:t>”APL Enterprise Edition” process manager for pool of reusable </a:t>
            </a:r>
            <a:r>
              <a:rPr lang="da-DK" dirty="0" smtClean="0"/>
              <a:t>applets</a:t>
            </a:r>
            <a:endParaRPr lang="da-DK" dirty="0"/>
          </a:p>
        </p:txBody>
      </p:sp>
      <p:pic>
        <p:nvPicPr>
          <p:cNvPr id="4098" name="Picture 2" descr="http://matt-smedley.com/wp-content/uploads/2010/04/framewor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188640"/>
            <a:ext cx="2094665" cy="171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7885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1.48148E-6 L -0.38438 -0.4041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18" y="-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Summary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 smtClean="0"/>
              <a:t>Dyalog versions 11 &amp; 12 represented a quantum leap in terms of ”modernising” APL</a:t>
            </a:r>
          </a:p>
          <a:p>
            <a:pPr lvl="1"/>
            <a:r>
              <a:rPr lang="da-DK" sz="2400" dirty="0" smtClean="0"/>
              <a:t>Object Orientation, 64-bit, </a:t>
            </a:r>
            <a:br>
              <a:rPr lang="da-DK" sz="2400" dirty="0" smtClean="0"/>
            </a:br>
            <a:r>
              <a:rPr lang="da-DK" sz="2400" dirty="0" smtClean="0"/>
              <a:t>Unicode Support,</a:t>
            </a:r>
            <a:br>
              <a:rPr lang="da-DK" sz="2400" dirty="0" smtClean="0"/>
            </a:br>
            <a:r>
              <a:rPr lang="da-DK" sz="2400" dirty="0" smtClean="0"/>
              <a:t>Source Code in Text Files</a:t>
            </a:r>
          </a:p>
          <a:p>
            <a:r>
              <a:rPr lang="da-DK" sz="2800" dirty="0" smtClean="0"/>
              <a:t>Dyalog versions 13.0 ... 13.2 represent a ”consolidation” phase</a:t>
            </a:r>
          </a:p>
          <a:p>
            <a:r>
              <a:rPr lang="da-DK" sz="2800" dirty="0" smtClean="0"/>
              <a:t>We hope to emit new photons </a:t>
            </a:r>
            <a:br>
              <a:rPr lang="da-DK" sz="2800" dirty="0" smtClean="0"/>
            </a:br>
            <a:r>
              <a:rPr lang="da-DK" sz="2800" dirty="0" smtClean="0"/>
              <a:t>from versions 14 &amp; 15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Dyalog'12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21</a:t>
            </a:fld>
            <a:endParaRPr lang="da-DK"/>
          </a:p>
        </p:txBody>
      </p:sp>
      <p:sp>
        <p:nvSpPr>
          <p:cNvPr id="7" name="AutoShape 2" descr="data:image/jpeg;base64,/9j/4AAQSkZJRgABAQAAAQABAAD/2wCEAAkGBhQSERUTExIUFRUVFhgTFRASFBAXFRcVFBYVFRYXGhgXGyYfGBonGRUXHy8gIycpLCwsFx4xNTAqNSYrLSkBCQoKDgwOGg8PGi0kHSU1LzI1KiwqNSk1LykuLi0tNS4xKjAqLSosKSw1NCovKSopNSwpKi8sLiotLC80NDErKf/AABEIAK4AyAMBIgACEQEDEQH/xAAbAAEAAgMBAQAAAAAAAAAAAAAAAwQBAgUGB//EAEAQAAICAQICBgYHBQcFAAAAAAECAAMRBBIhMQUTQVFhcQYiMoGRwRRCUmJyobEjgpKy0RUzY6LC4fAHJEOD0v/EABkBAQADAQEAAAAAAAAAAAAAAAABAgQDBf/EAC8RAQACAQIDBQcEAwAAAAAAAAABEQIDIRIxQQRhcYHwEyJRUqGx0RQykcEjQuH/2gAMAwEAAhEDEQA/APuMREBERAREQEREDn9KdOV0NWjB2e0sK660Z2You5uA5cO08I0/TldmnGoQWMhBO1a3NnBipGwDOQQRjwkGs0Y+lLebUHV02VIjY4PayMX591ajHiZB0boqa9HXpWfeFrVHZesUswwWbK8Rlsnn2zVWhGGPO9r8N7/r6q72vdG9MrcSFruTAzm6m2sHyLgZM5XSPT91OqrrbqNttwqr0/rm96yPWu3btqhTk7CvJfayQJc6N0Wm05Jr3gsMHc+pfgOP/kJAlDXdHPe+xtVUaOurvCsn7ZeqZHFatuA27k9ojcASO4jppToe0n5a68/pfrrBN09REwDMzCsREQEREBERAREQEREBERAREQEREBI7b1UZY4/52d8ifUliVrwSOBc+yv8AU+E2p0oBycs3225+7uHlA16129ldo+0/P3KPmRH0LPtszeGcD4LLMQIq9Ki8lUeQEliICavWDzAPmAZtECsdAn1QVPehI/IcI22LyIcdzeq3xHA/CWYgQVasE4OVb7LcD7uw+6TzS2kMMMMiV/Wr73T4uv8A9D8/OBbia12BgCDkHtE2gIiICIiAiIgIiICIiAlRnNhKqcIODOOZP2V+ZmdQ5Y9Wpx2uw7AeweJlhEAAAGAOAEBXWFAAGAOQE2iICIiAiYZwOJIHiYDDGc8O+BmJgNOPb6V1LaUK27VsWhrwn7JbXwFQtnOcsoyBgFgCZ0w0889sYtF07MRE5pIiIFW2kqd6ebJ2N4jub9ZPTcGGRyP/ADHnN5UuXqzvHsn2x/rHz8PKBbiYBmYCIiAiIgIiICRam7apPM8gO8ngB8ZLKx9azwT+dv6D+aBvpqdq8eJPFj3k85NEQEREBESO7UBefbwAHEk+AgcLprorr9ZSbKt9NNV1hBClWtcoirtPMhBYcHh6wmvQ3QTf2ZXp3VFc1jcltYsRGdusZDWGAIUkrgEchO1ixuZ2DuGC3x5D84+gL27m/EzfpnE1fqs+DHCOUVXlc/3KvC5Xo76NnTMzH6N6wA/7fS9QeBzxPWvuHhwnP1uqsu1gS3TagaeqxTWErUpbYpBW6x93CtW4hQOa7j2Cel/s5OwEeTMP0MfRmX2HP4X9YfHmJMdqy45zzi5mOfKvCupw9FmJXr1XHa42seXaD5Ht8ucsTIsREjvvVFLuyqqjLOxAUAcySeAEmIvaBJKPS/TNOmTfdYEBO1QeLOx5Kqji7eABM459IbtX6uhrArPA6+9WFXnVXwa4+PBfE8pd6J9F66X65y1+oIwdVcQz4PMIANta/dUDxzNXscdPfWnf5Y5+fy+dz3K3fJy/RjpXVPqHSylq6CpaoWIUZVyNo48ztPEdnhPWyvrV9XcOaHcPEdo94zJ0YEAjkeI98yUrp4ThFTMz4sxEQ6EREBERAwzYGT2cZBoV9TJ5t65/e4j8sCY6QP7Mj7WF/iIHzlgCBmIiAiIgRai/aM4yTwVe8nsmun02PWbi55nsHgO4TSkbnLdi+ovn9Y/Hh7pagInn+mtRY+rooS5ql6q6+9k27ti7K0ALAhcs5OfuGR9D6m+3oyuwta1r1h1avqFtKs25Dmxdm7YVySMc5q/TTwY53G9eV3+Psrb0k0e5QQpYAtnaCRk4GTgdvCcP0bXUBn676VjAx9JbQMM57Po6A58+ErdK6BV6T0lvrF3F6kszEBVqHqqpOFGeJwOJ5xHZ445wnLlEzcb8osvZ6W2oMMMMiVl1PVnbYwx9V2IGfA/e/WXJw/Sv0YGtrVesKFCWHDIORjBGR8fOZJutldScoxmcIufhycX0+9K70VtN0fVZdqWGGepGZaAe1m9kPjkCeHM9manoL6LX2Ur/AGqljtSQtNNz1tTsUDa5RODvnIy+48BjE9v0ZWFpRVzgKF48+Awc+ORxlqelHbuDQ9jp4RE85y/2vx6R3J4bm5cTpj0hNDlUqNgrr664hsdXVnAIGDubgxC8OCHjyl3pPpUVU9aBvztWtFI9d7CFRQfEkce7jJzokJc7BmwBXOOLAAgA94wT8Z5zovQ3FtPRYjBNIWJtbG20qDXp9uDx9Rtx7iAJ5OU5RPi9PTx0c8Ymq4ee/wC6Kv77RXxh2uh+kzcrh02WVua7Kw24BgAQQcDKlWUg4HOczoX0j3WCrq8VM1iUXbs7zUckFccARnacnIQ8pjpaq+m6x6K2f6RUEBXGK70yqO2eSbG4n/DHeJpruhjXVWlI3Pp1qsrHAFzQdrr3AsjsPMyLy/j6+oXjT0Oc17/Lf9u2/XplUb9L8V7prp9qW2V1daVrN9oDbdtKnBI4HcxOcLwztPGWtf0wldHXj1wQpRV5ubMCtR4sWA98q9CaZna7UWIUNxVVrf2lprBChh2ElnbH3hOb0d0fdup0z1sKtLYzm5sbbETI06rx4n1gT3GvxEcWX8+v+kaOjymvdq9+e1zHlPuxXO3b6H6TNodXTq7am2WVhtwBIDKVbAypUg5wO3ukmr6Ypqda7LURnBKByF3YwDgnhniOEg1vo5Ra5sZW3kAFktuTIXlnYwzznB6b/wCmtWosQ9ZYiKG3LuexmJIPA2MQvI9kZTqRG0WrpYdj1NT/ACZTjHdF1NdJuZq+W35ewBicnoT0Wo0oxUH82ssb/KTtHuAidYut2LVjCMq05mY+MxX0uV7W/UHe4/IE/KWZW1ftV/j/ANLSzJcyIiAmlr4UnuBPwGZvIdYP2b/hb9DAxoUxWvkCfM8T+Zk8joPqr5D9JJA0NKk52jJG0nAzju8vCQFznZWAAoALY4DhwUAduPhLU5mo05eu+lbDW7hwtg9pesUhXHkT+UmxYY2IMkhwOY24bHhg4PlLAVWw2Ae1WwOGR2d3CeN/6b+iN/RmntXVarrt1m8YLlUGMHBfjljzHgJ67QoVrUHnjl3duJAniYDjvEzAraTgbF7myPJgG/XMsytp/wC8s/dH+X/eWYCVNH0pXa1iI2WqbY4weB+Y4EZ7we6Z6T1RqpssVGdlUlUVWYswHAALx4nE8t0Zd1NmmKV6hjsarUE6bUqCTm0WZZAP73eP/bOeWfDMQ26HZva6eWXXp5Rc39o75d4+kde5gqXvtYoWrouZdynDAMBg4PCdJqgWDdoBHxxn9J5L0bTC1BrNatjHe9RotWoO7GxlLNTwXJIzu987PTvRLXFNorO3OesN4545dWw7u2VxzmcbdNfs+nhqxp3MRvv6p15BotYtqB0OVbkcEZAJGePlKLVvRo3CqDYlblVqFjZbBKgBiWPHE4Vno61a2V1Kw2aHZvG/9pdnK8e0jquzl1njJyzmOiml2fTzibyrfae7r174p7KJy+ha3bffYGVrcba2yDXUudikdjHJY9vrY7J1J0ibi2XUw4MuG7/JERJc1bXclPc6/mcfOWZDrK91bAc8cPMcR+c3ps3KG7wD8YG8REBMETMQK2gPqbTzQlD+7y/LEsyrcdj7/qtgN4H6rfI+6WoCRXacNz5jkwJBHvEliBSu0pVSyg2uoJRLHwCw5DOMDzwZ530b6cvsTVHW1JXTXZeGta5WCohwayNg9ULn1s9k9fK3SPRtd9bVXVrZW2N1bjKnBBGR5gGB8+q0denrt6WXSisJWV0elA2EiwhFtu+85ZcKfYT7xOPReivTGpsutqvU4REfe1dVTB3Lgoa0usO3ChlJweYyecv6X0O0de/ZpqwLENbjbkMjYypB5g4E30/RNVA6nT1rXvO5yvPHIsxPEnA2jPygXdDxBb7bFvdyH5ASzMKuBgdkzARiIgJA9h6xVB4bWYj3qB85PK1PGx27sIPd6x/mECzERAREQEREBK2j4bk+yeH4W4j5j3SzKuq9VhZ2ey34TyPuP6mBaiIgIiIGGUEYPEHslQE1cDk19jcyvge8eMuRA1RwRkEEd4m0rtohnKkoe9eR8xyMxttH1kbzVgfyMCzErftf8Mfxn+kfRCfbcn7q+qPy4n4wFuq47UG5u37K+Z+XOSafT7QeOSeLMeZP9PCb11hRgAAdwm0BERAREQNbbAoJPIDJ90i0VZCDPM5Y+bcf9vdNNT6zBOz2m8geA95/Qy1AREQEREBERATDKCMHkeBEzECrpX2nqzzHFT3r2e8cjLUh1NG4cDhhxVu4/wBO+NPqN2QRhhwZe7xHePGBNERAREQEREBERAREQEREBI77gqkn4dpPYB4zZ3ABJOAOJJlelS7B2GAPYU/zHx7u6BvpaSAS3tMct8h5AcJPEQEREBERAREQEREBINRp92CDhhyb5HvEniBBRqcnaw2v9nsPip7RJ5HdQGGCPI9oPeD2SHc6c8uv2h7Y8x9b3fCBaiR1Xq3skH9R5jskkBERAREQERMFsc4GZpdcFGWOB/zgO8yE6stwrG7754IPf2+6bVaXB3Mdzd55D8I7P1gRrUbCGcYUcVr+bePh2S3EQEREBERAREQEREBERAREQERECG3Sq3Ejj9oZDfEcZp1Ni+y4Ydzj5j+ksxArde45158UZT+uI+nd9dn8Of0lmIFb6d9yz+Bo+lMeVTfvFF+csxArYtP2E8ssfkJldEObEufvcv4Rw/KWIgAIiICIiAiIgIiICIiAiIgf/9k="/>
          <p:cNvSpPr>
            <a:spLocks noChangeAspect="1" noChangeArrowheads="1"/>
          </p:cNvSpPr>
          <p:nvPr/>
        </p:nvSpPr>
        <p:spPr bwMode="auto">
          <a:xfrm>
            <a:off x="155575" y="-792163"/>
            <a:ext cx="19050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8" name="AutoShape 4" descr="data:image/jpeg;base64,/9j/4AAQSkZJRgABAQAAAQABAAD/2wCEAAkGBhQSERUTExIUFRUVFhgTFRASFBAXFRcVFBYVFRYXGhgXGyYfGBonGRUXHy8gIycpLCwsFx4xNTAqNSYrLSkBCQoKDgwOGg8PGi0kHSU1LzI1KiwqNSk1LykuLi0tNS4xKjAqLSosKSw1NCovKSopNSwpKi8sLiotLC80NDErKf/AABEIAK4AyAMBIgACEQEDEQH/xAAbAAEAAgMBAQAAAAAAAAAAAAAAAwQBAgUGB//EAEAQAAICAQICBgYHBQcFAAAAAAECAAMRBBIhMQUTQVFhcQYiMoGRwRRCUmJyobEjgpKy0RUzY6LC4fAHJEOD0v/EABkBAQADAQEAAAAAAAAAAAAAAAABAgQDBf/EAC8RAQACAQIDBQcEAwAAAAAAAAABEQIDIRIxQQRhcYHwEyJRUqGx0RQykcEjQuH/2gAMAwEAAhEDEQA/APuMREBERAREQEREDn9KdOV0NWjB2e0sK660Z2You5uA5cO08I0/TldmnGoQWMhBO1a3NnBipGwDOQQRjwkGs0Y+lLebUHV02VIjY4PayMX591ajHiZB0boqa9HXpWfeFrVHZesUswwWbK8Rlsnn2zVWhGGPO9r8N7/r6q72vdG9MrcSFruTAzm6m2sHyLgZM5XSPT91OqrrbqNttwqr0/rm96yPWu3btqhTk7CvJfayQJc6N0Wm05Jr3gsMHc+pfgOP/kJAlDXdHPe+xtVUaOurvCsn7ZeqZHFatuA27k9ojcASO4jppToe0n5a68/pfrrBN09REwDMzCsREQEREBERAREQEREBERAREQEREBI7b1UZY4/52d8ifUliVrwSOBc+yv8AU+E2p0oBycs3225+7uHlA16129ldo+0/P3KPmRH0LPtszeGcD4LLMQIq9Ki8lUeQEliICavWDzAPmAZtECsdAn1QVPehI/IcI22LyIcdzeq3xHA/CWYgQVasE4OVb7LcD7uw+6TzS2kMMMMiV/Wr73T4uv8A9D8/OBbia12BgCDkHtE2gIiICIiAiIgIiICIiAlRnNhKqcIODOOZP2V+ZmdQ5Y9Wpx2uw7AeweJlhEAAAGAOAEBXWFAAGAOQE2iICIiAiYZwOJIHiYDDGc8O+BmJgNOPb6V1LaUK27VsWhrwn7JbXwFQtnOcsoyBgFgCZ0w0889sYtF07MRE5pIiIFW2kqd6ebJ2N4jub9ZPTcGGRyP/ADHnN5UuXqzvHsn2x/rHz8PKBbiYBmYCIiAiIgIiICRam7apPM8gO8ngB8ZLKx9azwT+dv6D+aBvpqdq8eJPFj3k85NEQEREBESO7UBefbwAHEk+AgcLprorr9ZSbKt9NNV1hBClWtcoirtPMhBYcHh6wmvQ3QTf2ZXp3VFc1jcltYsRGdusZDWGAIUkrgEchO1ixuZ2DuGC3x5D84+gL27m/EzfpnE1fqs+DHCOUVXlc/3KvC5Xo76NnTMzH6N6wA/7fS9QeBzxPWvuHhwnP1uqsu1gS3TagaeqxTWErUpbYpBW6x93CtW4hQOa7j2Cel/s5OwEeTMP0MfRmX2HP4X9YfHmJMdqy45zzi5mOfKvCupw9FmJXr1XHa42seXaD5Ht8ucsTIsREjvvVFLuyqqjLOxAUAcySeAEmIvaBJKPS/TNOmTfdYEBO1QeLOx5Kqji7eABM459IbtX6uhrArPA6+9WFXnVXwa4+PBfE8pd6J9F66X65y1+oIwdVcQz4PMIANta/dUDxzNXscdPfWnf5Y5+fy+dz3K3fJy/RjpXVPqHSylq6CpaoWIUZVyNo48ztPEdnhPWyvrV9XcOaHcPEdo94zJ0YEAjkeI98yUrp4ThFTMz4sxEQ6EREBERAwzYGT2cZBoV9TJ5t65/e4j8sCY6QP7Mj7WF/iIHzlgCBmIiAiIgRai/aM4yTwVe8nsmun02PWbi55nsHgO4TSkbnLdi+ovn9Y/Hh7pagInn+mtRY+rooS5ql6q6+9k27ti7K0ALAhcs5OfuGR9D6m+3oyuwta1r1h1avqFtKs25Dmxdm7YVySMc5q/TTwY53G9eV3+Psrb0k0e5QQpYAtnaCRk4GTgdvCcP0bXUBn676VjAx9JbQMM57Po6A58+ErdK6BV6T0lvrF3F6kszEBVqHqqpOFGeJwOJ5xHZ445wnLlEzcb8osvZ6W2oMMMMiVl1PVnbYwx9V2IGfA/e/WXJw/Sv0YGtrVesKFCWHDIORjBGR8fOZJutldScoxmcIufhycX0+9K70VtN0fVZdqWGGepGZaAe1m9kPjkCeHM9manoL6LX2Ur/AGqljtSQtNNz1tTsUDa5RODvnIy+48BjE9v0ZWFpRVzgKF48+Awc+ORxlqelHbuDQ9jp4RE85y/2vx6R3J4bm5cTpj0hNDlUqNgrr664hsdXVnAIGDubgxC8OCHjyl3pPpUVU9aBvztWtFI9d7CFRQfEkce7jJzokJc7BmwBXOOLAAgA94wT8Z5zovQ3FtPRYjBNIWJtbG20qDXp9uDx9Rtx7iAJ5OU5RPi9PTx0c8Ymq4ee/wC6Kv77RXxh2uh+kzcrh02WVua7Kw24BgAQQcDKlWUg4HOczoX0j3WCrq8VM1iUXbs7zUckFccARnacnIQ8pjpaq+m6x6K2f6RUEBXGK70yqO2eSbG4n/DHeJpruhjXVWlI3Pp1qsrHAFzQdrr3AsjsPMyLy/j6+oXjT0Oc17/Lf9u2/XplUb9L8V7prp9qW2V1daVrN9oDbdtKnBI4HcxOcLwztPGWtf0wldHXj1wQpRV5ubMCtR4sWA98q9CaZna7UWIUNxVVrf2lprBChh2ElnbH3hOb0d0fdup0z1sKtLYzm5sbbETI06rx4n1gT3GvxEcWX8+v+kaOjymvdq9+e1zHlPuxXO3b6H6TNodXTq7am2WVhtwBIDKVbAypUg5wO3ukmr6Ypqda7LURnBKByF3YwDgnhniOEg1vo5Ra5sZW3kAFktuTIXlnYwzznB6b/wCmtWosQ9ZYiKG3LuexmJIPA2MQvI9kZTqRG0WrpYdj1NT/ACZTjHdF1NdJuZq+W35ewBicnoT0Wo0oxUH82ssb/KTtHuAidYut2LVjCMq05mY+MxX0uV7W/UHe4/IE/KWZW1ftV/j/ANLSzJcyIiAmlr4UnuBPwGZvIdYP2b/hb9DAxoUxWvkCfM8T+Zk8joPqr5D9JJA0NKk52jJG0nAzju8vCQFznZWAAoALY4DhwUAduPhLU5mo05eu+lbDW7hwtg9pesUhXHkT+UmxYY2IMkhwOY24bHhg4PlLAVWw2Ae1WwOGR2d3CeN/6b+iN/RmntXVarrt1m8YLlUGMHBfjljzHgJ67QoVrUHnjl3duJAniYDjvEzAraTgbF7myPJgG/XMsytp/wC8s/dH+X/eWYCVNH0pXa1iI2WqbY4weB+Y4EZ7we6Z6T1RqpssVGdlUlUVWYswHAALx4nE8t0Zd1NmmKV6hjsarUE6bUqCTm0WZZAP73eP/bOeWfDMQ26HZva6eWXXp5Rc39o75d4+kde5gqXvtYoWrouZdynDAMBg4PCdJqgWDdoBHxxn9J5L0bTC1BrNatjHe9RotWoO7GxlLNTwXJIzu987PTvRLXFNorO3OesN4545dWw7u2VxzmcbdNfs+nhqxp3MRvv6p15BotYtqB0OVbkcEZAJGePlKLVvRo3CqDYlblVqFjZbBKgBiWPHE4Vno61a2V1Kw2aHZvG/9pdnK8e0jquzl1njJyzmOiml2fTzibyrfae7r174p7KJy+ha3bffYGVrcba2yDXUudikdjHJY9vrY7J1J0ibi2XUw4MuG7/JERJc1bXclPc6/mcfOWZDrK91bAc8cPMcR+c3ps3KG7wD8YG8REBMETMQK2gPqbTzQlD+7y/LEsyrcdj7/qtgN4H6rfI+6WoCRXacNz5jkwJBHvEliBSu0pVSyg2uoJRLHwCw5DOMDzwZ530b6cvsTVHW1JXTXZeGta5WCohwayNg9ULn1s9k9fK3SPRtd9bVXVrZW2N1bjKnBBGR5gGB8+q0denrt6WXSisJWV0elA2EiwhFtu+85ZcKfYT7xOPReivTGpsutqvU4REfe1dVTB3Lgoa0usO3ChlJweYyecv6X0O0de/ZpqwLENbjbkMjYypB5g4E30/RNVA6nT1rXvO5yvPHIsxPEnA2jPygXdDxBb7bFvdyH5ASzMKuBgdkzARiIgJA9h6xVB4bWYj3qB85PK1PGx27sIPd6x/mECzERAREQEREBK2j4bk+yeH4W4j5j3SzKuq9VhZ2ey34TyPuP6mBaiIgIiIGGUEYPEHslQE1cDk19jcyvge8eMuRA1RwRkEEd4m0rtohnKkoe9eR8xyMxttH1kbzVgfyMCzErftf8Mfxn+kfRCfbcn7q+qPy4n4wFuq47UG5u37K+Z+XOSafT7QeOSeLMeZP9PCb11hRgAAdwm0BERAREQNbbAoJPIDJ90i0VZCDPM5Y+bcf9vdNNT6zBOz2m8geA95/Qy1AREQEREBERATDKCMHkeBEzECrpX2nqzzHFT3r2e8cjLUh1NG4cDhhxVu4/wBO+NPqN2QRhhwZe7xHePGBNERAREQEREBERAREQEREBI77gqkn4dpPYB4zZ3ABJOAOJJlelS7B2GAPYU/zHx7u6BvpaSAS3tMct8h5AcJPEQEREBERAREQEREBINRp92CDhhyb5HvEniBBRqcnaw2v9nsPip7RJ5HdQGGCPI9oPeD2SHc6c8uv2h7Y8x9b3fCBaiR1Xq3skH9R5jskkBERAREQERMFsc4GZpdcFGWOB/zgO8yE6stwrG7754IPf2+6bVaXB3Mdzd55D8I7P1gRrUbCGcYUcVr+bePh2S3EQEREBERAREQEREBERAREQERECG3Sq3Ejj9oZDfEcZp1Ni+y4Ydzj5j+ksxArde45158UZT+uI+nd9dn8Of0lmIFb6d9yz+Bo+lMeVTfvFF+csxArYtP2E8ssfkJldEObEufvcv4Rw/KWIgAIiICIiAiIgIiICIiAiIgf/9k="/>
          <p:cNvSpPr>
            <a:spLocks noChangeAspect="1" noChangeArrowheads="1"/>
          </p:cNvSpPr>
          <p:nvPr/>
        </p:nvSpPr>
        <p:spPr bwMode="auto">
          <a:xfrm>
            <a:off x="307975" y="-639763"/>
            <a:ext cx="19050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21512" name="Picture 8" descr="http://upload.wikimedia.org/wikipedia/commons/thumb/5/55/Bohr-atom-PAR.svg/250px-Bohr-atom-PAR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912"/>
            <a:ext cx="1949202" cy="169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7367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Versions 14 - 15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4114800"/>
          </a:xfrm>
        </p:spPr>
        <p:txBody>
          <a:bodyPr/>
          <a:lstStyle/>
          <a:p>
            <a:r>
              <a:rPr lang="da-DK" sz="2000" dirty="0" smtClean="0"/>
              <a:t>Dyalog APL on several new platforms: Android, Apple Mac, ARM Linux, perhaps more</a:t>
            </a:r>
          </a:p>
          <a:p>
            <a:r>
              <a:rPr lang="da-DK" sz="2000" dirty="0" smtClean="0"/>
              <a:t>MiServer, SAWS, Java Bridge and other ”framework” tools to support the writing of portable applications</a:t>
            </a:r>
            <a:endParaRPr lang="da-DK" sz="1800" dirty="0"/>
          </a:p>
          <a:p>
            <a:r>
              <a:rPr lang="da-DK" sz="2000" dirty="0" smtClean="0"/>
              <a:t>Parallel Computing at the Fingertips of the Domain Expert™</a:t>
            </a:r>
          </a:p>
          <a:p>
            <a:pPr lvl="1"/>
            <a:r>
              <a:rPr lang="da-DK" sz="1800" dirty="0" smtClean="0"/>
              <a:t>Increased emphasis on functional programming</a:t>
            </a:r>
          </a:p>
          <a:p>
            <a:pPr lvl="1"/>
            <a:r>
              <a:rPr lang="da-DK" sz="1800" dirty="0" smtClean="0"/>
              <a:t>Sustained focus on core performance</a:t>
            </a:r>
          </a:p>
          <a:p>
            <a:r>
              <a:rPr lang="da-DK" sz="2000" dirty="0" smtClean="0"/>
              <a:t>New initiatives aimed at making APL attractive for education: Raspberry Pi, Integrated Graphics, etc.</a:t>
            </a:r>
          </a:p>
          <a:p>
            <a:r>
              <a:rPr lang="da-DK" sz="2000" dirty="0" smtClean="0"/>
              <a:t>Security / Encryption to become an integrated part of many components (but always 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Dyalog'12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22</a:t>
            </a:fld>
            <a:endParaRPr lang="da-DK"/>
          </a:p>
        </p:txBody>
      </p:sp>
      <p:pic>
        <p:nvPicPr>
          <p:cNvPr id="7" name="Picture 8" descr="http://upload.wikimedia.org/wikipedia/commons/thumb/5/55/Bohr-atom-PAR.svg/250px-Bohr-atom-PAR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912"/>
            <a:ext cx="1949202" cy="169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4624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Dyalog'12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23</a:t>
            </a:fld>
            <a:endParaRPr lang="da-DK"/>
          </a:p>
        </p:txBody>
      </p:sp>
      <p:pic>
        <p:nvPicPr>
          <p:cNvPr id="10" name="Picture 8" descr="http://cabbieblog.files.wordpress.com/2012/05/h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48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7378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 more Information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648" y="3212976"/>
            <a:ext cx="7772400" cy="2450975"/>
          </a:xfrm>
        </p:spPr>
        <p:txBody>
          <a:bodyPr/>
          <a:lstStyle/>
          <a:p>
            <a:r>
              <a:rPr lang="da-DK" sz="2000" b="1" dirty="0" smtClean="0"/>
              <a:t>Monday 11.30: </a:t>
            </a:r>
            <a:r>
              <a:rPr lang="en-US" sz="2000" dirty="0" err="1" smtClean="0"/>
              <a:t>Andrzej</a:t>
            </a:r>
            <a:r>
              <a:rPr lang="en-US" sz="2000" dirty="0" smtClean="0"/>
              <a:t> </a:t>
            </a:r>
            <a:r>
              <a:rPr lang="en-US" sz="2000" dirty="0" err="1"/>
              <a:t>Filinski</a:t>
            </a:r>
            <a:r>
              <a:rPr lang="en-US" sz="2000" dirty="0"/>
              <a:t>, Associate Professor, </a:t>
            </a:r>
            <a:r>
              <a:rPr lang="en-US" sz="2000" dirty="0" smtClean="0"/>
              <a:t>DIKU</a:t>
            </a:r>
            <a:br>
              <a:rPr lang="en-US" sz="2000" dirty="0" smtClean="0"/>
            </a:br>
            <a:r>
              <a:rPr lang="da-DK" sz="2000" dirty="0"/>
              <a:t>Segmented Scans and Nested Data Parallelism</a:t>
            </a:r>
            <a:endParaRPr lang="en-US" sz="2000" dirty="0" smtClean="0"/>
          </a:p>
          <a:p>
            <a:r>
              <a:rPr lang="da-DK" sz="2000" b="1" dirty="0" smtClean="0"/>
              <a:t>Tuesday 15.45: </a:t>
            </a:r>
            <a:r>
              <a:rPr lang="da-DK" sz="2000" dirty="0"/>
              <a:t>Roger </a:t>
            </a:r>
            <a:r>
              <a:rPr lang="da-DK" sz="2000" dirty="0" smtClean="0"/>
              <a:t>Hui</a:t>
            </a:r>
            <a:br>
              <a:rPr lang="da-DK" sz="2000" dirty="0" smtClean="0"/>
            </a:br>
            <a:r>
              <a:rPr lang="da-DK" sz="2000" dirty="0" smtClean="0"/>
              <a:t>Dyalog </a:t>
            </a:r>
            <a:r>
              <a:rPr lang="da-DK" sz="2000" dirty="0"/>
              <a:t>APL Benchmarks and Performance Enhancements</a:t>
            </a:r>
          </a:p>
          <a:p>
            <a:r>
              <a:rPr lang="da-DK" sz="2000" b="1" dirty="0" smtClean="0"/>
              <a:t>Thursday 09.15: </a:t>
            </a:r>
            <a:r>
              <a:rPr lang="da-DK" sz="2000" dirty="0"/>
              <a:t>Bob </a:t>
            </a:r>
            <a:r>
              <a:rPr lang="da-DK" sz="2000" dirty="0" smtClean="0"/>
              <a:t>Bernecky</a:t>
            </a:r>
            <a:br>
              <a:rPr lang="da-DK" sz="2000" dirty="0" smtClean="0"/>
            </a:br>
            <a:r>
              <a:rPr lang="da-DK" sz="2000" dirty="0" smtClean="0"/>
              <a:t>The </a:t>
            </a:r>
            <a:r>
              <a:rPr lang="da-DK" sz="2000" dirty="0"/>
              <a:t>Three </a:t>
            </a:r>
            <a:r>
              <a:rPr lang="da-DK" sz="2000" dirty="0" smtClean="0"/>
              <a:t>Beaars</a:t>
            </a:r>
            <a:endParaRPr lang="da-DK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Dyalog'12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24</a:t>
            </a:fld>
            <a:endParaRPr lang="da-DK"/>
          </a:p>
        </p:txBody>
      </p:sp>
      <p:sp>
        <p:nvSpPr>
          <p:cNvPr id="12" name="TextBox 11"/>
          <p:cNvSpPr txBox="1"/>
          <p:nvPr/>
        </p:nvSpPr>
        <p:spPr>
          <a:xfrm>
            <a:off x="755576" y="1887215"/>
            <a:ext cx="208823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Performance</a:t>
            </a:r>
            <a:endParaRPr lang="da-DK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1883567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Parallel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Computing</a:t>
            </a: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97699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 more Information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648" y="3212976"/>
            <a:ext cx="7772400" cy="2450975"/>
          </a:xfrm>
        </p:spPr>
        <p:txBody>
          <a:bodyPr/>
          <a:lstStyle/>
          <a:p>
            <a:r>
              <a:rPr lang="da-DK" sz="2000" b="1" dirty="0" smtClean="0"/>
              <a:t>Monday </a:t>
            </a:r>
            <a:r>
              <a:rPr lang="da-DK" sz="2000" b="1" dirty="0"/>
              <a:t>14.15: </a:t>
            </a:r>
            <a:r>
              <a:rPr lang="en-US" sz="2000" dirty="0"/>
              <a:t>John Scholes and Roger </a:t>
            </a:r>
            <a:r>
              <a:rPr lang="en-US" sz="2000" dirty="0" err="1"/>
              <a:t>Hui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da-DK" sz="2000" dirty="0"/>
              <a:t>Proposed Version 14.0 Language Features</a:t>
            </a:r>
            <a:endParaRPr lang="en-US" sz="2000" dirty="0"/>
          </a:p>
          <a:p>
            <a:r>
              <a:rPr lang="da-DK" sz="2000" b="1" dirty="0" smtClean="0"/>
              <a:t>Monday 20.30: </a:t>
            </a:r>
            <a:r>
              <a:rPr lang="da-DK" sz="2000" dirty="0" smtClean="0"/>
              <a:t>John Scholes</a:t>
            </a:r>
            <a:br>
              <a:rPr lang="da-DK" sz="2000" dirty="0" smtClean="0"/>
            </a:br>
            <a:r>
              <a:rPr lang="da-DK" sz="2000" dirty="0" smtClean="0"/>
              <a:t>State-free Programming</a:t>
            </a:r>
            <a:endParaRPr lang="da-DK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Dyalog'12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25</a:t>
            </a:fld>
            <a:endParaRPr lang="da-DK"/>
          </a:p>
        </p:txBody>
      </p:sp>
      <p:sp>
        <p:nvSpPr>
          <p:cNvPr id="14" name="TextBox 13"/>
          <p:cNvSpPr txBox="1"/>
          <p:nvPr/>
        </p:nvSpPr>
        <p:spPr>
          <a:xfrm>
            <a:off x="827584" y="1887215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Functional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Power</a:t>
            </a: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83607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 more Information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436" y="2852936"/>
            <a:ext cx="7772400" cy="2450975"/>
          </a:xfrm>
        </p:spPr>
        <p:txBody>
          <a:bodyPr/>
          <a:lstStyle/>
          <a:p>
            <a:r>
              <a:rPr lang="da-DK" sz="2000" b="1" dirty="0" smtClean="0"/>
              <a:t>Wednesday 08.30: </a:t>
            </a:r>
            <a:r>
              <a:rPr lang="da-DK" sz="2000" dirty="0" smtClean="0"/>
              <a:t>Andy Shiers, Chief Operating Officer</a:t>
            </a:r>
            <a:br>
              <a:rPr lang="da-DK" sz="2000" dirty="0" smtClean="0"/>
            </a:br>
            <a:r>
              <a:rPr lang="da-DK" sz="2000" dirty="0" smtClean="0"/>
              <a:t>Enhancements to Dyalog APL for UNIX</a:t>
            </a:r>
          </a:p>
          <a:p>
            <a:r>
              <a:rPr lang="da-DK" sz="2000" b="1" dirty="0" smtClean="0"/>
              <a:t>Wednesday 09.15: </a:t>
            </a:r>
            <a:r>
              <a:rPr lang="da-DK" sz="2000" dirty="0" smtClean="0"/>
              <a:t>Liam Flanagan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>Visual Studio Integration</a:t>
            </a:r>
          </a:p>
          <a:p>
            <a:r>
              <a:rPr lang="da-DK" sz="2000" b="1" dirty="0" smtClean="0"/>
              <a:t>Thursday 11.15</a:t>
            </a:r>
            <a:r>
              <a:rPr lang="da-DK" sz="2000" b="1" dirty="0"/>
              <a:t>: </a:t>
            </a:r>
            <a:r>
              <a:rPr lang="da-DK" sz="2000" dirty="0"/>
              <a:t>Liam </a:t>
            </a:r>
            <a:r>
              <a:rPr lang="da-DK" sz="2000" dirty="0" smtClean="0"/>
              <a:t>Flanagan &amp; Ensemble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>APL &amp; Raspberry Pi: At ARM’s Length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Dyalog'12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26</a:t>
            </a:fld>
            <a:endParaRPr lang="da-DK"/>
          </a:p>
        </p:txBody>
      </p:sp>
      <p:sp>
        <p:nvSpPr>
          <p:cNvPr id="8" name="TextBox 7"/>
          <p:cNvSpPr txBox="1"/>
          <p:nvPr/>
        </p:nvSpPr>
        <p:spPr>
          <a:xfrm>
            <a:off x="827584" y="1556792"/>
            <a:ext cx="208823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Portability</a:t>
            </a: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1628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 more Information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436" y="2852936"/>
            <a:ext cx="7772400" cy="2450975"/>
          </a:xfrm>
        </p:spPr>
        <p:txBody>
          <a:bodyPr/>
          <a:lstStyle/>
          <a:p>
            <a:r>
              <a:rPr lang="da-DK" sz="2000" b="1" dirty="0" smtClean="0"/>
              <a:t>Monday 15.30: </a:t>
            </a:r>
            <a:r>
              <a:rPr lang="da-DK" sz="2000" dirty="0" smtClean="0"/>
              <a:t>David Liebtag, davidliebtag.com (USA)</a:t>
            </a:r>
            <a:br>
              <a:rPr lang="da-DK" sz="2000" dirty="0" smtClean="0"/>
            </a:br>
            <a:r>
              <a:rPr lang="da-DK" sz="2000" dirty="0" smtClean="0"/>
              <a:t>An Array Editor for APL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Dyalog'12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27</a:t>
            </a:fld>
            <a:endParaRPr lang="da-DK"/>
          </a:p>
        </p:txBody>
      </p:sp>
      <p:sp>
        <p:nvSpPr>
          <p:cNvPr id="9" name="TextBox 8"/>
          <p:cNvSpPr txBox="1"/>
          <p:nvPr/>
        </p:nvSpPr>
        <p:spPr>
          <a:xfrm>
            <a:off x="827584" y="1556792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Needs of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New Users</a:t>
            </a: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84489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 more Information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436" y="2852936"/>
            <a:ext cx="7772400" cy="2450975"/>
          </a:xfrm>
        </p:spPr>
        <p:txBody>
          <a:bodyPr/>
          <a:lstStyle/>
          <a:p>
            <a:r>
              <a:rPr lang="da-DK" sz="2000" b="1" dirty="0" smtClean="0"/>
              <a:t>Monday 13.30: </a:t>
            </a:r>
            <a:r>
              <a:rPr lang="en-US" sz="2000" dirty="0" smtClean="0"/>
              <a:t>John </a:t>
            </a:r>
            <a:r>
              <a:rPr lang="en-US" sz="2000" dirty="0" err="1" smtClean="0"/>
              <a:t>Daintree</a:t>
            </a:r>
            <a:r>
              <a:rPr lang="en-US" sz="2000" dirty="0" smtClean="0"/>
              <a:t>, Chief Architect, Dyalog APL</a:t>
            </a:r>
            <a:br>
              <a:rPr lang="en-US" sz="2000" dirty="0" smtClean="0"/>
            </a:br>
            <a:r>
              <a:rPr lang="en-US" sz="2000" dirty="0" smtClean="0"/>
              <a:t>Introducing </a:t>
            </a:r>
            <a:r>
              <a:rPr lang="da-DK" sz="2000" dirty="0" smtClean="0"/>
              <a:t>Version 13.2 (with focus on GUI features)</a:t>
            </a:r>
            <a:endParaRPr lang="en-US" sz="2000" dirty="0" smtClean="0"/>
          </a:p>
          <a:p>
            <a:r>
              <a:rPr lang="da-DK" sz="2000" b="1" dirty="0" smtClean="0"/>
              <a:t>Monday 16.15: </a:t>
            </a:r>
            <a:r>
              <a:rPr lang="da-DK" sz="2000" dirty="0" smtClean="0"/>
              <a:t>Brian Becker, APL Tools Group Manager</a:t>
            </a:r>
            <a:br>
              <a:rPr lang="da-DK" sz="2000" dirty="0" smtClean="0"/>
            </a:br>
            <a:r>
              <a:rPr lang="da-DK" sz="2000" dirty="0" smtClean="0"/>
              <a:t>Building Web Apps in Dyalog APL</a:t>
            </a:r>
          </a:p>
          <a:p>
            <a:r>
              <a:rPr lang="da-DK" sz="2000" b="1" dirty="0" smtClean="0"/>
              <a:t>Tuesday 08.30: </a:t>
            </a:r>
            <a:r>
              <a:rPr lang="da-DK" sz="2000" dirty="0" smtClean="0"/>
              <a:t>Dan Baronet, Dyalog Ltd (Canada)</a:t>
            </a:r>
            <a:br>
              <a:rPr lang="da-DK" sz="2000" dirty="0" smtClean="0"/>
            </a:br>
            <a:r>
              <a:rPr lang="da-DK" sz="2000" dirty="0" smtClean="0"/>
              <a:t>New SALT Features and User Commands</a:t>
            </a:r>
          </a:p>
          <a:p>
            <a:r>
              <a:rPr lang="da-DK" sz="2000" b="1" dirty="0" smtClean="0"/>
              <a:t>Tuesday 09.15: </a:t>
            </a:r>
            <a:r>
              <a:rPr lang="da-DK" sz="2000" dirty="0" smtClean="0"/>
              <a:t>Kai Jäger: APL Team (UK)</a:t>
            </a:r>
            <a:br>
              <a:rPr lang="da-DK" sz="2000" dirty="0" smtClean="0"/>
            </a:br>
            <a:r>
              <a:rPr lang="da-DK" sz="2000" dirty="0" smtClean="0"/>
              <a:t>Fire!</a:t>
            </a:r>
          </a:p>
          <a:p>
            <a:r>
              <a:rPr lang="da-DK" sz="2000" b="1" dirty="0" smtClean="0"/>
              <a:t>Wednesday 10.30: </a:t>
            </a:r>
            <a:r>
              <a:rPr lang="da-DK" sz="2000" dirty="0" smtClean="0"/>
              <a:t>Morten Kromberg</a:t>
            </a:r>
            <a:br>
              <a:rPr lang="da-DK" sz="2000" dirty="0" smtClean="0"/>
            </a:br>
            <a:r>
              <a:rPr lang="da-DK" sz="2000" dirty="0" smtClean="0"/>
              <a:t>The Dyalog File Server</a:t>
            </a:r>
            <a:endParaRPr lang="da-DK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Dyalog'12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28</a:t>
            </a:fld>
            <a:endParaRPr lang="da-DK"/>
          </a:p>
        </p:txBody>
      </p:sp>
      <p:sp>
        <p:nvSpPr>
          <p:cNvPr id="10" name="TextBox 9"/>
          <p:cNvSpPr txBox="1"/>
          <p:nvPr/>
        </p:nvSpPr>
        <p:spPr>
          <a:xfrm>
            <a:off x="755576" y="1772816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Application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Frameworks</a:t>
            </a: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2860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Dyalog'12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29</a:t>
            </a:fld>
            <a:endParaRPr lang="da-DK"/>
          </a:p>
        </p:txBody>
      </p:sp>
      <p:pic>
        <p:nvPicPr>
          <p:cNvPr id="2050" name="Picture 2" descr="https://encrypted-tbn1.gstatic.com/images?q=tbn:ANd9GcQyrMYlDEZbxQXT_TL84IuEAMbreHO8eYvNORu5SqcFlMVmkBn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3168351" cy="220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1.gstatic.com/images?q=tbn:ANd9GcTEBkEykzKlkoehqb6M7MPvzJk0WbyH_nyhOynmeuDz4DsG3JA-w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348880"/>
            <a:ext cx="1748043" cy="220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9338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Trip Report for 2012...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7772400" cy="4114800"/>
          </a:xfrm>
        </p:spPr>
        <p:txBody>
          <a:bodyPr/>
          <a:lstStyle/>
          <a:p>
            <a:r>
              <a:rPr lang="da-DK" sz="2000" b="1" dirty="0"/>
              <a:t>Version 13.1 </a:t>
            </a:r>
            <a:r>
              <a:rPr lang="da-DK" sz="2000" dirty="0"/>
              <a:t>was shipped </a:t>
            </a:r>
            <a:r>
              <a:rPr lang="da-DK" sz="2000" dirty="0" smtClean="0"/>
              <a:t>mid-April, but also...</a:t>
            </a:r>
            <a:br>
              <a:rPr lang="da-DK" sz="2000" dirty="0" smtClean="0"/>
            </a:br>
            <a:endParaRPr lang="da-DK" sz="2000" dirty="0"/>
          </a:p>
          <a:p>
            <a:r>
              <a:rPr lang="da-DK" sz="2000" b="1" dirty="0" smtClean="0"/>
              <a:t>Unregistered </a:t>
            </a:r>
            <a:r>
              <a:rPr lang="da-DK" sz="2000" b="1" dirty="0"/>
              <a:t>Version </a:t>
            </a:r>
            <a:r>
              <a:rPr lang="da-DK" sz="2000" dirty="0"/>
              <a:t>in </a:t>
            </a:r>
            <a:r>
              <a:rPr lang="da-DK" sz="2000" dirty="0" smtClean="0"/>
              <a:t>November 2011 (&gt;700 downloads)</a:t>
            </a:r>
            <a:endParaRPr lang="da-DK" sz="2000" dirty="0" smtClean="0">
              <a:hlinkClick r:id="rId3"/>
            </a:endParaRPr>
          </a:p>
          <a:p>
            <a:r>
              <a:rPr lang="da-DK" sz="2000" b="1" dirty="0"/>
              <a:t>Linux APL Keyboards</a:t>
            </a:r>
            <a:r>
              <a:rPr lang="da-DK" sz="2000" dirty="0"/>
              <a:t> </a:t>
            </a:r>
            <a:r>
              <a:rPr lang="da-DK" sz="2000" dirty="0" smtClean="0"/>
              <a:t>adopted </a:t>
            </a:r>
            <a:r>
              <a:rPr lang="da-DK" sz="2000" dirty="0"/>
              <a:t>by x.org</a:t>
            </a:r>
          </a:p>
          <a:p>
            <a:pPr lvl="1"/>
            <a:r>
              <a:rPr lang="en-GB" sz="1600" dirty="0"/>
              <a:t>Included in </a:t>
            </a:r>
            <a:r>
              <a:rPr lang="en-GB" sz="1600" dirty="0" smtClean="0"/>
              <a:t>Ubuntu </a:t>
            </a:r>
            <a:r>
              <a:rPr lang="en-GB" sz="1600" dirty="0"/>
              <a:t>12.04, </a:t>
            </a:r>
            <a:r>
              <a:rPr lang="en-GB" sz="1600" dirty="0" err="1"/>
              <a:t>openSUSE</a:t>
            </a:r>
            <a:r>
              <a:rPr lang="en-GB" sz="1600" dirty="0"/>
              <a:t> 12.1 and </a:t>
            </a:r>
            <a:r>
              <a:rPr lang="en-GB" sz="1600" dirty="0" smtClean="0"/>
              <a:t>Fedora 16</a:t>
            </a:r>
            <a:endParaRPr lang="da-DK" sz="1600" dirty="0"/>
          </a:p>
          <a:p>
            <a:r>
              <a:rPr lang="da-DK" sz="2000" dirty="0" smtClean="0">
                <a:hlinkClick r:id="rId3"/>
              </a:rPr>
              <a:t>http://tryapl.org</a:t>
            </a:r>
            <a:r>
              <a:rPr lang="da-DK" sz="2000" dirty="0" smtClean="0"/>
              <a:t> went live March 1st (5-20 sessions / day)</a:t>
            </a:r>
          </a:p>
          <a:p>
            <a:r>
              <a:rPr lang="da-DK" sz="2000" dirty="0"/>
              <a:t>Final upgrade of </a:t>
            </a:r>
            <a:r>
              <a:rPr lang="da-DK" sz="2000" b="1" dirty="0"/>
              <a:t>Pocket Dyalog </a:t>
            </a:r>
            <a:r>
              <a:rPr lang="da-DK" sz="2000" dirty="0"/>
              <a:t>(11.0</a:t>
            </a:r>
            <a:r>
              <a:rPr lang="da-DK" sz="2000" dirty="0">
                <a:latin typeface="APL385 Unicode" pitchFamily="49" charset="0"/>
              </a:rPr>
              <a:t>→</a:t>
            </a:r>
            <a:r>
              <a:rPr lang="da-DK" sz="2000" b="1" dirty="0"/>
              <a:t>12.1</a:t>
            </a:r>
            <a:r>
              <a:rPr lang="da-DK" sz="2000" dirty="0"/>
              <a:t>) for Windows Mobile 6</a:t>
            </a:r>
            <a:r>
              <a:rPr lang="da-DK" sz="2000" dirty="0" smtClean="0"/>
              <a:t> released in mid-March. (R.I.P.)</a:t>
            </a:r>
          </a:p>
          <a:p>
            <a:r>
              <a:rPr lang="da-DK" sz="2000" b="1" dirty="0" smtClean="0"/>
              <a:t>MiServer v2.0 </a:t>
            </a:r>
            <a:r>
              <a:rPr lang="da-DK" sz="2000" dirty="0" smtClean="0"/>
              <a:t>in May</a:t>
            </a:r>
          </a:p>
          <a:p>
            <a:r>
              <a:rPr lang="da-DK" sz="2000" b="1" dirty="0" smtClean="0"/>
              <a:t>Dyalog File Server </a:t>
            </a:r>
            <a:r>
              <a:rPr lang="da-DK" sz="2000" dirty="0" smtClean="0"/>
              <a:t>in August; first production system last week</a:t>
            </a:r>
          </a:p>
          <a:p>
            <a:pPr lvl="1"/>
            <a:r>
              <a:rPr lang="da-DK" sz="1800" dirty="0" smtClean="0"/>
              <a:t>”Integrated Windows Authentication” support in Conga</a:t>
            </a:r>
          </a:p>
          <a:p>
            <a:r>
              <a:rPr lang="da-DK" sz="2000" b="1" dirty="0" smtClean="0"/>
              <a:t>Version 13.2 </a:t>
            </a:r>
            <a:r>
              <a:rPr lang="da-DK" sz="2000" dirty="0" smtClean="0"/>
              <a:t>on track for January 31st launch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Dyalog'12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  <p:pic>
        <p:nvPicPr>
          <p:cNvPr id="17412" name="Picture 4" descr="http://www.nzta.govt.nz/resources/traffic-control-devices-manual/sign-specifications/images/r01-01-08-02-nolabel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082" y="77484"/>
            <a:ext cx="1602868" cy="160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0777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Insert Android Video</a:t>
            </a:r>
            <a:r>
              <a:rPr lang="da-DK" baseline="0" dirty="0" smtClean="0"/>
              <a:t> Here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Dyalog'12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30</a:t>
            </a:fld>
            <a:endParaRPr lang="da-DK"/>
          </a:p>
        </p:txBody>
      </p:sp>
      <p:pic>
        <p:nvPicPr>
          <p:cNvPr id="3" name="Android APL Demo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7880" y="32172"/>
            <a:ext cx="9171880" cy="6878910"/>
          </a:xfrm>
        </p:spPr>
      </p:pic>
    </p:spTree>
    <p:extLst>
      <p:ext uri="{BB962C8B-B14F-4D97-AF65-F5344CB8AC3E}">
        <p14:creationId xmlns:p14="http://schemas.microsoft.com/office/powerpoint/2010/main" val="19372214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Strategy 2012-2015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Dyalog'12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31</a:t>
            </a:fld>
            <a:endParaRPr lang="da-DK"/>
          </a:p>
        </p:txBody>
      </p:sp>
      <p:sp>
        <p:nvSpPr>
          <p:cNvPr id="8" name="TextBox 7"/>
          <p:cNvSpPr txBox="1"/>
          <p:nvPr/>
        </p:nvSpPr>
        <p:spPr>
          <a:xfrm>
            <a:off x="1956738" y="1628800"/>
            <a:ext cx="208823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Performance</a:t>
            </a:r>
            <a:endParaRPr lang="da-DK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6738" y="2308230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Parallel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Computing</a:t>
            </a:r>
            <a:endParaRPr lang="da-DK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6738" y="3410432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Needs of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New Users</a:t>
            </a:r>
            <a:endParaRPr lang="da-DK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4331" y="1628800"/>
            <a:ext cx="208823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Portability</a:t>
            </a:r>
            <a:endParaRPr lang="da-DK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4331" y="2307504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Functional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Power</a:t>
            </a:r>
            <a:endParaRPr lang="da-DK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242" y="3410431"/>
            <a:ext cx="208823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dirty="0" smtClean="0">
                <a:latin typeface="+mn-lt"/>
              </a:rPr>
              <a:t>Application</a:t>
            </a:r>
            <a:br>
              <a:rPr lang="da-DK" dirty="0" smtClean="0">
                <a:latin typeface="+mn-lt"/>
              </a:rPr>
            </a:br>
            <a:r>
              <a:rPr lang="da-DK" dirty="0" smtClean="0">
                <a:latin typeface="+mn-lt"/>
              </a:rPr>
              <a:t>Frameworks</a:t>
            </a:r>
            <a:endParaRPr lang="da-DK" dirty="0">
              <a:latin typeface="+mn-lt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3568" y="4509120"/>
            <a:ext cx="7918648" cy="1450504"/>
          </a:xfrm>
        </p:spPr>
        <p:txBody>
          <a:bodyPr/>
          <a:lstStyle/>
          <a:p>
            <a:r>
              <a:rPr lang="en-GB" sz="2400" dirty="0" smtClean="0"/>
              <a:t>Please fill in the “voting form” and return it to the front desk by lunchtime on Wednesday.</a:t>
            </a:r>
          </a:p>
        </p:txBody>
      </p:sp>
    </p:spTree>
    <p:extLst>
      <p:ext uri="{BB962C8B-B14F-4D97-AF65-F5344CB8AC3E}">
        <p14:creationId xmlns:p14="http://schemas.microsoft.com/office/powerpoint/2010/main" val="37864191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Dyalog'12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0" cy="743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4" y="2704"/>
            <a:ext cx="9334500" cy="743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2077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Version 13.1 Recap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835" y="1484784"/>
            <a:ext cx="8278688" cy="4114800"/>
          </a:xfrm>
        </p:spPr>
        <p:txBody>
          <a:bodyPr/>
          <a:lstStyle/>
          <a:p>
            <a:r>
              <a:rPr lang="da-DK" sz="2400" dirty="0"/>
              <a:t>Performance enhancements</a:t>
            </a:r>
          </a:p>
          <a:p>
            <a:pPr lvl="1"/>
            <a:r>
              <a:rPr lang="da-DK" sz="2000" dirty="0"/>
              <a:t>Dyadic Iota, Take, New idioms</a:t>
            </a:r>
          </a:p>
          <a:p>
            <a:r>
              <a:rPr lang="da-DK" sz="2400" dirty="0"/>
              <a:t>Array &amp; component size limits removed (64-bit)</a:t>
            </a:r>
          </a:p>
          <a:p>
            <a:r>
              <a:rPr lang="da-DK" sz="2400" dirty="0"/>
              <a:t>New random number generator</a:t>
            </a:r>
          </a:p>
          <a:p>
            <a:pPr lvl="1"/>
            <a:r>
              <a:rPr lang="da-DK" sz="2000" dirty="0"/>
              <a:t>”Mersenne Twister” + Operating System random numbers</a:t>
            </a:r>
          </a:p>
          <a:p>
            <a:r>
              <a:rPr lang="da-DK" sz="2400" dirty="0" smtClean="0"/>
              <a:t>eXtended Diagnostic Message (</a:t>
            </a:r>
            <a:r>
              <a:rPr lang="da-DK" sz="2400" dirty="0" smtClean="0">
                <a:latin typeface="APL385 Unicode" pitchFamily="49" charset="0"/>
              </a:rPr>
              <a:t>⎕DMX</a:t>
            </a:r>
            <a:r>
              <a:rPr lang="da-DK" sz="2400" dirty="0" smtClean="0"/>
              <a:t>)</a:t>
            </a:r>
          </a:p>
          <a:p>
            <a:r>
              <a:rPr lang="da-DK" sz="2400" dirty="0" smtClean="0"/>
              <a:t>File History Function (</a:t>
            </a:r>
            <a:r>
              <a:rPr lang="da-DK" sz="2400" dirty="0" smtClean="0">
                <a:latin typeface="APL385 Unicode" pitchFamily="49" charset="0"/>
              </a:rPr>
              <a:t>⎕FHIST</a:t>
            </a:r>
            <a:r>
              <a:rPr lang="da-DK" sz="2400" dirty="0" smtClean="0"/>
              <a:t> – a la STSC SHAREFILE)</a:t>
            </a:r>
          </a:p>
          <a:p>
            <a:r>
              <a:rPr lang="da-DK" sz="2400" dirty="0"/>
              <a:t>Support for </a:t>
            </a:r>
            <a:r>
              <a:rPr lang="da-DK" sz="2400" dirty="0" smtClean="0"/>
              <a:t>enlist </a:t>
            </a:r>
            <a:r>
              <a:rPr lang="da-DK" sz="2400" dirty="0"/>
              <a:t>with selective assignment</a:t>
            </a:r>
          </a:p>
          <a:p>
            <a:r>
              <a:rPr lang="da-DK" sz="2400" dirty="0" smtClean="0"/>
              <a:t>Component File Journaling </a:t>
            </a:r>
            <a:r>
              <a:rPr lang="da-DK" sz="2400" dirty="0"/>
              <a:t>L</a:t>
            </a:r>
            <a:r>
              <a:rPr lang="da-DK" sz="2400" dirty="0" smtClean="0"/>
              <a:t>evel 1 is now the default</a:t>
            </a:r>
          </a:p>
          <a:p>
            <a:r>
              <a:rPr lang="da-DK" sz="2400" dirty="0" smtClean="0"/>
              <a:t>Autocompletion enhancements (mostly .NET related)</a:t>
            </a:r>
          </a:p>
          <a:p>
            <a:r>
              <a:rPr lang="da-DK" sz="2400" dirty="0" smtClean="0">
                <a:hlinkClick r:id="rId3"/>
              </a:rPr>
              <a:t>http://help.dyalog.com</a:t>
            </a:r>
            <a:r>
              <a:rPr lang="da-DK" sz="2400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Dyalog'12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  <p:pic>
        <p:nvPicPr>
          <p:cNvPr id="18434" name="Picture 2" descr="http://www.sikorskymemorialairport.com/_wizardimages/objects_in_mirror_clos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082" y="158352"/>
            <a:ext cx="240444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5639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Quality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7772400" cy="4114800"/>
          </a:xfrm>
        </p:spPr>
        <p:txBody>
          <a:bodyPr/>
          <a:lstStyle/>
          <a:p>
            <a:r>
              <a:rPr lang="da-DK" sz="2400" dirty="0" smtClean="0"/>
              <a:t>Since Dyalog’11, the number of ”open issues”  was reduced by ~270, despite steadily improved reporting</a:t>
            </a:r>
          </a:p>
          <a:p>
            <a:r>
              <a:rPr lang="da-DK" sz="2400" dirty="0" smtClean="0"/>
              <a:t>Ranging from the Trivial:</a:t>
            </a:r>
          </a:p>
          <a:p>
            <a:pPr lvl="1"/>
            <a:r>
              <a:rPr lang="da-DK" sz="2000" dirty="0" smtClean="0"/>
              <a:t>Punctuation errors and typos in documentation</a:t>
            </a:r>
          </a:p>
          <a:p>
            <a:pPr lvl="1"/>
            <a:r>
              <a:rPr lang="da-DK" sz="2000" dirty="0" smtClean="0"/>
              <a:t>Arachnid game failed if ”show stack” is followed by ”game”</a:t>
            </a:r>
          </a:p>
          <a:p>
            <a:r>
              <a:rPr lang="da-DK" sz="2400" dirty="0" smtClean="0"/>
              <a:t>Via Bad:</a:t>
            </a:r>
          </a:p>
          <a:p>
            <a:pPr lvl="1"/>
            <a:r>
              <a:rPr lang="da-DK" sz="2000" dirty="0" smtClean="0"/>
              <a:t>The </a:t>
            </a:r>
            <a:r>
              <a:rPr lang="da-DK" sz="2000" dirty="0" smtClean="0">
                <a:latin typeface="APL385 Unicode" pitchFamily="49" charset="0"/>
              </a:rPr>
              <a:t>)COPY</a:t>
            </a:r>
            <a:r>
              <a:rPr lang="da-DK" sz="2000" dirty="0" smtClean="0"/>
              <a:t> of a WS containing a reference to # crashed APL</a:t>
            </a:r>
          </a:p>
          <a:p>
            <a:r>
              <a:rPr lang="da-DK" sz="2400" dirty="0" smtClean="0"/>
              <a:t>To Ugly:</a:t>
            </a:r>
          </a:p>
          <a:p>
            <a:pPr lvl="1"/>
            <a:r>
              <a:rPr lang="da-DK" sz="2000" dirty="0" smtClean="0"/>
              <a:t>”Under extremely rare circumstances”, execution</a:t>
            </a:r>
            <a:br>
              <a:rPr lang="da-DK" sz="2000" dirty="0" smtClean="0"/>
            </a:br>
            <a:r>
              <a:rPr lang="da-DK" sz="2000" dirty="0" smtClean="0"/>
              <a:t>of </a:t>
            </a:r>
            <a:r>
              <a:rPr lang="da-DK" sz="2000" dirty="0" smtClean="0">
                <a:latin typeface="APL385 Unicode" pitchFamily="49" charset="0"/>
              </a:rPr>
              <a:t>⎕FLIB</a:t>
            </a:r>
            <a:r>
              <a:rPr lang="da-DK" sz="2000" dirty="0" smtClean="0"/>
              <a:t> in one task caused </a:t>
            </a:r>
            <a:r>
              <a:rPr lang="da-DK" sz="2000" dirty="0" smtClean="0">
                <a:latin typeface="APL385 Unicode" pitchFamily="49" charset="0"/>
              </a:rPr>
              <a:t>⎕FERASE</a:t>
            </a:r>
            <a:r>
              <a:rPr lang="da-DK" sz="2000" dirty="0" smtClean="0"/>
              <a:t> or </a:t>
            </a:r>
            <a:r>
              <a:rPr lang="da-DK" sz="2000" dirty="0" smtClean="0">
                <a:latin typeface="APL385 Unicode" pitchFamily="49" charset="0"/>
              </a:rPr>
              <a:t>⎕FTIE</a:t>
            </a:r>
            <a:br>
              <a:rPr lang="da-DK" sz="2000" dirty="0" smtClean="0">
                <a:latin typeface="APL385 Unicode" pitchFamily="49" charset="0"/>
              </a:rPr>
            </a:br>
            <a:r>
              <a:rPr lang="da-DK" sz="2000" dirty="0" smtClean="0"/>
              <a:t>to </a:t>
            </a:r>
            <a:r>
              <a:rPr lang="da-DK" sz="2000" dirty="0" smtClean="0"/>
              <a:t>fail in another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Dyalog'12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  <p:pic>
        <p:nvPicPr>
          <p:cNvPr id="11266" name="Picture 2" descr="http://www.teoriundervisning.dk/assets/image/roadsigns/A3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304" y="116632"/>
            <a:ext cx="1685925" cy="14811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3691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Version 13.2 Features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772400" cy="4392488"/>
          </a:xfrm>
        </p:spPr>
        <p:txBody>
          <a:bodyPr/>
          <a:lstStyle/>
          <a:p>
            <a:r>
              <a:rPr lang="en-US" sz="2400" dirty="0" smtClean="0"/>
              <a:t>Significant GUI Enhancements</a:t>
            </a:r>
          </a:p>
          <a:p>
            <a:r>
              <a:rPr lang="en-US" sz="2400" dirty="0" smtClean="0"/>
              <a:t>“Direct Access” </a:t>
            </a:r>
            <a:r>
              <a:rPr lang="en-US" sz="2400" dirty="0"/>
              <a:t>to </a:t>
            </a:r>
            <a:r>
              <a:rPr lang="en-US" sz="2400" dirty="0" smtClean="0"/>
              <a:t>WS </a:t>
            </a:r>
            <a:r>
              <a:rPr lang="en-US" sz="2400" dirty="0"/>
              <a:t>data and callbacks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into APL </a:t>
            </a:r>
            <a:r>
              <a:rPr lang="en-US" sz="2400" dirty="0"/>
              <a:t>from </a:t>
            </a:r>
            <a:r>
              <a:rPr lang="en-US" sz="2400" dirty="0" smtClean="0">
                <a:latin typeface="APL385 Unicode" pitchFamily="49" charset="0"/>
              </a:rPr>
              <a:t>⎕NA</a:t>
            </a:r>
            <a:r>
              <a:rPr lang="en-US" sz="2400" dirty="0" smtClean="0"/>
              <a:t> calls</a:t>
            </a:r>
            <a:endParaRPr lang="da-DK" sz="2400" dirty="0"/>
          </a:p>
          <a:p>
            <a:r>
              <a:rPr lang="en-US" sz="2400" dirty="0"/>
              <a:t>Speed-ups to scans, summation, and more </a:t>
            </a:r>
            <a:endParaRPr lang="da-DK" sz="2400" dirty="0"/>
          </a:p>
          <a:p>
            <a:r>
              <a:rPr lang="en-US" sz="2400" dirty="0"/>
              <a:t>Search/Replace performance improvements</a:t>
            </a:r>
            <a:endParaRPr lang="da-DK" sz="2400" dirty="0"/>
          </a:p>
          <a:p>
            <a:r>
              <a:rPr lang="en-US" sz="2400" dirty="0" smtClean="0"/>
              <a:t>Full </a:t>
            </a:r>
            <a:r>
              <a:rPr lang="en-US" sz="2400" dirty="0"/>
              <a:t>support for APL2 selective </a:t>
            </a:r>
            <a:r>
              <a:rPr lang="en-US" sz="2400" dirty="0" smtClean="0"/>
              <a:t>assignment</a:t>
            </a:r>
            <a:endParaRPr lang="da-DK" sz="2400" dirty="0"/>
          </a:p>
          <a:p>
            <a:r>
              <a:rPr lang="en-US" sz="2400" dirty="0" smtClean="0"/>
              <a:t>Improvements </a:t>
            </a:r>
            <a:r>
              <a:rPr lang="en-US" sz="2400" dirty="0"/>
              <a:t>(&amp; fixes) </a:t>
            </a:r>
            <a:r>
              <a:rPr lang="en-US" sz="2400" dirty="0" smtClean="0"/>
              <a:t>to editing scripted objects</a:t>
            </a:r>
            <a:endParaRPr lang="da-DK" sz="2400" dirty="0"/>
          </a:p>
          <a:p>
            <a:r>
              <a:rPr lang="en-US" sz="2400" dirty="0" smtClean="0"/>
              <a:t>David </a:t>
            </a:r>
            <a:r>
              <a:rPr lang="en-US" sz="2400" dirty="0" err="1"/>
              <a:t>Liebtag's</a:t>
            </a:r>
            <a:r>
              <a:rPr lang="en-US" sz="2400" dirty="0"/>
              <a:t> </a:t>
            </a:r>
            <a:r>
              <a:rPr lang="en-US" sz="2400" dirty="0" smtClean="0"/>
              <a:t>Array Editor (Windows Unicode only)</a:t>
            </a:r>
            <a:endParaRPr lang="da-DK" sz="2400" dirty="0"/>
          </a:p>
          <a:p>
            <a:r>
              <a:rPr lang="en-US" sz="2400" dirty="0" smtClean="0"/>
              <a:t>Enhanced </a:t>
            </a:r>
            <a:r>
              <a:rPr lang="en-US" sz="2400" dirty="0"/>
              <a:t>Visual Studio </a:t>
            </a:r>
            <a:r>
              <a:rPr lang="en-US" sz="2400" dirty="0" smtClean="0"/>
              <a:t>integration</a:t>
            </a:r>
          </a:p>
          <a:p>
            <a:r>
              <a:rPr lang="en-US" sz="2400" dirty="0" smtClean="0"/>
              <a:t>Support for on-line backups for DFS users</a:t>
            </a:r>
            <a:endParaRPr lang="da-DK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Dyalog'12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  <p:pic>
        <p:nvPicPr>
          <p:cNvPr id="19458" name="Picture 2" descr="https://encrypted-tbn2.gstatic.com/images?q=tbn:ANd9GcRjNBnCWGSz84JGbeXzHyQbqk2T9u0TMO9x-KEOT3cKZRdMNa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800225" cy="25431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9872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Deprecated </a:t>
            </a:r>
            <a:br>
              <a:rPr lang="da-DK" dirty="0" smtClean="0"/>
            </a:br>
            <a:r>
              <a:rPr lang="da-DK" dirty="0" smtClean="0"/>
              <a:t>Features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492896"/>
            <a:ext cx="7772400" cy="3466706"/>
          </a:xfrm>
        </p:spPr>
        <p:txBody>
          <a:bodyPr/>
          <a:lstStyle/>
          <a:p>
            <a:r>
              <a:rPr lang="da-DK" sz="2800" dirty="0" smtClean="0"/>
              <a:t> ”Classic Edition” (use Unicode!!!)</a:t>
            </a:r>
          </a:p>
          <a:p>
            <a:r>
              <a:rPr lang="da-DK" sz="2800" dirty="0" smtClean="0"/>
              <a:t> </a:t>
            </a:r>
            <a:r>
              <a:rPr lang="da-DK" sz="2800" dirty="0" smtClean="0">
                <a:latin typeface="APL385 Unicode" pitchFamily="49" charset="0"/>
              </a:rPr>
              <a:t>⎕XT</a:t>
            </a:r>
            <a:r>
              <a:rPr lang="da-DK" sz="2800" dirty="0" smtClean="0"/>
              <a:t> (use </a:t>
            </a:r>
            <a:r>
              <a:rPr lang="da-DK" sz="2800" dirty="0" smtClean="0">
                <a:latin typeface="APL385 Unicode" pitchFamily="49" charset="0"/>
              </a:rPr>
              <a:t>⎕MAP</a:t>
            </a:r>
            <a:r>
              <a:rPr lang="da-DK" sz="2800" dirty="0" smtClean="0"/>
              <a:t> or Component Files!)</a:t>
            </a:r>
          </a:p>
          <a:p>
            <a:r>
              <a:rPr lang="da-DK" sz="2800" dirty="0"/>
              <a:t> </a:t>
            </a:r>
            <a:r>
              <a:rPr lang="da-DK" sz="2800" dirty="0" smtClean="0">
                <a:latin typeface="APL385 Unicode" pitchFamily="49" charset="0"/>
              </a:rPr>
              <a:t>⎕OR</a:t>
            </a:r>
            <a:r>
              <a:rPr lang="da-DK" sz="2800" dirty="0" smtClean="0"/>
              <a:t> (avoid if possible)</a:t>
            </a:r>
          </a:p>
          <a:p>
            <a:r>
              <a:rPr lang="da-DK" sz="2800" dirty="0"/>
              <a:t> </a:t>
            </a:r>
            <a:r>
              <a:rPr lang="da-DK" sz="2800" dirty="0" smtClean="0"/>
              <a:t>DDE (use TCP, COM or .NET)</a:t>
            </a:r>
            <a:endParaRPr lang="da-DK" sz="2800" dirty="0"/>
          </a:p>
          <a:p>
            <a:r>
              <a:rPr lang="da-DK" sz="2800" dirty="0" smtClean="0"/>
              <a:t> 32-bit (”small span”)</a:t>
            </a:r>
            <a:r>
              <a:rPr lang="da-DK" sz="2800" dirty="0"/>
              <a:t> </a:t>
            </a:r>
            <a:r>
              <a:rPr lang="da-DK" sz="2800" dirty="0" smtClean="0"/>
              <a:t>Component Files</a:t>
            </a:r>
          </a:p>
          <a:p>
            <a:r>
              <a:rPr lang="da-DK" sz="2800" dirty="0" smtClean="0"/>
              <a:t> Auxiliary Processors (build a .dll or .so)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Dyalog'12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  <p:pic>
        <p:nvPicPr>
          <p:cNvPr id="7" name="Picture 12" descr="http://us.cdn4.123rf.com/168nwm/fintastique/fintastique0607/fintastique060700137/482166-road-ahead-closed-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2627784" cy="172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8613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Blue Hills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sz="1400">
              <a:solidFill>
                <a:srgbClr val="9999FF"/>
              </a:solidFill>
              <a:latin typeface="Genev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Dyalog'12 Road Map</a:t>
            </a:r>
            <a:endParaRPr lang="en-US"/>
          </a:p>
        </p:txBody>
      </p:sp>
      <p:sp>
        <p:nvSpPr>
          <p:cNvPr id="184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69B231F-7EFE-4E12-9DBB-F5C5B77EE454}" type="slidenum">
              <a:rPr lang="da-DK" sz="1400">
                <a:solidFill>
                  <a:srgbClr val="9999FF"/>
                </a:solidFill>
                <a:latin typeface="Geneva"/>
              </a:rPr>
              <a:pPr/>
              <a:t>9</a:t>
            </a:fld>
            <a:endParaRPr lang="en-US" sz="1400">
              <a:solidFill>
                <a:srgbClr val="9999FF"/>
              </a:solidFill>
              <a:latin typeface="Geneva"/>
            </a:endParaRPr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6216" y="1772816"/>
            <a:ext cx="2230016" cy="1087760"/>
          </a:xfrm>
          <a:solidFill>
            <a:srgbClr val="92D050"/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da-DK" dirty="0" smtClean="0">
                <a:latin typeface="APL385 Unicode" pitchFamily="49" charset="0"/>
              </a:rPr>
              <a:t>↑</a:t>
            </a:r>
            <a:r>
              <a:rPr lang="da-DK" dirty="0" smtClean="0"/>
              <a:t> Beyond</a:t>
            </a:r>
            <a:br>
              <a:rPr lang="da-DK" dirty="0" smtClean="0"/>
            </a:br>
            <a:r>
              <a:rPr lang="da-DK" dirty="0" smtClean="0"/>
              <a:t> v13.2</a:t>
            </a:r>
            <a:endParaRPr lang="da-DK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588224" y="2861778"/>
            <a:ext cx="0" cy="5715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8676456" y="2861778"/>
            <a:ext cx="0" cy="5715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2" descr="http://www.proshieldsafetysigns.co.uk/signs/7541_sig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09670"/>
            <a:ext cx="2328383" cy="17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4785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 template">
  <a:themeElements>
    <a:clrScheme name="1_Dyalo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yalog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</a:objectDefaults>
  <a:extraClrSchemeLst>
    <a:extraClrScheme>
      <a:clrScheme name="1_Dyalo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5405</TotalTime>
  <Words>1049</Words>
  <Application>Microsoft Office PowerPoint</Application>
  <PresentationFormat>On-screen Show (4:3)</PresentationFormat>
  <Paragraphs>294</Paragraphs>
  <Slides>31</Slides>
  <Notes>31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Presentation template</vt:lpstr>
      <vt:lpstr>Technical Road Map 2012</vt:lpstr>
      <vt:lpstr>Blue Hills</vt:lpstr>
      <vt:lpstr>Trip Report for 2012...</vt:lpstr>
      <vt:lpstr>PowerPoint Presentation</vt:lpstr>
      <vt:lpstr>Version 13.1 Recap</vt:lpstr>
      <vt:lpstr>Quality</vt:lpstr>
      <vt:lpstr>Version 13.2 Features</vt:lpstr>
      <vt:lpstr>Deprecated  Features</vt:lpstr>
      <vt:lpstr>Blue Hills</vt:lpstr>
      <vt:lpstr>What We’re Not Talking About at Dyalog’12</vt:lpstr>
      <vt:lpstr>The Bad News</vt:lpstr>
      <vt:lpstr>The Good News</vt:lpstr>
      <vt:lpstr>Strategy 2012-2015</vt:lpstr>
      <vt:lpstr>Strategy 2012-2015</vt:lpstr>
      <vt:lpstr>Strategy 2012-2015</vt:lpstr>
      <vt:lpstr>Strategy 2012-2015</vt:lpstr>
      <vt:lpstr>Isolates</vt:lpstr>
      <vt:lpstr>Strategy 2012-2015</vt:lpstr>
      <vt:lpstr>Strategy 2012-2015</vt:lpstr>
      <vt:lpstr>Strategy 2012-2015</vt:lpstr>
      <vt:lpstr>Summary</vt:lpstr>
      <vt:lpstr>Versions 14 - 15</vt:lpstr>
      <vt:lpstr>PowerPoint Presentation</vt:lpstr>
      <vt:lpstr>For more Information</vt:lpstr>
      <vt:lpstr>For more Information</vt:lpstr>
      <vt:lpstr>For more Information</vt:lpstr>
      <vt:lpstr>For more Information</vt:lpstr>
      <vt:lpstr>For more Information</vt:lpstr>
      <vt:lpstr>PowerPoint Presentation</vt:lpstr>
      <vt:lpstr>Insert Android Video Here</vt:lpstr>
      <vt:lpstr>Strategy 2012-2015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Morten Kromberg</dc:creator>
  <cp:lastModifiedBy>Morten Kromberg</cp:lastModifiedBy>
  <cp:revision>138</cp:revision>
  <dcterms:created xsi:type="dcterms:W3CDTF">2012-10-07T08:30:49Z</dcterms:created>
  <dcterms:modified xsi:type="dcterms:W3CDTF">2012-10-14T22:26:22Z</dcterms:modified>
</cp:coreProperties>
</file>