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45"/>
  </p:notesMasterIdLst>
  <p:sldIdLst>
    <p:sldId id="256" r:id="rId2"/>
    <p:sldId id="267" r:id="rId3"/>
    <p:sldId id="272" r:id="rId4"/>
    <p:sldId id="273" r:id="rId5"/>
    <p:sldId id="297" r:id="rId6"/>
    <p:sldId id="298" r:id="rId7"/>
    <p:sldId id="301" r:id="rId8"/>
    <p:sldId id="275" r:id="rId9"/>
    <p:sldId id="276" r:id="rId10"/>
    <p:sldId id="277" r:id="rId11"/>
    <p:sldId id="313" r:id="rId12"/>
    <p:sldId id="278" r:id="rId13"/>
    <p:sldId id="280" r:id="rId14"/>
    <p:sldId id="302" r:id="rId15"/>
    <p:sldId id="303" r:id="rId16"/>
    <p:sldId id="316" r:id="rId17"/>
    <p:sldId id="279" r:id="rId18"/>
    <p:sldId id="281" r:id="rId19"/>
    <p:sldId id="282" r:id="rId20"/>
    <p:sldId id="283" r:id="rId21"/>
    <p:sldId id="287" r:id="rId22"/>
    <p:sldId id="285" r:id="rId23"/>
    <p:sldId id="284" r:id="rId24"/>
    <p:sldId id="311" r:id="rId25"/>
    <p:sldId id="312" r:id="rId26"/>
    <p:sldId id="309" r:id="rId27"/>
    <p:sldId id="310" r:id="rId28"/>
    <p:sldId id="319" r:id="rId29"/>
    <p:sldId id="286" r:id="rId30"/>
    <p:sldId id="306" r:id="rId31"/>
    <p:sldId id="288" r:id="rId32"/>
    <p:sldId id="294" r:id="rId33"/>
    <p:sldId id="296" r:id="rId34"/>
    <p:sldId id="295" r:id="rId35"/>
    <p:sldId id="305" r:id="rId36"/>
    <p:sldId id="314" r:id="rId37"/>
    <p:sldId id="315" r:id="rId38"/>
    <p:sldId id="320" r:id="rId39"/>
    <p:sldId id="317" r:id="rId40"/>
    <p:sldId id="291" r:id="rId41"/>
    <p:sldId id="290" r:id="rId42"/>
    <p:sldId id="318" r:id="rId43"/>
    <p:sldId id="299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DBE88CA-3740-4AD4-892E-C6DE6E40DD7D}">
          <p14:sldIdLst>
            <p14:sldId id="256"/>
            <p14:sldId id="267"/>
            <p14:sldId id="272"/>
            <p14:sldId id="273"/>
            <p14:sldId id="297"/>
            <p14:sldId id="298"/>
            <p14:sldId id="301"/>
            <p14:sldId id="275"/>
            <p14:sldId id="276"/>
            <p14:sldId id="277"/>
            <p14:sldId id="313"/>
            <p14:sldId id="278"/>
            <p14:sldId id="280"/>
            <p14:sldId id="302"/>
            <p14:sldId id="303"/>
            <p14:sldId id="316"/>
            <p14:sldId id="279"/>
            <p14:sldId id="281"/>
            <p14:sldId id="282"/>
            <p14:sldId id="283"/>
            <p14:sldId id="287"/>
            <p14:sldId id="285"/>
            <p14:sldId id="284"/>
            <p14:sldId id="311"/>
            <p14:sldId id="312"/>
            <p14:sldId id="309"/>
            <p14:sldId id="310"/>
            <p14:sldId id="319"/>
            <p14:sldId id="286"/>
            <p14:sldId id="306"/>
            <p14:sldId id="288"/>
            <p14:sldId id="294"/>
            <p14:sldId id="296"/>
            <p14:sldId id="295"/>
            <p14:sldId id="305"/>
            <p14:sldId id="314"/>
            <p14:sldId id="315"/>
            <p14:sldId id="320"/>
            <p14:sldId id="317"/>
            <p14:sldId id="291"/>
            <p14:sldId id="290"/>
          </p14:sldIdLst>
        </p14:section>
        <p14:section name="Untitled Section" id="{DB6C5D91-8CD3-4B2C-9BDA-A885A757915B}">
          <p14:sldIdLst>
            <p14:sldId id="318"/>
            <p14:sldId id="29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20" autoAdjust="0"/>
    <p:restoredTop sz="86445" autoAdjust="0"/>
  </p:normalViewPr>
  <p:slideViewPr>
    <p:cSldViewPr>
      <p:cViewPr varScale="1">
        <p:scale>
          <a:sx n="62" d="100"/>
          <a:sy n="62" d="100"/>
        </p:scale>
        <p:origin x="-28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22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CB69223-2A7E-4679-8394-C16FA4EA7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06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mmy-stuff.org/Yahoo-data.htm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eaLnBrk="1" hangingPunct="1"/>
            <a:fld id="{54F46E95-09C8-4B6A-84A1-65DE253C0A87}" type="slidenum">
              <a:rPr lang="en-US" sz="1200" smtClean="0">
                <a:latin typeface="Arial" charset="0"/>
              </a:rPr>
              <a:pPr eaLnBrk="1" hangingPunct="1"/>
              <a:t>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Mention the ]EFA user command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70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2400" dirty="0" smtClean="0"/>
              <a:t>Load, Save, List</a:t>
            </a:r>
          </a:p>
          <a:p>
            <a:r>
              <a:rPr lang="da-DK" sz="2400" dirty="0" smtClean="0"/>
              <a:t>Save classes, namespaces, individual functions (vars?)</a:t>
            </a:r>
          </a:p>
          <a:p>
            <a:r>
              <a:rPr lang="da-DK" sz="2400" dirty="0" smtClean="0"/>
              <a:t>”snap”</a:t>
            </a:r>
          </a:p>
          <a:p>
            <a:r>
              <a:rPr lang="da-DK" sz="2400" dirty="0" smtClean="0"/>
              <a:t>SALT dependency declarations</a:t>
            </a:r>
          </a:p>
          <a:p>
            <a:r>
              <a:rPr lang="da-DK" sz="2400" dirty="0" smtClean="0"/>
              <a:t>How to use simple versioning</a:t>
            </a:r>
          </a:p>
          <a:p>
            <a:r>
              <a:rPr lang="da-DK" sz="2400" dirty="0" smtClean="0"/>
              <a:t>Salt functions Load and Boot can be used to initialize an application</a:t>
            </a:r>
          </a:p>
          <a:p>
            <a:r>
              <a:rPr lang="da-DK" sz="2400" dirty="0" smtClean="0"/>
              <a:t>Show runtime app booting from .dyapp file</a:t>
            </a:r>
            <a:br>
              <a:rPr lang="da-DK" sz="2400" dirty="0" smtClean="0"/>
            </a:br>
            <a:r>
              <a:rPr lang="da-DK" sz="2400" dirty="0" smtClean="0"/>
              <a:t>(ws with </a:t>
            </a:r>
            <a:r>
              <a:rPr lang="da-DK" sz="2400" dirty="0" smtClean="0">
                <a:latin typeface="APL385 Unicode" pitchFamily="49" charset="0"/>
              </a:rPr>
              <a:t>⎕LX</a:t>
            </a:r>
            <a:r>
              <a:rPr lang="da-DK" sz="2400" dirty="0" smtClean="0"/>
              <a:t> booting App1)</a:t>
            </a:r>
          </a:p>
          <a:p>
            <a:pPr lvl="1"/>
            <a:r>
              <a:rPr lang="da-DK" sz="2000" dirty="0" smtClean="0"/>
              <a:t>Possile to combine ws with .dyapp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90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mtClean="0"/>
              <a:t>(After the break)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12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dirty="0" smtClean="0"/>
              <a:t>Discuss strategies for loading/sharing utility code, SVN etc.</a:t>
            </a:r>
          </a:p>
          <a:p>
            <a:r>
              <a:rPr lang="da-DK" sz="1200" dirty="0" smtClean="0"/>
              <a:t>References and the dangers of un-initialised DRC in a namespace (demo to show it happening?)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88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dirty="0" smtClean="0"/>
              <a:t>Google ”Free Financial Data”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 smtClean="0">
                <a:hlinkClick r:id="rId3"/>
              </a:rPr>
              <a:t>http://www.gummy-stuff.org/Yahoo-data.htm</a:t>
            </a:r>
            <a:endParaRPr lang="da-DK" sz="1200" dirty="0" smtClean="0"/>
          </a:p>
          <a:p>
            <a:endParaRPr lang="da-DK" sz="1200" dirty="0" smtClean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88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 smtClean="0"/>
              <a:t>XML is flavour of the day, Registry is old</a:t>
            </a:r>
            <a:r>
              <a:rPr lang="da-DK" sz="1200" baseline="0" dirty="0" smtClean="0"/>
              <a:t> hat. </a:t>
            </a:r>
            <a:r>
              <a:rPr lang="da-DK" sz="1200" baseline="0" smtClean="0"/>
              <a:t>I still prefer </a:t>
            </a:r>
            <a:r>
              <a:rPr lang="da-DK" sz="1200" smtClean="0"/>
              <a:t>INI files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72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78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903" y="1905615"/>
            <a:ext cx="2674194" cy="304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38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5" y="6021288"/>
            <a:ext cx="952705" cy="75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748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20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2000">
                <a:latin typeface="+mn-lt"/>
              </a:defRPr>
            </a:lvl1pPr>
          </a:lstStyle>
          <a:p>
            <a:pPr>
              <a:defRPr/>
            </a:pPr>
            <a:r>
              <a:rPr lang="da-DK" dirty="0" smtClean="0"/>
              <a:t>Starting a New App</a:t>
            </a:r>
            <a:endParaRPr lang="da-DK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 algn="ctr">
              <a:defRPr sz="2000">
                <a:latin typeface="+mn-lt"/>
              </a:defRPr>
            </a:lvl1pPr>
          </a:lstStyle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1487822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a-DK" smtClean="0"/>
              <a:t>Starting a New App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DB97F0-EE69-401B-BC70-7A9B38602DCD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23389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a-DK" smtClean="0"/>
              <a:t>Starting a New App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DB97F0-EE69-401B-BC70-7A9B38602DCD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78748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%18dyalogpower-768x1024.gif%20%20%20%20%20%20%20%20%20%20%20%20%20%20%20%20%20%20%20%20%20%20%20%20%20%20%20%20%20%20%20%20%20%20%20%20%20%20%2000020D4A%06extern%20%20%20%20%20%20%20%20%20%20%20%20%20%20%20%20%20%20%20%20%20%20%20%20%20BC21CDDC: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yalogpower-768x1024.gif                                       00020D4Aextern                         BC21CDDC: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4288"/>
            <a:ext cx="9191626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5" y="6021288"/>
            <a:ext cx="952705" cy="7564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62" r:id="rId4"/>
    <p:sldLayoutId id="2147483651" r:id="rId5"/>
  </p:sldLayoutIdLst>
  <p:transition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8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2400"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0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mmy-stuff.org/Yahoo-data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5301208"/>
            <a:ext cx="6400800" cy="816496"/>
          </a:xfrm>
        </p:spPr>
        <p:txBody>
          <a:bodyPr/>
          <a:lstStyle/>
          <a:p>
            <a:r>
              <a:rPr lang="da-DK" dirty="0" smtClean="0"/>
              <a:t>Dan Baronet, Morten Kromberg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72400" cy="1143000"/>
          </a:xfrm>
        </p:spPr>
        <p:txBody>
          <a:bodyPr/>
          <a:lstStyle/>
          <a:p>
            <a:r>
              <a:rPr lang="da-DK" sz="4000" dirty="0" smtClean="0"/>
              <a:t>C7: Starting a New Application</a:t>
            </a:r>
            <a:endParaRPr lang="da-DK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Smartphone or Tablet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800" dirty="0" smtClean="0"/>
              <a:t>APL Interpreters </a:t>
            </a:r>
            <a:r>
              <a:rPr lang="da-DK" sz="2800" dirty="0" smtClean="0"/>
              <a:t>”to come </a:t>
            </a:r>
            <a:r>
              <a:rPr lang="da-DK" sz="2800" dirty="0" smtClean="0">
                <a:sym typeface="Wingdings" pitchFamily="2" charset="2"/>
              </a:rPr>
              <a:t></a:t>
            </a:r>
            <a:r>
              <a:rPr lang="da-DK" sz="2800" dirty="0" smtClean="0"/>
              <a:t>” </a:t>
            </a:r>
            <a:r>
              <a:rPr lang="da-DK" sz="2800" dirty="0" smtClean="0"/>
              <a:t>meanwhile...</a:t>
            </a:r>
          </a:p>
          <a:p>
            <a:pPr marL="0" indent="0">
              <a:buNone/>
            </a:pPr>
            <a:r>
              <a:rPr lang="da-DK" sz="2800" dirty="0" smtClean="0"/>
              <a:t>Should you go Native or Generic?</a:t>
            </a:r>
          </a:p>
          <a:p>
            <a:r>
              <a:rPr lang="da-DK" sz="2800" dirty="0" smtClean="0"/>
              <a:t>Native</a:t>
            </a:r>
          </a:p>
          <a:p>
            <a:pPr lvl="1"/>
            <a:r>
              <a:rPr lang="da-DK" sz="2400" dirty="0" smtClean="0"/>
              <a:t>Build an APL Service and write Java, C#, C++ or Objective C using Native libraries on the device</a:t>
            </a:r>
          </a:p>
          <a:p>
            <a:r>
              <a:rPr lang="da-DK" sz="2800" dirty="0" smtClean="0"/>
              <a:t>Generic</a:t>
            </a:r>
          </a:p>
          <a:p>
            <a:pPr lvl="1"/>
            <a:r>
              <a:rPr lang="da-DK" sz="2400" dirty="0" smtClean="0"/>
              <a:t>MiServer with JQueryUI</a:t>
            </a:r>
          </a:p>
          <a:p>
            <a:pPr lvl="1"/>
            <a:r>
              <a:rPr lang="da-DK" sz="2400" dirty="0" smtClean="0"/>
              <a:t>APL ”Service” + portable GUI toolkit</a:t>
            </a:r>
            <a:endParaRPr lang="da-DK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Starting a New App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5032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User Interface Summary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7772400" cy="4114800"/>
          </a:xfrm>
        </p:spPr>
        <p:txBody>
          <a:bodyPr/>
          <a:lstStyle/>
          <a:p>
            <a:r>
              <a:rPr lang="da-DK" dirty="0" smtClean="0"/>
              <a:t>The </a:t>
            </a:r>
            <a:r>
              <a:rPr lang="da-DK" dirty="0" smtClean="0">
                <a:latin typeface="APL385 Unicode" pitchFamily="49" charset="0"/>
              </a:rPr>
              <a:t>⎕</a:t>
            </a:r>
            <a:r>
              <a:rPr lang="da-DK" dirty="0" smtClean="0"/>
              <a:t>WC GUI is still being enhanced</a:t>
            </a:r>
          </a:p>
          <a:p>
            <a:r>
              <a:rPr lang="da-DK" dirty="0" smtClean="0"/>
              <a:t>WPF is probably a skill worth learning</a:t>
            </a:r>
          </a:p>
          <a:p>
            <a:pPr lvl="1"/>
            <a:r>
              <a:rPr lang="da-DK" dirty="0" smtClean="0"/>
              <a:t>Will merge with ”Windows 8 Modern UI”</a:t>
            </a:r>
          </a:p>
          <a:p>
            <a:r>
              <a:rPr lang="da-DK" dirty="0" smtClean="0"/>
              <a:t>Java bridge to come in 2013/14</a:t>
            </a:r>
          </a:p>
          <a:p>
            <a:r>
              <a:rPr lang="da-DK" dirty="0" smtClean="0"/>
              <a:t>Dyalog hopes to provide ”data binding” support for WPF (.NET) and Java UI</a:t>
            </a:r>
          </a:p>
          <a:p>
            <a:r>
              <a:rPr lang="da-DK" dirty="0" smtClean="0"/>
              <a:t>MiServer and SAWS are strategic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Starting a New App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30610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Which Platform?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7772400" cy="4114800"/>
          </a:xfrm>
        </p:spPr>
        <p:txBody>
          <a:bodyPr/>
          <a:lstStyle/>
          <a:p>
            <a:r>
              <a:rPr lang="da-DK" sz="2000" dirty="0" smtClean="0"/>
              <a:t>Dyalog APL is available on Microsoft Windows, Linux, IBM AIX and Sun Solaris</a:t>
            </a:r>
          </a:p>
          <a:p>
            <a:pPr lvl="1"/>
            <a:r>
              <a:rPr lang="da-DK" sz="1600" dirty="0" smtClean="0"/>
              <a:t>It is Dyalog’s goal to make all platforms where APL runs as similar as possible.</a:t>
            </a:r>
          </a:p>
          <a:p>
            <a:pPr lvl="1"/>
            <a:r>
              <a:rPr lang="da-DK" sz="1600" dirty="0" smtClean="0"/>
              <a:t>More platforms are likely to be added in 2013/2014 (Apple OS/X, Android)</a:t>
            </a:r>
          </a:p>
          <a:p>
            <a:r>
              <a:rPr lang="da-DK" sz="2000" dirty="0" smtClean="0"/>
              <a:t>Cross-Platform Tools</a:t>
            </a:r>
            <a:endParaRPr lang="da-DK" sz="2000" dirty="0"/>
          </a:p>
          <a:p>
            <a:pPr lvl="1"/>
            <a:r>
              <a:rPr lang="da-DK" sz="1800" dirty="0" smtClean="0"/>
              <a:t>APL Language including DECF and Regular Expressions</a:t>
            </a:r>
          </a:p>
          <a:p>
            <a:pPr lvl="1"/>
            <a:r>
              <a:rPr lang="da-DK" sz="1800" dirty="0" smtClean="0"/>
              <a:t>Conga (TCP), MiServer (HTTP), SAWS (SOAP/JSON), SQAPL (ODBC/SQL)</a:t>
            </a:r>
          </a:p>
          <a:p>
            <a:pPr lvl="1"/>
            <a:r>
              <a:rPr lang="da-DK" sz="1800" dirty="0" smtClean="0"/>
              <a:t>Future Java </a:t>
            </a:r>
            <a:r>
              <a:rPr lang="da-DK" sz="1800" dirty="0"/>
              <a:t>Bridge will be </a:t>
            </a:r>
            <a:r>
              <a:rPr lang="da-DK" sz="1800" dirty="0" smtClean="0"/>
              <a:t>cross-platform</a:t>
            </a:r>
          </a:p>
          <a:p>
            <a:pPr lvl="1"/>
            <a:r>
              <a:rPr lang="da-DK" sz="1800" dirty="0" smtClean="0"/>
              <a:t>C code in the form of Windows DLLs and UNIX Shared Libraries can be made portable and called using </a:t>
            </a:r>
            <a:r>
              <a:rPr lang="da-DK" sz="1800" dirty="0" smtClean="0">
                <a:latin typeface="APL385 Unicode" pitchFamily="49" charset="0"/>
              </a:rPr>
              <a:t>⎕NA</a:t>
            </a:r>
          </a:p>
          <a:p>
            <a:pPr lvl="1"/>
            <a:r>
              <a:rPr lang="da-DK" sz="1800" dirty="0" smtClean="0"/>
              <a:t>Dyalog File Server will be portable (client and server)</a:t>
            </a:r>
          </a:p>
          <a:p>
            <a:r>
              <a:rPr lang="da-DK" sz="2000" dirty="0" smtClean="0"/>
              <a:t>The Built-in GUI </a:t>
            </a:r>
            <a:r>
              <a:rPr lang="da-DK" sz="2000" dirty="0"/>
              <a:t>(</a:t>
            </a:r>
            <a:r>
              <a:rPr lang="da-DK" sz="2000" dirty="0">
                <a:latin typeface="APL385 Unicode" pitchFamily="49" charset="0"/>
              </a:rPr>
              <a:t>⎕WC</a:t>
            </a:r>
            <a:r>
              <a:rPr lang="da-DK" sz="2000" dirty="0"/>
              <a:t>) </a:t>
            </a:r>
            <a:r>
              <a:rPr lang="da-DK" sz="2000" dirty="0" smtClean="0"/>
              <a:t> and .NET interface requires Windows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Starting a New App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70813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APL ”in the clouds”?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7772400" cy="4114800"/>
          </a:xfrm>
        </p:spPr>
        <p:txBody>
          <a:bodyPr/>
          <a:lstStyle/>
          <a:p>
            <a:r>
              <a:rPr lang="da-DK" sz="2400" dirty="0" smtClean="0"/>
              <a:t>Experimental code to build Amazon Web Service applications is available.</a:t>
            </a:r>
          </a:p>
          <a:p>
            <a:r>
              <a:rPr lang="da-DK" sz="2400" dirty="0" smtClean="0"/>
              <a:t>Microsof.NET Assemblies and COM components written in APL can be included in most ”projects”</a:t>
            </a:r>
          </a:p>
          <a:p>
            <a:r>
              <a:rPr lang="da-DK" sz="2400" dirty="0" smtClean="0"/>
              <a:t>Students at Copenhagen University (DIKU) running Masters project to use APL under HADOOP</a:t>
            </a:r>
          </a:p>
          <a:p>
            <a:endParaRPr lang="da-DK" sz="2400" dirty="0" smtClean="0"/>
          </a:p>
          <a:p>
            <a:r>
              <a:rPr lang="da-DK" sz="2400" dirty="0" smtClean="0"/>
              <a:t>We need customers with real projects to guide out direction - please contact us if you think you want to build a cloud application.</a:t>
            </a:r>
            <a:endParaRPr lang="da-DK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Starting a New App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95804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”Running as a Service”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800" dirty="0" smtClean="0"/>
              <a:t>Applications which provide services should ideally (re)start automatically when the operating system boots</a:t>
            </a:r>
          </a:p>
          <a:p>
            <a:r>
              <a:rPr lang="da-DK" sz="1800" dirty="0" smtClean="0"/>
              <a:t>This requires registration as a ”Windows Service” or ”UNIX Daemon”.</a:t>
            </a:r>
          </a:p>
          <a:p>
            <a:r>
              <a:rPr lang="da-DK" sz="1800" dirty="0" smtClean="0"/>
              <a:t>Under Windows, a very simple solution is to use ”srvany”, a service wrapper which can start any application</a:t>
            </a:r>
          </a:p>
          <a:p>
            <a:r>
              <a:rPr lang="da-DK" sz="1800" dirty="0" smtClean="0"/>
              <a:t>Dyalog provides a tool called ”A3S” (APL As A Service), which uses a .NET service wrapper</a:t>
            </a:r>
          </a:p>
          <a:p>
            <a:pPr lvl="1"/>
            <a:r>
              <a:rPr lang="da-DK" sz="1600" dirty="0" smtClean="0"/>
              <a:t>A3S allows reception of pause/shutdown messages from the system and graceful shutdown, while srvany just kills APL</a:t>
            </a:r>
          </a:p>
          <a:p>
            <a:r>
              <a:rPr lang="da-DK" sz="2000" dirty="0" smtClean="0"/>
              <a:t>Under Linux, services are ”installed” by putting a </a:t>
            </a:r>
            <a:r>
              <a:rPr lang="da-DK" sz="2000" dirty="0"/>
              <a:t>script </a:t>
            </a:r>
            <a:r>
              <a:rPr lang="da-DK" sz="2000" dirty="0" smtClean="0"/>
              <a:t>which should accept parameter start or stop” into /etc/init.d</a:t>
            </a:r>
            <a:r>
              <a:rPr lang="da-DK" sz="2000" dirty="0"/>
              <a:t>/ </a:t>
            </a:r>
            <a:endParaRPr lang="da-DK" sz="2000" dirty="0" smtClean="0"/>
          </a:p>
          <a:p>
            <a:r>
              <a:rPr lang="da-DK" sz="2000" dirty="0" smtClean="0"/>
              <a:t>Undex AIX: </a:t>
            </a:r>
            <a:r>
              <a:rPr lang="en-GB" sz="2000" dirty="0" smtClean="0"/>
              <a:t>Add </a:t>
            </a:r>
            <a:r>
              <a:rPr lang="en-GB" sz="2000" dirty="0"/>
              <a:t>the </a:t>
            </a:r>
            <a:r>
              <a:rPr lang="en-GB" sz="2000" dirty="0" err="1" smtClean="0"/>
              <a:t>startup</a:t>
            </a:r>
            <a:r>
              <a:rPr lang="en-GB" sz="2000" dirty="0" smtClean="0"/>
              <a:t> script </a:t>
            </a:r>
            <a:r>
              <a:rPr lang="en-GB" sz="2000" dirty="0"/>
              <a:t>to /</a:t>
            </a:r>
            <a:r>
              <a:rPr lang="en-GB" sz="2000" dirty="0" err="1" smtClean="0"/>
              <a:t>etc</a:t>
            </a:r>
            <a:r>
              <a:rPr lang="en-GB" sz="2000" dirty="0" smtClean="0"/>
              <a:t>/</a:t>
            </a:r>
            <a:r>
              <a:rPr lang="en-GB" sz="2000" dirty="0" err="1" smtClean="0"/>
              <a:t>inittab</a:t>
            </a:r>
            <a:endParaRPr lang="da-DK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Starting a New App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48659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SRVANY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Download from Microsoft</a:t>
            </a:r>
          </a:p>
          <a:p>
            <a:r>
              <a:rPr lang="da-DK" dirty="0" smtClean="0"/>
              <a:t>Run command line to install service</a:t>
            </a:r>
          </a:p>
          <a:p>
            <a:endParaRPr lang="da-DK" dirty="0" smtClean="0"/>
          </a:p>
          <a:p>
            <a:r>
              <a:rPr lang="da-DK" dirty="0" smtClean="0"/>
              <a:t>(Creates registry settings)</a:t>
            </a:r>
          </a:p>
          <a:p>
            <a:r>
              <a:rPr lang="da-DK" dirty="0" smtClean="0"/>
              <a:t>Finally, edit service parameters in registry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Starting a New App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15</a:t>
            </a:fld>
            <a:endParaRPr lang="da-DK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578125" y="0"/>
            <a:ext cx="5578088" cy="317055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2501425" y="1089"/>
            <a:ext cx="6624736" cy="355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508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APL Slave Processes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800" dirty="0" smtClean="0"/>
              <a:t>Tools refined for PEACH and TryAPL</a:t>
            </a:r>
          </a:p>
          <a:p>
            <a:r>
              <a:rPr lang="da-DK" sz="2800" dirty="0" smtClean="0"/>
              <a:t>APLProcess</a:t>
            </a:r>
          </a:p>
          <a:p>
            <a:pPr lvl="1"/>
            <a:r>
              <a:rPr lang="da-DK" sz="2400" dirty="0" smtClean="0"/>
              <a:t>Start an APL process and kill it when you like!</a:t>
            </a:r>
          </a:p>
          <a:p>
            <a:r>
              <a:rPr lang="da-DK" sz="2800" dirty="0" smtClean="0"/>
              <a:t>RPCServer</a:t>
            </a:r>
          </a:p>
          <a:p>
            <a:pPr lvl="1"/>
            <a:r>
              <a:rPr lang="da-DK" sz="2400" dirty="0" smtClean="0"/>
              <a:t>Uses APLProcess to start a Conga server which will execute ”Remote Procedure Calls”.</a:t>
            </a:r>
          </a:p>
          <a:p>
            <a:r>
              <a:rPr lang="da-DK" sz="2800" dirty="0" smtClean="0"/>
              <a:t>Dyalog intends to integrate this functionality into APL – but not before 2014.</a:t>
            </a:r>
            <a:endParaRPr lang="da-DK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Starting a New App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61542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Data Storage &amp; Retrieval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 smtClean="0"/>
              <a:t>Component- and Native File Functions available on all platforms</a:t>
            </a:r>
          </a:p>
          <a:p>
            <a:r>
              <a:rPr lang="da-DK" sz="2400" dirty="0" smtClean="0"/>
              <a:t>ODBC interface (SQAPL) is bundled on Windows</a:t>
            </a:r>
          </a:p>
          <a:p>
            <a:pPr lvl="1"/>
            <a:r>
              <a:rPr lang="da-DK" sz="2000" dirty="0" smtClean="0"/>
              <a:t>SQAPL for ”UNIXODBC” will be available ”soon” – contact Dyalog if interested</a:t>
            </a:r>
          </a:p>
          <a:p>
            <a:r>
              <a:rPr lang="da-DK" sz="2400" dirty="0" smtClean="0"/>
              <a:t>SQAPL Server available on a ”project” basis</a:t>
            </a:r>
          </a:p>
          <a:p>
            <a:r>
              <a:rPr lang="da-DK" sz="2400" dirty="0" smtClean="0"/>
              <a:t>SAWS and HTTP clients can be used to retrieve data from services</a:t>
            </a:r>
          </a:p>
          <a:p>
            <a:r>
              <a:rPr lang="da-DK" sz="2400" dirty="0" smtClean="0"/>
              <a:t>Microsoft.NET also has tools for making WS calls, and serving up Web Services (see .NET User Guide)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Starting a New App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07727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SQL vs Component Files?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62664" cy="4114800"/>
          </a:xfrm>
        </p:spPr>
        <p:txBody>
          <a:bodyPr/>
          <a:lstStyle/>
          <a:p>
            <a:r>
              <a:rPr lang="da-DK" sz="2800" dirty="0" smtClean="0"/>
              <a:t>A hand built data store will nearly always outperform a relational database, IF...</a:t>
            </a:r>
          </a:p>
          <a:p>
            <a:pPr lvl="1"/>
            <a:r>
              <a:rPr lang="da-DK" sz="2400" dirty="0" smtClean="0"/>
              <a:t>The access paths that it is optimised for actually turn out to be those that are used </a:t>
            </a:r>
            <a:r>
              <a:rPr lang="da-DK" sz="2400" dirty="0" smtClean="0">
                <a:sym typeface="Wingdings" pitchFamily="2" charset="2"/>
              </a:rPr>
              <a:t></a:t>
            </a:r>
          </a:p>
          <a:p>
            <a:pPr lvl="1"/>
            <a:r>
              <a:rPr lang="da-DK" sz="2400" dirty="0" smtClean="0">
                <a:sym typeface="Wingdings" pitchFamily="2" charset="2"/>
              </a:rPr>
              <a:t>Data doesn’t outgrow the design</a:t>
            </a:r>
          </a:p>
          <a:p>
            <a:r>
              <a:rPr lang="da-DK" sz="2800" dirty="0" smtClean="0">
                <a:sym typeface="Wingdings" pitchFamily="2" charset="2"/>
              </a:rPr>
              <a:t>Modern relational databases *are* competitive in many situations</a:t>
            </a:r>
          </a:p>
          <a:p>
            <a:pPr lvl="1"/>
            <a:r>
              <a:rPr lang="da-DK" sz="2400" dirty="0" smtClean="0">
                <a:sym typeface="Wingdings" pitchFamily="2" charset="2"/>
              </a:rPr>
              <a:t>Most importantly data can be shared with other apps </a:t>
            </a:r>
          </a:p>
          <a:p>
            <a:pPr lvl="1"/>
            <a:r>
              <a:rPr lang="da-DK" sz="2400" dirty="0" smtClean="0">
                <a:sym typeface="Wingdings" pitchFamily="2" charset="2"/>
              </a:rPr>
              <a:t>Downside: DMBS can easily become a bottleneck</a:t>
            </a:r>
            <a:endParaRPr lang="da-DK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Starting a New App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45627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”NoSQL”?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kdb, jdb+, flipdb?</a:t>
            </a:r>
          </a:p>
          <a:p>
            <a:r>
              <a:rPr lang="da-DK" dirty="0" smtClean="0"/>
              <a:t>Other custom structures</a:t>
            </a:r>
          </a:p>
          <a:p>
            <a:r>
              <a:rPr lang="da-DK" dirty="0" smtClean="0"/>
              <a:t>All have APIs that Dyalog should be able to call</a:t>
            </a:r>
          </a:p>
          <a:p>
            <a:r>
              <a:rPr lang="da-DK" dirty="0"/>
              <a:t>Watch recordings of Gitte Christensen’s workshop after the conference </a:t>
            </a:r>
            <a:r>
              <a:rPr lang="da-DK" dirty="0" smtClean="0">
                <a:sym typeface="Wingdings" pitchFamily="2" charset="2"/>
              </a:rPr>
              <a:t></a:t>
            </a:r>
          </a:p>
          <a:p>
            <a:r>
              <a:rPr lang="da-DK" dirty="0" smtClean="0"/>
              <a:t>Contact Dyalog 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Starting a New App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19</a:t>
            </a:fld>
            <a:endParaRPr lang="da-DK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58" y="0"/>
            <a:ext cx="73653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0385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772400" cy="4392488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13:30 What </a:t>
            </a:r>
            <a:r>
              <a:rPr lang="en-GB" sz="2000" dirty="0"/>
              <a:t>k</a:t>
            </a:r>
            <a:r>
              <a:rPr lang="en-GB" sz="2000" dirty="0" smtClean="0"/>
              <a:t>ind of applications can we build?</a:t>
            </a:r>
          </a:p>
          <a:p>
            <a:pPr lvl="1"/>
            <a:r>
              <a:rPr lang="en-GB" sz="1800" dirty="0" smtClean="0"/>
              <a:t>Platform, User Interface (if any), Data Storage, Configuration</a:t>
            </a:r>
          </a:p>
          <a:p>
            <a:pPr lvl="1"/>
            <a:r>
              <a:rPr lang="en-GB" sz="1800" dirty="0" smtClean="0"/>
              <a:t>(We are going to build an app to display weather forecasts)</a:t>
            </a:r>
          </a:p>
          <a:p>
            <a:pPr marL="0" indent="0">
              <a:buNone/>
            </a:pPr>
            <a:r>
              <a:rPr lang="en-GB" sz="2000" dirty="0" smtClean="0"/>
              <a:t>14:00 Focus on source </a:t>
            </a:r>
            <a:r>
              <a:rPr lang="en-GB" sz="2000" dirty="0"/>
              <a:t>c</a:t>
            </a:r>
            <a:r>
              <a:rPr lang="en-GB" sz="2000" dirty="0" smtClean="0"/>
              <a:t>ode in text </a:t>
            </a:r>
            <a:r>
              <a:rPr lang="en-GB" sz="2000" dirty="0"/>
              <a:t>f</a:t>
            </a:r>
            <a:r>
              <a:rPr lang="en-GB" sz="2000" dirty="0" smtClean="0"/>
              <a:t>iles (using SALT)</a:t>
            </a:r>
            <a:br>
              <a:rPr lang="en-GB" sz="2000" dirty="0" smtClean="0"/>
            </a:br>
            <a:r>
              <a:rPr lang="en-GB" sz="2000" dirty="0" smtClean="0"/>
              <a:t>    	</a:t>
            </a:r>
            <a:r>
              <a:rPr lang="en-GB" sz="1600" dirty="0" smtClean="0"/>
              <a:t>(break at ~ 14:30)</a:t>
            </a:r>
            <a:endParaRPr lang="en-GB" sz="1800" dirty="0" smtClean="0"/>
          </a:p>
          <a:p>
            <a:pPr marL="0" indent="0">
              <a:buNone/>
            </a:pPr>
            <a:r>
              <a:rPr lang="en-GB" sz="2000" dirty="0" smtClean="0"/>
              <a:t>14:45 A closer look at some application components</a:t>
            </a:r>
          </a:p>
          <a:p>
            <a:pPr lvl="1"/>
            <a:r>
              <a:rPr lang="en-GB" sz="1600" dirty="0" smtClean="0"/>
              <a:t>Configuration Files</a:t>
            </a:r>
            <a:r>
              <a:rPr lang="en-GB" sz="1400" dirty="0" smtClean="0"/>
              <a:t> (Registry, XML, …?)</a:t>
            </a:r>
            <a:endParaRPr lang="en-GB" sz="1600" dirty="0" smtClean="0"/>
          </a:p>
          <a:p>
            <a:pPr lvl="1"/>
            <a:r>
              <a:rPr lang="en-GB" sz="1600" dirty="0" smtClean="0"/>
              <a:t>Logging (errors + usage info)</a:t>
            </a:r>
          </a:p>
          <a:p>
            <a:pPr lvl="1"/>
            <a:r>
              <a:rPr lang="en-GB" sz="1600" dirty="0" smtClean="0"/>
              <a:t>Running as a Service, Running Slave Processes</a:t>
            </a:r>
          </a:p>
          <a:p>
            <a:pPr lvl="1"/>
            <a:r>
              <a:rPr lang="en-GB" sz="1600" dirty="0" smtClean="0"/>
              <a:t>Data Storage</a:t>
            </a:r>
            <a:endParaRPr lang="en-GB" sz="1400" dirty="0" smtClean="0"/>
          </a:p>
          <a:p>
            <a:pPr marL="0" indent="0">
              <a:buNone/>
            </a:pPr>
            <a:r>
              <a:rPr lang="en-GB" sz="2000" dirty="0" smtClean="0"/>
              <a:t>15:15 A look at one recent Dyalog application: The </a:t>
            </a:r>
            <a:r>
              <a:rPr lang="en-GB" sz="2000" dirty="0" err="1" smtClean="0"/>
              <a:t>MiServer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	(</a:t>
            </a:r>
            <a:r>
              <a:rPr lang="en-GB" sz="1600" dirty="0" smtClean="0"/>
              <a:t>break at ~ 15:30)</a:t>
            </a:r>
          </a:p>
          <a:p>
            <a:pPr marL="0" indent="0">
              <a:buNone/>
            </a:pPr>
            <a:r>
              <a:rPr lang="en-GB" sz="2000" dirty="0" smtClean="0"/>
              <a:t>15:45 Exercises (until 16:30)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Starting a New App</a:t>
            </a: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499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APL Source Code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Traditional Solutions: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APL Workspaces</a:t>
            </a:r>
          </a:p>
          <a:p>
            <a:pPr lvl="1"/>
            <a:r>
              <a:rPr lang="da-DK" dirty="0" smtClean="0"/>
              <a:t>Good for ”single user projects</a:t>
            </a:r>
          </a:p>
          <a:p>
            <a:r>
              <a:rPr lang="da-DK" dirty="0" smtClean="0"/>
              <a:t>Component Files</a:t>
            </a:r>
          </a:p>
          <a:p>
            <a:pPr lvl="1"/>
            <a:r>
              <a:rPr lang="da-DK" dirty="0" smtClean="0"/>
              <a:t>Can support multiple users, but are ”black boxes” to non-APL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Starting a New App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58120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APL Source Code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Recommended</a:t>
            </a:r>
            <a:r>
              <a:rPr lang="da-DK" baseline="0" dirty="0" smtClean="0"/>
              <a:t> Solution:</a:t>
            </a:r>
            <a:endParaRPr lang="da-DK" dirty="0" smtClean="0"/>
          </a:p>
          <a:p>
            <a:r>
              <a:rPr lang="da-DK" dirty="0" smtClean="0"/>
              <a:t>Use Unicode </a:t>
            </a:r>
            <a:r>
              <a:rPr lang="da-DK" dirty="0"/>
              <a:t>Text </a:t>
            </a:r>
            <a:r>
              <a:rPr lang="da-DK" dirty="0" smtClean="0"/>
              <a:t>Files (.dyalog)</a:t>
            </a:r>
            <a:endParaRPr lang="da-DK" dirty="0"/>
          </a:p>
          <a:p>
            <a:pPr lvl="1"/>
            <a:r>
              <a:rPr lang="da-DK" dirty="0"/>
              <a:t>Allow use of state-of-the-art source code </a:t>
            </a:r>
            <a:r>
              <a:rPr lang="da-DK" dirty="0" smtClean="0"/>
              <a:t>and project management tools</a:t>
            </a:r>
          </a:p>
          <a:p>
            <a:pPr lvl="0"/>
            <a:r>
              <a:rPr lang="da-DK" dirty="0" smtClean="0"/>
              <a:t>Dyalog is moving towards delivery of all APL source code in this format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Starting a New App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21</a:t>
            </a:fld>
            <a:endParaRPr lang="da-DK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202"/>
            <a:ext cx="737235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74984"/>
            <a:ext cx="37242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4983"/>
            <a:ext cx="9211226" cy="537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8692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Dyalog Project Files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On installation, Dyalog APL creates an association for the extension .dyapp</a:t>
            </a:r>
          </a:p>
          <a:p>
            <a:r>
              <a:rPr lang="da-DK" dirty="0"/>
              <a:t>.dyapp files define Dyalog </a:t>
            </a:r>
            <a:r>
              <a:rPr lang="da-DK" dirty="0" smtClean="0"/>
              <a:t>Applications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Starting a New App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22</a:t>
            </a:fld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667702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411" y="692696"/>
            <a:ext cx="37242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81128"/>
            <a:ext cx="260985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5626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Focus on Source Code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772400" cy="4114800"/>
          </a:xfrm>
        </p:spPr>
        <p:txBody>
          <a:bodyPr/>
          <a:lstStyle/>
          <a:p>
            <a:r>
              <a:rPr lang="da-DK" sz="2800" dirty="0" smtClean="0"/>
              <a:t>Dyalog has developed SALT – the Simple APL Library Toolkit – to manage source code held in Unicode text files</a:t>
            </a:r>
          </a:p>
          <a:p>
            <a:r>
              <a:rPr lang="da-DK" sz="2800" dirty="0" smtClean="0"/>
              <a:t>Over to Dan...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Starting a New App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40914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SALT Recap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APL Script files can be used at runtime or loaded into workspace which is distributed.</a:t>
            </a:r>
          </a:p>
          <a:p>
            <a:r>
              <a:rPr lang="da-DK" dirty="0" smtClean="0"/>
              <a:t>Using script files doesn’t compromise the APL ”way of life”.</a:t>
            </a:r>
          </a:p>
          <a:p>
            <a:r>
              <a:rPr lang="da-DK" dirty="0" smtClean="0"/>
              <a:t>Best thing: You can laugh at syserrs</a:t>
            </a:r>
          </a:p>
          <a:p>
            <a:pPr lvl="1"/>
            <a:r>
              <a:rPr lang="da-DK" dirty="0" smtClean="0"/>
              <a:t>On every change, source file is updated</a:t>
            </a:r>
          </a:p>
          <a:p>
            <a:pPr lvl="1"/>
            <a:r>
              <a:rPr lang="da-DK" dirty="0" smtClean="0"/>
              <a:t>Be quick, we are removing them (syserrs)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Starting a New App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78041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SubVersion, Git, Mercurial?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 smtClean="0"/>
              <a:t>SubVersion is very widely used, was the first popular open-source system</a:t>
            </a:r>
          </a:p>
          <a:p>
            <a:r>
              <a:rPr lang="da-DK" sz="2400" dirty="0" smtClean="0"/>
              <a:t>Today, Git and Mercurial are becoming popular</a:t>
            </a:r>
          </a:p>
          <a:p>
            <a:pPr lvl="1"/>
            <a:r>
              <a:rPr lang="da-DK" sz="2000" dirty="0" smtClean="0"/>
              <a:t>Use a ”distributed” model (no central repository)</a:t>
            </a:r>
          </a:p>
          <a:p>
            <a:r>
              <a:rPr lang="da-DK" sz="2400" dirty="0" smtClean="0"/>
              <a:t>Dyalog uses </a:t>
            </a:r>
            <a:r>
              <a:rPr lang="da-DK" sz="2400" dirty="0" smtClean="0"/>
              <a:t>SVN (SubVersion) </a:t>
            </a:r>
            <a:r>
              <a:rPr lang="da-DK" sz="2400" dirty="0" smtClean="0"/>
              <a:t>for all source code, including C, C#, C++, APL and documentation</a:t>
            </a:r>
          </a:p>
          <a:p>
            <a:r>
              <a:rPr lang="da-DK" sz="2400" dirty="0" smtClean="0"/>
              <a:t>”TortoiseSVN” is a Windows GUI frontend for SVN</a:t>
            </a:r>
            <a:endParaRPr lang="da-DK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Starting a New App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11130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Part II - Components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800" dirty="0" smtClean="0"/>
              <a:t>Minimum Set?</a:t>
            </a:r>
          </a:p>
          <a:p>
            <a:pPr lvl="1"/>
            <a:r>
              <a:rPr lang="da-DK" sz="2400" dirty="0" smtClean="0"/>
              <a:t>(Source Code &amp; Deployment Strategy)</a:t>
            </a:r>
          </a:p>
          <a:p>
            <a:pPr lvl="1"/>
            <a:r>
              <a:rPr lang="da-DK" sz="2400" dirty="0" smtClean="0"/>
              <a:t>Regression Testing Framework</a:t>
            </a:r>
            <a:endParaRPr lang="da-DK" sz="2400" dirty="0" smtClean="0"/>
          </a:p>
          <a:p>
            <a:pPr lvl="1"/>
            <a:r>
              <a:rPr lang="da-DK" sz="2400" dirty="0" smtClean="0"/>
              <a:t>”</a:t>
            </a:r>
            <a:r>
              <a:rPr lang="da-DK" sz="2400" dirty="0" smtClean="0"/>
              <a:t>Front End”</a:t>
            </a:r>
          </a:p>
          <a:p>
            <a:pPr lvl="1"/>
            <a:r>
              <a:rPr lang="da-DK" sz="2400" dirty="0" smtClean="0"/>
              <a:t>Configuration</a:t>
            </a:r>
          </a:p>
          <a:p>
            <a:pPr lvl="1"/>
            <a:r>
              <a:rPr lang="da-DK" sz="2400" dirty="0" smtClean="0"/>
              <a:t>TCP Connectivity</a:t>
            </a:r>
          </a:p>
          <a:p>
            <a:pPr lvl="1"/>
            <a:r>
              <a:rPr lang="da-DK" sz="2400" dirty="0" smtClean="0"/>
              <a:t>Error Handling</a:t>
            </a:r>
          </a:p>
          <a:p>
            <a:pPr lvl="1"/>
            <a:r>
              <a:rPr lang="da-DK" sz="2400" dirty="0" smtClean="0"/>
              <a:t>Logging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Starting a New App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09647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Other Utilities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8232"/>
            <a:ext cx="7772400" cy="4114800"/>
          </a:xfrm>
        </p:spPr>
        <p:txBody>
          <a:bodyPr/>
          <a:lstStyle/>
          <a:p>
            <a:r>
              <a:rPr lang="da-DK" sz="2400" dirty="0" smtClean="0"/>
              <a:t>Strings</a:t>
            </a:r>
          </a:p>
          <a:p>
            <a:r>
              <a:rPr lang="da-DK" sz="2400" dirty="0" smtClean="0"/>
              <a:t>Dates</a:t>
            </a:r>
          </a:p>
          <a:p>
            <a:r>
              <a:rPr lang="da-DK" sz="2400" dirty="0" smtClean="0"/>
              <a:t>Files, Folders, etc</a:t>
            </a:r>
          </a:p>
          <a:p>
            <a:r>
              <a:rPr lang="da-DK" sz="2400" dirty="0" smtClean="0"/>
              <a:t>E-Mail</a:t>
            </a:r>
          </a:p>
          <a:p>
            <a:r>
              <a:rPr lang="da-DK" sz="2400" dirty="0" smtClean="0"/>
              <a:t>XML / JSON / Base64 Encoding</a:t>
            </a:r>
          </a:p>
          <a:p>
            <a:r>
              <a:rPr lang="da-DK" sz="2400" dirty="0" smtClean="0"/>
              <a:t>Encryption</a:t>
            </a:r>
            <a:br>
              <a:rPr lang="da-DK" sz="2400" dirty="0" smtClean="0"/>
            </a:br>
            <a:endParaRPr lang="da-DK" sz="2400" dirty="0"/>
          </a:p>
          <a:p>
            <a:pPr marL="0" indent="0">
              <a:buNone/>
            </a:pPr>
            <a:r>
              <a:rPr lang="da-DK" sz="2400" dirty="0" smtClean="0"/>
              <a:t>Recommended sources:</a:t>
            </a:r>
          </a:p>
          <a:p>
            <a:pPr marL="342900" indent="-342900"/>
            <a:r>
              <a:rPr lang="da-DK" sz="2400" dirty="0" smtClean="0"/>
              <a:t>MiServer ”Utils” folder</a:t>
            </a:r>
          </a:p>
          <a:p>
            <a:pPr marL="342900" indent="-342900"/>
            <a:r>
              <a:rPr lang="da-DK" sz="2400" dirty="0" smtClean="0"/>
              <a:t>APLWiki.com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SzTx/>
              <a:buFontTx/>
              <a:buChar char="•"/>
              <a:tabLst/>
              <a:defRPr/>
            </a:pPr>
            <a:r>
              <a:rPr lang="da-DK" sz="2400" baseline="0" dirty="0" smtClean="0">
                <a:solidFill>
                  <a:srgbClr val="333333"/>
                </a:solidFill>
                <a:effectLst/>
              </a:rPr>
              <a:t>http://tools.dyalog.com/library</a:t>
            </a:r>
            <a:endParaRPr lang="da-DK" sz="2400" dirty="0" smtClean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Starting a New App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27</a:t>
            </a:fld>
            <a:endParaRPr lang="da-D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47103"/>
            <a:ext cx="782955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286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02" y="0"/>
            <a:ext cx="8558102" cy="68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0783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Start App1a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We can also start applications from an APL workspace </a:t>
            </a:r>
            <a:r>
              <a:rPr lang="da-DK" dirty="0" smtClean="0">
                <a:sym typeface="Wingdings" pitchFamily="2" charset="2"/>
              </a:rPr>
              <a:t></a:t>
            </a:r>
          </a:p>
          <a:p>
            <a:r>
              <a:rPr lang="da-DK" dirty="0" smtClean="0">
                <a:sym typeface="Wingdings" pitchFamily="2" charset="2"/>
              </a:rPr>
              <a:t>Let’s take a look...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Starting a New App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08066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Loading Utilities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 smtClean="0"/>
              <a:t>Load utilities first or use SALT dependency features</a:t>
            </a:r>
          </a:p>
          <a:p>
            <a:r>
              <a:rPr lang="da-DK" sz="2400" dirty="0"/>
              <a:t>Beware of un-refreshed references to other spaces:</a:t>
            </a:r>
            <a:br>
              <a:rPr lang="da-DK" sz="2400" dirty="0"/>
            </a:b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>
                <a:latin typeface="APL385 Unicode" pitchFamily="49" charset="0"/>
              </a:rPr>
              <a:t>   F</a:t>
            </a:r>
            <a:r>
              <a:rPr lang="da-DK" sz="2400" dirty="0">
                <a:latin typeface="APL385 Unicode" pitchFamily="49" charset="0"/>
              </a:rPr>
              <a:t>←#.Files</a:t>
            </a:r>
            <a:br>
              <a:rPr lang="da-DK" sz="2400" dirty="0">
                <a:latin typeface="APL385 Unicode" pitchFamily="49" charset="0"/>
              </a:rPr>
            </a:br>
            <a:r>
              <a:rPr lang="da-DK" sz="2400" dirty="0">
                <a:latin typeface="APL385 Unicode" pitchFamily="49" charset="0"/>
              </a:rPr>
              <a:t> </a:t>
            </a:r>
            <a:r>
              <a:rPr lang="da-DK" sz="2400" dirty="0" smtClean="0">
                <a:latin typeface="APL385 Unicode" pitchFamily="49" charset="0"/>
              </a:rPr>
              <a:t>  DRC←#.DRC</a:t>
            </a:r>
            <a:br>
              <a:rPr lang="da-DK" sz="2400" dirty="0" smtClean="0">
                <a:latin typeface="APL385 Unicode" pitchFamily="49" charset="0"/>
              </a:rPr>
            </a:br>
            <a:r>
              <a:rPr lang="da-DK" sz="2400" dirty="0" smtClean="0">
                <a:latin typeface="APL385 Unicode" pitchFamily="49" charset="0"/>
              </a:rPr>
              <a:t/>
            </a:r>
            <a:br>
              <a:rPr lang="da-DK" sz="2400" dirty="0" smtClean="0">
                <a:latin typeface="APL385 Unicode" pitchFamily="49" charset="0"/>
              </a:rPr>
            </a:br>
            <a:r>
              <a:rPr lang="da-DK" sz="2400" dirty="0" smtClean="0"/>
              <a:t>These *must* be refreshed on every application startup, to avoid them keeping old copies of spaces alive – this can be *very* confusing!</a:t>
            </a:r>
            <a:endParaRPr lang="da-DK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Starting a New App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1868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Types of Applications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Desktop Application</a:t>
            </a:r>
          </a:p>
          <a:p>
            <a:r>
              <a:rPr lang="da-DK" dirty="0" smtClean="0"/>
              <a:t>Service (no User Interface)</a:t>
            </a:r>
            <a:endParaRPr lang="da-DK" dirty="0"/>
          </a:p>
          <a:p>
            <a:r>
              <a:rPr lang="da-DK" dirty="0" smtClean="0"/>
              <a:t>Web Server (viewed in ”Browser”)</a:t>
            </a:r>
            <a:endParaRPr lang="da-DK" dirty="0"/>
          </a:p>
          <a:p>
            <a:r>
              <a:rPr lang="da-DK" dirty="0" smtClean="0"/>
              <a:t>Smartphone or Tablet Application</a:t>
            </a:r>
          </a:p>
          <a:p>
            <a:endParaRPr lang="da-DK" dirty="0" smtClean="0"/>
          </a:p>
          <a:p>
            <a:r>
              <a:rPr lang="da-DK" dirty="0" smtClean="0"/>
              <a:t>Single </a:t>
            </a:r>
            <a:r>
              <a:rPr lang="da-DK" dirty="0"/>
              <a:t>or </a:t>
            </a:r>
            <a:r>
              <a:rPr lang="da-DK" dirty="0" smtClean="0"/>
              <a:t>Multi-Tier – or ”Cloud”?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sz="2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z="2000" dirty="0" smtClean="0">
                <a:latin typeface="+mn-lt"/>
              </a:rPr>
              <a:t>Starting a New App</a:t>
            </a:r>
            <a:endParaRPr lang="da-DK" sz="2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BCCDEE4C-F9F1-481E-A617-5C7709786851}" type="slidenum">
              <a:rPr lang="da-DK" sz="2000" smtClean="0">
                <a:latin typeface="+mn-lt"/>
              </a:rPr>
              <a:pPr algn="ctr">
                <a:defRPr/>
              </a:pPr>
              <a:t>3</a:t>
            </a:fld>
            <a:endParaRPr lang="da-DK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08469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Task 1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 smtClean="0"/>
              <a:t>Enhance App1a to display stock quotes</a:t>
            </a:r>
          </a:p>
          <a:p>
            <a:r>
              <a:rPr lang="da-DK" sz="2400" dirty="0" smtClean="0"/>
              <a:t>A quick search with Google finds</a:t>
            </a:r>
            <a:br>
              <a:rPr lang="da-DK" sz="2400" dirty="0" smtClean="0"/>
            </a:br>
            <a:r>
              <a:rPr lang="da-DK" sz="2400" dirty="0" smtClean="0">
                <a:hlinkClick r:id="rId3"/>
              </a:rPr>
              <a:t>http</a:t>
            </a:r>
            <a:r>
              <a:rPr lang="da-DK" sz="2400" dirty="0">
                <a:hlinkClick r:id="rId3"/>
              </a:rPr>
              <a:t>://</a:t>
            </a:r>
            <a:r>
              <a:rPr lang="da-DK" sz="2400" dirty="0" smtClean="0">
                <a:hlinkClick r:id="rId3"/>
              </a:rPr>
              <a:t>www.gummy-stuff.org/Yahoo-data.htm</a:t>
            </a:r>
            <a:endParaRPr lang="da-DK" sz="2400" dirty="0" smtClean="0"/>
          </a:p>
          <a:p>
            <a:r>
              <a:rPr lang="da-DK" sz="2400" dirty="0" smtClean="0"/>
              <a:t>We can use Conga Samples.HTTPGet</a:t>
            </a:r>
          </a:p>
          <a:p>
            <a:r>
              <a:rPr lang="da-DK" sz="2400" dirty="0" smtClean="0"/>
              <a:t>Let’s take a look...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Starting a New App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30</a:t>
            </a:fld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1" y="16329"/>
            <a:ext cx="8953500" cy="668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8019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Application Configuration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400" b="1" dirty="0" smtClean="0"/>
              <a:t>Alternatives:</a:t>
            </a:r>
          </a:p>
          <a:p>
            <a:r>
              <a:rPr lang="da-DK" sz="2400" dirty="0" smtClean="0"/>
              <a:t>Store information in your own database</a:t>
            </a:r>
          </a:p>
          <a:p>
            <a:r>
              <a:rPr lang="da-DK" sz="2400" dirty="0" smtClean="0"/>
              <a:t>(Good old) </a:t>
            </a:r>
            <a:r>
              <a:rPr lang="da-DK" sz="2400" dirty="0"/>
              <a:t>.INI </a:t>
            </a:r>
            <a:r>
              <a:rPr lang="da-DK" sz="2400" dirty="0" smtClean="0"/>
              <a:t>files</a:t>
            </a:r>
          </a:p>
          <a:p>
            <a:r>
              <a:rPr lang="da-DK" sz="2400" dirty="0" smtClean="0"/>
              <a:t>Windows Registry</a:t>
            </a:r>
          </a:p>
          <a:p>
            <a:r>
              <a:rPr lang="da-DK" sz="2400" dirty="0" smtClean="0"/>
              <a:t>XML</a:t>
            </a:r>
            <a:r>
              <a:rPr lang="da-DK" sz="2400" dirty="0"/>
              <a:t> </a:t>
            </a:r>
            <a:r>
              <a:rPr lang="da-DK" sz="2400" dirty="0" smtClean="0"/>
              <a:t>config files</a:t>
            </a:r>
          </a:p>
          <a:p>
            <a:r>
              <a:rPr lang="da-DK" sz="2400" dirty="0" smtClean="0"/>
              <a:t>INI and XML files have the advantage of being able to reside in your app folder</a:t>
            </a:r>
          </a:p>
          <a:p>
            <a:pPr lvl="1"/>
            <a:r>
              <a:rPr lang="da-DK" sz="2000" dirty="0" smtClean="0"/>
              <a:t>Easy to make many copies of your app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Starting a New App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56773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Using the Registry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140968"/>
            <a:ext cx="8458200" cy="2883024"/>
          </a:xfrm>
        </p:spPr>
        <p:txBody>
          <a:bodyPr/>
          <a:lstStyle/>
          <a:p>
            <a:pPr marL="0" indent="0">
              <a:buNone/>
            </a:pPr>
            <a:r>
              <a:rPr lang="da-DK" sz="1800" dirty="0" smtClean="0">
                <a:latin typeface="APL385 Unicode" pitchFamily="49" charset="0"/>
              </a:rPr>
              <a:t>   ⎕</a:t>
            </a:r>
            <a:r>
              <a:rPr lang="da-DK" sz="1800" dirty="0">
                <a:latin typeface="APL385 Unicode" pitchFamily="49" charset="0"/>
              </a:rPr>
              <a:t>USING←''</a:t>
            </a:r>
          </a:p>
          <a:p>
            <a:pPr marL="0" indent="0">
              <a:buNone/>
            </a:pPr>
            <a:r>
              <a:rPr lang="da-DK" sz="1800" dirty="0">
                <a:latin typeface="APL385 Unicode" pitchFamily="49" charset="0"/>
              </a:rPr>
              <a:t>   hkcu←Microsoft.Win32.Registry.CurrentUser</a:t>
            </a:r>
          </a:p>
          <a:p>
            <a:pPr marL="0" indent="0">
              <a:buNone/>
            </a:pPr>
            <a:r>
              <a:rPr lang="da-DK" sz="1800" dirty="0">
                <a:latin typeface="APL385 Unicode" pitchFamily="49" charset="0"/>
              </a:rPr>
              <a:t>   subkey←'Software\Dyalog\Dyalog APL/W-64 13.1 </a:t>
            </a:r>
            <a:r>
              <a:rPr lang="da-DK" sz="1800" dirty="0" smtClean="0">
                <a:latin typeface="APL385 Unicode" pitchFamily="49" charset="0"/>
              </a:rPr>
              <a:t>Unicode</a:t>
            </a:r>
            <a:br>
              <a:rPr lang="da-DK" sz="1800" dirty="0" smtClean="0">
                <a:latin typeface="APL385 Unicode" pitchFamily="49" charset="0"/>
              </a:rPr>
            </a:br>
            <a:r>
              <a:rPr lang="da-DK" sz="1800" dirty="0" smtClean="0">
                <a:latin typeface="APL385 Unicode" pitchFamily="49" charset="0"/>
              </a:rPr>
              <a:t>                                          \</a:t>
            </a:r>
            <a:r>
              <a:rPr lang="da-DK" sz="1800" dirty="0">
                <a:latin typeface="APL385 Unicode" pitchFamily="49" charset="0"/>
              </a:rPr>
              <a:t>AutoComplete'</a:t>
            </a:r>
          </a:p>
          <a:p>
            <a:pPr marL="0" indent="0">
              <a:buNone/>
            </a:pPr>
            <a:r>
              <a:rPr lang="da-DK" sz="1800" dirty="0">
                <a:latin typeface="APL385 Unicode" pitchFamily="49" charset="0"/>
              </a:rPr>
              <a:t>   autocomplete←hkcu.OpenSubKey ⊂subkey</a:t>
            </a:r>
          </a:p>
          <a:p>
            <a:pPr marL="0" indent="0">
              <a:buNone/>
            </a:pPr>
            <a:r>
              <a:rPr lang="da-DK" sz="1800" dirty="0">
                <a:latin typeface="APL385 Unicode" pitchFamily="49" charset="0"/>
              </a:rPr>
              <a:t>   autocomplete.GetValueNames ⍬</a:t>
            </a:r>
          </a:p>
          <a:p>
            <a:pPr marL="0" indent="0">
              <a:buNone/>
            </a:pPr>
            <a:r>
              <a:rPr lang="da-DK" sz="1800" dirty="0">
                <a:latin typeface="APL385 Unicode" pitchFamily="49" charset="0"/>
              </a:rPr>
              <a:t> CancelKey1 ColorScheme Cols CommonKey1 CompleteKey1  Rows    </a:t>
            </a:r>
          </a:p>
          <a:p>
            <a:pPr marL="0" indent="0">
              <a:buNone/>
            </a:pPr>
            <a:r>
              <a:rPr lang="da-DK" sz="1800" dirty="0">
                <a:latin typeface="APL385 Unicode" pitchFamily="49" charset="0"/>
              </a:rPr>
              <a:t>   autocomplete.GetValue ⊂'Rows'</a:t>
            </a:r>
          </a:p>
          <a:p>
            <a:pPr marL="0" indent="0">
              <a:buNone/>
            </a:pPr>
            <a:r>
              <a:rPr lang="da-DK" sz="1800" dirty="0" smtClean="0">
                <a:latin typeface="APL385 Unicode" pitchFamily="49" charset="0"/>
              </a:rPr>
              <a:t>30</a:t>
            </a:r>
            <a:endParaRPr lang="da-DK" sz="1800" dirty="0">
              <a:latin typeface="APL385 Unicode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Starting a New App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32</a:t>
            </a:fld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4616"/>
            <a:ext cx="69913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5973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Using INI Files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3460"/>
            <a:ext cx="8458200" cy="3672408"/>
          </a:xfrm>
        </p:spPr>
        <p:txBody>
          <a:bodyPr/>
          <a:lstStyle/>
          <a:p>
            <a:pPr marL="0" indent="0">
              <a:buNone/>
            </a:pPr>
            <a:r>
              <a:rPr lang="da-DK" sz="2400" b="1" dirty="0" smtClean="0"/>
              <a:t>Kai Jäger has built a very nice INI file class:</a:t>
            </a:r>
          </a:p>
          <a:p>
            <a:pPr marL="0" indent="0">
              <a:buNone/>
            </a:pPr>
            <a:r>
              <a:rPr lang="da-DK" sz="1800" dirty="0" smtClean="0">
                <a:latin typeface="APL385 Unicode" pitchFamily="49" charset="0"/>
              </a:rPr>
              <a:t>   </a:t>
            </a:r>
          </a:p>
          <a:p>
            <a:pPr marL="0" indent="0">
              <a:buNone/>
            </a:pPr>
            <a:r>
              <a:rPr lang="da-DK" sz="1800" dirty="0" smtClean="0">
                <a:latin typeface="APL385 Unicode" pitchFamily="49" charset="0"/>
              </a:rPr>
              <a:t>    ]</a:t>
            </a:r>
            <a:r>
              <a:rPr lang="da-DK" sz="1800" dirty="0">
                <a:latin typeface="APL385 Unicode" pitchFamily="49" charset="0"/>
              </a:rPr>
              <a:t>load "C</a:t>
            </a:r>
            <a:r>
              <a:rPr lang="da-DK" sz="1800" dirty="0" smtClean="0">
                <a:latin typeface="APL385 Unicode" pitchFamily="49" charset="0"/>
              </a:rPr>
              <a:t>:\...\Starting a New Application\inifiles</a:t>
            </a:r>
            <a:r>
              <a:rPr lang="da-DK" sz="1800" dirty="0">
                <a:latin typeface="APL385 Unicode" pitchFamily="49" charset="0"/>
              </a:rPr>
              <a:t>"</a:t>
            </a:r>
          </a:p>
          <a:p>
            <a:pPr marL="0" indent="0">
              <a:buNone/>
            </a:pPr>
            <a:r>
              <a:rPr lang="da-DK" sz="1800" dirty="0">
                <a:latin typeface="APL385 Unicode" pitchFamily="49" charset="0"/>
              </a:rPr>
              <a:t>#.IniFiles</a:t>
            </a:r>
          </a:p>
          <a:p>
            <a:pPr marL="0" indent="0">
              <a:buNone/>
            </a:pPr>
            <a:r>
              <a:rPr lang="da-DK" sz="1800" dirty="0" smtClean="0">
                <a:latin typeface="APL385 Unicode" pitchFamily="49" charset="0"/>
              </a:rPr>
              <a:t>    ini</a:t>
            </a:r>
            <a:r>
              <a:rPr lang="da-DK" sz="1800" dirty="0">
                <a:latin typeface="APL385 Unicode" pitchFamily="49" charset="0"/>
              </a:rPr>
              <a:t>←⎕NEW IniFiles 'C:\Docs\Conference\2012\Starting a New Application\App1\App1.ini' </a:t>
            </a:r>
          </a:p>
          <a:p>
            <a:pPr marL="0" indent="0">
              <a:buNone/>
            </a:pPr>
            <a:r>
              <a:rPr lang="da-DK" sz="1800" dirty="0" smtClean="0">
                <a:latin typeface="APL385 Unicode" pitchFamily="49" charset="0"/>
              </a:rPr>
              <a:t>    ini.Get </a:t>
            </a:r>
            <a:r>
              <a:rPr lang="da-DK" sz="1800" dirty="0">
                <a:latin typeface="APL385 Unicode" pitchFamily="49" charset="0"/>
              </a:rPr>
              <a:t>'Data' 'page'</a:t>
            </a:r>
          </a:p>
          <a:p>
            <a:pPr marL="0" indent="0">
              <a:buNone/>
            </a:pPr>
            <a:r>
              <a:rPr lang="da-DK" sz="1800" dirty="0">
                <a:latin typeface="APL385 Unicode" pitchFamily="49" charset="0"/>
              </a:rPr>
              <a:t> http://download.finance.yahoo.com/d/quotes.csv? </a:t>
            </a:r>
          </a:p>
          <a:p>
            <a:pPr marL="0" indent="0">
              <a:buNone/>
            </a:pPr>
            <a:r>
              <a:rPr lang="da-DK" sz="1800" dirty="0">
                <a:latin typeface="APL385 Unicode" pitchFamily="49" charset="0"/>
              </a:rPr>
              <a:t>   </a:t>
            </a:r>
            <a:r>
              <a:rPr lang="da-DK" sz="1800" dirty="0" smtClean="0">
                <a:latin typeface="APL385 Unicode" pitchFamily="49" charset="0"/>
              </a:rPr>
              <a:t> ini['Data:symbols</a:t>
            </a:r>
            <a:r>
              <a:rPr lang="da-DK" sz="1800" dirty="0">
                <a:latin typeface="APL385 Unicode" pitchFamily="49" charset="0"/>
              </a:rPr>
              <a:t>' 'Data:facts']</a:t>
            </a:r>
          </a:p>
          <a:p>
            <a:pPr marL="0" indent="0">
              <a:buNone/>
            </a:pPr>
            <a:r>
              <a:rPr lang="da-DK" sz="1800" dirty="0">
                <a:latin typeface="APL385 Unicode" pitchFamily="49" charset="0"/>
              </a:rPr>
              <a:t> </a:t>
            </a:r>
            <a:r>
              <a:rPr lang="da-DK" sz="1800" dirty="0" smtClean="0">
                <a:latin typeface="APL385 Unicode" pitchFamily="49" charset="0"/>
              </a:rPr>
              <a:t>BBDB.TO+NT.TO+GE+MSFT  </a:t>
            </a:r>
            <a:r>
              <a:rPr lang="da-DK" sz="1800" dirty="0">
                <a:latin typeface="APL385 Unicode" pitchFamily="49" charset="0"/>
              </a:rPr>
              <a:t>snl1d1t1ohgdr </a:t>
            </a:r>
          </a:p>
          <a:p>
            <a:pPr marL="0" indent="0">
              <a:buNone/>
            </a:pPr>
            <a:r>
              <a:rPr lang="da-DK" sz="1800" dirty="0" smtClean="0">
                <a:latin typeface="APL385 Unicode" pitchFamily="49" charset="0"/>
              </a:rPr>
              <a:t>    ini</a:t>
            </a:r>
            <a:r>
              <a:rPr lang="da-DK" sz="1800" dirty="0">
                <a:latin typeface="APL385 Unicode" pitchFamily="49" charset="0"/>
              </a:rPr>
              <a:t>[⊂'Data:new']←⊂'value'</a:t>
            </a:r>
          </a:p>
          <a:p>
            <a:pPr marL="0" indent="0">
              <a:buNone/>
            </a:pPr>
            <a:r>
              <a:rPr lang="da-DK" sz="1800" dirty="0">
                <a:latin typeface="APL385 Unicode" pitchFamily="49" charset="0"/>
              </a:rPr>
              <a:t>   </a:t>
            </a:r>
            <a:r>
              <a:rPr lang="da-DK" sz="1800" dirty="0" smtClean="0">
                <a:latin typeface="APL385 Unicode" pitchFamily="49" charset="0"/>
              </a:rPr>
              <a:t> ini</a:t>
            </a:r>
            <a:r>
              <a:rPr lang="da-DK" sz="1800" dirty="0">
                <a:latin typeface="APL385 Unicode" pitchFamily="49" charset="0"/>
              </a:rPr>
              <a:t>.(Save IniFilename)</a:t>
            </a:r>
            <a:endParaRPr lang="da-DK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Starting a New App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33</a:t>
            </a:fld>
            <a:endParaRPr lang="da-DK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260648"/>
            <a:ext cx="52482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632" y="260648"/>
            <a:ext cx="52482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9569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Using XML Files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Starting a New App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34</a:t>
            </a:fld>
            <a:endParaRPr lang="da-DK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632"/>
            <a:ext cx="9178505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3" y="116632"/>
            <a:ext cx="9124137" cy="619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9893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Task 2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Enhance the application to use an INI file containing configuration: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Starting a New App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35</a:t>
            </a:fld>
            <a:endParaRPr lang="da-DK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714667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8659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Error</a:t>
            </a:r>
            <a:r>
              <a:rPr lang="da-DK" baseline="0" dirty="0" smtClean="0"/>
              <a:t> Handling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772400" cy="4114800"/>
          </a:xfrm>
        </p:spPr>
        <p:txBody>
          <a:bodyPr/>
          <a:lstStyle/>
          <a:p>
            <a:r>
              <a:rPr lang="da-DK" sz="2400" dirty="0" smtClean="0"/>
              <a:t>”DrA” is a general-purpose Error Logging mechanism</a:t>
            </a:r>
          </a:p>
          <a:p>
            <a:r>
              <a:rPr lang="da-DK" sz="2400" dirty="0" smtClean="0"/>
              <a:t>Included with MiServer, will soon be ”released” separately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reates APL </a:t>
            </a:r>
            <a:r>
              <a:rPr lang="en-US" sz="2400" dirty="0"/>
              <a:t>component file </a:t>
            </a:r>
            <a:r>
              <a:rPr lang="en-US" sz="2400" dirty="0" smtClean="0"/>
              <a:t>for each error, containing:</a:t>
            </a:r>
          </a:p>
          <a:p>
            <a:pPr lvl="1"/>
            <a:r>
              <a:rPr lang="en-US" sz="1800" dirty="0" smtClean="0"/>
              <a:t>Execution Stack</a:t>
            </a:r>
          </a:p>
          <a:p>
            <a:pPr lvl="1"/>
            <a:r>
              <a:rPr lang="en-US" sz="1800" dirty="0" smtClean="0"/>
              <a:t>Definition </a:t>
            </a:r>
            <a:r>
              <a:rPr lang="en-US" sz="1800" dirty="0"/>
              <a:t>of the failing </a:t>
            </a:r>
            <a:r>
              <a:rPr lang="en-US" sz="1800" dirty="0" smtClean="0"/>
              <a:t>function</a:t>
            </a:r>
          </a:p>
          <a:p>
            <a:pPr lvl="1"/>
            <a:r>
              <a:rPr lang="en-US" sz="1800" dirty="0" smtClean="0"/>
              <a:t>Values </a:t>
            </a:r>
            <a:r>
              <a:rPr lang="en-US" sz="1800" dirty="0"/>
              <a:t>of any variables which were referenced on the line of code which failed. </a:t>
            </a:r>
            <a:r>
              <a:rPr lang="en-US" sz="1800" dirty="0" smtClean="0"/>
              <a:t>Other </a:t>
            </a:r>
            <a:r>
              <a:rPr lang="en-US" sz="1800" dirty="0" err="1" smtClean="0"/>
              <a:t>vars</a:t>
            </a:r>
            <a:r>
              <a:rPr lang="en-US" sz="1800" dirty="0" smtClean="0"/>
              <a:t> can be requested.</a:t>
            </a:r>
          </a:p>
          <a:p>
            <a:r>
              <a:rPr lang="en-US" sz="2400" dirty="0" smtClean="0"/>
              <a:t>User can decide whether to resume application</a:t>
            </a:r>
          </a:p>
          <a:p>
            <a:r>
              <a:rPr lang="en-US" sz="2400" dirty="0" smtClean="0"/>
              <a:t>Log file can be e-mailed to system administrator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Starting a New App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36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60466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Logging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 smtClean="0"/>
              <a:t>LumberJack is a another general-purpose tool included in MiServer (and in the course folder):</a:t>
            </a:r>
            <a:br>
              <a:rPr lang="da-DK" sz="2400" dirty="0" smtClean="0"/>
            </a:br>
            <a:endParaRPr lang="da-DK" sz="2400" dirty="0" smtClean="0"/>
          </a:p>
          <a:p>
            <a:pPr marL="0" indent="0">
              <a:buNone/>
            </a:pPr>
            <a:r>
              <a:rPr lang="da-DK" sz="2000" dirty="0">
                <a:latin typeface="APL385 Unicode" pitchFamily="49" charset="0"/>
              </a:rPr>
              <a:t> </a:t>
            </a:r>
            <a:r>
              <a:rPr lang="da-DK" sz="2000" dirty="0" smtClean="0">
                <a:latin typeface="APL385 Unicode" pitchFamily="49" charset="0"/>
              </a:rPr>
              <a:t> lj←⎕</a:t>
            </a:r>
            <a:r>
              <a:rPr lang="da-DK" sz="2000" dirty="0">
                <a:latin typeface="APL385 Unicode" pitchFamily="49" charset="0"/>
              </a:rPr>
              <a:t>NEW Lumberjack ('c:\mylogs' 15 'myApp' 1)</a:t>
            </a:r>
          </a:p>
          <a:p>
            <a:pPr marL="0" indent="0">
              <a:buNone/>
            </a:pPr>
            <a:r>
              <a:rPr lang="en-US" sz="2000" dirty="0">
                <a:latin typeface="APL385 Unicode" pitchFamily="49" charset="0"/>
              </a:rPr>
              <a:t>  </a:t>
            </a:r>
            <a:r>
              <a:rPr lang="en-US" sz="2000" dirty="0" err="1" smtClean="0">
                <a:latin typeface="APL385 Unicode" pitchFamily="49" charset="0"/>
              </a:rPr>
              <a:t>lj.Log</a:t>
            </a:r>
            <a:r>
              <a:rPr lang="en-US" sz="2000" dirty="0" smtClean="0">
                <a:latin typeface="APL385 Unicode" pitchFamily="49" charset="0"/>
              </a:rPr>
              <a:t> </a:t>
            </a:r>
            <a:r>
              <a:rPr lang="da-DK" sz="2000" dirty="0" smtClean="0">
                <a:latin typeface="APL385 Unicode" pitchFamily="49" charset="0"/>
              </a:rPr>
              <a:t>'</a:t>
            </a:r>
            <a:r>
              <a:rPr lang="en-US" sz="2000" dirty="0" smtClean="0">
                <a:latin typeface="APL385 Unicode" pitchFamily="49" charset="0"/>
              </a:rPr>
              <a:t>A log message</a:t>
            </a:r>
            <a:r>
              <a:rPr lang="da-DK" sz="2000" dirty="0" smtClean="0">
                <a:latin typeface="APL385 Unicode" pitchFamily="49" charset="0"/>
              </a:rPr>
              <a:t>'</a:t>
            </a:r>
            <a:endParaRPr lang="en-US" sz="2000" dirty="0" smtClean="0">
              <a:latin typeface="APL385 Unicode" pitchFamily="49" charset="0"/>
            </a:endParaRPr>
          </a:p>
          <a:p>
            <a:pPr marL="0" indent="0">
              <a:buNone/>
            </a:pPr>
            <a:endParaRPr lang="en-US" sz="2000" dirty="0">
              <a:latin typeface="APL385 Unicode" pitchFamily="49" charset="0"/>
            </a:endParaRPr>
          </a:p>
          <a:p>
            <a:r>
              <a:rPr lang="da-DK" sz="2400" dirty="0" smtClean="0"/>
              <a:t>The above will create c:\mylogs\myAppyyyymmdd (and a new one each day), which is updated every 15 seconds (messages are cached)</a:t>
            </a:r>
            <a:endParaRPr lang="da-DK" sz="2400" dirty="0">
              <a:latin typeface="APL385 Unicode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Starting a New App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37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27945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Task 3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Enhance the application to use DrA for</a:t>
            </a:r>
            <a:r>
              <a:rPr lang="da-DK" baseline="0" dirty="0" smtClean="0"/>
              <a:t> </a:t>
            </a:r>
            <a:r>
              <a:rPr lang="da-DK" dirty="0" smtClean="0"/>
              <a:t>error logging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Starting a New App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38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90664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Other MiServer</a:t>
            </a:r>
            <a:r>
              <a:rPr lang="da-DK" baseline="0" dirty="0" smtClean="0"/>
              <a:t> Utilities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Base64 (encode/decode)</a:t>
            </a:r>
          </a:p>
          <a:p>
            <a:r>
              <a:rPr lang="da-DK" dirty="0" smtClean="0"/>
              <a:t>Dates (conversions and formatting)</a:t>
            </a:r>
          </a:p>
          <a:p>
            <a:r>
              <a:rPr lang="da-DK" dirty="0" smtClean="0"/>
              <a:t>Files (same as distributes files.dws)</a:t>
            </a:r>
          </a:p>
          <a:p>
            <a:r>
              <a:rPr lang="da-DK" dirty="0" smtClean="0"/>
              <a:t>SMTPMail (send e-mail)</a:t>
            </a:r>
          </a:p>
          <a:p>
            <a:r>
              <a:rPr lang="da-DK" dirty="0" smtClean="0"/>
              <a:t>Strings (lc, dtb, vtom, etc)</a:t>
            </a:r>
          </a:p>
          <a:p>
            <a:r>
              <a:rPr lang="da-DK" dirty="0" smtClean="0"/>
              <a:t>XML (convert XML to/from namespace)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Starting a New App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39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39827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Desktop Application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800" dirty="0" smtClean="0"/>
              <a:t>Dyalog (</a:t>
            </a:r>
            <a:r>
              <a:rPr lang="da-DK" sz="2800" dirty="0" smtClean="0">
                <a:latin typeface="APL385 Unicode" pitchFamily="49" charset="0"/>
              </a:rPr>
              <a:t>⎕WC</a:t>
            </a:r>
            <a:r>
              <a:rPr lang="da-DK" sz="2800" dirty="0" smtClean="0"/>
              <a:t>) GUI</a:t>
            </a:r>
          </a:p>
          <a:p>
            <a:r>
              <a:rPr lang="da-DK" sz="2800" dirty="0" smtClean="0"/>
              <a:t>Windows Forms (.NET v1; ”obsolete”)</a:t>
            </a:r>
          </a:p>
          <a:p>
            <a:r>
              <a:rPr lang="da-DK" sz="2800" dirty="0" smtClean="0"/>
              <a:t>Windows Presentation Foundation</a:t>
            </a:r>
          </a:p>
          <a:p>
            <a:r>
              <a:rPr lang="da-DK" sz="2800" dirty="0" smtClean="0"/>
              <a:t>Hybrid (</a:t>
            </a:r>
            <a:r>
              <a:rPr lang="da-DK" sz="2800" dirty="0" smtClean="0">
                <a:latin typeface="APL385 Unicode" pitchFamily="49" charset="0"/>
              </a:rPr>
              <a:t>⎕WC</a:t>
            </a:r>
            <a:r>
              <a:rPr lang="da-DK" sz="2800" dirty="0" smtClean="0"/>
              <a:t> with embedded ActiveX, WPF or WinForms components)</a:t>
            </a:r>
          </a:p>
          <a:p>
            <a:endParaRPr lang="da-DK" sz="2800" dirty="0"/>
          </a:p>
          <a:p>
            <a:r>
              <a:rPr lang="da-DK" sz="2800" dirty="0" smtClean="0"/>
              <a:t>Under UNIX, </a:t>
            </a:r>
            <a:r>
              <a:rPr lang="da-DK" sz="2800" dirty="0" smtClean="0">
                <a:latin typeface="APL385 Unicode" pitchFamily="49" charset="0"/>
              </a:rPr>
              <a:t>⎕SM</a:t>
            </a:r>
            <a:r>
              <a:rPr lang="da-DK" sz="2800" dirty="0" smtClean="0"/>
              <a:t> only for now (text mode), Java Bridge will allow use of Java Widgets.</a:t>
            </a:r>
            <a:endParaRPr lang="da-DK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Starting a New App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51775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 Look at MiServer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Walk Through MiServer initialization</a:t>
            </a:r>
          </a:p>
          <a:p>
            <a:r>
              <a:rPr lang="da-DK" dirty="0" smtClean="0"/>
              <a:t>Dynamic loading of pages – Overview of MiServer Structure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Starting a New App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40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255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Exercise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800" dirty="0" smtClean="0"/>
              <a:t>Extract the Weather Forecasting application from MiServer and build a minimal </a:t>
            </a:r>
            <a:r>
              <a:rPr lang="da-DK" sz="2800" dirty="0" smtClean="0">
                <a:latin typeface="APL385 Unicode" pitchFamily="49" charset="0"/>
              </a:rPr>
              <a:t>⎕WC</a:t>
            </a:r>
            <a:r>
              <a:rPr lang="da-DK" sz="2800" dirty="0" smtClean="0"/>
              <a:t> GUI application to do the same thing</a:t>
            </a:r>
          </a:p>
          <a:p>
            <a:pPr marL="457200" lvl="1" indent="0" algn="just">
              <a:buNone/>
            </a:pPr>
            <a:r>
              <a:rPr lang="da-DK" sz="2400" dirty="0" smtClean="0"/>
              <a:t>			</a:t>
            </a:r>
            <a:br>
              <a:rPr lang="da-DK" sz="2400" dirty="0" smtClean="0"/>
            </a:br>
            <a:r>
              <a:rPr lang="da-DK" sz="2400" dirty="0" smtClean="0"/>
              <a:t>-------- Or -------</a:t>
            </a:r>
            <a:br>
              <a:rPr lang="da-DK" sz="2400" dirty="0" smtClean="0"/>
            </a:br>
            <a:endParaRPr lang="da-DK" sz="2400" dirty="0" smtClean="0"/>
          </a:p>
          <a:p>
            <a:r>
              <a:rPr lang="da-DK" sz="2800" dirty="0" smtClean="0"/>
              <a:t>Build anything you like using a selection of the tools mentioned today</a:t>
            </a:r>
            <a:endParaRPr lang="da-DK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Starting a New App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41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11944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RainPro Hint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000" dirty="0" smtClean="0">
                <a:latin typeface="APL385 Unicode" pitchFamily="49" charset="0"/>
              </a:rPr>
              <a:t>  ch.New 800 400</a:t>
            </a:r>
          </a:p>
          <a:p>
            <a:pPr marL="0" indent="0">
              <a:buNone/>
            </a:pPr>
            <a:r>
              <a:rPr lang="da-DK" sz="2000" dirty="0">
                <a:latin typeface="APL385 Unicode" pitchFamily="49" charset="0"/>
              </a:rPr>
              <a:t> </a:t>
            </a:r>
            <a:r>
              <a:rPr lang="da-DK" sz="2000" dirty="0" smtClean="0">
                <a:latin typeface="APL385 Unicode" pitchFamily="49" charset="0"/>
              </a:rPr>
              <a:t> WindRose </a:t>
            </a:r>
            <a:endParaRPr lang="da-DK" sz="2000" dirty="0">
              <a:latin typeface="APL385 Unicode" pitchFamily="49" charset="0"/>
            </a:endParaRPr>
          </a:p>
          <a:p>
            <a:pPr marL="0" indent="0">
              <a:buNone/>
            </a:pPr>
            <a:r>
              <a:rPr lang="da-DK" sz="2000" dirty="0" smtClean="0">
                <a:latin typeface="APL385 Unicode" pitchFamily="49" charset="0"/>
              </a:rPr>
              <a:t>  'ff</a:t>
            </a:r>
            <a:r>
              <a:rPr lang="da-DK" sz="2000" dirty="0">
                <a:latin typeface="APL385 Unicode" pitchFamily="49" charset="0"/>
              </a:rPr>
              <a:t>' ⎕wc 'Form' </a:t>
            </a:r>
            <a:r>
              <a:rPr lang="da-DK" sz="2000" dirty="0" smtClean="0">
                <a:latin typeface="APL385 Unicode" pitchFamily="49" charset="0"/>
              </a:rPr>
              <a:t>'My Graph' </a:t>
            </a:r>
            <a:r>
              <a:rPr lang="da-DK" sz="2000" dirty="0">
                <a:latin typeface="APL385 Unicode" pitchFamily="49" charset="0"/>
              </a:rPr>
              <a:t>(200 100)(400 800</a:t>
            </a:r>
            <a:r>
              <a:rPr lang="da-DK" sz="2000" dirty="0" smtClean="0">
                <a:latin typeface="APL385 Unicode" pitchFamily="49" charset="0"/>
              </a:rPr>
              <a:t>)</a:t>
            </a:r>
            <a:br>
              <a:rPr lang="da-DK" sz="2000" dirty="0" smtClean="0">
                <a:latin typeface="APL385 Unicode" pitchFamily="49" charset="0"/>
              </a:rPr>
            </a:br>
            <a:r>
              <a:rPr lang="da-DK" sz="2000" dirty="0" smtClean="0">
                <a:latin typeface="APL385 Unicode" pitchFamily="49" charset="0"/>
              </a:rPr>
              <a:t>                             (</a:t>
            </a:r>
            <a:r>
              <a:rPr lang="da-DK" sz="2000" dirty="0">
                <a:latin typeface="APL385 Unicode" pitchFamily="49" charset="0"/>
              </a:rPr>
              <a:t>'coord' 'pixel') </a:t>
            </a:r>
          </a:p>
          <a:p>
            <a:pPr marL="0" indent="0">
              <a:buNone/>
            </a:pPr>
            <a:r>
              <a:rPr lang="da-DK" sz="2000" dirty="0">
                <a:latin typeface="APL385 Unicode" pitchFamily="49" charset="0"/>
              </a:rPr>
              <a:t>  </a:t>
            </a:r>
            <a:r>
              <a:rPr lang="da-DK" sz="2000" dirty="0" smtClean="0">
                <a:latin typeface="APL385 Unicode" pitchFamily="49" charset="0"/>
              </a:rPr>
              <a:t>'ff</a:t>
            </a:r>
            <a:r>
              <a:rPr lang="da-DK" sz="2000" dirty="0">
                <a:latin typeface="APL385 Unicode" pitchFamily="49" charset="0"/>
              </a:rPr>
              <a:t>' ⎕ws ('Coord' 'User')('Yrange' 400 0</a:t>
            </a:r>
            <a:r>
              <a:rPr lang="da-DK" sz="2000" dirty="0" smtClean="0">
                <a:latin typeface="APL385 Unicode" pitchFamily="49" charset="0"/>
              </a:rPr>
              <a:t>)</a:t>
            </a:r>
            <a:br>
              <a:rPr lang="da-DK" sz="2000" dirty="0" smtClean="0">
                <a:latin typeface="APL385 Unicode" pitchFamily="49" charset="0"/>
              </a:rPr>
            </a:br>
            <a:r>
              <a:rPr lang="da-DK" sz="2000" dirty="0" smtClean="0">
                <a:latin typeface="APL385 Unicode" pitchFamily="49" charset="0"/>
              </a:rPr>
              <a:t>                           (</a:t>
            </a:r>
            <a:r>
              <a:rPr lang="da-DK" sz="2000" dirty="0">
                <a:latin typeface="APL385 Unicode" pitchFamily="49" charset="0"/>
              </a:rPr>
              <a:t>'Xrange' 0 800) </a:t>
            </a:r>
          </a:p>
          <a:p>
            <a:pPr marL="0" indent="0">
              <a:buNone/>
            </a:pPr>
            <a:r>
              <a:rPr lang="da-DK" sz="2000" dirty="0" smtClean="0">
                <a:latin typeface="APL385 Unicode" pitchFamily="49" charset="0"/>
              </a:rPr>
              <a:t>  </a:t>
            </a:r>
            <a:r>
              <a:rPr lang="da-DK" sz="2000" dirty="0">
                <a:latin typeface="APL385 Unicode" pitchFamily="49" charset="0"/>
              </a:rPr>
              <a:t>PostScrp.PS PG '#.ff' 1 PostScrp.∆cmap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Starting a New App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42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69836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References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Links to:</a:t>
            </a:r>
          </a:p>
          <a:p>
            <a:r>
              <a:rPr lang="da-DK" dirty="0" smtClean="0"/>
              <a:t>JD’s .NET presentations</a:t>
            </a:r>
          </a:p>
          <a:p>
            <a:r>
              <a:rPr lang="da-DK" dirty="0" smtClean="0"/>
              <a:t>SAWS &amp; MiServer presentations</a:t>
            </a:r>
          </a:p>
          <a:p>
            <a:r>
              <a:rPr lang="da-DK" dirty="0" smtClean="0"/>
              <a:t>MJH WPF presentations</a:t>
            </a:r>
          </a:p>
          <a:p>
            <a:r>
              <a:rPr lang="da-DK" smtClean="0"/>
              <a:t>SQAPL &amp; Conga Documentation</a:t>
            </a:r>
            <a:endParaRPr lang="da-DK" dirty="0"/>
          </a:p>
          <a:p>
            <a:r>
              <a:rPr lang="da-DK" dirty="0" smtClean="0"/>
              <a:t>APLWiki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Starting a New App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43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44225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Dyalog GUI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581128"/>
            <a:ext cx="7772400" cy="1514872"/>
          </a:xfrm>
        </p:spPr>
        <p:txBody>
          <a:bodyPr/>
          <a:lstStyle/>
          <a:p>
            <a:pPr marL="0" indent="0">
              <a:buNone/>
            </a:pPr>
            <a:r>
              <a:rPr lang="da-DK" sz="2000" dirty="0">
                <a:latin typeface="APL385 Unicode" pitchFamily="49" charset="0"/>
              </a:rPr>
              <a:t> </a:t>
            </a:r>
            <a:r>
              <a:rPr lang="da-DK" sz="2000" dirty="0" smtClean="0">
                <a:latin typeface="APL385 Unicode" pitchFamily="49" charset="0"/>
              </a:rPr>
              <a:t>  'F</a:t>
            </a:r>
            <a:r>
              <a:rPr lang="da-DK" sz="2000" dirty="0">
                <a:latin typeface="APL385 Unicode" pitchFamily="49" charset="0"/>
              </a:rPr>
              <a:t>' ⎕WC 'Form' 'Hello World'(10 10)(30 40)</a:t>
            </a:r>
          </a:p>
          <a:p>
            <a:pPr marL="0" indent="0">
              <a:buNone/>
            </a:pPr>
            <a:r>
              <a:rPr lang="da-DK" sz="2000" dirty="0">
                <a:latin typeface="APL385 Unicode" pitchFamily="49" charset="0"/>
              </a:rPr>
              <a:t>   </a:t>
            </a:r>
            <a:r>
              <a:rPr lang="da-DK" sz="2000" dirty="0" smtClean="0">
                <a:latin typeface="APL385 Unicode" pitchFamily="49" charset="0"/>
              </a:rPr>
              <a:t>'F.G</a:t>
            </a:r>
            <a:r>
              <a:rPr lang="da-DK" sz="2000" dirty="0">
                <a:latin typeface="APL385 Unicode" pitchFamily="49" charset="0"/>
              </a:rPr>
              <a:t>' ⎕WC 'Grid' (∘.×⍨⍳10) (5 5)(75 90)</a:t>
            </a:r>
          </a:p>
          <a:p>
            <a:pPr marL="0" indent="0">
              <a:buNone/>
            </a:pPr>
            <a:r>
              <a:rPr lang="da-DK" sz="2000" dirty="0">
                <a:latin typeface="APL385 Unicode" pitchFamily="49" charset="0"/>
              </a:rPr>
              <a:t>   </a:t>
            </a:r>
            <a:r>
              <a:rPr lang="da-DK" sz="2000" dirty="0" smtClean="0">
                <a:latin typeface="APL385 Unicode" pitchFamily="49" charset="0"/>
              </a:rPr>
              <a:t>'F.B</a:t>
            </a:r>
            <a:r>
              <a:rPr lang="da-DK" sz="2000" dirty="0">
                <a:latin typeface="APL385 Unicode" pitchFamily="49" charset="0"/>
              </a:rPr>
              <a:t>'⎕WC'Button' 'Press Me!'(85 5</a:t>
            </a:r>
            <a:r>
              <a:rPr lang="da-DK" sz="2000" dirty="0" smtClean="0">
                <a:latin typeface="APL385 Unicode" pitchFamily="49" charset="0"/>
              </a:rPr>
              <a:t>)</a:t>
            </a:r>
            <a:br>
              <a:rPr lang="da-DK" sz="2000" dirty="0" smtClean="0">
                <a:latin typeface="APL385 Unicode" pitchFamily="49" charset="0"/>
              </a:rPr>
            </a:br>
            <a:r>
              <a:rPr lang="da-DK" sz="2000" dirty="0" smtClean="0">
                <a:latin typeface="APL385 Unicode" pitchFamily="49" charset="0"/>
              </a:rPr>
              <a:t>                         (</a:t>
            </a:r>
            <a:r>
              <a:rPr lang="da-DK" sz="2000" dirty="0">
                <a:latin typeface="APL385 Unicode" pitchFamily="49" charset="0"/>
              </a:rPr>
              <a:t>'Event' 'Select' 'Foo')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Starting a New App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581" y="1480727"/>
            <a:ext cx="62484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176" y="1480727"/>
            <a:ext cx="62484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581" y="1480727"/>
            <a:ext cx="62484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1970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Windows Presentation</a:t>
            </a:r>
            <a:br>
              <a:rPr lang="da-DK" dirty="0" smtClean="0"/>
            </a:br>
            <a:r>
              <a:rPr lang="da-DK" dirty="0" smtClean="0"/>
              <a:t>Foundation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70889"/>
            <a:ext cx="8350696" cy="4114800"/>
          </a:xfrm>
        </p:spPr>
        <p:txBody>
          <a:bodyPr/>
          <a:lstStyle/>
          <a:p>
            <a:pPr marL="0" indent="0">
              <a:buNone/>
            </a:pPr>
            <a:r>
              <a:rPr lang="da-DK" sz="1400" dirty="0" smtClean="0">
                <a:latin typeface="APL385 Unicode" pitchFamily="49" charset="0"/>
              </a:rPr>
              <a:t>     defn</a:t>
            </a:r>
            <a:r>
              <a:rPr lang="da-DK" sz="1400" dirty="0">
                <a:latin typeface="APL385 Unicode" pitchFamily="49" charset="0"/>
              </a:rPr>
              <a:t>←1 4⍴0 'Window' '' (x.xmlns⍪'Title' 'Hello World!')</a:t>
            </a:r>
          </a:p>
          <a:p>
            <a:pPr marL="0" indent="0">
              <a:buNone/>
            </a:pPr>
            <a:r>
              <a:rPr lang="da-DK" sz="1400" dirty="0">
                <a:latin typeface="APL385 Unicode" pitchFamily="49" charset="0"/>
              </a:rPr>
              <a:t>     </a:t>
            </a:r>
            <a:r>
              <a:rPr lang="da-DK" sz="1400" dirty="0" smtClean="0">
                <a:latin typeface="APL385 Unicode" pitchFamily="49" charset="0"/>
              </a:rPr>
              <a:t>defn</a:t>
            </a:r>
            <a:r>
              <a:rPr lang="da-DK" sz="1400" dirty="0">
                <a:latin typeface="APL385 Unicode" pitchFamily="49" charset="0"/>
              </a:rPr>
              <a:t>⍪←1 'StackPanel' '' ⍬</a:t>
            </a:r>
          </a:p>
          <a:p>
            <a:pPr marL="0" indent="0">
              <a:buNone/>
            </a:pPr>
            <a:r>
              <a:rPr lang="da-DK" sz="1400" dirty="0">
                <a:latin typeface="APL385 Unicode" pitchFamily="49" charset="0"/>
              </a:rPr>
              <a:t>     </a:t>
            </a:r>
            <a:r>
              <a:rPr lang="da-DK" sz="1400" dirty="0" smtClean="0">
                <a:latin typeface="APL385 Unicode" pitchFamily="49" charset="0"/>
              </a:rPr>
              <a:t>defn</a:t>
            </a:r>
            <a:r>
              <a:rPr lang="da-DK" sz="1400" dirty="0">
                <a:latin typeface="APL385 Unicode" pitchFamily="49" charset="0"/>
              </a:rPr>
              <a:t>⍪←2 'TextBox' 'Enter some data...' ('x:Name' 'edit')</a:t>
            </a:r>
          </a:p>
          <a:p>
            <a:pPr marL="0" indent="0">
              <a:buNone/>
            </a:pPr>
            <a:r>
              <a:rPr lang="da-DK" sz="1400" dirty="0">
                <a:latin typeface="APL385 Unicode" pitchFamily="49" charset="0"/>
              </a:rPr>
              <a:t>     </a:t>
            </a:r>
            <a:r>
              <a:rPr lang="da-DK" sz="1400" dirty="0" smtClean="0">
                <a:latin typeface="APL385 Unicode" pitchFamily="49" charset="0"/>
              </a:rPr>
              <a:t>defn</a:t>
            </a:r>
            <a:r>
              <a:rPr lang="da-DK" sz="1400" dirty="0">
                <a:latin typeface="APL385 Unicode" pitchFamily="49" charset="0"/>
              </a:rPr>
              <a:t>⍪←2 'Button' 'Press Me!' (2 2⍴'x:Name' 'pressme' 'Click' '∇Rotate</a:t>
            </a:r>
            <a:r>
              <a:rPr lang="da-DK" sz="1400" dirty="0" smtClean="0">
                <a:latin typeface="APL385 Unicode" pitchFamily="49" charset="0"/>
              </a:rPr>
              <a:t>')</a:t>
            </a:r>
            <a:br>
              <a:rPr lang="da-DK" sz="1400" dirty="0" smtClean="0">
                <a:latin typeface="APL385 Unicode" pitchFamily="49" charset="0"/>
              </a:rPr>
            </a:br>
            <a:endParaRPr lang="da-DK" sz="1400" dirty="0">
              <a:latin typeface="APL385 Unicode" pitchFamily="49" charset="0"/>
            </a:endParaRPr>
          </a:p>
          <a:p>
            <a:pPr marL="0" indent="0">
              <a:buNone/>
            </a:pPr>
            <a:r>
              <a:rPr lang="da-DK" sz="1400" dirty="0" smtClean="0">
                <a:latin typeface="APL385 Unicode" pitchFamily="49" charset="0"/>
              </a:rPr>
              <a:t>     ⎕←</a:t>
            </a:r>
            <a:r>
              <a:rPr lang="da-DK" sz="1400" dirty="0">
                <a:latin typeface="APL385 Unicode" pitchFamily="49" charset="0"/>
              </a:rPr>
              <a:t>xaml←⎕XML </a:t>
            </a:r>
            <a:r>
              <a:rPr lang="da-DK" sz="1400" dirty="0" smtClean="0">
                <a:latin typeface="APL385 Unicode" pitchFamily="49" charset="0"/>
              </a:rPr>
              <a:t>defn</a:t>
            </a:r>
            <a:endParaRPr lang="da-DK" sz="1400" dirty="0">
              <a:latin typeface="APL385 Unicode" pitchFamily="49" charset="0"/>
            </a:endParaRPr>
          </a:p>
          <a:p>
            <a:pPr marL="0" indent="0">
              <a:buNone/>
            </a:pPr>
            <a:r>
              <a:rPr lang="da-DK" sz="1400" dirty="0">
                <a:latin typeface="APL385 Unicode" pitchFamily="49" charset="0"/>
              </a:rPr>
              <a:t>&lt;Window xmlns="http</a:t>
            </a:r>
            <a:r>
              <a:rPr lang="da-DK" sz="1400" dirty="0" smtClean="0">
                <a:latin typeface="APL385 Unicode" pitchFamily="49" charset="0"/>
              </a:rPr>
              <a:t>://schemas...(blah blah) Title</a:t>
            </a:r>
            <a:r>
              <a:rPr lang="da-DK" sz="1400" dirty="0">
                <a:latin typeface="APL385 Unicode" pitchFamily="49" charset="0"/>
              </a:rPr>
              <a:t>="Hello World!"&gt;</a:t>
            </a:r>
          </a:p>
          <a:p>
            <a:pPr marL="0" indent="0">
              <a:buNone/>
            </a:pPr>
            <a:r>
              <a:rPr lang="da-DK" sz="1400" dirty="0">
                <a:latin typeface="APL385 Unicode" pitchFamily="49" charset="0"/>
              </a:rPr>
              <a:t>  &lt;StackPanel&gt;</a:t>
            </a:r>
          </a:p>
          <a:p>
            <a:pPr marL="0" indent="0">
              <a:buNone/>
            </a:pPr>
            <a:r>
              <a:rPr lang="da-DK" sz="1400" dirty="0">
                <a:latin typeface="APL385 Unicode" pitchFamily="49" charset="0"/>
              </a:rPr>
              <a:t>    &lt;TextBox x:Name="edit"&gt;Enter some data...&lt;/TextBox&gt;</a:t>
            </a:r>
          </a:p>
          <a:p>
            <a:pPr marL="0" indent="0">
              <a:buNone/>
            </a:pPr>
            <a:r>
              <a:rPr lang="da-DK" sz="1400" dirty="0">
                <a:latin typeface="APL385 Unicode" pitchFamily="49" charset="0"/>
              </a:rPr>
              <a:t>    &lt;Button x:Name="pressme" Click="∇Rotate"&gt;Press Me!&lt;/Button&gt;</a:t>
            </a:r>
          </a:p>
          <a:p>
            <a:pPr marL="0" indent="0">
              <a:buNone/>
            </a:pPr>
            <a:r>
              <a:rPr lang="da-DK" sz="1400" dirty="0">
                <a:latin typeface="APL385 Unicode" pitchFamily="49" charset="0"/>
              </a:rPr>
              <a:t>  &lt;/StackPanel&gt;</a:t>
            </a:r>
          </a:p>
          <a:p>
            <a:pPr marL="0" indent="0">
              <a:buNone/>
            </a:pPr>
            <a:r>
              <a:rPr lang="da-DK" sz="1400" dirty="0">
                <a:latin typeface="APL385 Unicode" pitchFamily="49" charset="0"/>
              </a:rPr>
              <a:t>&lt;/Window</a:t>
            </a:r>
            <a:r>
              <a:rPr lang="da-DK" sz="1400" dirty="0" smtClean="0">
                <a:latin typeface="APL385 Unicode" pitchFamily="49" charset="0"/>
              </a:rPr>
              <a:t>&gt;</a:t>
            </a:r>
            <a:br>
              <a:rPr lang="da-DK" sz="1400" dirty="0" smtClean="0">
                <a:latin typeface="APL385 Unicode" pitchFamily="49" charset="0"/>
              </a:rPr>
            </a:br>
            <a:endParaRPr lang="da-DK" sz="1400" dirty="0">
              <a:latin typeface="APL385 Unicode" pitchFamily="49" charset="0"/>
            </a:endParaRPr>
          </a:p>
          <a:p>
            <a:pPr marL="0" indent="0">
              <a:buNone/>
            </a:pPr>
            <a:r>
              <a:rPr lang="da-DK" sz="1400" dirty="0">
                <a:latin typeface="APL385 Unicode" pitchFamily="49" charset="0"/>
              </a:rPr>
              <a:t>     </a:t>
            </a:r>
            <a:r>
              <a:rPr lang="da-DK" sz="1400" dirty="0" smtClean="0">
                <a:latin typeface="APL385 Unicode" pitchFamily="49" charset="0"/>
              </a:rPr>
              <a:t>win</a:t>
            </a:r>
            <a:r>
              <a:rPr lang="da-DK" sz="1400" dirty="0">
                <a:latin typeface="APL385 Unicode" pitchFamily="49" charset="0"/>
              </a:rPr>
              <a:t>←WPF.Load xaml</a:t>
            </a:r>
          </a:p>
          <a:p>
            <a:pPr marL="0" indent="0">
              <a:buNone/>
            </a:pPr>
            <a:r>
              <a:rPr lang="da-DK" sz="1400" dirty="0" smtClean="0">
                <a:latin typeface="APL385 Unicode" pitchFamily="49" charset="0"/>
              </a:rPr>
              <a:t>     </a:t>
            </a:r>
            <a:r>
              <a:rPr lang="da-DK" sz="1400" dirty="0">
                <a:latin typeface="APL385 Unicode" pitchFamily="49" charset="0"/>
              </a:rPr>
              <a:t>win.(Height Width)←100 300 </a:t>
            </a:r>
            <a:r>
              <a:rPr lang="da-DK" sz="1400" dirty="0" smtClean="0">
                <a:latin typeface="APL385 Unicode" pitchFamily="49" charset="0"/>
              </a:rPr>
              <a:t/>
            </a:r>
            <a:br>
              <a:rPr lang="da-DK" sz="1400" dirty="0" smtClean="0">
                <a:latin typeface="APL385 Unicode" pitchFamily="49" charset="0"/>
              </a:rPr>
            </a:br>
            <a:r>
              <a:rPr lang="da-DK" sz="1400" dirty="0" smtClean="0">
                <a:latin typeface="APL385 Unicode" pitchFamily="49" charset="0"/>
              </a:rPr>
              <a:t>     win.Show </a:t>
            </a:r>
            <a:endParaRPr lang="da-DK" sz="1400" dirty="0">
              <a:latin typeface="APL385 Unicode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Starting a New App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6</a:t>
            </a:fld>
            <a:endParaRPr lang="da-DK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25144"/>
            <a:ext cx="4081636" cy="136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9144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2630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Java Bridge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Starting a New App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7</a:t>
            </a:fld>
            <a:endParaRPr lang="da-DK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6632"/>
            <a:ext cx="9144001" cy="653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865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Implementing Services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2816"/>
            <a:ext cx="7772400" cy="4114800"/>
          </a:xfrm>
        </p:spPr>
        <p:txBody>
          <a:bodyPr/>
          <a:lstStyle/>
          <a:p>
            <a:r>
              <a:rPr lang="da-DK" sz="2400" dirty="0" smtClean="0"/>
              <a:t>Windows DDE (Please do not use)</a:t>
            </a:r>
          </a:p>
          <a:p>
            <a:r>
              <a:rPr lang="da-DK" sz="2400" dirty="0" smtClean="0"/>
              <a:t>COM / ActiveX (Still widely used)</a:t>
            </a:r>
          </a:p>
          <a:p>
            <a:r>
              <a:rPr lang="da-DK" sz="2400" dirty="0" smtClean="0"/>
              <a:t>Microsoft.NET Assemblies (Growing)</a:t>
            </a:r>
          </a:p>
          <a:p>
            <a:pPr lvl="1"/>
            <a:r>
              <a:rPr lang="da-DK" sz="2000" dirty="0" smtClean="0"/>
              <a:t>Windows Communication Foundation component</a:t>
            </a:r>
          </a:p>
          <a:p>
            <a:pPr lvl="1"/>
            <a:r>
              <a:rPr lang="da-DK" sz="2000" dirty="0" smtClean="0"/>
              <a:t>ASP.NET Web Service</a:t>
            </a:r>
          </a:p>
          <a:p>
            <a:pPr lvl="1"/>
            <a:r>
              <a:rPr lang="da-DK" sz="2000" dirty="0" smtClean="0"/>
              <a:t>Java to come</a:t>
            </a:r>
          </a:p>
          <a:p>
            <a:r>
              <a:rPr lang="da-DK" sz="2400" dirty="0" smtClean="0"/>
              <a:t>Stand-Alone Web Service (SAWS)</a:t>
            </a:r>
          </a:p>
          <a:p>
            <a:r>
              <a:rPr lang="da-DK" sz="2400" dirty="0" smtClean="0"/>
              <a:t>Dyalog APL as an ODBC Data Source</a:t>
            </a:r>
          </a:p>
          <a:p>
            <a:r>
              <a:rPr lang="da-DK" sz="2400" dirty="0" smtClean="0"/>
              <a:t>Roll your own TCP protocol (see ”Samples” in CONGA workspace)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Starting a New App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29992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Web Servers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MiServer</a:t>
            </a:r>
            <a:endParaRPr lang="da-DK" dirty="0"/>
          </a:p>
          <a:p>
            <a:r>
              <a:rPr lang="da-DK" dirty="0" smtClean="0"/>
              <a:t>Microsoft IIS – ASP.Net</a:t>
            </a:r>
          </a:p>
          <a:p>
            <a:r>
              <a:rPr lang="da-DK" dirty="0" smtClean="0"/>
              <a:t>SharePoint WebPart</a:t>
            </a:r>
          </a:p>
          <a:p>
            <a:r>
              <a:rPr lang="da-DK" dirty="0" smtClean="0"/>
              <a:t>MiServer CGI support for IIS &amp; Apache (</a:t>
            </a:r>
            <a:r>
              <a:rPr lang="da-DK" b="1" dirty="0" smtClean="0"/>
              <a:t>*new*</a:t>
            </a:r>
            <a:r>
              <a:rPr lang="da-DK" dirty="0" smtClean="0"/>
              <a:t>)</a:t>
            </a:r>
          </a:p>
          <a:p>
            <a:r>
              <a:rPr lang="da-DK" dirty="0" smtClean="0"/>
              <a:t>Roll </a:t>
            </a:r>
            <a:r>
              <a:rPr lang="da-DK" dirty="0"/>
              <a:t>your own using raw TCP </a:t>
            </a:r>
            <a:r>
              <a:rPr lang="da-DK" dirty="0" smtClean="0"/>
              <a:t>(if you must - see </a:t>
            </a:r>
            <a:r>
              <a:rPr lang="da-DK" dirty="0"/>
              <a:t>CONGA samples</a:t>
            </a:r>
            <a:r>
              <a:rPr lang="da-DK" dirty="0" smtClean="0"/>
              <a:t>)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Starting a New App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31996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template">
  <a:themeElements>
    <a:clrScheme name="1_Dyalo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yalog">
      <a:majorFont>
        <a:latin typeface="Geneva"/>
        <a:ea typeface=""/>
        <a:cs typeface=""/>
      </a:majorFont>
      <a:minorFont>
        <a:latin typeface="Gene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lnDef>
  </a:objectDefaults>
  <a:extraClrSchemeLst>
    <a:extraClrScheme>
      <a:clrScheme name="1_Dyalo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5653</TotalTime>
  <Words>2068</Words>
  <Application>Microsoft Office PowerPoint</Application>
  <PresentationFormat>On-screen Show (4:3)</PresentationFormat>
  <Paragraphs>379</Paragraphs>
  <Slides>43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Presentation template</vt:lpstr>
      <vt:lpstr>C7: Starting a New Application</vt:lpstr>
      <vt:lpstr>Agenda</vt:lpstr>
      <vt:lpstr>Types of Applications</vt:lpstr>
      <vt:lpstr>Desktop Application</vt:lpstr>
      <vt:lpstr>Dyalog GUI</vt:lpstr>
      <vt:lpstr>Windows Presentation Foundation</vt:lpstr>
      <vt:lpstr>Java Bridge</vt:lpstr>
      <vt:lpstr>Implementing Services</vt:lpstr>
      <vt:lpstr>Web Servers</vt:lpstr>
      <vt:lpstr>Smartphone or Tablet</vt:lpstr>
      <vt:lpstr>User Interface Summary</vt:lpstr>
      <vt:lpstr>Which Platform?</vt:lpstr>
      <vt:lpstr>APL ”in the clouds”?</vt:lpstr>
      <vt:lpstr>”Running as a Service”</vt:lpstr>
      <vt:lpstr>SRVANY</vt:lpstr>
      <vt:lpstr>APL Slave Processes</vt:lpstr>
      <vt:lpstr>Data Storage &amp; Retrieval</vt:lpstr>
      <vt:lpstr>SQL vs Component Files?</vt:lpstr>
      <vt:lpstr>”NoSQL”?</vt:lpstr>
      <vt:lpstr>APL Source Code</vt:lpstr>
      <vt:lpstr>APL Source Code</vt:lpstr>
      <vt:lpstr>Dyalog Project Files</vt:lpstr>
      <vt:lpstr>Focus on Source Code</vt:lpstr>
      <vt:lpstr>SALT Recap</vt:lpstr>
      <vt:lpstr>SubVersion, Git, Mercurial?</vt:lpstr>
      <vt:lpstr>Part II - Components</vt:lpstr>
      <vt:lpstr>Other Utilities</vt:lpstr>
      <vt:lpstr>Start App1a</vt:lpstr>
      <vt:lpstr>Loading Utilities</vt:lpstr>
      <vt:lpstr>Task 1</vt:lpstr>
      <vt:lpstr>Application Configuration</vt:lpstr>
      <vt:lpstr>Using the Registry</vt:lpstr>
      <vt:lpstr>Using INI Files</vt:lpstr>
      <vt:lpstr>Using XML Files</vt:lpstr>
      <vt:lpstr>Task 2</vt:lpstr>
      <vt:lpstr>Error Handling</vt:lpstr>
      <vt:lpstr>Logging</vt:lpstr>
      <vt:lpstr>Task 3</vt:lpstr>
      <vt:lpstr>Other MiServer Utilities</vt:lpstr>
      <vt:lpstr>A Look at MiServer</vt:lpstr>
      <vt:lpstr>Exercise</vt:lpstr>
      <vt:lpstr>RainPro Hint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Morten Kromberg</dc:creator>
  <cp:lastModifiedBy>Morten Kromberg</cp:lastModifiedBy>
  <cp:revision>97</cp:revision>
  <dcterms:created xsi:type="dcterms:W3CDTF">2012-10-07T08:30:49Z</dcterms:created>
  <dcterms:modified xsi:type="dcterms:W3CDTF">2012-10-14T17:53:00Z</dcterms:modified>
</cp:coreProperties>
</file>