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 id="2147483659" r:id="rId2"/>
    <p:sldMasterId id="2147483660" r:id="rId3"/>
    <p:sldMasterId id="2147483662" r:id="rId4"/>
    <p:sldMasterId id="2147483663" r:id="rId5"/>
    <p:sldMasterId id="2147483665" r:id="rId6"/>
    <p:sldMasterId id="2147483666" r:id="rId7"/>
    <p:sldMasterId id="2147483668" r:id="rId8"/>
  </p:sldMasterIdLst>
  <p:notesMasterIdLst>
    <p:notesMasterId r:id="rId34"/>
  </p:notesMasterIdLst>
  <p:handoutMasterIdLst>
    <p:handoutMasterId r:id="rId35"/>
  </p:handoutMasterIdLst>
  <p:sldIdLst>
    <p:sldId id="438" r:id="rId9"/>
    <p:sldId id="440" r:id="rId10"/>
    <p:sldId id="439" r:id="rId11"/>
    <p:sldId id="441" r:id="rId12"/>
    <p:sldId id="478" r:id="rId13"/>
    <p:sldId id="480" r:id="rId14"/>
    <p:sldId id="470" r:id="rId15"/>
    <p:sldId id="473" r:id="rId16"/>
    <p:sldId id="474" r:id="rId17"/>
    <p:sldId id="475" r:id="rId18"/>
    <p:sldId id="476" r:id="rId19"/>
    <p:sldId id="477" r:id="rId20"/>
    <p:sldId id="472" r:id="rId21"/>
    <p:sldId id="481" r:id="rId22"/>
    <p:sldId id="483" r:id="rId23"/>
    <p:sldId id="484" r:id="rId24"/>
    <p:sldId id="486" r:id="rId25"/>
    <p:sldId id="487" r:id="rId26"/>
    <p:sldId id="489" r:id="rId27"/>
    <p:sldId id="482" r:id="rId28"/>
    <p:sldId id="488" r:id="rId29"/>
    <p:sldId id="490" r:id="rId30"/>
    <p:sldId id="491" r:id="rId31"/>
    <p:sldId id="492" r:id="rId32"/>
    <p:sldId id="493" r:id="rId33"/>
  </p:sldIdLst>
  <p:sldSz cx="9906000" cy="6858000" type="A4"/>
  <p:notesSz cx="6794500" cy="9931400"/>
  <p:defaultTextStyle>
    <a:defPPr>
      <a:defRPr lang="da-DK"/>
    </a:defPPr>
    <a:lvl1pPr algn="l" rtl="0" fontAlgn="base">
      <a:spcBef>
        <a:spcPct val="50000"/>
      </a:spcBef>
      <a:spcAft>
        <a:spcPct val="0"/>
      </a:spcAft>
      <a:defRPr sz="2000" kern="1200">
        <a:solidFill>
          <a:schemeClr val="tx1"/>
        </a:solidFill>
        <a:latin typeface="Arial" charset="0"/>
        <a:ea typeface="+mn-ea"/>
        <a:cs typeface="+mn-cs"/>
      </a:defRPr>
    </a:lvl1pPr>
    <a:lvl2pPr marL="457200" algn="l" rtl="0" fontAlgn="base">
      <a:spcBef>
        <a:spcPct val="50000"/>
      </a:spcBef>
      <a:spcAft>
        <a:spcPct val="0"/>
      </a:spcAft>
      <a:defRPr sz="2000" kern="1200">
        <a:solidFill>
          <a:schemeClr val="tx1"/>
        </a:solidFill>
        <a:latin typeface="Arial" charset="0"/>
        <a:ea typeface="+mn-ea"/>
        <a:cs typeface="+mn-cs"/>
      </a:defRPr>
    </a:lvl2pPr>
    <a:lvl3pPr marL="914400" algn="l" rtl="0" fontAlgn="base">
      <a:spcBef>
        <a:spcPct val="50000"/>
      </a:spcBef>
      <a:spcAft>
        <a:spcPct val="0"/>
      </a:spcAft>
      <a:defRPr sz="2000" kern="1200">
        <a:solidFill>
          <a:schemeClr val="tx1"/>
        </a:solidFill>
        <a:latin typeface="Arial" charset="0"/>
        <a:ea typeface="+mn-ea"/>
        <a:cs typeface="+mn-cs"/>
      </a:defRPr>
    </a:lvl3pPr>
    <a:lvl4pPr marL="1371600" algn="l" rtl="0" fontAlgn="base">
      <a:spcBef>
        <a:spcPct val="50000"/>
      </a:spcBef>
      <a:spcAft>
        <a:spcPct val="0"/>
      </a:spcAft>
      <a:defRPr sz="2000" kern="1200">
        <a:solidFill>
          <a:schemeClr val="tx1"/>
        </a:solidFill>
        <a:latin typeface="Arial" charset="0"/>
        <a:ea typeface="+mn-ea"/>
        <a:cs typeface="+mn-cs"/>
      </a:defRPr>
    </a:lvl4pPr>
    <a:lvl5pPr marL="1828800" algn="l" rtl="0" fontAlgn="base">
      <a:spcBef>
        <a:spcPct val="5000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69696"/>
    <a:srgbClr val="5C6F6D"/>
    <a:srgbClr val="DECD94"/>
    <a:srgbClr val="003362"/>
    <a:srgbClr val="C3B6A2"/>
    <a:srgbClr val="9E8E79"/>
    <a:srgbClr val="506069"/>
    <a:srgbClr val="6C67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3" autoAdjust="0"/>
    <p:restoredTop sz="94604" autoAdjust="0"/>
  </p:normalViewPr>
  <p:slideViewPr>
    <p:cSldViewPr>
      <p:cViewPr varScale="1">
        <p:scale>
          <a:sx n="74" d="100"/>
          <a:sy n="74" d="100"/>
        </p:scale>
        <p:origin x="-666" y="-102"/>
      </p:cViewPr>
      <p:guideLst>
        <p:guide orient="horz" pos="2160"/>
        <p:guide pos="3120"/>
      </p:guideLst>
    </p:cSldViewPr>
  </p:slideViewPr>
  <p:outlineViewPr>
    <p:cViewPr>
      <p:scale>
        <a:sx n="33" d="100"/>
        <a:sy n="33" d="100"/>
      </p:scale>
      <p:origin x="0" y="2268"/>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44813" cy="498475"/>
          </a:xfrm>
          <a:prstGeom prst="rect">
            <a:avLst/>
          </a:prstGeom>
          <a:noFill/>
          <a:ln w="9525">
            <a:noFill/>
            <a:miter lim="800000"/>
            <a:headEnd/>
            <a:tailEnd/>
          </a:ln>
          <a:effectLst/>
        </p:spPr>
        <p:txBody>
          <a:bodyPr vert="horz" wrap="square" lIns="91497" tIns="45749" rIns="91497" bIns="45749" numCol="1" anchor="t" anchorCtr="0" compatLnSpc="1">
            <a:prstTxWarp prst="textNoShape">
              <a:avLst/>
            </a:prstTxWarp>
          </a:bodyPr>
          <a:lstStyle>
            <a:lvl1pPr>
              <a:spcBef>
                <a:spcPct val="0"/>
              </a:spcBef>
              <a:defRPr sz="1200"/>
            </a:lvl1pPr>
          </a:lstStyle>
          <a:p>
            <a:endParaRPr lang="en-US"/>
          </a:p>
        </p:txBody>
      </p:sp>
      <p:sp>
        <p:nvSpPr>
          <p:cNvPr id="270340" name="Rectangle 4"/>
          <p:cNvSpPr>
            <a:spLocks noGrp="1" noChangeArrowheads="1"/>
          </p:cNvSpPr>
          <p:nvPr>
            <p:ph type="ftr" sz="quarter" idx="2"/>
          </p:nvPr>
        </p:nvSpPr>
        <p:spPr bwMode="auto">
          <a:xfrm>
            <a:off x="0" y="9432925"/>
            <a:ext cx="2944813" cy="496888"/>
          </a:xfrm>
          <a:prstGeom prst="rect">
            <a:avLst/>
          </a:prstGeom>
          <a:noFill/>
          <a:ln w="9525">
            <a:noFill/>
            <a:miter lim="800000"/>
            <a:headEnd/>
            <a:tailEnd/>
          </a:ln>
          <a:effectLst/>
        </p:spPr>
        <p:txBody>
          <a:bodyPr vert="horz" wrap="square" lIns="91497" tIns="45749" rIns="91497" bIns="45749" numCol="1" anchor="b" anchorCtr="0" compatLnSpc="1">
            <a:prstTxWarp prst="textNoShape">
              <a:avLst/>
            </a:prstTxWarp>
          </a:bodyPr>
          <a:lstStyle>
            <a:lvl1pPr>
              <a:spcBef>
                <a:spcPct val="0"/>
              </a:spcBef>
              <a:defRPr sz="1200"/>
            </a:lvl1pPr>
          </a:lstStyle>
          <a:p>
            <a:endParaRPr lang="en-US"/>
          </a:p>
        </p:txBody>
      </p:sp>
      <p:sp>
        <p:nvSpPr>
          <p:cNvPr id="270341" name="Rectangle 5"/>
          <p:cNvSpPr>
            <a:spLocks noGrp="1" noChangeArrowheads="1"/>
          </p:cNvSpPr>
          <p:nvPr>
            <p:ph type="sldNum" sz="quarter" idx="3"/>
          </p:nvPr>
        </p:nvSpPr>
        <p:spPr bwMode="auto">
          <a:xfrm>
            <a:off x="3848100" y="9432925"/>
            <a:ext cx="2944813" cy="496888"/>
          </a:xfrm>
          <a:prstGeom prst="rect">
            <a:avLst/>
          </a:prstGeom>
          <a:noFill/>
          <a:ln w="9525">
            <a:noFill/>
            <a:miter lim="800000"/>
            <a:headEnd/>
            <a:tailEnd/>
          </a:ln>
          <a:effectLst/>
        </p:spPr>
        <p:txBody>
          <a:bodyPr vert="horz" wrap="square" lIns="91497" tIns="45749" rIns="91497" bIns="45749" numCol="1" anchor="b" anchorCtr="0" compatLnSpc="1">
            <a:prstTxWarp prst="textNoShape">
              <a:avLst/>
            </a:prstTxWarp>
          </a:bodyPr>
          <a:lstStyle>
            <a:lvl1pPr algn="r">
              <a:spcBef>
                <a:spcPct val="0"/>
              </a:spcBef>
              <a:defRPr sz="1200"/>
            </a:lvl1pPr>
          </a:lstStyle>
          <a:p>
            <a:fld id="{86D0942F-0626-48B1-AC96-7BDC51DDE14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4813" cy="498475"/>
          </a:xfrm>
          <a:prstGeom prst="rect">
            <a:avLst/>
          </a:prstGeom>
          <a:noFill/>
          <a:ln w="9525">
            <a:noFill/>
            <a:miter lim="800000"/>
            <a:headEnd/>
            <a:tailEnd/>
          </a:ln>
          <a:effectLst/>
        </p:spPr>
        <p:txBody>
          <a:bodyPr vert="horz" wrap="square" lIns="91497" tIns="45749" rIns="91497" bIns="45749" numCol="1" anchor="t" anchorCtr="0" compatLnSpc="1">
            <a:prstTxWarp prst="textNoShape">
              <a:avLst/>
            </a:prstTxWarp>
          </a:bodyPr>
          <a:lstStyle>
            <a:lvl1pPr>
              <a:spcBef>
                <a:spcPct val="0"/>
              </a:spcBef>
              <a:defRPr sz="1200"/>
            </a:lvl1pPr>
          </a:lstStyle>
          <a:p>
            <a:endParaRPr lang="en-US"/>
          </a:p>
        </p:txBody>
      </p:sp>
      <p:sp>
        <p:nvSpPr>
          <p:cNvPr id="46083" name="Rectangle 3"/>
          <p:cNvSpPr>
            <a:spLocks noGrp="1" noChangeArrowheads="1"/>
          </p:cNvSpPr>
          <p:nvPr>
            <p:ph type="dt" idx="1"/>
          </p:nvPr>
        </p:nvSpPr>
        <p:spPr bwMode="auto">
          <a:xfrm>
            <a:off x="3848100" y="0"/>
            <a:ext cx="2944813" cy="498475"/>
          </a:xfrm>
          <a:prstGeom prst="rect">
            <a:avLst/>
          </a:prstGeom>
          <a:noFill/>
          <a:ln w="9525">
            <a:noFill/>
            <a:miter lim="800000"/>
            <a:headEnd/>
            <a:tailEnd/>
          </a:ln>
          <a:effectLst/>
        </p:spPr>
        <p:txBody>
          <a:bodyPr vert="horz" wrap="square" lIns="91497" tIns="45749" rIns="91497" bIns="45749" numCol="1" anchor="t" anchorCtr="0" compatLnSpc="1">
            <a:prstTxWarp prst="textNoShape">
              <a:avLst/>
            </a:prstTxWarp>
          </a:bodyPr>
          <a:lstStyle>
            <a:lvl1pPr algn="r">
              <a:spcBef>
                <a:spcPct val="0"/>
              </a:spcBef>
              <a:defRPr sz="1200"/>
            </a:lvl1pPr>
          </a:lstStyle>
          <a:p>
            <a:fld id="{2CB5118F-A2B8-41A1-AFD5-26190202B1D6}" type="datetime1">
              <a:rPr lang="da-DK"/>
              <a:pPr/>
              <a:t>30-09-2011</a:t>
            </a:fld>
            <a:endParaRPr lang="en-US"/>
          </a:p>
        </p:txBody>
      </p:sp>
      <p:sp>
        <p:nvSpPr>
          <p:cNvPr id="46084" name="Rectangle 4"/>
          <p:cNvSpPr>
            <a:spLocks noGrp="1" noRot="1" noChangeAspect="1" noChangeArrowheads="1" noTextEdit="1"/>
          </p:cNvSpPr>
          <p:nvPr>
            <p:ph type="sldImg" idx="2"/>
          </p:nvPr>
        </p:nvSpPr>
        <p:spPr bwMode="auto">
          <a:xfrm>
            <a:off x="709613" y="746125"/>
            <a:ext cx="5378450" cy="3724275"/>
          </a:xfrm>
          <a:prstGeom prst="rect">
            <a:avLst/>
          </a:prstGeom>
          <a:noFill/>
          <a:ln w="9525">
            <a:solidFill>
              <a:srgbClr val="000000"/>
            </a:solidFill>
            <a:miter lim="800000"/>
            <a:headEnd/>
            <a:tailEnd/>
          </a:ln>
          <a:effectLst/>
        </p:spPr>
      </p:sp>
      <p:sp>
        <p:nvSpPr>
          <p:cNvPr id="46085" name="Rectangle 5"/>
          <p:cNvSpPr>
            <a:spLocks noGrp="1" noChangeArrowheads="1"/>
          </p:cNvSpPr>
          <p:nvPr>
            <p:ph type="body" sz="quarter" idx="3"/>
          </p:nvPr>
        </p:nvSpPr>
        <p:spPr bwMode="auto">
          <a:xfrm>
            <a:off x="679450" y="4718050"/>
            <a:ext cx="5435600" cy="4467225"/>
          </a:xfrm>
          <a:prstGeom prst="rect">
            <a:avLst/>
          </a:prstGeom>
          <a:noFill/>
          <a:ln w="9525">
            <a:noFill/>
            <a:miter lim="800000"/>
            <a:headEnd/>
            <a:tailEnd/>
          </a:ln>
          <a:effectLst/>
        </p:spPr>
        <p:txBody>
          <a:bodyPr vert="horz" wrap="square" lIns="91497" tIns="45749" rIns="91497" bIns="4574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086" name="Rectangle 6"/>
          <p:cNvSpPr>
            <a:spLocks noGrp="1" noChangeArrowheads="1"/>
          </p:cNvSpPr>
          <p:nvPr>
            <p:ph type="ftr" sz="quarter" idx="4"/>
          </p:nvPr>
        </p:nvSpPr>
        <p:spPr bwMode="auto">
          <a:xfrm>
            <a:off x="0" y="9432925"/>
            <a:ext cx="2944813" cy="496888"/>
          </a:xfrm>
          <a:prstGeom prst="rect">
            <a:avLst/>
          </a:prstGeom>
          <a:noFill/>
          <a:ln w="9525">
            <a:noFill/>
            <a:miter lim="800000"/>
            <a:headEnd/>
            <a:tailEnd/>
          </a:ln>
          <a:effectLst/>
        </p:spPr>
        <p:txBody>
          <a:bodyPr vert="horz" wrap="square" lIns="91497" tIns="45749" rIns="91497" bIns="45749" numCol="1" anchor="b" anchorCtr="0" compatLnSpc="1">
            <a:prstTxWarp prst="textNoShape">
              <a:avLst/>
            </a:prstTxWarp>
          </a:bodyPr>
          <a:lstStyle>
            <a:lvl1pPr>
              <a:spcBef>
                <a:spcPct val="0"/>
              </a:spcBef>
              <a:defRPr sz="1200"/>
            </a:lvl1pPr>
          </a:lstStyle>
          <a:p>
            <a:endParaRPr lang="en-US"/>
          </a:p>
        </p:txBody>
      </p:sp>
      <p:sp>
        <p:nvSpPr>
          <p:cNvPr id="46087" name="Rectangle 7"/>
          <p:cNvSpPr>
            <a:spLocks noGrp="1" noChangeArrowheads="1"/>
          </p:cNvSpPr>
          <p:nvPr>
            <p:ph type="sldNum" sz="quarter" idx="5"/>
          </p:nvPr>
        </p:nvSpPr>
        <p:spPr bwMode="auto">
          <a:xfrm>
            <a:off x="3848100" y="9432925"/>
            <a:ext cx="2944813" cy="496888"/>
          </a:xfrm>
          <a:prstGeom prst="rect">
            <a:avLst/>
          </a:prstGeom>
          <a:noFill/>
          <a:ln w="9525">
            <a:noFill/>
            <a:miter lim="800000"/>
            <a:headEnd/>
            <a:tailEnd/>
          </a:ln>
          <a:effectLst/>
        </p:spPr>
        <p:txBody>
          <a:bodyPr vert="horz" wrap="square" lIns="91497" tIns="45749" rIns="91497" bIns="45749" numCol="1" anchor="b" anchorCtr="0" compatLnSpc="1">
            <a:prstTxWarp prst="textNoShape">
              <a:avLst/>
            </a:prstTxWarp>
          </a:bodyPr>
          <a:lstStyle>
            <a:lvl1pPr algn="r">
              <a:spcBef>
                <a:spcPct val="0"/>
              </a:spcBef>
              <a:defRPr sz="1200"/>
            </a:lvl1pPr>
          </a:lstStyle>
          <a:p>
            <a:fld id="{55BC5974-FDDC-4AAC-A7A9-4AFAF5184779}" type="slidenum">
              <a:rPr lang="en-US"/>
              <a:pPr/>
              <a:t>‹#›</a:t>
            </a:fld>
            <a:endParaRPr lang="en-U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EFB0A5A-127A-4104-8324-84ADC60A4B74}" type="datetime1">
              <a:rPr lang="da-DK"/>
              <a:pPr/>
              <a:t>30-09-2011</a:t>
            </a:fld>
            <a:endParaRPr lang="en-US"/>
          </a:p>
        </p:txBody>
      </p:sp>
      <p:sp>
        <p:nvSpPr>
          <p:cNvPr id="7" name="Rectangle 7"/>
          <p:cNvSpPr>
            <a:spLocks noGrp="1" noChangeArrowheads="1"/>
          </p:cNvSpPr>
          <p:nvPr>
            <p:ph type="sldNum" sz="quarter" idx="5"/>
          </p:nvPr>
        </p:nvSpPr>
        <p:spPr>
          <a:ln/>
        </p:spPr>
        <p:txBody>
          <a:bodyPr/>
          <a:lstStyle/>
          <a:p>
            <a:fld id="{EE1C98DF-6422-4829-A25B-6D7F930E34AE}" type="slidenum">
              <a:rPr lang="en-US"/>
              <a:pPr/>
              <a:t>1</a:t>
            </a:fld>
            <a:endParaRPr lang="en-US"/>
          </a:p>
        </p:txBody>
      </p:sp>
      <p:sp>
        <p:nvSpPr>
          <p:cNvPr id="1262594" name="Rectangle 2"/>
          <p:cNvSpPr>
            <a:spLocks noGrp="1" noRot="1" noChangeAspect="1" noChangeArrowheads="1" noTextEdit="1"/>
          </p:cNvSpPr>
          <p:nvPr>
            <p:ph type="sldImg"/>
          </p:nvPr>
        </p:nvSpPr>
        <p:spPr>
          <a:xfrm>
            <a:off x="708025" y="744538"/>
            <a:ext cx="5378450" cy="3724275"/>
          </a:xfrm>
          <a:ln/>
        </p:spPr>
      </p:sp>
      <p:sp>
        <p:nvSpPr>
          <p:cNvPr id="1262595" name="Rectangle 3"/>
          <p:cNvSpPr>
            <a:spLocks noGrp="1" noChangeArrowheads="1"/>
          </p:cNvSpPr>
          <p:nvPr>
            <p:ph type="body" idx="1"/>
          </p:nvPr>
        </p:nvSpPr>
        <p:spPr>
          <a:xfrm>
            <a:off x="679450" y="4718050"/>
            <a:ext cx="5435600" cy="4468813"/>
          </a:xfrm>
        </p:spPr>
        <p:txBody>
          <a:bodyPr/>
          <a:lstStyle/>
          <a:p>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60546" name="Rectangle 2"/>
          <p:cNvSpPr>
            <a:spLocks noChangeArrowheads="1"/>
          </p:cNvSpPr>
          <p:nvPr/>
        </p:nvSpPr>
        <p:spPr bwMode="auto">
          <a:xfrm>
            <a:off x="-15875" y="1404938"/>
            <a:ext cx="10023475" cy="5553075"/>
          </a:xfrm>
          <a:prstGeom prst="rect">
            <a:avLst/>
          </a:prstGeom>
          <a:solidFill>
            <a:srgbClr val="506069"/>
          </a:solidFill>
          <a:ln w="9525">
            <a:solidFill>
              <a:srgbClr val="C2B4A2"/>
            </a:solidFill>
            <a:miter lim="800000"/>
            <a:headEnd/>
            <a:tailEnd/>
          </a:ln>
          <a:effectLst/>
        </p:spPr>
        <p:txBody>
          <a:bodyPr wrap="none" anchor="ctr"/>
          <a:lstStyle/>
          <a:p>
            <a:pPr algn="ctr">
              <a:spcBef>
                <a:spcPct val="0"/>
              </a:spcBef>
            </a:pPr>
            <a:endParaRPr lang="en-GB" sz="1800"/>
          </a:p>
        </p:txBody>
      </p:sp>
      <p:sp>
        <p:nvSpPr>
          <p:cNvPr id="1260548" name="Rectangle 4"/>
          <p:cNvSpPr>
            <a:spLocks noChangeArrowheads="1"/>
          </p:cNvSpPr>
          <p:nvPr/>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pic>
        <p:nvPicPr>
          <p:cNvPr id="1260557" name="Picture 13" descr="SimCorp_logo"/>
          <p:cNvPicPr>
            <a:picLocks noChangeAspect="1" noChangeArrowheads="1"/>
          </p:cNvPicPr>
          <p:nvPr/>
        </p:nvPicPr>
        <p:blipFill>
          <a:blip r:embed="rId2" cstate="print"/>
          <a:srcRect/>
          <a:stretch>
            <a:fillRect/>
          </a:stretch>
        </p:blipFill>
        <p:spPr bwMode="auto">
          <a:xfrm>
            <a:off x="406400" y="404813"/>
            <a:ext cx="2386013" cy="420687"/>
          </a:xfrm>
          <a:prstGeom prst="rect">
            <a:avLst/>
          </a:prstGeom>
          <a:noFill/>
        </p:spPr>
      </p:pic>
      <p:sp>
        <p:nvSpPr>
          <p:cNvPr id="1260558" name="Rectangle 14"/>
          <p:cNvSpPr>
            <a:spLocks noGrp="1" noChangeArrowheads="1"/>
          </p:cNvSpPr>
          <p:nvPr>
            <p:ph type="ctrTitle" sz="quarter"/>
          </p:nvPr>
        </p:nvSpPr>
        <p:spPr>
          <a:xfrm>
            <a:off x="415925" y="3141663"/>
            <a:ext cx="6553200" cy="400110"/>
          </a:xfrm>
          <a:ln algn="ctr"/>
        </p:spPr>
        <p:txBody>
          <a:bodyPr bIns="45720" anchor="t"/>
          <a:lstStyle>
            <a:lvl1pPr>
              <a:spcBef>
                <a:spcPct val="20000"/>
              </a:spcBef>
              <a:defRPr sz="2000">
                <a:solidFill>
                  <a:schemeClr val="bg1"/>
                </a:solidFill>
              </a:defRPr>
            </a:lvl1pPr>
          </a:lstStyle>
          <a:p>
            <a:r>
              <a:rPr lang="en-GB" smtClean="0"/>
              <a:t>Click to edit Master title style</a:t>
            </a:r>
            <a:endParaRPr lang="en-GB" dirty="0"/>
          </a:p>
        </p:txBody>
      </p:sp>
      <p:sp>
        <p:nvSpPr>
          <p:cNvPr id="1260563" name="Rectangle 19"/>
          <p:cNvSpPr>
            <a:spLocks noGrp="1" noChangeArrowheads="1"/>
          </p:cNvSpPr>
          <p:nvPr>
            <p:ph type="subTitle" sz="quarter" idx="1"/>
          </p:nvPr>
        </p:nvSpPr>
        <p:spPr>
          <a:xfrm>
            <a:off x="415925" y="3886200"/>
            <a:ext cx="6934200" cy="1752600"/>
          </a:xfrm>
        </p:spPr>
        <p:txBody>
          <a:bodyPr/>
          <a:lstStyle>
            <a:lvl1pPr>
              <a:defRPr>
                <a:solidFill>
                  <a:schemeClr val="bg1"/>
                </a:solidFill>
              </a:defRPr>
            </a:lvl1pPr>
          </a:lstStyle>
          <a:p>
            <a:r>
              <a:rPr lang="en-GB" smtClean="0"/>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5B5D6117-A51B-4F3D-9FB4-561607E0D981}" type="slidenum">
              <a:rPr lang="en-GB"/>
              <a:pPr/>
              <a:t>‹#›</a:t>
            </a:fld>
            <a:r>
              <a:rPr lang="en-GB"/>
              <a:t>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8537" cy="55959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5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7889CC69-FA37-459A-B462-049B2F77E9EF}" type="slidenum">
              <a:rPr lang="en-GB"/>
              <a:pPr/>
              <a:t>‹#›</a:t>
            </a:fld>
            <a:r>
              <a:rPr lang="en-GB"/>
              <a:t>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2"/>
          <p:cNvSpPr>
            <a:spLocks noChangeArrowheads="1"/>
          </p:cNvSpPr>
          <p:nvPr userDrawn="1"/>
        </p:nvSpPr>
        <p:spPr bwMode="auto">
          <a:xfrm>
            <a:off x="-15875" y="1404938"/>
            <a:ext cx="10023475" cy="5553075"/>
          </a:xfrm>
          <a:prstGeom prst="rect">
            <a:avLst/>
          </a:prstGeom>
          <a:solidFill>
            <a:srgbClr val="506069"/>
          </a:solidFill>
          <a:ln w="9525">
            <a:solidFill>
              <a:srgbClr val="C2B4A2"/>
            </a:solidFill>
            <a:miter lim="800000"/>
            <a:headEnd/>
            <a:tailEnd/>
          </a:ln>
          <a:effectLst/>
        </p:spPr>
        <p:txBody>
          <a:bodyPr wrap="none" anchor="ctr"/>
          <a:lstStyle/>
          <a:p>
            <a:pPr algn="ctr">
              <a:spcBef>
                <a:spcPct val="0"/>
              </a:spcBef>
            </a:pPr>
            <a:endParaRPr lang="en-GB" sz="1800"/>
          </a:p>
        </p:txBody>
      </p:sp>
      <p:sp>
        <p:nvSpPr>
          <p:cNvPr id="8" name="Rectangle 4"/>
          <p:cNvSpPr>
            <a:spLocks noChangeArrowheads="1"/>
          </p:cNvSpPr>
          <p:nvPr userDrawn="1"/>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sp>
        <p:nvSpPr>
          <p:cNvPr id="2" name="Title 1"/>
          <p:cNvSpPr>
            <a:spLocks noGrp="1"/>
          </p:cNvSpPr>
          <p:nvPr>
            <p:ph type="ctrTitle"/>
          </p:nvPr>
        </p:nvSpPr>
        <p:spPr>
          <a:xfrm>
            <a:off x="417600" y="3302599"/>
            <a:ext cx="6552000" cy="488201"/>
          </a:xfrm>
        </p:spPr>
        <p:txBody>
          <a:bodyPr/>
          <a:lstStyle>
            <a:lvl1pPr>
              <a:defRPr>
                <a:solidFill>
                  <a:schemeClr val="bg1"/>
                </a:solidFill>
              </a:defRPr>
            </a:lvl1pPr>
          </a:lstStyle>
          <a:p>
            <a:r>
              <a:rPr lang="en-GB" smtClean="0"/>
              <a:t>Click to edit Master title style</a:t>
            </a:r>
            <a:endParaRPr lang="en-GB"/>
          </a:p>
        </p:txBody>
      </p:sp>
      <p:sp>
        <p:nvSpPr>
          <p:cNvPr id="3" name="Subtitle 2"/>
          <p:cNvSpPr>
            <a:spLocks noGrp="1"/>
          </p:cNvSpPr>
          <p:nvPr>
            <p:ph type="subTitle" idx="1"/>
          </p:nvPr>
        </p:nvSpPr>
        <p:spPr>
          <a:xfrm>
            <a:off x="417600" y="3886200"/>
            <a:ext cx="6933600" cy="1753200"/>
          </a:xfrm>
        </p:spPr>
        <p:txBody>
          <a:bodyPr/>
          <a:lstStyle>
            <a:lvl1pPr marL="0" indent="0" algn="ctr">
              <a:buNone/>
              <a:defRPr>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en-GB"/>
          </a:p>
        </p:txBody>
      </p:sp>
      <p:sp>
        <p:nvSpPr>
          <p:cNvPr id="5" name="Slide Number Placeholder 4"/>
          <p:cNvSpPr>
            <a:spLocks noGrp="1"/>
          </p:cNvSpPr>
          <p:nvPr>
            <p:ph type="sldNum" sz="quarter" idx="11"/>
          </p:nvPr>
        </p:nvSpPr>
        <p:spPr/>
        <p:txBody>
          <a:bodyPr/>
          <a:lstStyle>
            <a:lvl1pPr>
              <a:defRPr/>
            </a:lvl1pPr>
          </a:lstStyle>
          <a:p>
            <a:fld id="{39733530-C908-46D4-BA98-4C9186A80C83}" type="slidenum">
              <a:rPr lang="en-GB"/>
              <a:pPr/>
              <a:t>‹#›</a:t>
            </a:fld>
            <a:r>
              <a:rPr lang="en-GB"/>
              <a:t> </a:t>
            </a:r>
          </a:p>
        </p:txBody>
      </p:sp>
      <p:pic>
        <p:nvPicPr>
          <p:cNvPr id="7" name="Picture 13" descr="SimCorp_logo"/>
          <p:cNvPicPr>
            <a:picLocks noChangeAspect="1" noChangeArrowheads="1"/>
          </p:cNvPicPr>
          <p:nvPr userDrawn="1"/>
        </p:nvPicPr>
        <p:blipFill>
          <a:blip r:embed="rId2" cstate="print"/>
          <a:srcRect/>
          <a:stretch>
            <a:fillRect/>
          </a:stretch>
        </p:blipFill>
        <p:spPr bwMode="auto">
          <a:xfrm>
            <a:off x="406400" y="404813"/>
            <a:ext cx="2386013" cy="420687"/>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FE6C9E00-EF2E-4DDB-AE4E-8E9652E0EC69}" type="slidenum">
              <a:rPr lang="en-GB"/>
              <a:pPr/>
              <a:t>‹#›</a:t>
            </a:fld>
            <a:r>
              <a:rPr lang="en-GB"/>
              <a:t>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694F3205-F0FF-45A1-951C-36F86981083B}" type="slidenum">
              <a:rPr lang="en-GB"/>
              <a:pPr/>
              <a:t>‹#›</a:t>
            </a:fld>
            <a:r>
              <a:rPr lang="en-GB"/>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5238"/>
            <a:ext cx="4459288"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7613" y="1265238"/>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485A7CAE-7663-442D-B057-F360CA5A446D}" type="slidenum">
              <a:rPr lang="en-GB"/>
              <a:pPr/>
              <a:t>‹#›</a:t>
            </a:fld>
            <a:r>
              <a:rPr lang="en-GB"/>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FE0499D8-10D0-43CA-9693-E0FDCCC53584}" type="slidenum">
              <a:rPr lang="en-GB"/>
              <a:pPr/>
              <a:t>‹#›</a:t>
            </a:fld>
            <a:r>
              <a:rPr lang="en-GB"/>
              <a:t>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8E330D07-D92B-48DD-8367-A93F37688E65}" type="slidenum">
              <a:rPr lang="en-GB"/>
              <a:pPr/>
              <a:t>‹#›</a:t>
            </a:fld>
            <a:r>
              <a:rPr lang="en-GB"/>
              <a:t> </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D9864191-0258-48F5-A7E0-CF41DC016511}" type="slidenum">
              <a:rPr lang="en-GB"/>
              <a:pPr/>
              <a:t>‹#›</a:t>
            </a:fld>
            <a:r>
              <a:rPr lang="en-GB"/>
              <a:t>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D36D0C13-92AA-4723-AE03-17D2906638B1}" type="slidenum">
              <a:rPr lang="en-GB"/>
              <a:pPr/>
              <a:t>‹#›</a:t>
            </a:fld>
            <a:r>
              <a:rPr lang="en-GB"/>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E91C447B-AA6A-4D7C-AC56-5B3509FE46FF}" type="slidenum">
              <a:rPr lang="en-GB"/>
              <a:pPr/>
              <a:t>‹#›</a:t>
            </a:fld>
            <a:r>
              <a:rPr lang="en-GB"/>
              <a:t>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A3E06693-A4C4-4F6D-99BB-6CF0DC37BDCF}" type="slidenum">
              <a:rPr lang="en-GB"/>
              <a:pPr/>
              <a:t>‹#›</a:t>
            </a:fld>
            <a:r>
              <a:rPr lang="en-GB"/>
              <a:t> </a:t>
            </a:r>
          </a:p>
        </p:txBody>
      </p:sp>
      <p:sp>
        <p:nvSpPr>
          <p:cNvPr id="7" name="Line 7"/>
          <p:cNvSpPr>
            <a:spLocks noChangeShapeType="1"/>
          </p:cNvSpPr>
          <p:nvPr userDrawn="1"/>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71A84BDF-BE39-401A-86BE-EBCE1FE94806}" type="slidenum">
              <a:rPr lang="en-GB"/>
              <a:pPr/>
              <a:t>‹#›</a:t>
            </a:fld>
            <a:r>
              <a:rPr lang="en-GB"/>
              <a:t> </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6950" cy="55927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F4A0CF0E-67FF-4EA9-AA2F-9410B6613343}" type="slidenum">
              <a:rPr lang="en-GB"/>
              <a:pPr/>
              <a:t>‹#›</a:t>
            </a:fld>
            <a:r>
              <a:rPr lang="en-GB"/>
              <a:t> </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03559" name="Rectangle 7"/>
          <p:cNvSpPr>
            <a:spLocks noChangeArrowheads="1"/>
          </p:cNvSpPr>
          <p:nvPr/>
        </p:nvSpPr>
        <p:spPr bwMode="auto">
          <a:xfrm>
            <a:off x="-15875" y="1412875"/>
            <a:ext cx="10023475" cy="5553075"/>
          </a:xfrm>
          <a:prstGeom prst="rect">
            <a:avLst/>
          </a:prstGeom>
          <a:solidFill>
            <a:srgbClr val="6C674D"/>
          </a:solidFill>
          <a:ln w="9525">
            <a:solidFill>
              <a:srgbClr val="C2B4A2"/>
            </a:solidFill>
            <a:miter lim="800000"/>
            <a:headEnd/>
            <a:tailEnd/>
          </a:ln>
          <a:effectLst/>
        </p:spPr>
        <p:txBody>
          <a:bodyPr wrap="none" anchor="ctr"/>
          <a:lstStyle/>
          <a:p>
            <a:pPr algn="ctr">
              <a:spcBef>
                <a:spcPct val="0"/>
              </a:spcBef>
            </a:pPr>
            <a:endParaRPr lang="en-GB" sz="1800"/>
          </a:p>
        </p:txBody>
      </p:sp>
      <p:sp>
        <p:nvSpPr>
          <p:cNvPr id="1303555" name="Rectangle 3"/>
          <p:cNvSpPr>
            <a:spLocks noChangeArrowheads="1"/>
          </p:cNvSpPr>
          <p:nvPr/>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pic>
        <p:nvPicPr>
          <p:cNvPr id="1303556" name="Picture 4" descr="SimCorp_logo"/>
          <p:cNvPicPr>
            <a:picLocks noChangeAspect="1" noChangeArrowheads="1"/>
          </p:cNvPicPr>
          <p:nvPr/>
        </p:nvPicPr>
        <p:blipFill>
          <a:blip r:embed="rId2" cstate="print"/>
          <a:srcRect/>
          <a:stretch>
            <a:fillRect/>
          </a:stretch>
        </p:blipFill>
        <p:spPr bwMode="auto">
          <a:xfrm>
            <a:off x="406400" y="404813"/>
            <a:ext cx="2386013" cy="420687"/>
          </a:xfrm>
          <a:prstGeom prst="rect">
            <a:avLst/>
          </a:prstGeom>
          <a:noFill/>
        </p:spPr>
      </p:pic>
      <p:sp>
        <p:nvSpPr>
          <p:cNvPr id="1303557" name="Rectangle 5"/>
          <p:cNvSpPr>
            <a:spLocks noGrp="1" noChangeArrowheads="1"/>
          </p:cNvSpPr>
          <p:nvPr>
            <p:ph type="ctrTitle" sz="quarter"/>
          </p:nvPr>
        </p:nvSpPr>
        <p:spPr>
          <a:xfrm>
            <a:off x="415925" y="3141663"/>
            <a:ext cx="6553200" cy="400110"/>
          </a:xfrm>
          <a:ln algn="ctr"/>
        </p:spPr>
        <p:txBody>
          <a:bodyPr bIns="45720" anchor="t"/>
          <a:lstStyle>
            <a:lvl1pPr>
              <a:spcBef>
                <a:spcPct val="20000"/>
              </a:spcBef>
              <a:defRPr sz="2000">
                <a:solidFill>
                  <a:schemeClr val="bg1"/>
                </a:solidFill>
              </a:defRPr>
            </a:lvl1pPr>
          </a:lstStyle>
          <a:p>
            <a:r>
              <a:rPr lang="en-GB" smtClean="0"/>
              <a:t>Click to edit Master title style</a:t>
            </a:r>
            <a:endParaRPr lang="en-GB"/>
          </a:p>
        </p:txBody>
      </p:sp>
      <p:sp>
        <p:nvSpPr>
          <p:cNvPr id="1303558" name="Rectangle 6"/>
          <p:cNvSpPr>
            <a:spLocks noGrp="1" noChangeArrowheads="1"/>
          </p:cNvSpPr>
          <p:nvPr>
            <p:ph type="subTitle" sz="quarter" idx="1"/>
          </p:nvPr>
        </p:nvSpPr>
        <p:spPr>
          <a:xfrm>
            <a:off x="415925" y="3886200"/>
            <a:ext cx="6934200" cy="1752600"/>
          </a:xfrm>
        </p:spPr>
        <p:txBody>
          <a:bodyPr/>
          <a:lstStyle>
            <a:lvl1pPr>
              <a:defRPr>
                <a:solidFill>
                  <a:schemeClr val="bg1"/>
                </a:solidFill>
              </a:defRPr>
            </a:lvl1pPr>
          </a:lstStyle>
          <a:p>
            <a:r>
              <a:rPr lang="en-GB" smtClean="0"/>
              <a:t>Click to edit Master subtitle style</a:t>
            </a:r>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9F450410-8ACD-46E6-8524-CF9D1A0320C3}" type="slidenum">
              <a:rPr lang="en-GB"/>
              <a:pPr/>
              <a:t>‹#›</a:t>
            </a:fld>
            <a:r>
              <a:rPr lang="en-GB"/>
              <a:t> </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8118B95D-4A35-4F6E-BE00-139DED7D7072}" type="slidenum">
              <a:rPr lang="en-GB"/>
              <a:pPr/>
              <a:t>‹#›</a:t>
            </a:fld>
            <a:r>
              <a:rPr lang="en-GB"/>
              <a:t> </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BE8BF3E8-9E0A-4E95-AE61-3203E1EE7836}" type="slidenum">
              <a:rPr lang="en-GB"/>
              <a:pPr/>
              <a:t>‹#›</a:t>
            </a:fld>
            <a:r>
              <a:rPr lang="en-GB"/>
              <a:t> </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D6F9018F-544F-4D0D-9AC6-765E0DA58663}" type="slidenum">
              <a:rPr lang="en-GB"/>
              <a:pPr/>
              <a:t>‹#›</a:t>
            </a:fld>
            <a:r>
              <a:rPr lang="en-GB"/>
              <a:t> </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C094435E-1921-4588-B0C5-560BE1145000}" type="slidenum">
              <a:rPr lang="en-GB"/>
              <a:pPr/>
              <a:t>‹#›</a:t>
            </a:fld>
            <a:r>
              <a:rPr lang="en-GB"/>
              <a:t> </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9800A2E0-5AFB-4376-B940-B73577B012F8}" type="slidenum">
              <a:rPr lang="en-GB"/>
              <a:pPr/>
              <a:t>‹#›</a:t>
            </a:fld>
            <a:r>
              <a:rPr lang="en-GB"/>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844141BD-7E04-428D-A95A-DEA90DE1E78C}" type="slidenum">
              <a:rPr lang="en-GB"/>
              <a:pPr/>
              <a:t>‹#›</a:t>
            </a:fld>
            <a:r>
              <a:rPr lang="en-GB"/>
              <a:t> </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DEA7880B-7783-4E5A-B0D5-F6F3E5DEFF52}" type="slidenum">
              <a:rPr lang="en-GB"/>
              <a:pPr/>
              <a:t>‹#›</a:t>
            </a:fld>
            <a:r>
              <a:rPr lang="en-GB"/>
              <a:t> </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60836C95-F4FC-4112-AEB0-75AB92A928D1}" type="slidenum">
              <a:rPr lang="en-GB"/>
              <a:pPr/>
              <a:t>‹#›</a:t>
            </a:fld>
            <a:r>
              <a:rPr lang="en-GB"/>
              <a:t> </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BAF44AAD-380C-41AA-8CCC-BC71DDB92C9E}" type="slidenum">
              <a:rPr lang="en-GB"/>
              <a:pPr/>
              <a:t>‹#›</a:t>
            </a:fld>
            <a:r>
              <a:rPr lang="en-GB"/>
              <a:t> </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8537" cy="55959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5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07F59AA3-E526-4BA4-A950-BADFD3A4515B}" type="slidenum">
              <a:rPr lang="en-GB"/>
              <a:pPr/>
              <a:t>‹#›</a:t>
            </a:fld>
            <a:r>
              <a:rPr lang="en-GB"/>
              <a:t> </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7"/>
          <p:cNvSpPr>
            <a:spLocks noChangeArrowheads="1"/>
          </p:cNvSpPr>
          <p:nvPr userDrawn="1"/>
        </p:nvSpPr>
        <p:spPr bwMode="auto">
          <a:xfrm>
            <a:off x="-15875" y="1412875"/>
            <a:ext cx="10023475" cy="5553075"/>
          </a:xfrm>
          <a:prstGeom prst="rect">
            <a:avLst/>
          </a:prstGeom>
          <a:solidFill>
            <a:srgbClr val="6C674D"/>
          </a:solidFill>
          <a:ln w="9525">
            <a:solidFill>
              <a:srgbClr val="C2B4A2"/>
            </a:solidFill>
            <a:miter lim="800000"/>
            <a:headEnd/>
            <a:tailEnd/>
          </a:ln>
          <a:effectLst/>
        </p:spPr>
        <p:txBody>
          <a:bodyPr wrap="none" anchor="ctr"/>
          <a:lstStyle/>
          <a:p>
            <a:pPr algn="ctr">
              <a:spcBef>
                <a:spcPct val="0"/>
              </a:spcBef>
            </a:pPr>
            <a:endParaRPr lang="en-GB" sz="1800"/>
          </a:p>
        </p:txBody>
      </p:sp>
      <p:sp>
        <p:nvSpPr>
          <p:cNvPr id="7" name="Rectangle 3"/>
          <p:cNvSpPr>
            <a:spLocks noChangeArrowheads="1"/>
          </p:cNvSpPr>
          <p:nvPr userDrawn="1"/>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pic>
        <p:nvPicPr>
          <p:cNvPr id="8" name="Picture 4" descr="SimCorp_logo"/>
          <p:cNvPicPr>
            <a:picLocks noChangeAspect="1" noChangeArrowheads="1"/>
          </p:cNvPicPr>
          <p:nvPr userDrawn="1"/>
        </p:nvPicPr>
        <p:blipFill>
          <a:blip r:embed="rId2" cstate="print"/>
          <a:srcRect/>
          <a:stretch>
            <a:fillRect/>
          </a:stretch>
        </p:blipFill>
        <p:spPr bwMode="auto">
          <a:xfrm>
            <a:off x="406400" y="404813"/>
            <a:ext cx="2386013" cy="420687"/>
          </a:xfrm>
          <a:prstGeom prst="rect">
            <a:avLst/>
          </a:prstGeom>
          <a:noFill/>
        </p:spPr>
      </p:pic>
      <p:sp>
        <p:nvSpPr>
          <p:cNvPr id="2" name="Title 1"/>
          <p:cNvSpPr>
            <a:spLocks noGrp="1"/>
          </p:cNvSpPr>
          <p:nvPr>
            <p:ph type="ctrTitle"/>
          </p:nvPr>
        </p:nvSpPr>
        <p:spPr>
          <a:xfrm>
            <a:off x="452406" y="3302599"/>
            <a:ext cx="6552000" cy="488201"/>
          </a:xfrm>
        </p:spPr>
        <p:txBody>
          <a:bodyPr/>
          <a:lstStyle>
            <a:lvl1pPr>
              <a:defRPr>
                <a:solidFill>
                  <a:schemeClr val="bg1"/>
                </a:solidFill>
              </a:defRPr>
            </a:lvl1pPr>
          </a:lstStyle>
          <a:p>
            <a:r>
              <a:rPr lang="en-GB" smtClean="0"/>
              <a:t>Click to edit Master title style</a:t>
            </a:r>
            <a:endParaRPr lang="en-GB" dirty="0"/>
          </a:p>
        </p:txBody>
      </p:sp>
      <p:sp>
        <p:nvSpPr>
          <p:cNvPr id="3" name="Subtitle 2"/>
          <p:cNvSpPr>
            <a:spLocks noGrp="1"/>
          </p:cNvSpPr>
          <p:nvPr>
            <p:ph type="subTitle" idx="1"/>
          </p:nvPr>
        </p:nvSpPr>
        <p:spPr>
          <a:xfrm>
            <a:off x="417600" y="3886200"/>
            <a:ext cx="6934200" cy="1752600"/>
          </a:xfrm>
        </p:spPr>
        <p:txBody>
          <a:bodyPr/>
          <a:lstStyle>
            <a:lvl1pPr marL="0" indent="0" algn="ctr">
              <a:buNone/>
              <a:defRPr>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en-GB"/>
          </a:p>
        </p:txBody>
      </p:sp>
      <p:sp>
        <p:nvSpPr>
          <p:cNvPr id="5" name="Slide Number Placeholder 4"/>
          <p:cNvSpPr>
            <a:spLocks noGrp="1"/>
          </p:cNvSpPr>
          <p:nvPr>
            <p:ph type="sldNum" sz="quarter" idx="11"/>
          </p:nvPr>
        </p:nvSpPr>
        <p:spPr/>
        <p:txBody>
          <a:bodyPr/>
          <a:lstStyle>
            <a:lvl1pPr>
              <a:defRPr/>
            </a:lvl1pPr>
          </a:lstStyle>
          <a:p>
            <a:fld id="{1B7F0DD4-C21A-41F0-B362-F0446A4CD5B4}" type="slidenum">
              <a:rPr lang="en-GB"/>
              <a:pPr/>
              <a:t>‹#›</a:t>
            </a:fld>
            <a:r>
              <a:rPr lang="en-GB"/>
              <a:t> </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5B13F367-C555-47BC-BFA3-586DCBB88651}" type="slidenum">
              <a:rPr lang="en-GB"/>
              <a:pPr/>
              <a:t>‹#›</a:t>
            </a:fld>
            <a:r>
              <a:rPr lang="en-GB"/>
              <a:t> </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7850178B-5CBE-45E9-BC55-67D79AE09A3C}" type="slidenum">
              <a:rPr lang="en-GB"/>
              <a:pPr/>
              <a:t>‹#›</a:t>
            </a:fld>
            <a:r>
              <a:rPr lang="en-GB"/>
              <a:t> </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5238"/>
            <a:ext cx="4459288"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7613" y="1265238"/>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3521DDBD-1403-4B4E-B047-584727D30508}" type="slidenum">
              <a:rPr lang="en-GB"/>
              <a:pPr/>
              <a:t>‹#›</a:t>
            </a:fld>
            <a:r>
              <a:rPr lang="en-GB"/>
              <a:t> </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BB16D359-BA05-47E1-AF16-F5A4EECAB47D}" type="slidenum">
              <a:rPr lang="en-GB"/>
              <a:pPr/>
              <a:t>‹#›</a:t>
            </a:fld>
            <a:r>
              <a:rPr lang="en-GB"/>
              <a:t> </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590A12C9-CBE6-44CE-BC51-8C96A0A32AA5}" type="slidenum">
              <a:rPr lang="en-GB"/>
              <a:pPr/>
              <a:t>‹#›</a:t>
            </a:fld>
            <a:r>
              <a:rPr lang="en-GB"/>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437A1229-6D42-4CE0-A42E-742C2B48DCA9}" type="slidenum">
              <a:rPr lang="en-GB"/>
              <a:pPr/>
              <a:t>‹#›</a:t>
            </a:fld>
            <a:r>
              <a:rPr lang="en-GB"/>
              <a:t> </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2CEDA302-02A0-4626-ABFC-5214D62478F8}" type="slidenum">
              <a:rPr lang="en-GB"/>
              <a:pPr/>
              <a:t>‹#›</a:t>
            </a:fld>
            <a:r>
              <a:rPr lang="en-GB"/>
              <a:t> </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5F25506C-79F8-4681-B209-91E5CE86E096}" type="slidenum">
              <a:rPr lang="en-GB"/>
              <a:pPr/>
              <a:t>‹#›</a:t>
            </a:fld>
            <a:r>
              <a:rPr lang="en-GB"/>
              <a:t> </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18CBD6D1-B198-4759-A1A2-AC2946221CFA}" type="slidenum">
              <a:rPr lang="en-GB"/>
              <a:pPr/>
              <a:t>‹#›</a:t>
            </a:fld>
            <a:r>
              <a:rPr lang="en-GB"/>
              <a:t> </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1F9CE5D0-4EBA-4DBB-9879-D8477D471738}" type="slidenum">
              <a:rPr lang="en-GB"/>
              <a:pPr/>
              <a:t>‹#›</a:t>
            </a:fld>
            <a:r>
              <a:rPr lang="en-GB"/>
              <a:t> </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6950" cy="55927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7CC75630-7B2D-4D6B-AD88-27AAB22EB5D7}" type="slidenum">
              <a:rPr lang="en-GB"/>
              <a:pPr/>
              <a:t>‹#›</a:t>
            </a:fld>
            <a:r>
              <a:rPr lang="en-GB"/>
              <a:t> </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06631" name="Rectangle 7"/>
          <p:cNvSpPr>
            <a:spLocks noChangeArrowheads="1"/>
          </p:cNvSpPr>
          <p:nvPr/>
        </p:nvSpPr>
        <p:spPr bwMode="auto">
          <a:xfrm>
            <a:off x="-15875" y="1412875"/>
            <a:ext cx="10023475" cy="5553075"/>
          </a:xfrm>
          <a:prstGeom prst="rect">
            <a:avLst/>
          </a:prstGeom>
          <a:solidFill>
            <a:srgbClr val="535133"/>
          </a:solidFill>
          <a:ln w="9525">
            <a:solidFill>
              <a:srgbClr val="C2B4A2"/>
            </a:solidFill>
            <a:miter lim="800000"/>
            <a:headEnd/>
            <a:tailEnd/>
          </a:ln>
          <a:effectLst/>
        </p:spPr>
        <p:txBody>
          <a:bodyPr wrap="none" anchor="ctr"/>
          <a:lstStyle/>
          <a:p>
            <a:pPr algn="ctr">
              <a:spcBef>
                <a:spcPct val="0"/>
              </a:spcBef>
            </a:pPr>
            <a:endParaRPr lang="en-GB" sz="1800"/>
          </a:p>
        </p:txBody>
      </p:sp>
      <p:sp>
        <p:nvSpPr>
          <p:cNvPr id="1306627" name="Rectangle 3"/>
          <p:cNvSpPr>
            <a:spLocks noChangeArrowheads="1"/>
          </p:cNvSpPr>
          <p:nvPr/>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pic>
        <p:nvPicPr>
          <p:cNvPr id="1306628" name="Picture 4" descr="SimCorp_logo"/>
          <p:cNvPicPr>
            <a:picLocks noChangeAspect="1" noChangeArrowheads="1"/>
          </p:cNvPicPr>
          <p:nvPr/>
        </p:nvPicPr>
        <p:blipFill>
          <a:blip r:embed="rId2" cstate="print"/>
          <a:srcRect/>
          <a:stretch>
            <a:fillRect/>
          </a:stretch>
        </p:blipFill>
        <p:spPr bwMode="auto">
          <a:xfrm>
            <a:off x="406400" y="404813"/>
            <a:ext cx="2386013" cy="420687"/>
          </a:xfrm>
          <a:prstGeom prst="rect">
            <a:avLst/>
          </a:prstGeom>
          <a:noFill/>
        </p:spPr>
      </p:pic>
      <p:sp>
        <p:nvSpPr>
          <p:cNvPr id="1306629" name="Rectangle 5"/>
          <p:cNvSpPr>
            <a:spLocks noGrp="1" noChangeArrowheads="1"/>
          </p:cNvSpPr>
          <p:nvPr>
            <p:ph type="ctrTitle" sz="quarter"/>
          </p:nvPr>
        </p:nvSpPr>
        <p:spPr>
          <a:xfrm>
            <a:off x="415925" y="3141663"/>
            <a:ext cx="6553200" cy="400110"/>
          </a:xfrm>
          <a:ln algn="ctr"/>
        </p:spPr>
        <p:txBody>
          <a:bodyPr bIns="45720" anchor="t"/>
          <a:lstStyle>
            <a:lvl1pPr>
              <a:spcBef>
                <a:spcPct val="20000"/>
              </a:spcBef>
              <a:defRPr sz="2000">
                <a:solidFill>
                  <a:schemeClr val="bg1"/>
                </a:solidFill>
              </a:defRPr>
            </a:lvl1pPr>
          </a:lstStyle>
          <a:p>
            <a:r>
              <a:rPr lang="en-GB" smtClean="0"/>
              <a:t>Click to edit Master title style</a:t>
            </a:r>
            <a:endParaRPr lang="en-GB"/>
          </a:p>
        </p:txBody>
      </p:sp>
      <p:sp>
        <p:nvSpPr>
          <p:cNvPr id="1306630" name="Rectangle 6"/>
          <p:cNvSpPr>
            <a:spLocks noGrp="1" noChangeArrowheads="1"/>
          </p:cNvSpPr>
          <p:nvPr>
            <p:ph type="subTitle" sz="quarter" idx="1"/>
          </p:nvPr>
        </p:nvSpPr>
        <p:spPr>
          <a:xfrm>
            <a:off x="415925" y="3886200"/>
            <a:ext cx="6934200" cy="1752600"/>
          </a:xfrm>
        </p:spPr>
        <p:txBody>
          <a:bodyPr/>
          <a:lstStyle>
            <a:lvl1pPr>
              <a:defRPr>
                <a:solidFill>
                  <a:schemeClr val="bg1"/>
                </a:solidFill>
              </a:defRPr>
            </a:lvl1pPr>
          </a:lstStyle>
          <a:p>
            <a:r>
              <a:rPr lang="en-GB" smtClean="0"/>
              <a:t>Click to edit Master subtitle style</a:t>
            </a:r>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381D0273-7497-42B6-A608-289BDEA5C3E9}" type="slidenum">
              <a:rPr lang="en-GB"/>
              <a:pPr/>
              <a:t>‹#›</a:t>
            </a:fld>
            <a:r>
              <a:rPr lang="en-GB"/>
              <a:t> </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499E210C-3A3B-4ED7-8C29-FAC2ADC078F9}" type="slidenum">
              <a:rPr lang="en-GB"/>
              <a:pPr/>
              <a:t>‹#›</a:t>
            </a:fld>
            <a:r>
              <a:rPr lang="en-GB"/>
              <a:t> </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A5927904-368E-446D-8BDF-BCD5BF100BC5}" type="slidenum">
              <a:rPr lang="en-GB"/>
              <a:pPr/>
              <a:t>‹#›</a:t>
            </a:fld>
            <a:r>
              <a:rPr lang="en-GB"/>
              <a:t> </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E20E70B5-1DC2-4BC4-BA69-F6FA599D407D}" type="slidenum">
              <a:rPr lang="en-GB"/>
              <a:pPr/>
              <a:t>‹#›</a:t>
            </a:fld>
            <a:r>
              <a:rPr lang="en-GB"/>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FAAD9BAB-B136-4C0B-816E-97D51B2DB7AF}" type="slidenum">
              <a:rPr lang="en-GB"/>
              <a:pPr/>
              <a:t>‹#›</a:t>
            </a:fld>
            <a:r>
              <a:rPr lang="en-GB"/>
              <a:t> </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2FAF59CA-FA7D-4489-8755-26E1475E6B68}" type="slidenum">
              <a:rPr lang="en-GB"/>
              <a:pPr/>
              <a:t>‹#›</a:t>
            </a:fld>
            <a:r>
              <a:rPr lang="en-GB"/>
              <a:t> </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405E5234-C4F6-449B-BB96-F8A204D08334}" type="slidenum">
              <a:rPr lang="en-GB"/>
              <a:pPr/>
              <a:t>‹#›</a:t>
            </a:fld>
            <a:r>
              <a:rPr lang="en-GB"/>
              <a:t> </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A5A03AEE-F337-4093-9FA3-E98CCEFD1315}" type="slidenum">
              <a:rPr lang="en-GB"/>
              <a:pPr/>
              <a:t>‹#›</a:t>
            </a:fld>
            <a:r>
              <a:rPr lang="en-GB"/>
              <a:t> </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06C89740-6DB3-4962-A4B1-C6CE5C2DD073}" type="slidenum">
              <a:rPr lang="en-GB"/>
              <a:pPr/>
              <a:t>‹#›</a:t>
            </a:fld>
            <a:r>
              <a:rPr lang="en-GB"/>
              <a:t> </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BED5E382-B4CE-4AB7-8255-A33F872E5C7F}" type="slidenum">
              <a:rPr lang="en-GB"/>
              <a:pPr/>
              <a:t>‹#›</a:t>
            </a:fld>
            <a:r>
              <a:rPr lang="en-GB"/>
              <a:t> </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8537" cy="55959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5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B1CBBDD7-BDC2-415D-AEDA-8BB93823BBEB}" type="slidenum">
              <a:rPr lang="en-GB"/>
              <a:pPr/>
              <a:t>‹#›</a:t>
            </a:fld>
            <a:r>
              <a:rPr lang="en-GB"/>
              <a:t> </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7"/>
          <p:cNvSpPr>
            <a:spLocks noChangeArrowheads="1"/>
          </p:cNvSpPr>
          <p:nvPr userDrawn="1"/>
        </p:nvSpPr>
        <p:spPr bwMode="auto">
          <a:xfrm>
            <a:off x="-15875" y="1412875"/>
            <a:ext cx="10023475" cy="5553075"/>
          </a:xfrm>
          <a:prstGeom prst="rect">
            <a:avLst/>
          </a:prstGeom>
          <a:solidFill>
            <a:srgbClr val="535133"/>
          </a:solidFill>
          <a:ln w="9525">
            <a:solidFill>
              <a:srgbClr val="C2B4A2"/>
            </a:solidFill>
            <a:miter lim="800000"/>
            <a:headEnd/>
            <a:tailEnd/>
          </a:ln>
          <a:effectLst/>
        </p:spPr>
        <p:txBody>
          <a:bodyPr wrap="none" anchor="ctr"/>
          <a:lstStyle/>
          <a:p>
            <a:pPr algn="ctr">
              <a:spcBef>
                <a:spcPct val="0"/>
              </a:spcBef>
            </a:pPr>
            <a:endParaRPr lang="en-GB" sz="1800"/>
          </a:p>
        </p:txBody>
      </p:sp>
      <p:sp>
        <p:nvSpPr>
          <p:cNvPr id="7" name="Rectangle 3"/>
          <p:cNvSpPr>
            <a:spLocks noChangeArrowheads="1"/>
          </p:cNvSpPr>
          <p:nvPr userDrawn="1"/>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pic>
        <p:nvPicPr>
          <p:cNvPr id="8" name="Picture 4" descr="SimCorp_logo"/>
          <p:cNvPicPr>
            <a:picLocks noChangeAspect="1" noChangeArrowheads="1"/>
          </p:cNvPicPr>
          <p:nvPr userDrawn="1"/>
        </p:nvPicPr>
        <p:blipFill>
          <a:blip r:embed="rId2" cstate="print"/>
          <a:srcRect/>
          <a:stretch>
            <a:fillRect/>
          </a:stretch>
        </p:blipFill>
        <p:spPr bwMode="auto">
          <a:xfrm>
            <a:off x="406400" y="404813"/>
            <a:ext cx="2386013" cy="420687"/>
          </a:xfrm>
          <a:prstGeom prst="rect">
            <a:avLst/>
          </a:prstGeom>
          <a:noFill/>
        </p:spPr>
      </p:pic>
      <p:sp>
        <p:nvSpPr>
          <p:cNvPr id="2" name="Title 1"/>
          <p:cNvSpPr>
            <a:spLocks noGrp="1"/>
          </p:cNvSpPr>
          <p:nvPr>
            <p:ph type="ctrTitle"/>
          </p:nvPr>
        </p:nvSpPr>
        <p:spPr>
          <a:xfrm>
            <a:off x="417600" y="3302599"/>
            <a:ext cx="6552000" cy="488201"/>
          </a:xfrm>
        </p:spPr>
        <p:txBody>
          <a:bodyPr/>
          <a:lstStyle>
            <a:lvl1pPr>
              <a:defRPr>
                <a:solidFill>
                  <a:schemeClr val="bg1"/>
                </a:solidFill>
              </a:defRPr>
            </a:lvl1pPr>
          </a:lstStyle>
          <a:p>
            <a:r>
              <a:rPr lang="en-GB" smtClean="0"/>
              <a:t>Click to edit Master title style</a:t>
            </a:r>
            <a:endParaRPr lang="en-GB"/>
          </a:p>
        </p:txBody>
      </p:sp>
      <p:sp>
        <p:nvSpPr>
          <p:cNvPr id="3" name="Subtitle 2"/>
          <p:cNvSpPr>
            <a:spLocks noGrp="1"/>
          </p:cNvSpPr>
          <p:nvPr>
            <p:ph type="subTitle" idx="1"/>
          </p:nvPr>
        </p:nvSpPr>
        <p:spPr>
          <a:xfrm>
            <a:off x="417600" y="3886200"/>
            <a:ext cx="6934200" cy="1752600"/>
          </a:xfrm>
        </p:spPr>
        <p:txBody>
          <a:bodyPr/>
          <a:lstStyle>
            <a:lvl1pPr marL="0" indent="0" algn="ctr">
              <a:buNone/>
              <a:defRPr>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en-GB"/>
          </a:p>
        </p:txBody>
      </p:sp>
      <p:sp>
        <p:nvSpPr>
          <p:cNvPr id="5" name="Slide Number Placeholder 4"/>
          <p:cNvSpPr>
            <a:spLocks noGrp="1"/>
          </p:cNvSpPr>
          <p:nvPr>
            <p:ph type="sldNum" sz="quarter" idx="11"/>
          </p:nvPr>
        </p:nvSpPr>
        <p:spPr/>
        <p:txBody>
          <a:bodyPr/>
          <a:lstStyle>
            <a:lvl1pPr>
              <a:defRPr/>
            </a:lvl1pPr>
          </a:lstStyle>
          <a:p>
            <a:fld id="{A7F10E85-DBBF-46FF-B130-6B931154C5E0}" type="slidenum">
              <a:rPr lang="en-GB"/>
              <a:pPr/>
              <a:t>‹#›</a:t>
            </a:fld>
            <a:r>
              <a:rPr lang="en-GB"/>
              <a:t> </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963A9F31-03AB-4B3D-BCDB-4FA21D9897E1}" type="slidenum">
              <a:rPr lang="en-GB"/>
              <a:pPr/>
              <a:t>‹#›</a:t>
            </a:fld>
            <a:r>
              <a:rPr lang="en-GB"/>
              <a:t> </a:t>
            </a: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A672A8B0-F607-4934-9A9B-2D8E5CDCF0F0}" type="slidenum">
              <a:rPr lang="en-GB"/>
              <a:pPr/>
              <a:t>‹#›</a:t>
            </a:fld>
            <a:r>
              <a:rPr lang="en-GB"/>
              <a:t> </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5238"/>
            <a:ext cx="4459288"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7613" y="1265238"/>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CEB36733-7600-4F3A-9B1A-8D64A8C8A5DE}" type="slidenum">
              <a:rPr lang="en-GB"/>
              <a:pPr/>
              <a:t>‹#›</a:t>
            </a:fld>
            <a:r>
              <a:rPr lang="en-GB"/>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5E523BB3-92C1-43AA-AA73-77D8730A4C6E}" type="slidenum">
              <a:rPr lang="en-GB"/>
              <a:pPr/>
              <a:t>‹#›</a:t>
            </a:fld>
            <a:r>
              <a:rPr lang="en-GB"/>
              <a:t> </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293CB7FE-0B77-4215-A600-4A0F1ADF9BA8}" type="slidenum">
              <a:rPr lang="en-GB"/>
              <a:pPr/>
              <a:t>‹#›</a:t>
            </a:fld>
            <a:r>
              <a:rPr lang="en-GB"/>
              <a:t> </a:t>
            </a: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F25770E4-122B-4977-B17A-49CDC8F699CD}" type="slidenum">
              <a:rPr lang="en-GB"/>
              <a:pPr/>
              <a:t>‹#›</a:t>
            </a:fld>
            <a:r>
              <a:rPr lang="en-GB"/>
              <a:t> </a:t>
            </a: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D09C7077-0CA0-43A4-8781-F9C6699C7E55}" type="slidenum">
              <a:rPr lang="en-GB"/>
              <a:pPr/>
              <a:t>‹#›</a:t>
            </a:fld>
            <a:r>
              <a:rPr lang="en-GB"/>
              <a:t> </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9DB810D6-F5AD-4DDA-8B9E-2729F084DCAF}" type="slidenum">
              <a:rPr lang="en-GB"/>
              <a:pPr/>
              <a:t>‹#›</a:t>
            </a:fld>
            <a:r>
              <a:rPr lang="en-GB"/>
              <a:t> </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F8C3F98E-5A6C-4BDA-B0D6-D795DB30A4B0}" type="slidenum">
              <a:rPr lang="en-GB"/>
              <a:pPr/>
              <a:t>‹#›</a:t>
            </a:fld>
            <a:r>
              <a:rPr lang="en-GB"/>
              <a:t> </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B5312109-E5A9-49E7-BB53-1730D781CE4B}" type="slidenum">
              <a:rPr lang="en-GB"/>
              <a:pPr/>
              <a:t>‹#›</a:t>
            </a:fld>
            <a:r>
              <a:rPr lang="en-GB"/>
              <a:t> </a:t>
            </a: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6950" cy="55927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46D76540-F8E9-44A6-A0E8-CCF53DD28740}" type="slidenum">
              <a:rPr lang="en-GB"/>
              <a:pPr/>
              <a:t>‹#›</a:t>
            </a:fld>
            <a:r>
              <a:rPr lang="en-GB"/>
              <a:t> </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09703" name="Rectangle 7"/>
          <p:cNvSpPr>
            <a:spLocks noChangeArrowheads="1"/>
          </p:cNvSpPr>
          <p:nvPr/>
        </p:nvSpPr>
        <p:spPr bwMode="auto">
          <a:xfrm>
            <a:off x="-15875" y="1412875"/>
            <a:ext cx="10023475" cy="5553075"/>
          </a:xfrm>
          <a:prstGeom prst="rect">
            <a:avLst/>
          </a:prstGeom>
          <a:solidFill>
            <a:srgbClr val="41362A"/>
          </a:solidFill>
          <a:ln w="9525">
            <a:solidFill>
              <a:srgbClr val="C2B4A2"/>
            </a:solidFill>
            <a:miter lim="800000"/>
            <a:headEnd/>
            <a:tailEnd/>
          </a:ln>
          <a:effectLst/>
        </p:spPr>
        <p:txBody>
          <a:bodyPr wrap="none" anchor="ctr"/>
          <a:lstStyle/>
          <a:p>
            <a:pPr algn="ctr">
              <a:spcBef>
                <a:spcPct val="0"/>
              </a:spcBef>
            </a:pPr>
            <a:endParaRPr lang="en-GB" sz="1800"/>
          </a:p>
        </p:txBody>
      </p:sp>
      <p:sp>
        <p:nvSpPr>
          <p:cNvPr id="1309699" name="Rectangle 3"/>
          <p:cNvSpPr>
            <a:spLocks noChangeArrowheads="1"/>
          </p:cNvSpPr>
          <p:nvPr/>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pic>
        <p:nvPicPr>
          <p:cNvPr id="1309700" name="Picture 4" descr="SimCorp_logo"/>
          <p:cNvPicPr>
            <a:picLocks noChangeAspect="1" noChangeArrowheads="1"/>
          </p:cNvPicPr>
          <p:nvPr/>
        </p:nvPicPr>
        <p:blipFill>
          <a:blip r:embed="rId2" cstate="print"/>
          <a:srcRect/>
          <a:stretch>
            <a:fillRect/>
          </a:stretch>
        </p:blipFill>
        <p:spPr bwMode="auto">
          <a:xfrm>
            <a:off x="406400" y="404813"/>
            <a:ext cx="2386013" cy="420687"/>
          </a:xfrm>
          <a:prstGeom prst="rect">
            <a:avLst/>
          </a:prstGeom>
          <a:noFill/>
        </p:spPr>
      </p:pic>
      <p:sp>
        <p:nvSpPr>
          <p:cNvPr id="1309701" name="Rectangle 5"/>
          <p:cNvSpPr>
            <a:spLocks noGrp="1" noChangeArrowheads="1"/>
          </p:cNvSpPr>
          <p:nvPr>
            <p:ph type="ctrTitle" sz="quarter"/>
          </p:nvPr>
        </p:nvSpPr>
        <p:spPr>
          <a:xfrm>
            <a:off x="415925" y="3141663"/>
            <a:ext cx="6553200" cy="400110"/>
          </a:xfrm>
          <a:ln algn="ctr"/>
        </p:spPr>
        <p:txBody>
          <a:bodyPr bIns="45720" anchor="t"/>
          <a:lstStyle>
            <a:lvl1pPr>
              <a:spcBef>
                <a:spcPct val="20000"/>
              </a:spcBef>
              <a:defRPr sz="2000">
                <a:solidFill>
                  <a:schemeClr val="bg1"/>
                </a:solidFill>
              </a:defRPr>
            </a:lvl1pPr>
          </a:lstStyle>
          <a:p>
            <a:r>
              <a:rPr lang="en-GB" smtClean="0"/>
              <a:t>Click to edit Master title style</a:t>
            </a:r>
            <a:endParaRPr lang="en-GB"/>
          </a:p>
        </p:txBody>
      </p:sp>
      <p:sp>
        <p:nvSpPr>
          <p:cNvPr id="1309702" name="Rectangle 6"/>
          <p:cNvSpPr>
            <a:spLocks noGrp="1" noChangeArrowheads="1"/>
          </p:cNvSpPr>
          <p:nvPr>
            <p:ph type="subTitle" sz="quarter" idx="1"/>
          </p:nvPr>
        </p:nvSpPr>
        <p:spPr>
          <a:xfrm>
            <a:off x="415925" y="3886200"/>
            <a:ext cx="6934200" cy="1752600"/>
          </a:xfrm>
        </p:spPr>
        <p:txBody>
          <a:bodyPr/>
          <a:lstStyle>
            <a:lvl1pPr>
              <a:defRPr>
                <a:solidFill>
                  <a:schemeClr val="bg1"/>
                </a:solidFill>
              </a:defRPr>
            </a:lvl1pPr>
          </a:lstStyle>
          <a:p>
            <a:r>
              <a:rPr lang="en-GB" smtClean="0"/>
              <a:t>Click to edit Master subtitle style</a:t>
            </a:r>
            <a:endParaRPr lang="en-GB"/>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04D1C425-133D-47A6-8FDD-9ECD16EE516B}" type="slidenum">
              <a:rPr lang="en-GB"/>
              <a:pPr/>
              <a:t>‹#›</a:t>
            </a:fld>
            <a:r>
              <a:rPr lang="en-GB"/>
              <a:t> </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F2B77ABC-18D2-4580-9731-DEB0EC9E6396}" type="slidenum">
              <a:rPr lang="en-GB"/>
              <a:pPr/>
              <a:t>‹#›</a:t>
            </a:fld>
            <a:r>
              <a:rPr lang="en-GB"/>
              <a:t>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01932CAD-1880-4949-BF7F-97E5EECA0EB3}" type="slidenum">
              <a:rPr lang="en-GB"/>
              <a:pPr/>
              <a:t>‹#›</a:t>
            </a:fld>
            <a:r>
              <a:rPr lang="en-GB"/>
              <a:t> </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268413"/>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84CBE567-0280-4F5B-801A-3BDC15DA8446}" type="slidenum">
              <a:rPr lang="en-GB"/>
              <a:pPr/>
              <a:t>‹#›</a:t>
            </a:fld>
            <a:r>
              <a:rPr lang="en-GB"/>
              <a:t> </a:t>
            </a: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339C8855-922F-4DA7-A23F-C8B8A7A5732A}" type="slidenum">
              <a:rPr lang="en-GB"/>
              <a:pPr/>
              <a:t>‹#›</a:t>
            </a:fld>
            <a:r>
              <a:rPr lang="en-GB"/>
              <a:t> </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94F34B1C-1982-4B71-A4D0-6B30BE30B884}" type="slidenum">
              <a:rPr lang="en-GB"/>
              <a:pPr/>
              <a:t>‹#›</a:t>
            </a:fld>
            <a:r>
              <a:rPr lang="en-GB"/>
              <a:t> </a:t>
            </a: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264D43AF-1CDE-4872-ADFB-8DAD8C9E65C9}" type="slidenum">
              <a:rPr lang="en-GB"/>
              <a:pPr/>
              <a:t>‹#›</a:t>
            </a:fld>
            <a:r>
              <a:rPr lang="en-GB"/>
              <a:t> </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D5CB415E-FB5F-4F88-B09B-157DED065F88}" type="slidenum">
              <a:rPr lang="en-GB"/>
              <a:pPr/>
              <a:t>‹#›</a:t>
            </a:fld>
            <a:r>
              <a:rPr lang="en-GB"/>
              <a:t> </a:t>
            </a: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FA1BBEB2-3ACF-4378-9477-F516F1514141}" type="slidenum">
              <a:rPr lang="en-GB"/>
              <a:pPr/>
              <a:t>‹#›</a:t>
            </a:fld>
            <a:r>
              <a:rPr lang="en-GB"/>
              <a:t> </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36F50D94-D9C7-4391-8F5D-4D25D31B48AB}" type="slidenum">
              <a:rPr lang="en-GB"/>
              <a:pPr/>
              <a:t>‹#›</a:t>
            </a:fld>
            <a:r>
              <a:rPr lang="en-GB"/>
              <a:t> </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8537" cy="55959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5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C2594E11-E590-41AA-B0E2-B4A643A4EEAC}" type="slidenum">
              <a:rPr lang="en-GB"/>
              <a:pPr/>
              <a:t>‹#›</a:t>
            </a:fld>
            <a:r>
              <a:rPr lang="en-GB"/>
              <a:t> </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7"/>
          <p:cNvSpPr>
            <a:spLocks noChangeArrowheads="1"/>
          </p:cNvSpPr>
          <p:nvPr userDrawn="1"/>
        </p:nvSpPr>
        <p:spPr bwMode="auto">
          <a:xfrm>
            <a:off x="-15875" y="1412875"/>
            <a:ext cx="10023475" cy="5553075"/>
          </a:xfrm>
          <a:prstGeom prst="rect">
            <a:avLst/>
          </a:prstGeom>
          <a:solidFill>
            <a:srgbClr val="41362A"/>
          </a:solidFill>
          <a:ln w="9525">
            <a:solidFill>
              <a:srgbClr val="C2B4A2"/>
            </a:solidFill>
            <a:miter lim="800000"/>
            <a:headEnd/>
            <a:tailEnd/>
          </a:ln>
          <a:effectLst/>
        </p:spPr>
        <p:txBody>
          <a:bodyPr wrap="none" anchor="ctr"/>
          <a:lstStyle/>
          <a:p>
            <a:pPr algn="ctr">
              <a:spcBef>
                <a:spcPct val="0"/>
              </a:spcBef>
            </a:pPr>
            <a:endParaRPr lang="en-GB" sz="1800"/>
          </a:p>
        </p:txBody>
      </p:sp>
      <p:sp>
        <p:nvSpPr>
          <p:cNvPr id="3" name="Subtitle 2"/>
          <p:cNvSpPr>
            <a:spLocks noGrp="1"/>
          </p:cNvSpPr>
          <p:nvPr>
            <p:ph type="subTitle" idx="1"/>
          </p:nvPr>
        </p:nvSpPr>
        <p:spPr>
          <a:xfrm>
            <a:off x="417600" y="3886200"/>
            <a:ext cx="6934200" cy="1753200"/>
          </a:xfrm>
        </p:spPr>
        <p:txBody>
          <a:bodyPr/>
          <a:lstStyle>
            <a:lvl1pPr marL="0" indent="0" algn="ctr">
              <a:buNone/>
              <a:defRPr>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en-GB"/>
          </a:p>
        </p:txBody>
      </p:sp>
      <p:sp>
        <p:nvSpPr>
          <p:cNvPr id="5" name="Slide Number Placeholder 4"/>
          <p:cNvSpPr>
            <a:spLocks noGrp="1"/>
          </p:cNvSpPr>
          <p:nvPr>
            <p:ph type="sldNum" sz="quarter" idx="11"/>
          </p:nvPr>
        </p:nvSpPr>
        <p:spPr/>
        <p:txBody>
          <a:bodyPr/>
          <a:lstStyle>
            <a:lvl1pPr>
              <a:defRPr/>
            </a:lvl1pPr>
          </a:lstStyle>
          <a:p>
            <a:fld id="{EE64AA98-35D4-4C15-8335-B6F3C56279F6}" type="slidenum">
              <a:rPr lang="en-GB"/>
              <a:pPr/>
              <a:t>‹#›</a:t>
            </a:fld>
            <a:r>
              <a:rPr lang="en-GB"/>
              <a:t> </a:t>
            </a:r>
          </a:p>
        </p:txBody>
      </p:sp>
      <p:sp>
        <p:nvSpPr>
          <p:cNvPr id="7" name="Rectangle 3"/>
          <p:cNvSpPr>
            <a:spLocks noChangeArrowheads="1"/>
          </p:cNvSpPr>
          <p:nvPr userDrawn="1"/>
        </p:nvSpPr>
        <p:spPr bwMode="auto">
          <a:xfrm>
            <a:off x="0" y="3141663"/>
            <a:ext cx="10004425" cy="655637"/>
          </a:xfrm>
          <a:prstGeom prst="rect">
            <a:avLst/>
          </a:prstGeom>
          <a:solidFill>
            <a:srgbClr val="000000"/>
          </a:solidFill>
          <a:ln w="9525">
            <a:solidFill>
              <a:schemeClr val="tx1"/>
            </a:solidFill>
            <a:miter lim="800000"/>
            <a:headEnd/>
            <a:tailEnd/>
          </a:ln>
          <a:effectLst/>
        </p:spPr>
        <p:txBody>
          <a:bodyPr wrap="none" anchor="ctr"/>
          <a:lstStyle/>
          <a:p>
            <a:pPr algn="ctr">
              <a:spcBef>
                <a:spcPct val="0"/>
              </a:spcBef>
            </a:pPr>
            <a:endParaRPr lang="en-GB" sz="1800"/>
          </a:p>
        </p:txBody>
      </p:sp>
      <p:pic>
        <p:nvPicPr>
          <p:cNvPr id="8" name="Picture 4" descr="SimCorp_logo"/>
          <p:cNvPicPr>
            <a:picLocks noChangeAspect="1" noChangeArrowheads="1"/>
          </p:cNvPicPr>
          <p:nvPr userDrawn="1"/>
        </p:nvPicPr>
        <p:blipFill>
          <a:blip r:embed="rId2" cstate="print"/>
          <a:srcRect/>
          <a:stretch>
            <a:fillRect/>
          </a:stretch>
        </p:blipFill>
        <p:spPr bwMode="auto">
          <a:xfrm>
            <a:off x="406400" y="404813"/>
            <a:ext cx="2386013" cy="420687"/>
          </a:xfrm>
          <a:prstGeom prst="rect">
            <a:avLst/>
          </a:prstGeom>
          <a:noFill/>
        </p:spPr>
      </p:pic>
      <p:sp>
        <p:nvSpPr>
          <p:cNvPr id="2" name="Title 1"/>
          <p:cNvSpPr>
            <a:spLocks noGrp="1"/>
          </p:cNvSpPr>
          <p:nvPr>
            <p:ph type="ctrTitle"/>
          </p:nvPr>
        </p:nvSpPr>
        <p:spPr>
          <a:xfrm>
            <a:off x="417600" y="3302599"/>
            <a:ext cx="6552000" cy="488201"/>
          </a:xfrm>
        </p:spPr>
        <p:txBody>
          <a:bodyPr/>
          <a:lstStyle>
            <a:lvl1pPr>
              <a:defRPr>
                <a:solidFill>
                  <a:schemeClr val="bg1"/>
                </a:solidFill>
              </a:defRPr>
            </a:lvl1pPr>
          </a:lstStyle>
          <a:p>
            <a:r>
              <a:rPr lang="en-GB" smtClean="0"/>
              <a:t>Click to edit Master title style</a:t>
            </a:r>
            <a:endParaRPr lang="en-GB"/>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6F577E16-A9E6-4E68-8742-8FE6C74E0BDA}" type="slidenum">
              <a:rPr lang="en-GB"/>
              <a:pPr/>
              <a:t>‹#›</a:t>
            </a:fld>
            <a:r>
              <a:rPr lang="en-GB"/>
              <a: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A6F0BEA4-F224-4DAD-A317-A5AF7746DC34}" type="slidenum">
              <a:rPr lang="en-GB"/>
              <a:pPr/>
              <a:t>‹#›</a:t>
            </a:fld>
            <a:r>
              <a:rPr lang="en-GB"/>
              <a:t> </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D59617C1-33A7-4E8D-9EB2-4B7AF1172EEB}" type="slidenum">
              <a:rPr lang="en-GB"/>
              <a:pPr/>
              <a:t>‹#›</a:t>
            </a:fld>
            <a:r>
              <a:rPr lang="en-GB"/>
              <a:t> </a:t>
            </a: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15925" y="1265238"/>
            <a:ext cx="4459288"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7613" y="1265238"/>
            <a:ext cx="4460875" cy="46815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F5A18363-ACAA-4478-BB61-0B9E5AA397B1}" type="slidenum">
              <a:rPr lang="en-GB"/>
              <a:pPr/>
              <a:t>‹#›</a:t>
            </a:fld>
            <a:r>
              <a:rPr lang="en-GB"/>
              <a:t> </a:t>
            </a: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da-DK" smtClean="0"/>
              <a:t>APL2010 Berlin</a:t>
            </a:r>
            <a:endParaRPr lang="da-DK"/>
          </a:p>
        </p:txBody>
      </p:sp>
      <p:sp>
        <p:nvSpPr>
          <p:cNvPr id="8" name="Slide Number Placeholder 7"/>
          <p:cNvSpPr>
            <a:spLocks noGrp="1"/>
          </p:cNvSpPr>
          <p:nvPr>
            <p:ph type="sldNum" sz="quarter" idx="11"/>
          </p:nvPr>
        </p:nvSpPr>
        <p:spPr/>
        <p:txBody>
          <a:bodyPr/>
          <a:lstStyle>
            <a:lvl1pPr>
              <a:defRPr/>
            </a:lvl1pPr>
          </a:lstStyle>
          <a:p>
            <a:fld id="{8A7BC612-89DA-4E9D-A7E2-1337678288BD}" type="slidenum">
              <a:rPr lang="en-GB"/>
              <a:pPr/>
              <a:t>‹#›</a:t>
            </a:fld>
            <a:r>
              <a:rPr lang="en-GB"/>
              <a:t> </a:t>
            </a: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da-DK" smtClean="0"/>
              <a:t>APL2010 Berlin</a:t>
            </a:r>
            <a:endParaRPr lang="da-DK"/>
          </a:p>
        </p:txBody>
      </p:sp>
      <p:sp>
        <p:nvSpPr>
          <p:cNvPr id="4" name="Slide Number Placeholder 3"/>
          <p:cNvSpPr>
            <a:spLocks noGrp="1"/>
          </p:cNvSpPr>
          <p:nvPr>
            <p:ph type="sldNum" sz="quarter" idx="11"/>
          </p:nvPr>
        </p:nvSpPr>
        <p:spPr/>
        <p:txBody>
          <a:bodyPr/>
          <a:lstStyle>
            <a:lvl1pPr>
              <a:defRPr/>
            </a:lvl1pPr>
          </a:lstStyle>
          <a:p>
            <a:fld id="{F4E48CA2-BF61-4F83-B521-3C0157251E77}" type="slidenum">
              <a:rPr lang="en-GB"/>
              <a:pPr/>
              <a:t>‹#›</a:t>
            </a:fld>
            <a:r>
              <a:rPr lang="en-GB"/>
              <a:t> </a:t>
            </a: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da-DK" smtClean="0"/>
              <a:t>APL2010 Berlin</a:t>
            </a:r>
            <a:endParaRPr lang="da-DK"/>
          </a:p>
        </p:txBody>
      </p:sp>
      <p:sp>
        <p:nvSpPr>
          <p:cNvPr id="3" name="Slide Number Placeholder 2"/>
          <p:cNvSpPr>
            <a:spLocks noGrp="1"/>
          </p:cNvSpPr>
          <p:nvPr>
            <p:ph type="sldNum" sz="quarter" idx="11"/>
          </p:nvPr>
        </p:nvSpPr>
        <p:spPr/>
        <p:txBody>
          <a:bodyPr/>
          <a:lstStyle>
            <a:lvl1pPr>
              <a:defRPr/>
            </a:lvl1pPr>
          </a:lstStyle>
          <a:p>
            <a:fld id="{BA662E78-7634-4C6F-8A85-A8283881AB0A}" type="slidenum">
              <a:rPr lang="en-GB"/>
              <a:pPr/>
              <a:t>‹#›</a:t>
            </a:fld>
            <a:r>
              <a:rPr lang="en-GB"/>
              <a:t> </a:t>
            </a: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44DA47DC-C0E2-4DE6-A241-DEC339ECBF8B}" type="slidenum">
              <a:rPr lang="en-GB"/>
              <a:pPr/>
              <a:t>‹#›</a:t>
            </a:fld>
            <a:r>
              <a:rPr lang="en-GB"/>
              <a:t> </a:t>
            </a: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FA3B9B7F-3D70-44D9-9CAA-67F7C68884A3}" type="slidenum">
              <a:rPr lang="en-GB"/>
              <a:pPr/>
              <a:t>‹#›</a:t>
            </a:fld>
            <a:r>
              <a:rPr lang="en-GB"/>
              <a:t> </a:t>
            </a: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48887902-55C2-49B9-BA8E-DD6AB1AFA3B3}" type="slidenum">
              <a:rPr lang="en-GB"/>
              <a:pPr/>
              <a:t>‹#›</a:t>
            </a:fld>
            <a:r>
              <a:rPr lang="en-GB"/>
              <a:t> </a:t>
            </a: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21538" y="354013"/>
            <a:ext cx="2266950" cy="55927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15925" y="354013"/>
            <a:ext cx="6653213"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da-DK" smtClean="0"/>
              <a:t>APL2010 Berlin</a:t>
            </a:r>
            <a:endParaRPr lang="da-DK"/>
          </a:p>
        </p:txBody>
      </p:sp>
      <p:sp>
        <p:nvSpPr>
          <p:cNvPr id="5" name="Slide Number Placeholder 4"/>
          <p:cNvSpPr>
            <a:spLocks noGrp="1"/>
          </p:cNvSpPr>
          <p:nvPr>
            <p:ph type="sldNum" sz="quarter" idx="11"/>
          </p:nvPr>
        </p:nvSpPr>
        <p:spPr/>
        <p:txBody>
          <a:bodyPr/>
          <a:lstStyle>
            <a:lvl1pPr>
              <a:defRPr/>
            </a:lvl1pPr>
          </a:lstStyle>
          <a:p>
            <a:fld id="{C632885F-FF9E-4A69-AFEB-D67146AF06BC}" type="slidenum">
              <a:rPr lang="en-GB"/>
              <a:pPr/>
              <a:t>‹#›</a:t>
            </a:fld>
            <a:r>
              <a:rPr lang="en-GB"/>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a-DK" smtClean="0"/>
              <a:t>APL2010 Berlin</a:t>
            </a:r>
            <a:endParaRPr lang="da-DK"/>
          </a:p>
        </p:txBody>
      </p:sp>
      <p:sp>
        <p:nvSpPr>
          <p:cNvPr id="6" name="Slide Number Placeholder 5"/>
          <p:cNvSpPr>
            <a:spLocks noGrp="1"/>
          </p:cNvSpPr>
          <p:nvPr>
            <p:ph type="sldNum" sz="quarter" idx="11"/>
          </p:nvPr>
        </p:nvSpPr>
        <p:spPr/>
        <p:txBody>
          <a:bodyPr/>
          <a:lstStyle>
            <a:lvl1pPr>
              <a:defRPr/>
            </a:lvl1pPr>
          </a:lstStyle>
          <a:p>
            <a:fld id="{05E5127A-4A1F-4C5E-AB14-671D6CCD93F3}" type="slidenum">
              <a:rPr lang="en-GB"/>
              <a:pPr/>
              <a:t>‹#›</a:t>
            </a:fld>
            <a:r>
              <a:rPr lang="en-GB"/>
              <a: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pn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59543" name="Rectangle 23"/>
          <p:cNvSpPr>
            <a:spLocks noChangeArrowheads="1"/>
          </p:cNvSpPr>
          <p:nvPr/>
        </p:nvSpPr>
        <p:spPr bwMode="auto">
          <a:xfrm>
            <a:off x="0" y="6210300"/>
            <a:ext cx="9906000" cy="647700"/>
          </a:xfrm>
          <a:prstGeom prst="rect">
            <a:avLst/>
          </a:prstGeom>
          <a:solidFill>
            <a:srgbClr val="506069"/>
          </a:solidFill>
          <a:ln w="15240">
            <a:noFill/>
            <a:miter lim="800000"/>
            <a:headEnd/>
            <a:tailEnd/>
          </a:ln>
          <a:effectLst/>
        </p:spPr>
        <p:txBody>
          <a:bodyPr wrap="none" anchor="ctr"/>
          <a:lstStyle/>
          <a:p>
            <a:pPr algn="ctr">
              <a:spcBef>
                <a:spcPct val="0"/>
              </a:spcBef>
            </a:pPr>
            <a:endParaRPr lang="en-GB" sz="1800"/>
          </a:p>
        </p:txBody>
      </p:sp>
      <p:sp>
        <p:nvSpPr>
          <p:cNvPr id="1259536" name="Rectangle 16"/>
          <p:cNvSpPr>
            <a:spLocks noGrp="1" noChangeArrowheads="1"/>
          </p:cNvSpPr>
          <p:nvPr>
            <p:ph type="body" idx="1"/>
          </p:nvPr>
        </p:nvSpPr>
        <p:spPr bwMode="auto">
          <a:xfrm>
            <a:off x="415925" y="1268413"/>
            <a:ext cx="9074150"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259540" name="Line 20"/>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259549" name="Picture 29"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259535" name="Rectangle 15"/>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259552" name="Line 32"/>
          <p:cNvSpPr>
            <a:spLocks noChangeShapeType="1"/>
          </p:cNvSpPr>
          <p:nvPr/>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
        <p:nvSpPr>
          <p:cNvPr id="1259553" name="Rectangle 33"/>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259554" name="Rectangle 34"/>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D37AFDC3-C90D-4F2A-B7C2-27DA31CB8BA6}" type="slidenum">
              <a:rPr lang="en-GB"/>
              <a:pPr/>
              <a:t>‹#›</a:t>
            </a:fld>
            <a:r>
              <a:rPr lang="en-GB"/>
              <a:t> </a:t>
            </a:r>
          </a:p>
        </p:txBody>
      </p:sp>
    </p:spTree>
  </p:cSld>
  <p:clrMap bg1="lt1" tx1="dk1" bg2="lt2" tx2="dk2" accent1="accent1" accent2="accent2" accent3="accent3" accent4="accent4" accent5="accent5" accent6="accent6" hlink="hlink" folHlink="folHlink"/>
  <p:sldLayoutIdLst>
    <p:sldLayoutId id="214748365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algn="l" rtl="0" fontAlgn="base">
        <a:spcBef>
          <a:spcPct val="20000"/>
        </a:spcBef>
        <a:spcAft>
          <a:spcPct val="0"/>
        </a:spcAft>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91266" name="Rectangle 2"/>
          <p:cNvSpPr>
            <a:spLocks noChangeArrowheads="1"/>
          </p:cNvSpPr>
          <p:nvPr/>
        </p:nvSpPr>
        <p:spPr bwMode="auto">
          <a:xfrm>
            <a:off x="0" y="6210300"/>
            <a:ext cx="9906000" cy="647700"/>
          </a:xfrm>
          <a:prstGeom prst="rect">
            <a:avLst/>
          </a:prstGeom>
          <a:solidFill>
            <a:srgbClr val="506069"/>
          </a:solidFill>
          <a:ln w="15240">
            <a:noFill/>
            <a:miter lim="800000"/>
            <a:headEnd/>
            <a:tailEnd/>
          </a:ln>
          <a:effectLst/>
        </p:spPr>
        <p:txBody>
          <a:bodyPr wrap="none" anchor="ctr"/>
          <a:lstStyle/>
          <a:p>
            <a:pPr algn="ctr">
              <a:spcBef>
                <a:spcPct val="0"/>
              </a:spcBef>
            </a:pPr>
            <a:endParaRPr lang="en-GB" sz="1800"/>
          </a:p>
        </p:txBody>
      </p:sp>
      <p:sp>
        <p:nvSpPr>
          <p:cNvPr id="1291268" name="Line 4"/>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291269" name="Picture 5"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291270" name="Rectangle 6"/>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291275" name="Rectangle 11"/>
          <p:cNvSpPr>
            <a:spLocks noGrp="1" noChangeArrowheads="1"/>
          </p:cNvSpPr>
          <p:nvPr>
            <p:ph type="body" idx="1"/>
          </p:nvPr>
        </p:nvSpPr>
        <p:spPr bwMode="auto">
          <a:xfrm>
            <a:off x="415925" y="1265238"/>
            <a:ext cx="9072563"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91276" name="Rectangle 12"/>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291277" name="Rectangle 13"/>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F8F1D79E-DE86-4CE1-BE44-10961DB1B0EF}" type="slidenum">
              <a:rPr lang="en-GB"/>
              <a:pPr/>
              <a:t>‹#›</a:t>
            </a:fld>
            <a:r>
              <a:rPr lang="en-GB"/>
              <a:t> </a:t>
            </a:r>
          </a:p>
        </p:txBody>
      </p:sp>
      <p:sp>
        <p:nvSpPr>
          <p:cNvPr id="10" name="Line 7"/>
          <p:cNvSpPr>
            <a:spLocks noChangeShapeType="1"/>
          </p:cNvSpPr>
          <p:nvPr userDrawn="1"/>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marL="355600" indent="-355600" algn="l" rtl="0" fontAlgn="base">
        <a:spcBef>
          <a:spcPct val="20000"/>
        </a:spcBef>
        <a:spcAft>
          <a:spcPct val="0"/>
        </a:spcAft>
        <a:buChar char="•"/>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02538" name="Rectangle 10"/>
          <p:cNvSpPr>
            <a:spLocks noChangeArrowheads="1"/>
          </p:cNvSpPr>
          <p:nvPr/>
        </p:nvSpPr>
        <p:spPr bwMode="auto">
          <a:xfrm>
            <a:off x="0" y="6210300"/>
            <a:ext cx="9906000" cy="647700"/>
          </a:xfrm>
          <a:prstGeom prst="rect">
            <a:avLst/>
          </a:prstGeom>
          <a:solidFill>
            <a:srgbClr val="6C674D"/>
          </a:solidFill>
          <a:ln w="15240">
            <a:noFill/>
            <a:miter lim="800000"/>
            <a:headEnd/>
            <a:tailEnd/>
          </a:ln>
          <a:effectLst/>
        </p:spPr>
        <p:txBody>
          <a:bodyPr wrap="none" anchor="ctr"/>
          <a:lstStyle/>
          <a:p>
            <a:pPr algn="ctr">
              <a:spcBef>
                <a:spcPct val="0"/>
              </a:spcBef>
            </a:pPr>
            <a:endParaRPr lang="en-GB" sz="1800"/>
          </a:p>
        </p:txBody>
      </p:sp>
      <p:sp>
        <p:nvSpPr>
          <p:cNvPr id="1302531" name="Rectangle 3"/>
          <p:cNvSpPr>
            <a:spLocks noGrp="1" noChangeArrowheads="1"/>
          </p:cNvSpPr>
          <p:nvPr>
            <p:ph type="body" idx="1"/>
          </p:nvPr>
        </p:nvSpPr>
        <p:spPr bwMode="auto">
          <a:xfrm>
            <a:off x="415925" y="1268413"/>
            <a:ext cx="9074150"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302532" name="Line 4"/>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302533" name="Picture 5"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302534" name="Rectangle 6"/>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302535" name="Line 7"/>
          <p:cNvSpPr>
            <a:spLocks noChangeShapeType="1"/>
          </p:cNvSpPr>
          <p:nvPr/>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
        <p:nvSpPr>
          <p:cNvPr id="1302539" name="Rectangle 11"/>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302540" name="Rectangle 12"/>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7D48EE01-7E9E-41CF-AF30-41EDB15CBFAA}" type="slidenum">
              <a:rPr lang="en-GB"/>
              <a:pPr/>
              <a:t>‹#›</a:t>
            </a:fld>
            <a:r>
              <a:rPr lang="en-GB"/>
              <a:t> </a:t>
            </a:r>
          </a:p>
        </p:txBody>
      </p:sp>
    </p:spTree>
  </p:cSld>
  <p:clrMap bg1="lt1" tx1="dk1" bg2="lt2" tx2="dk2" accent1="accent1" accent2="accent2" accent3="accent3" accent4="accent4" accent5="accent5" accent6="accent6" hlink="hlink" folHlink="folHlink"/>
  <p:sldLayoutIdLst>
    <p:sldLayoutId id="2147483661"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algn="l" rtl="0" fontAlgn="base">
        <a:spcBef>
          <a:spcPct val="20000"/>
        </a:spcBef>
        <a:spcAft>
          <a:spcPct val="0"/>
        </a:spcAft>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04586" name="Rectangle 10"/>
          <p:cNvSpPr>
            <a:spLocks noChangeArrowheads="1"/>
          </p:cNvSpPr>
          <p:nvPr/>
        </p:nvSpPr>
        <p:spPr bwMode="auto">
          <a:xfrm>
            <a:off x="0" y="6210300"/>
            <a:ext cx="9906000" cy="647700"/>
          </a:xfrm>
          <a:prstGeom prst="rect">
            <a:avLst/>
          </a:prstGeom>
          <a:solidFill>
            <a:srgbClr val="6C674D"/>
          </a:solidFill>
          <a:ln w="15240">
            <a:noFill/>
            <a:miter lim="800000"/>
            <a:headEnd/>
            <a:tailEnd/>
          </a:ln>
          <a:effectLst/>
        </p:spPr>
        <p:txBody>
          <a:bodyPr wrap="none" anchor="ctr"/>
          <a:lstStyle/>
          <a:p>
            <a:pPr algn="ctr">
              <a:spcBef>
                <a:spcPct val="0"/>
              </a:spcBef>
            </a:pPr>
            <a:endParaRPr lang="en-GB" sz="1800"/>
          </a:p>
        </p:txBody>
      </p:sp>
      <p:sp>
        <p:nvSpPr>
          <p:cNvPr id="1304579" name="Line 3"/>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304580" name="Picture 4"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304581" name="Rectangle 5"/>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304582" name="Line 6"/>
          <p:cNvSpPr>
            <a:spLocks noChangeShapeType="1"/>
          </p:cNvSpPr>
          <p:nvPr/>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
        <p:nvSpPr>
          <p:cNvPr id="1304585" name="Rectangle 9"/>
          <p:cNvSpPr>
            <a:spLocks noGrp="1" noChangeArrowheads="1"/>
          </p:cNvSpPr>
          <p:nvPr>
            <p:ph type="body" idx="1"/>
          </p:nvPr>
        </p:nvSpPr>
        <p:spPr bwMode="auto">
          <a:xfrm>
            <a:off x="415925" y="1265238"/>
            <a:ext cx="9072563"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04587" name="Rectangle 11"/>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304588" name="Rectangle 12"/>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96CD21A7-60C0-49BD-9F8B-95FC5634E282}" type="slidenum">
              <a:rPr lang="en-GB"/>
              <a:pPr/>
              <a:t>‹#›</a:t>
            </a:fld>
            <a:r>
              <a:rPr lang="en-GB"/>
              <a:t> </a:t>
            </a: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marL="355600" indent="-355600" algn="l" rtl="0" fontAlgn="base">
        <a:spcBef>
          <a:spcPct val="20000"/>
        </a:spcBef>
        <a:spcAft>
          <a:spcPct val="0"/>
        </a:spcAft>
        <a:buChar char="•"/>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05610" name="Rectangle 10"/>
          <p:cNvSpPr>
            <a:spLocks noChangeArrowheads="1"/>
          </p:cNvSpPr>
          <p:nvPr/>
        </p:nvSpPr>
        <p:spPr bwMode="auto">
          <a:xfrm>
            <a:off x="0" y="6210300"/>
            <a:ext cx="9906000" cy="647700"/>
          </a:xfrm>
          <a:prstGeom prst="rect">
            <a:avLst/>
          </a:prstGeom>
          <a:solidFill>
            <a:srgbClr val="535135"/>
          </a:solidFill>
          <a:ln w="15240">
            <a:noFill/>
            <a:miter lim="800000"/>
            <a:headEnd/>
            <a:tailEnd/>
          </a:ln>
          <a:effectLst/>
        </p:spPr>
        <p:txBody>
          <a:bodyPr wrap="none" anchor="ctr"/>
          <a:lstStyle/>
          <a:p>
            <a:pPr algn="ctr">
              <a:spcBef>
                <a:spcPct val="0"/>
              </a:spcBef>
            </a:pPr>
            <a:endParaRPr lang="en-GB" sz="1800"/>
          </a:p>
        </p:txBody>
      </p:sp>
      <p:sp>
        <p:nvSpPr>
          <p:cNvPr id="1305603" name="Rectangle 3"/>
          <p:cNvSpPr>
            <a:spLocks noGrp="1" noChangeArrowheads="1"/>
          </p:cNvSpPr>
          <p:nvPr>
            <p:ph type="body" idx="1"/>
          </p:nvPr>
        </p:nvSpPr>
        <p:spPr bwMode="auto">
          <a:xfrm>
            <a:off x="415925" y="1268413"/>
            <a:ext cx="9074150"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305604" name="Line 4"/>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305605" name="Picture 5"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305606" name="Rectangle 6"/>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305607" name="Line 7"/>
          <p:cNvSpPr>
            <a:spLocks noChangeShapeType="1"/>
          </p:cNvSpPr>
          <p:nvPr/>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
        <p:nvSpPr>
          <p:cNvPr id="1305611" name="Rectangle 11"/>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305612" name="Rectangle 12"/>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5D63F2D6-3325-4A8C-855D-559B9A7C472C}" type="slidenum">
              <a:rPr lang="en-GB"/>
              <a:pPr/>
              <a:t>‹#›</a:t>
            </a:fld>
            <a:r>
              <a:rPr lang="en-GB"/>
              <a:t> </a:t>
            </a:r>
          </a:p>
        </p:txBody>
      </p:sp>
    </p:spTree>
  </p:cSld>
  <p:clrMap bg1="lt1" tx1="dk1" bg2="lt2" tx2="dk2" accent1="accent1" accent2="accent2" accent3="accent3" accent4="accent4" accent5="accent5" accent6="accent6" hlink="hlink" folHlink="folHlink"/>
  <p:sldLayoutIdLst>
    <p:sldLayoutId id="2147483664"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algn="l" rtl="0" fontAlgn="base">
        <a:spcBef>
          <a:spcPct val="20000"/>
        </a:spcBef>
        <a:spcAft>
          <a:spcPct val="0"/>
        </a:spcAft>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07658" name="Rectangle 10"/>
          <p:cNvSpPr>
            <a:spLocks noChangeArrowheads="1"/>
          </p:cNvSpPr>
          <p:nvPr/>
        </p:nvSpPr>
        <p:spPr bwMode="auto">
          <a:xfrm>
            <a:off x="0" y="6210300"/>
            <a:ext cx="9906000" cy="647700"/>
          </a:xfrm>
          <a:prstGeom prst="rect">
            <a:avLst/>
          </a:prstGeom>
          <a:solidFill>
            <a:srgbClr val="535135"/>
          </a:solidFill>
          <a:ln w="15240">
            <a:noFill/>
            <a:miter lim="800000"/>
            <a:headEnd/>
            <a:tailEnd/>
          </a:ln>
          <a:effectLst/>
        </p:spPr>
        <p:txBody>
          <a:bodyPr wrap="none" anchor="ctr"/>
          <a:lstStyle/>
          <a:p>
            <a:pPr algn="ctr">
              <a:spcBef>
                <a:spcPct val="0"/>
              </a:spcBef>
            </a:pPr>
            <a:endParaRPr lang="en-GB" sz="1800"/>
          </a:p>
        </p:txBody>
      </p:sp>
      <p:sp>
        <p:nvSpPr>
          <p:cNvPr id="1307651" name="Line 3"/>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307652" name="Picture 4"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307653" name="Rectangle 5"/>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307654" name="Line 6"/>
          <p:cNvSpPr>
            <a:spLocks noChangeShapeType="1"/>
          </p:cNvSpPr>
          <p:nvPr/>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
        <p:nvSpPr>
          <p:cNvPr id="1307657" name="Rectangle 9"/>
          <p:cNvSpPr>
            <a:spLocks noGrp="1" noChangeArrowheads="1"/>
          </p:cNvSpPr>
          <p:nvPr>
            <p:ph type="body" idx="1"/>
          </p:nvPr>
        </p:nvSpPr>
        <p:spPr bwMode="auto">
          <a:xfrm>
            <a:off x="415925" y="1265238"/>
            <a:ext cx="9072563"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07659" name="Rectangle 11"/>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307660" name="Rectangle 12"/>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D4933AB1-3EB3-488E-BF4F-2FF036424B64}" type="slidenum">
              <a:rPr lang="en-GB"/>
              <a:pPr/>
              <a:t>‹#›</a:t>
            </a:fld>
            <a:r>
              <a:rPr lang="en-GB"/>
              <a:t> </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marL="355600" indent="-355600" algn="l" rtl="0" fontAlgn="base">
        <a:spcBef>
          <a:spcPct val="20000"/>
        </a:spcBef>
        <a:spcAft>
          <a:spcPct val="0"/>
        </a:spcAft>
        <a:buChar char="•"/>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08682" name="Rectangle 10"/>
          <p:cNvSpPr>
            <a:spLocks noChangeArrowheads="1"/>
          </p:cNvSpPr>
          <p:nvPr/>
        </p:nvSpPr>
        <p:spPr bwMode="auto">
          <a:xfrm>
            <a:off x="0" y="6210300"/>
            <a:ext cx="9906000" cy="647700"/>
          </a:xfrm>
          <a:prstGeom prst="rect">
            <a:avLst/>
          </a:prstGeom>
          <a:solidFill>
            <a:srgbClr val="41362A"/>
          </a:solidFill>
          <a:ln w="15240">
            <a:noFill/>
            <a:miter lim="800000"/>
            <a:headEnd/>
            <a:tailEnd/>
          </a:ln>
          <a:effectLst/>
        </p:spPr>
        <p:txBody>
          <a:bodyPr wrap="none" anchor="ctr"/>
          <a:lstStyle/>
          <a:p>
            <a:pPr algn="ctr">
              <a:spcBef>
                <a:spcPct val="0"/>
              </a:spcBef>
            </a:pPr>
            <a:endParaRPr lang="en-GB" sz="1800"/>
          </a:p>
        </p:txBody>
      </p:sp>
      <p:sp>
        <p:nvSpPr>
          <p:cNvPr id="1308675" name="Rectangle 3"/>
          <p:cNvSpPr>
            <a:spLocks noGrp="1" noChangeArrowheads="1"/>
          </p:cNvSpPr>
          <p:nvPr>
            <p:ph type="body" idx="1"/>
          </p:nvPr>
        </p:nvSpPr>
        <p:spPr bwMode="auto">
          <a:xfrm>
            <a:off x="415925" y="1268413"/>
            <a:ext cx="9074150"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308676" name="Line 4"/>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308677" name="Picture 5"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308678" name="Rectangle 6"/>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308679" name="Line 7"/>
          <p:cNvSpPr>
            <a:spLocks noChangeShapeType="1"/>
          </p:cNvSpPr>
          <p:nvPr/>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
        <p:nvSpPr>
          <p:cNvPr id="1308683" name="Rectangle 11"/>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308684" name="Rectangle 12"/>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98609701-6E50-4DAA-9115-2A9E1742EAD7}" type="slidenum">
              <a:rPr lang="en-GB"/>
              <a:pPr/>
              <a:t>‹#›</a:t>
            </a:fld>
            <a:r>
              <a:rPr lang="en-GB"/>
              <a:t> </a:t>
            </a:r>
          </a:p>
        </p:txBody>
      </p:sp>
    </p:spTree>
  </p:cSld>
  <p:clrMap bg1="lt1" tx1="dk1" bg2="lt2" tx2="dk2" accent1="accent1" accent2="accent2" accent3="accent3" accent4="accent4" accent5="accent5" accent6="accent6" hlink="hlink" folHlink="folHlink"/>
  <p:sldLayoutIdLst>
    <p:sldLayoutId id="2147483667"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algn="l" rtl="0" fontAlgn="base">
        <a:spcBef>
          <a:spcPct val="20000"/>
        </a:spcBef>
        <a:spcAft>
          <a:spcPct val="0"/>
        </a:spcAft>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10730" name="Rectangle 10"/>
          <p:cNvSpPr>
            <a:spLocks noChangeArrowheads="1"/>
          </p:cNvSpPr>
          <p:nvPr/>
        </p:nvSpPr>
        <p:spPr bwMode="auto">
          <a:xfrm>
            <a:off x="0" y="6210300"/>
            <a:ext cx="9906000" cy="647700"/>
          </a:xfrm>
          <a:prstGeom prst="rect">
            <a:avLst/>
          </a:prstGeom>
          <a:solidFill>
            <a:srgbClr val="41362A"/>
          </a:solidFill>
          <a:ln w="15240">
            <a:noFill/>
            <a:miter lim="800000"/>
            <a:headEnd/>
            <a:tailEnd/>
          </a:ln>
          <a:effectLst/>
        </p:spPr>
        <p:txBody>
          <a:bodyPr wrap="none" anchor="ctr"/>
          <a:lstStyle/>
          <a:p>
            <a:pPr algn="ctr">
              <a:spcBef>
                <a:spcPct val="0"/>
              </a:spcBef>
            </a:pPr>
            <a:endParaRPr lang="en-GB" sz="1800"/>
          </a:p>
        </p:txBody>
      </p:sp>
      <p:sp>
        <p:nvSpPr>
          <p:cNvPr id="1310723" name="Line 3"/>
          <p:cNvSpPr>
            <a:spLocks noChangeShapeType="1"/>
          </p:cNvSpPr>
          <p:nvPr/>
        </p:nvSpPr>
        <p:spPr bwMode="auto">
          <a:xfrm>
            <a:off x="719138" y="1079500"/>
            <a:ext cx="0" cy="215900"/>
          </a:xfrm>
          <a:prstGeom prst="line">
            <a:avLst/>
          </a:prstGeom>
          <a:noFill/>
          <a:ln w="9525">
            <a:solidFill>
              <a:schemeClr val="bg1"/>
            </a:solidFill>
            <a:round/>
            <a:headEnd/>
            <a:tailEnd/>
          </a:ln>
          <a:effectLst/>
        </p:spPr>
        <p:txBody>
          <a:bodyPr/>
          <a:lstStyle/>
          <a:p>
            <a:endParaRPr lang="en-GB"/>
          </a:p>
        </p:txBody>
      </p:sp>
      <p:pic>
        <p:nvPicPr>
          <p:cNvPr id="1310724" name="Picture 4" descr="SimCorp_white_print"/>
          <p:cNvPicPr>
            <a:picLocks noChangeAspect="1" noChangeArrowheads="1"/>
          </p:cNvPicPr>
          <p:nvPr/>
        </p:nvPicPr>
        <p:blipFill>
          <a:blip r:embed="rId13" cstate="print"/>
          <a:srcRect/>
          <a:stretch>
            <a:fillRect/>
          </a:stretch>
        </p:blipFill>
        <p:spPr bwMode="auto">
          <a:xfrm>
            <a:off x="7345363" y="6364288"/>
            <a:ext cx="2144712" cy="377825"/>
          </a:xfrm>
          <a:prstGeom prst="rect">
            <a:avLst/>
          </a:prstGeom>
          <a:noFill/>
        </p:spPr>
      </p:pic>
      <p:sp>
        <p:nvSpPr>
          <p:cNvPr id="1310725" name="Rectangle 5"/>
          <p:cNvSpPr>
            <a:spLocks noGrp="1" noChangeArrowheads="1"/>
          </p:cNvSpPr>
          <p:nvPr>
            <p:ph type="title"/>
          </p:nvPr>
        </p:nvSpPr>
        <p:spPr bwMode="auto">
          <a:xfrm>
            <a:off x="415925" y="348412"/>
            <a:ext cx="8928100" cy="488201"/>
          </a:xfrm>
          <a:prstGeom prst="rect">
            <a:avLst/>
          </a:prstGeom>
          <a:noFill/>
          <a:ln w="9525">
            <a:noFill/>
            <a:miter lim="800000"/>
            <a:headEnd/>
            <a:tailEnd/>
          </a:ln>
          <a:effectLst/>
        </p:spPr>
        <p:txBody>
          <a:bodyPr vert="horz" wrap="square" lIns="91440" tIns="45720" rIns="91440" bIns="72000" numCol="1" anchor="b" anchorCtr="0" compatLnSpc="1">
            <a:prstTxWarp prst="textNoShape">
              <a:avLst/>
            </a:prstTxWarp>
            <a:spAutoFit/>
          </a:bodyPr>
          <a:lstStyle/>
          <a:p>
            <a:pPr lvl="0"/>
            <a:r>
              <a:rPr lang="en-GB" smtClean="0"/>
              <a:t>Click to edit Master title style</a:t>
            </a:r>
          </a:p>
        </p:txBody>
      </p:sp>
      <p:sp>
        <p:nvSpPr>
          <p:cNvPr id="1310726" name="Line 6"/>
          <p:cNvSpPr>
            <a:spLocks noChangeShapeType="1"/>
          </p:cNvSpPr>
          <p:nvPr/>
        </p:nvSpPr>
        <p:spPr bwMode="auto">
          <a:xfrm>
            <a:off x="0" y="908050"/>
            <a:ext cx="9906000" cy="0"/>
          </a:xfrm>
          <a:prstGeom prst="line">
            <a:avLst/>
          </a:prstGeom>
          <a:noFill/>
          <a:ln w="9525">
            <a:solidFill>
              <a:schemeClr val="tx1"/>
            </a:solidFill>
            <a:round/>
            <a:headEnd/>
            <a:tailEnd/>
          </a:ln>
          <a:effectLst/>
        </p:spPr>
        <p:txBody>
          <a:bodyPr>
            <a:spAutoFit/>
          </a:bodyPr>
          <a:lstStyle/>
          <a:p>
            <a:endParaRPr lang="en-GB"/>
          </a:p>
        </p:txBody>
      </p:sp>
      <p:sp>
        <p:nvSpPr>
          <p:cNvPr id="1310729" name="Rectangle 9"/>
          <p:cNvSpPr>
            <a:spLocks noGrp="1" noChangeArrowheads="1"/>
          </p:cNvSpPr>
          <p:nvPr>
            <p:ph type="body" idx="1"/>
          </p:nvPr>
        </p:nvSpPr>
        <p:spPr bwMode="auto">
          <a:xfrm>
            <a:off x="415925" y="1265238"/>
            <a:ext cx="9072563" cy="4681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10731" name="Rectangle 11"/>
          <p:cNvSpPr>
            <a:spLocks noGrp="1" noChangeArrowheads="1"/>
          </p:cNvSpPr>
          <p:nvPr>
            <p:ph type="dt" sz="half" idx="2"/>
          </p:nvPr>
        </p:nvSpPr>
        <p:spPr bwMode="auto">
          <a:xfrm>
            <a:off x="3222625" y="6416675"/>
            <a:ext cx="3459163"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bg1"/>
                </a:solidFill>
              </a:defRPr>
            </a:lvl1pPr>
          </a:lstStyle>
          <a:p>
            <a:r>
              <a:rPr lang="da-DK" smtClean="0"/>
              <a:t>APL2010 Berlin</a:t>
            </a:r>
            <a:endParaRPr lang="en-GB"/>
          </a:p>
        </p:txBody>
      </p:sp>
      <p:sp>
        <p:nvSpPr>
          <p:cNvPr id="1310732" name="Rectangle 12"/>
          <p:cNvSpPr>
            <a:spLocks noGrp="1" noChangeArrowheads="1"/>
          </p:cNvSpPr>
          <p:nvPr>
            <p:ph type="sldNum" sz="quarter" idx="4"/>
          </p:nvPr>
        </p:nvSpPr>
        <p:spPr bwMode="auto">
          <a:xfrm>
            <a:off x="-808038" y="6416675"/>
            <a:ext cx="1590676"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bg1"/>
                </a:solidFill>
              </a:defRPr>
            </a:lvl1pPr>
          </a:lstStyle>
          <a:p>
            <a:fld id="{E8517E6A-10FD-45BB-9389-081D8EBAA343}" type="slidenum">
              <a:rPr lang="en-GB"/>
              <a:pPr/>
              <a:t>‹#›</a:t>
            </a:fld>
            <a:r>
              <a:rPr lang="en-GB"/>
              <a:t> </a:t>
            </a:r>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hf hdr="0" ftr="0"/>
  <p:txStyles>
    <p:titleStyle>
      <a:lvl1pPr algn="l" rtl="0" fontAlgn="base">
        <a:spcBef>
          <a:spcPct val="0"/>
        </a:spcBef>
        <a:spcAft>
          <a:spcPct val="0"/>
        </a:spcAft>
        <a:defRPr sz="24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charset="0"/>
        </a:defRPr>
      </a:lvl2pPr>
      <a:lvl3pPr algn="l" rtl="0" fontAlgn="base">
        <a:spcBef>
          <a:spcPct val="0"/>
        </a:spcBef>
        <a:spcAft>
          <a:spcPct val="0"/>
        </a:spcAft>
        <a:defRPr sz="2400">
          <a:solidFill>
            <a:schemeClr val="tx1"/>
          </a:solidFill>
          <a:latin typeface="Arial" charset="0"/>
        </a:defRPr>
      </a:lvl3pPr>
      <a:lvl4pPr algn="l" rtl="0" fontAlgn="base">
        <a:spcBef>
          <a:spcPct val="0"/>
        </a:spcBef>
        <a:spcAft>
          <a:spcPct val="0"/>
        </a:spcAft>
        <a:defRPr sz="2400">
          <a:solidFill>
            <a:schemeClr val="tx1"/>
          </a:solidFill>
          <a:latin typeface="Arial" charset="0"/>
        </a:defRPr>
      </a:lvl4pPr>
      <a:lvl5pPr algn="l" rtl="0" fontAlgn="base">
        <a:spcBef>
          <a:spcPct val="0"/>
        </a:spcBef>
        <a:spcAft>
          <a:spcPct val="0"/>
        </a:spcAft>
        <a:defRPr sz="2400">
          <a:solidFill>
            <a:schemeClr val="tx1"/>
          </a:solidFill>
          <a:latin typeface="Arial" charset="0"/>
        </a:defRPr>
      </a:lvl5pPr>
      <a:lvl6pPr marL="457200" algn="l" rtl="0" fontAlgn="base">
        <a:spcBef>
          <a:spcPct val="0"/>
        </a:spcBef>
        <a:spcAft>
          <a:spcPct val="0"/>
        </a:spcAft>
        <a:defRPr sz="2400">
          <a:solidFill>
            <a:schemeClr val="tx1"/>
          </a:solidFill>
          <a:latin typeface="Arial" charset="0"/>
        </a:defRPr>
      </a:lvl6pPr>
      <a:lvl7pPr marL="914400" algn="l" rtl="0" fontAlgn="base">
        <a:spcBef>
          <a:spcPct val="0"/>
        </a:spcBef>
        <a:spcAft>
          <a:spcPct val="0"/>
        </a:spcAft>
        <a:defRPr sz="2400">
          <a:solidFill>
            <a:schemeClr val="tx1"/>
          </a:solidFill>
          <a:latin typeface="Arial" charset="0"/>
        </a:defRPr>
      </a:lvl7pPr>
      <a:lvl8pPr marL="1371600" algn="l" rtl="0" fontAlgn="base">
        <a:spcBef>
          <a:spcPct val="0"/>
        </a:spcBef>
        <a:spcAft>
          <a:spcPct val="0"/>
        </a:spcAft>
        <a:defRPr sz="2400">
          <a:solidFill>
            <a:schemeClr val="tx1"/>
          </a:solidFill>
          <a:latin typeface="Arial" charset="0"/>
        </a:defRPr>
      </a:lvl8pPr>
      <a:lvl9pPr marL="1828800" algn="l" rtl="0" fontAlgn="base">
        <a:spcBef>
          <a:spcPct val="0"/>
        </a:spcBef>
        <a:spcAft>
          <a:spcPct val="0"/>
        </a:spcAft>
        <a:defRPr sz="2400">
          <a:solidFill>
            <a:schemeClr val="tx1"/>
          </a:solidFill>
          <a:latin typeface="Arial" charset="0"/>
        </a:defRPr>
      </a:lvl9pPr>
    </p:titleStyle>
    <p:bodyStyle>
      <a:lvl1pPr marL="355600" indent="-355600" algn="l" rtl="0" fontAlgn="base">
        <a:spcBef>
          <a:spcPct val="20000"/>
        </a:spcBef>
        <a:spcAft>
          <a:spcPct val="0"/>
        </a:spcAft>
        <a:buChar char="•"/>
        <a:defRPr sz="2000">
          <a:solidFill>
            <a:schemeClr val="tx1"/>
          </a:solidFill>
          <a:latin typeface="+mn-lt"/>
          <a:ea typeface="+mn-ea"/>
          <a:cs typeface="+mn-cs"/>
        </a:defRPr>
      </a:lvl1pPr>
      <a:lvl2pPr marL="820738" indent="-285750" algn="l" rtl="0" fontAlgn="base">
        <a:spcBef>
          <a:spcPct val="20000"/>
        </a:spcBef>
        <a:spcAft>
          <a:spcPct val="0"/>
        </a:spcAft>
        <a:buChar char="–"/>
        <a:defRPr sz="2000">
          <a:solidFill>
            <a:schemeClr val="tx1"/>
          </a:solidFill>
          <a:latin typeface="+mn-lt"/>
        </a:defRPr>
      </a:lvl2pPr>
      <a:lvl3pPr marL="1228725" indent="-228600" algn="l" rtl="0" fontAlgn="base">
        <a:spcBef>
          <a:spcPct val="20000"/>
        </a:spcBef>
        <a:spcAft>
          <a:spcPct val="0"/>
        </a:spcAft>
        <a:buChar char="•"/>
        <a:defRPr sz="2000">
          <a:solidFill>
            <a:schemeClr val="tx1"/>
          </a:solidFill>
          <a:latin typeface="+mn-lt"/>
        </a:defRPr>
      </a:lvl3pPr>
      <a:lvl4pPr marL="1636713"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www.vector.org.uk/archive/v231/nabavi.htm"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err="1" smtClean="0"/>
              <a:t>SimCorp</a:t>
            </a:r>
            <a:r>
              <a:rPr lang="en-GB" dirty="0" smtClean="0"/>
              <a:t> Dimension 64-bit Migration Project</a:t>
            </a:r>
            <a:endParaRPr lang="en-GB" dirty="0"/>
          </a:p>
        </p:txBody>
      </p:sp>
      <p:sp>
        <p:nvSpPr>
          <p:cNvPr id="5" name="Subtitle 4"/>
          <p:cNvSpPr>
            <a:spLocks noGrp="1"/>
          </p:cNvSpPr>
          <p:nvPr>
            <p:ph type="subTitle" idx="1"/>
          </p:nvPr>
        </p:nvSpPr>
        <p:spPr/>
        <p:txBody>
          <a:bodyPr/>
          <a:lstStyle/>
          <a:p>
            <a:r>
              <a:rPr lang="en-GB" dirty="0" smtClean="0"/>
              <a:t>Dyalog '11, Boston</a:t>
            </a:r>
          </a:p>
          <a:p>
            <a:r>
              <a:rPr lang="en-GB" dirty="0" smtClean="0"/>
              <a:t>Stig Nielsen, </a:t>
            </a:r>
            <a:r>
              <a:rPr lang="en-GB" dirty="0" err="1" smtClean="0"/>
              <a:t>SimCorp</a:t>
            </a:r>
            <a:r>
              <a:rPr lang="en-GB" dirty="0" smtClean="0"/>
              <a:t> A/S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pockets</a:t>
            </a:r>
            <a:endParaRPr lang="en-GB" dirty="0"/>
          </a:p>
        </p:txBody>
      </p:sp>
      <p:sp>
        <p:nvSpPr>
          <p:cNvPr id="3" name="Content Placeholder 2"/>
          <p:cNvSpPr>
            <a:spLocks noGrp="1"/>
          </p:cNvSpPr>
          <p:nvPr>
            <p:ph idx="1"/>
          </p:nvPr>
        </p:nvSpPr>
        <p:spPr/>
        <p:txBody>
          <a:bodyPr/>
          <a:lstStyle/>
          <a:p>
            <a:pPr>
              <a:buNone/>
            </a:pP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10</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
        <p:nvSpPr>
          <p:cNvPr id="6" name="Rectangle 5"/>
          <p:cNvSpPr/>
          <p:nvPr/>
        </p:nvSpPr>
        <p:spPr bwMode="auto">
          <a:xfrm>
            <a:off x="3152800" y="2204864"/>
            <a:ext cx="2952328" cy="26642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cxnSp>
        <p:nvCxnSpPr>
          <p:cNvPr id="8" name="Straight Connector 7"/>
          <p:cNvCxnSpPr/>
          <p:nvPr/>
        </p:nvCxnSpPr>
        <p:spPr bwMode="auto">
          <a:xfrm>
            <a:off x="3152800" y="270892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3152800" y="3168678"/>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3152800" y="3658879"/>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152800" y="414908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4" name="Straight Connector 13"/>
          <p:cNvCxnSpPr>
            <a:stCxn id="6" idx="0"/>
            <a:endCxn id="6" idx="2"/>
          </p:cNvCxnSpPr>
          <p:nvPr/>
        </p:nvCxnSpPr>
        <p:spPr bwMode="auto">
          <a:xfrm>
            <a:off x="4628964"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16" name="Straight Connector 15"/>
          <p:cNvCxnSpPr/>
          <p:nvPr/>
        </p:nvCxnSpPr>
        <p:spPr bwMode="auto">
          <a:xfrm>
            <a:off x="3900590"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17" name="Straight Connector 16"/>
          <p:cNvCxnSpPr/>
          <p:nvPr/>
        </p:nvCxnSpPr>
        <p:spPr bwMode="auto">
          <a:xfrm>
            <a:off x="5329628" y="2204864"/>
            <a:ext cx="0" cy="2664296"/>
          </a:xfrm>
          <a:prstGeom prst="line">
            <a:avLst/>
          </a:prstGeom>
          <a:noFill/>
          <a:ln w="3175" cap="flat" cmpd="sng" algn="ctr">
            <a:solidFill>
              <a:schemeClr val="accent1"/>
            </a:solidFill>
            <a:prstDash val="sysDot"/>
            <a:round/>
            <a:headEnd type="none" w="med" len="med"/>
            <a:tailEnd type="none" w="med" len="med"/>
          </a:ln>
          <a:effectLst/>
        </p:spPr>
      </p:cxnSp>
      <p:sp>
        <p:nvSpPr>
          <p:cNvPr id="20" name="TextBox 19"/>
          <p:cNvSpPr txBox="1"/>
          <p:nvPr/>
        </p:nvSpPr>
        <p:spPr>
          <a:xfrm>
            <a:off x="4160912" y="2276872"/>
            <a:ext cx="1440160" cy="400110"/>
          </a:xfrm>
          <a:prstGeom prst="rect">
            <a:avLst/>
          </a:prstGeom>
          <a:noFill/>
        </p:spPr>
        <p:txBody>
          <a:bodyPr wrap="square" rtlCol="0">
            <a:spAutoFit/>
          </a:bodyPr>
          <a:lstStyle/>
          <a:p>
            <a:r>
              <a:rPr lang="en-GB" dirty="0" smtClean="0"/>
              <a:t>Length</a:t>
            </a:r>
            <a:endParaRPr lang="en-GB" dirty="0"/>
          </a:p>
        </p:txBody>
      </p:sp>
      <p:sp>
        <p:nvSpPr>
          <p:cNvPr id="23" name="TextBox 22"/>
          <p:cNvSpPr txBox="1"/>
          <p:nvPr/>
        </p:nvSpPr>
        <p:spPr>
          <a:xfrm>
            <a:off x="4016896" y="2753218"/>
            <a:ext cx="1296144" cy="400110"/>
          </a:xfrm>
          <a:prstGeom prst="rect">
            <a:avLst/>
          </a:prstGeom>
          <a:noFill/>
        </p:spPr>
        <p:txBody>
          <a:bodyPr wrap="square" rtlCol="0">
            <a:spAutoFit/>
          </a:bodyPr>
          <a:lstStyle/>
          <a:p>
            <a:r>
              <a:rPr lang="en-GB" dirty="0" err="1" smtClean="0"/>
              <a:t>Refcount</a:t>
            </a:r>
            <a:endParaRPr lang="en-GB" dirty="0"/>
          </a:p>
        </p:txBody>
      </p:sp>
      <p:sp>
        <p:nvSpPr>
          <p:cNvPr id="24" name="TextBox 23"/>
          <p:cNvSpPr txBox="1"/>
          <p:nvPr/>
        </p:nvSpPr>
        <p:spPr>
          <a:xfrm>
            <a:off x="3944888" y="3212976"/>
            <a:ext cx="1512168" cy="400110"/>
          </a:xfrm>
          <a:prstGeom prst="rect">
            <a:avLst/>
          </a:prstGeom>
          <a:noFill/>
        </p:spPr>
        <p:txBody>
          <a:bodyPr wrap="square" rtlCol="0">
            <a:spAutoFit/>
          </a:bodyPr>
          <a:lstStyle/>
          <a:p>
            <a:r>
              <a:rPr lang="en-GB" dirty="0" smtClean="0"/>
              <a:t>Pocket type</a:t>
            </a:r>
            <a:endParaRPr lang="en-GB" dirty="0"/>
          </a:p>
        </p:txBody>
      </p:sp>
      <p:sp>
        <p:nvSpPr>
          <p:cNvPr id="25" name="TextBox 24"/>
          <p:cNvSpPr txBox="1"/>
          <p:nvPr/>
        </p:nvSpPr>
        <p:spPr>
          <a:xfrm>
            <a:off x="3770429" y="3703177"/>
            <a:ext cx="2088232" cy="400110"/>
          </a:xfrm>
          <a:prstGeom prst="rect">
            <a:avLst/>
          </a:prstGeom>
          <a:noFill/>
        </p:spPr>
        <p:txBody>
          <a:bodyPr wrap="square" rtlCol="0">
            <a:spAutoFit/>
          </a:bodyPr>
          <a:lstStyle/>
          <a:p>
            <a:r>
              <a:rPr lang="en-GB" dirty="0" smtClean="0"/>
              <a:t>Shape or data</a:t>
            </a:r>
            <a:endParaRPr lang="en-GB" dirty="0"/>
          </a:p>
        </p:txBody>
      </p:sp>
      <p:sp>
        <p:nvSpPr>
          <p:cNvPr id="26" name="TextBox 25"/>
          <p:cNvSpPr txBox="1"/>
          <p:nvPr/>
        </p:nvSpPr>
        <p:spPr>
          <a:xfrm>
            <a:off x="3944888" y="4293096"/>
            <a:ext cx="1584176" cy="400110"/>
          </a:xfrm>
          <a:prstGeom prst="rect">
            <a:avLst/>
          </a:prstGeom>
          <a:noFill/>
        </p:spPr>
        <p:txBody>
          <a:bodyPr wrap="square" rtlCol="0">
            <a:spAutoFit/>
          </a:bodyPr>
          <a:lstStyle/>
          <a:p>
            <a:r>
              <a:rPr lang="en-GB" dirty="0" smtClean="0"/>
              <a:t>Data……</a:t>
            </a:r>
            <a:endParaRPr lang="en-GB" dirty="0"/>
          </a:p>
        </p:txBody>
      </p:sp>
      <p:sp>
        <p:nvSpPr>
          <p:cNvPr id="27" name="Down Arrow 26"/>
          <p:cNvSpPr/>
          <p:nvPr/>
        </p:nvSpPr>
        <p:spPr bwMode="auto">
          <a:xfrm>
            <a:off x="3208220" y="4869160"/>
            <a:ext cx="2880320" cy="648072"/>
          </a:xfrm>
          <a:prstGeom prst="downArrow">
            <a:avLst>
              <a:gd name="adj1" fmla="val 50000"/>
              <a:gd name="adj2"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28" name="TextBox 27"/>
          <p:cNvSpPr txBox="1"/>
          <p:nvPr/>
        </p:nvSpPr>
        <p:spPr>
          <a:xfrm>
            <a:off x="4232920" y="1556792"/>
            <a:ext cx="864096" cy="400110"/>
          </a:xfrm>
          <a:prstGeom prst="rect">
            <a:avLst/>
          </a:prstGeom>
          <a:noFill/>
        </p:spPr>
        <p:txBody>
          <a:bodyPr wrap="square" rtlCol="0">
            <a:spAutoFit/>
          </a:bodyPr>
          <a:lstStyle/>
          <a:p>
            <a:r>
              <a:rPr lang="en-GB" dirty="0" smtClean="0"/>
              <a:t>32 bit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pockets</a:t>
            </a:r>
            <a:endParaRPr lang="en-GB" dirty="0"/>
          </a:p>
        </p:txBody>
      </p:sp>
      <p:sp>
        <p:nvSpPr>
          <p:cNvPr id="3" name="Content Placeholder 2"/>
          <p:cNvSpPr>
            <a:spLocks noGrp="1"/>
          </p:cNvSpPr>
          <p:nvPr>
            <p:ph idx="1"/>
          </p:nvPr>
        </p:nvSpPr>
        <p:spPr/>
        <p:txBody>
          <a:bodyPr/>
          <a:lstStyle/>
          <a:p>
            <a:pPr>
              <a:buNone/>
            </a:pP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11</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grpSp>
        <p:nvGrpSpPr>
          <p:cNvPr id="41" name="Group 40"/>
          <p:cNvGrpSpPr/>
          <p:nvPr/>
        </p:nvGrpSpPr>
        <p:grpSpPr>
          <a:xfrm>
            <a:off x="1856656" y="2209056"/>
            <a:ext cx="5910122" cy="3312368"/>
            <a:chOff x="2067214" y="2132856"/>
            <a:chExt cx="5910122" cy="3312368"/>
          </a:xfrm>
        </p:grpSpPr>
        <p:grpSp>
          <p:nvGrpSpPr>
            <p:cNvPr id="40" name="Group 39"/>
            <p:cNvGrpSpPr/>
            <p:nvPr/>
          </p:nvGrpSpPr>
          <p:grpSpPr>
            <a:xfrm>
              <a:off x="2072680" y="2132856"/>
              <a:ext cx="5904656" cy="2664296"/>
              <a:chOff x="2288704" y="2060848"/>
              <a:chExt cx="5904656" cy="2664296"/>
            </a:xfrm>
          </p:grpSpPr>
          <p:grpSp>
            <p:nvGrpSpPr>
              <p:cNvPr id="21" name="Group 20"/>
              <p:cNvGrpSpPr/>
              <p:nvPr/>
            </p:nvGrpSpPr>
            <p:grpSpPr>
              <a:xfrm>
                <a:off x="2288704" y="2060848"/>
                <a:ext cx="2952328" cy="2664296"/>
                <a:chOff x="3152800" y="2204864"/>
                <a:chExt cx="2952328" cy="2664296"/>
              </a:xfrm>
            </p:grpSpPr>
            <p:sp>
              <p:nvSpPr>
                <p:cNvPr id="6" name="Rectangle 5"/>
                <p:cNvSpPr/>
                <p:nvPr/>
              </p:nvSpPr>
              <p:spPr bwMode="auto">
                <a:xfrm>
                  <a:off x="3152800" y="2204864"/>
                  <a:ext cx="2952328" cy="26642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cxnSp>
              <p:nvCxnSpPr>
                <p:cNvPr id="8" name="Straight Connector 7"/>
                <p:cNvCxnSpPr/>
                <p:nvPr/>
              </p:nvCxnSpPr>
              <p:spPr bwMode="auto">
                <a:xfrm>
                  <a:off x="3152800" y="270892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3152800" y="3168678"/>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3152800" y="3658879"/>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152800" y="414908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4" name="Straight Connector 13"/>
                <p:cNvCxnSpPr>
                  <a:stCxn id="6" idx="0"/>
                  <a:endCxn id="6" idx="2"/>
                </p:cNvCxnSpPr>
                <p:nvPr/>
              </p:nvCxnSpPr>
              <p:spPr bwMode="auto">
                <a:xfrm>
                  <a:off x="4628964"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16" name="Straight Connector 15"/>
                <p:cNvCxnSpPr/>
                <p:nvPr/>
              </p:nvCxnSpPr>
              <p:spPr bwMode="auto">
                <a:xfrm>
                  <a:off x="3900590"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17" name="Straight Connector 16"/>
                <p:cNvCxnSpPr/>
                <p:nvPr/>
              </p:nvCxnSpPr>
              <p:spPr bwMode="auto">
                <a:xfrm>
                  <a:off x="5329628" y="2204864"/>
                  <a:ext cx="0" cy="2664296"/>
                </a:xfrm>
                <a:prstGeom prst="line">
                  <a:avLst/>
                </a:prstGeom>
                <a:noFill/>
                <a:ln w="3175" cap="flat" cmpd="sng" algn="ctr">
                  <a:solidFill>
                    <a:schemeClr val="accent1"/>
                  </a:solidFill>
                  <a:prstDash val="sysDot"/>
                  <a:round/>
                  <a:headEnd type="none" w="med" len="med"/>
                  <a:tailEnd type="none" w="med" len="med"/>
                </a:ln>
                <a:effectLst/>
              </p:spPr>
            </p:cxnSp>
          </p:grpSp>
          <p:grpSp>
            <p:nvGrpSpPr>
              <p:cNvPr id="39" name="Group 38"/>
              <p:cNvGrpSpPr/>
              <p:nvPr/>
            </p:nvGrpSpPr>
            <p:grpSpPr>
              <a:xfrm>
                <a:off x="5241032" y="2060848"/>
                <a:ext cx="2952328" cy="2664296"/>
                <a:chOff x="5241032" y="2060848"/>
                <a:chExt cx="2952328" cy="2664296"/>
              </a:xfrm>
            </p:grpSpPr>
            <p:sp>
              <p:nvSpPr>
                <p:cNvPr id="29" name="Rectangle 28"/>
                <p:cNvSpPr/>
                <p:nvPr/>
              </p:nvSpPr>
              <p:spPr bwMode="auto">
                <a:xfrm>
                  <a:off x="5241032" y="2060848"/>
                  <a:ext cx="2952328" cy="26642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cxnSp>
              <p:nvCxnSpPr>
                <p:cNvPr id="30" name="Straight Connector 29"/>
                <p:cNvCxnSpPr/>
                <p:nvPr/>
              </p:nvCxnSpPr>
              <p:spPr bwMode="auto">
                <a:xfrm>
                  <a:off x="5241032" y="2564904"/>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5241032" y="3024662"/>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5241032" y="3514863"/>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5241032" y="4005064"/>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34" name="Straight Connector 33"/>
                <p:cNvCxnSpPr>
                  <a:stCxn id="29" idx="0"/>
                  <a:endCxn id="29" idx="2"/>
                </p:cNvCxnSpPr>
                <p:nvPr/>
              </p:nvCxnSpPr>
              <p:spPr bwMode="auto">
                <a:xfrm>
                  <a:off x="6717196" y="2060848"/>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35" name="Straight Connector 34"/>
                <p:cNvCxnSpPr/>
                <p:nvPr/>
              </p:nvCxnSpPr>
              <p:spPr bwMode="auto">
                <a:xfrm>
                  <a:off x="5988822" y="2060848"/>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36" name="Straight Connector 35"/>
                <p:cNvCxnSpPr/>
                <p:nvPr/>
              </p:nvCxnSpPr>
              <p:spPr bwMode="auto">
                <a:xfrm>
                  <a:off x="7417860" y="2060848"/>
                  <a:ext cx="0" cy="2664296"/>
                </a:xfrm>
                <a:prstGeom prst="line">
                  <a:avLst/>
                </a:prstGeom>
                <a:noFill/>
                <a:ln w="3175" cap="flat" cmpd="sng" algn="ctr">
                  <a:solidFill>
                    <a:schemeClr val="accent1"/>
                  </a:solidFill>
                  <a:prstDash val="sysDot"/>
                  <a:round/>
                  <a:headEnd type="none" w="med" len="med"/>
                  <a:tailEnd type="none" w="med" len="med"/>
                </a:ln>
                <a:effectLst/>
              </p:spPr>
            </p:cxnSp>
          </p:grpSp>
          <p:cxnSp>
            <p:nvCxnSpPr>
              <p:cNvPr id="38" name="Straight Connector 37"/>
              <p:cNvCxnSpPr/>
              <p:nvPr/>
            </p:nvCxnSpPr>
            <p:spPr bwMode="auto">
              <a:xfrm>
                <a:off x="5227177" y="2060848"/>
                <a:ext cx="0" cy="2664296"/>
              </a:xfrm>
              <a:prstGeom prst="line">
                <a:avLst/>
              </a:prstGeom>
              <a:noFill/>
              <a:ln w="3175" cap="flat" cmpd="sng" algn="ctr">
                <a:solidFill>
                  <a:schemeClr val="accent1"/>
                </a:solidFill>
                <a:prstDash val="sysDot"/>
                <a:round/>
                <a:headEnd type="none" w="med" len="med"/>
                <a:tailEnd type="none" w="med" len="med"/>
              </a:ln>
              <a:effectLst/>
            </p:spPr>
          </p:cxnSp>
        </p:grpSp>
        <p:sp>
          <p:nvSpPr>
            <p:cNvPr id="27" name="Down Arrow 26"/>
            <p:cNvSpPr/>
            <p:nvPr/>
          </p:nvSpPr>
          <p:spPr bwMode="auto">
            <a:xfrm>
              <a:off x="2067214" y="4797152"/>
              <a:ext cx="5904656" cy="648072"/>
            </a:xfrm>
            <a:prstGeom prst="downArrow">
              <a:avLst>
                <a:gd name="adj1" fmla="val 50000"/>
                <a:gd name="adj2"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grpSp>
      <p:sp>
        <p:nvSpPr>
          <p:cNvPr id="28" name="TextBox 27"/>
          <p:cNvSpPr txBox="1"/>
          <p:nvPr/>
        </p:nvSpPr>
        <p:spPr>
          <a:xfrm>
            <a:off x="4232920" y="1556792"/>
            <a:ext cx="864096" cy="400110"/>
          </a:xfrm>
          <a:prstGeom prst="rect">
            <a:avLst/>
          </a:prstGeom>
          <a:noFill/>
        </p:spPr>
        <p:txBody>
          <a:bodyPr wrap="square" rtlCol="0">
            <a:spAutoFit/>
          </a:bodyPr>
          <a:lstStyle/>
          <a:p>
            <a:r>
              <a:rPr lang="en-GB" dirty="0" smtClean="0"/>
              <a:t>64 bit</a:t>
            </a:r>
            <a:endParaRPr lang="en-GB" dirty="0"/>
          </a:p>
        </p:txBody>
      </p:sp>
      <p:sp>
        <p:nvSpPr>
          <p:cNvPr id="20" name="TextBox 19"/>
          <p:cNvSpPr txBox="1"/>
          <p:nvPr/>
        </p:nvSpPr>
        <p:spPr>
          <a:xfrm>
            <a:off x="4304928" y="2276872"/>
            <a:ext cx="1440160" cy="400110"/>
          </a:xfrm>
          <a:prstGeom prst="rect">
            <a:avLst/>
          </a:prstGeom>
          <a:noFill/>
        </p:spPr>
        <p:txBody>
          <a:bodyPr wrap="square" rtlCol="0">
            <a:spAutoFit/>
          </a:bodyPr>
          <a:lstStyle/>
          <a:p>
            <a:r>
              <a:rPr lang="en-GB" dirty="0" smtClean="0"/>
              <a:t>Length</a:t>
            </a:r>
            <a:endParaRPr lang="en-GB" dirty="0"/>
          </a:p>
        </p:txBody>
      </p:sp>
      <p:sp>
        <p:nvSpPr>
          <p:cNvPr id="23" name="TextBox 22"/>
          <p:cNvSpPr txBox="1"/>
          <p:nvPr/>
        </p:nvSpPr>
        <p:spPr>
          <a:xfrm>
            <a:off x="4217680" y="2708920"/>
            <a:ext cx="1296144" cy="400110"/>
          </a:xfrm>
          <a:prstGeom prst="rect">
            <a:avLst/>
          </a:prstGeom>
          <a:noFill/>
        </p:spPr>
        <p:txBody>
          <a:bodyPr wrap="square" rtlCol="0">
            <a:spAutoFit/>
          </a:bodyPr>
          <a:lstStyle/>
          <a:p>
            <a:r>
              <a:rPr lang="en-GB" dirty="0" err="1" smtClean="0"/>
              <a:t>Refcount</a:t>
            </a:r>
            <a:endParaRPr lang="en-GB" dirty="0"/>
          </a:p>
        </p:txBody>
      </p:sp>
      <p:sp>
        <p:nvSpPr>
          <p:cNvPr id="24" name="TextBox 23"/>
          <p:cNvSpPr txBox="1"/>
          <p:nvPr/>
        </p:nvSpPr>
        <p:spPr>
          <a:xfrm>
            <a:off x="4088904" y="3212976"/>
            <a:ext cx="1512168" cy="400110"/>
          </a:xfrm>
          <a:prstGeom prst="rect">
            <a:avLst/>
          </a:prstGeom>
          <a:noFill/>
        </p:spPr>
        <p:txBody>
          <a:bodyPr wrap="square" rtlCol="0">
            <a:spAutoFit/>
          </a:bodyPr>
          <a:lstStyle/>
          <a:p>
            <a:r>
              <a:rPr lang="en-GB" dirty="0" smtClean="0"/>
              <a:t>Pocket type</a:t>
            </a:r>
            <a:endParaRPr lang="en-GB" dirty="0"/>
          </a:p>
        </p:txBody>
      </p:sp>
      <p:sp>
        <p:nvSpPr>
          <p:cNvPr id="25" name="TextBox 24"/>
          <p:cNvSpPr txBox="1"/>
          <p:nvPr/>
        </p:nvSpPr>
        <p:spPr>
          <a:xfrm>
            <a:off x="3968512" y="3717032"/>
            <a:ext cx="2088232" cy="400110"/>
          </a:xfrm>
          <a:prstGeom prst="rect">
            <a:avLst/>
          </a:prstGeom>
          <a:noFill/>
        </p:spPr>
        <p:txBody>
          <a:bodyPr wrap="square" rtlCol="0">
            <a:spAutoFit/>
          </a:bodyPr>
          <a:lstStyle/>
          <a:p>
            <a:r>
              <a:rPr lang="en-GB" dirty="0" smtClean="0"/>
              <a:t>Shape or data</a:t>
            </a:r>
            <a:endParaRPr lang="en-GB" dirty="0"/>
          </a:p>
        </p:txBody>
      </p:sp>
      <p:sp>
        <p:nvSpPr>
          <p:cNvPr id="26" name="TextBox 25"/>
          <p:cNvSpPr txBox="1"/>
          <p:nvPr/>
        </p:nvSpPr>
        <p:spPr>
          <a:xfrm>
            <a:off x="4195584" y="4262616"/>
            <a:ext cx="1584176" cy="400110"/>
          </a:xfrm>
          <a:prstGeom prst="rect">
            <a:avLst/>
          </a:prstGeom>
          <a:noFill/>
        </p:spPr>
        <p:txBody>
          <a:bodyPr wrap="square" rtlCol="0">
            <a:spAutoFit/>
          </a:bodyPr>
          <a:lstStyle/>
          <a:p>
            <a:r>
              <a:rPr lang="en-GB" dirty="0" smtClean="0"/>
              <a:t>Data……</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pockets</a:t>
            </a:r>
            <a:endParaRPr lang="en-GB" dirty="0"/>
          </a:p>
        </p:txBody>
      </p:sp>
      <p:sp>
        <p:nvSpPr>
          <p:cNvPr id="4" name="Slide Number Placeholder 3"/>
          <p:cNvSpPr>
            <a:spLocks noGrp="1"/>
          </p:cNvSpPr>
          <p:nvPr>
            <p:ph type="sldNum" sz="quarter" idx="11"/>
          </p:nvPr>
        </p:nvSpPr>
        <p:spPr/>
        <p:txBody>
          <a:bodyPr/>
          <a:lstStyle/>
          <a:p>
            <a:fld id="{FE6C9E00-EF2E-4DDB-AE4E-8E9652E0EC69}" type="slidenum">
              <a:rPr lang="en-GB" smtClean="0"/>
              <a:pPr/>
              <a:t>12</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
        <p:nvSpPr>
          <p:cNvPr id="30" name="TextBox 29"/>
          <p:cNvSpPr txBox="1"/>
          <p:nvPr/>
        </p:nvSpPr>
        <p:spPr>
          <a:xfrm>
            <a:off x="4953000" y="1412776"/>
            <a:ext cx="2952328" cy="1938992"/>
          </a:xfrm>
          <a:prstGeom prst="rect">
            <a:avLst/>
          </a:prstGeom>
          <a:noFill/>
        </p:spPr>
        <p:txBody>
          <a:bodyPr wrap="square" rtlCol="0">
            <a:spAutoFit/>
          </a:bodyPr>
          <a:lstStyle/>
          <a:p>
            <a:pPr>
              <a:spcBef>
                <a:spcPts val="0"/>
              </a:spcBef>
            </a:pPr>
            <a:r>
              <a:rPr lang="en-GB" dirty="0" smtClean="0">
                <a:latin typeface="APL385 Unicode" pitchFamily="49" charset="0"/>
              </a:rPr>
              <a:t>     a←0 </a:t>
            </a:r>
          </a:p>
          <a:p>
            <a:pPr>
              <a:spcBef>
                <a:spcPts val="0"/>
              </a:spcBef>
            </a:pPr>
            <a:r>
              <a:rPr lang="en-GB" dirty="0" smtClean="0">
                <a:latin typeface="APL385 Unicode" pitchFamily="49" charset="0"/>
              </a:rPr>
              <a:t>     ⎕</a:t>
            </a:r>
            <a:r>
              <a:rPr lang="en-GB" dirty="0" err="1" smtClean="0">
                <a:latin typeface="APL385 Unicode" pitchFamily="49" charset="0"/>
              </a:rPr>
              <a:t>SIZE'a</a:t>
            </a:r>
            <a:r>
              <a:rPr lang="en-GB" dirty="0" smtClean="0">
                <a:latin typeface="APL385 Unicode" pitchFamily="49" charset="0"/>
              </a:rPr>
              <a:t>'</a:t>
            </a:r>
          </a:p>
          <a:p>
            <a:pPr>
              <a:spcBef>
                <a:spcPts val="0"/>
              </a:spcBef>
            </a:pPr>
            <a:r>
              <a:rPr lang="en-GB" dirty="0" smtClean="0">
                <a:latin typeface="APL385 Unicode" pitchFamily="49" charset="0"/>
              </a:rPr>
              <a:t>16</a:t>
            </a:r>
          </a:p>
          <a:p>
            <a:pPr>
              <a:spcBef>
                <a:spcPts val="0"/>
              </a:spcBef>
            </a:pPr>
            <a:r>
              <a:rPr lang="en-GB" dirty="0" smtClean="0">
                <a:latin typeface="APL385 Unicode" pitchFamily="49" charset="0"/>
              </a:rPr>
              <a:t>     a←,0 </a:t>
            </a:r>
          </a:p>
          <a:p>
            <a:pPr>
              <a:spcBef>
                <a:spcPts val="0"/>
              </a:spcBef>
            </a:pPr>
            <a:r>
              <a:rPr lang="en-GB" dirty="0" smtClean="0">
                <a:latin typeface="APL385 Unicode" pitchFamily="49" charset="0"/>
              </a:rPr>
              <a:t>     ⎕</a:t>
            </a:r>
            <a:r>
              <a:rPr lang="en-GB" dirty="0" err="1" smtClean="0">
                <a:latin typeface="APL385 Unicode" pitchFamily="49" charset="0"/>
              </a:rPr>
              <a:t>SIZE'a</a:t>
            </a:r>
            <a:r>
              <a:rPr lang="en-GB" dirty="0" smtClean="0">
                <a:latin typeface="APL385 Unicode" pitchFamily="49" charset="0"/>
              </a:rPr>
              <a:t>' </a:t>
            </a:r>
          </a:p>
          <a:p>
            <a:pPr>
              <a:spcBef>
                <a:spcPts val="0"/>
              </a:spcBef>
            </a:pPr>
            <a:r>
              <a:rPr lang="en-GB" dirty="0" smtClean="0">
                <a:latin typeface="APL385 Unicode" pitchFamily="49" charset="0"/>
              </a:rPr>
              <a:t>20</a:t>
            </a:r>
            <a:endParaRPr lang="en-GB" dirty="0">
              <a:latin typeface="APL385 Unicode" pitchFamily="49" charset="0"/>
            </a:endParaRPr>
          </a:p>
        </p:txBody>
      </p:sp>
      <p:grpSp>
        <p:nvGrpSpPr>
          <p:cNvPr id="33" name="Group 32"/>
          <p:cNvGrpSpPr/>
          <p:nvPr/>
        </p:nvGrpSpPr>
        <p:grpSpPr>
          <a:xfrm>
            <a:off x="1856656" y="1340768"/>
            <a:ext cx="1368152" cy="1872208"/>
            <a:chOff x="1856656" y="1340768"/>
            <a:chExt cx="1368152" cy="1872208"/>
          </a:xfrm>
        </p:grpSpPr>
        <p:grpSp>
          <p:nvGrpSpPr>
            <p:cNvPr id="29" name="Group 28"/>
            <p:cNvGrpSpPr/>
            <p:nvPr/>
          </p:nvGrpSpPr>
          <p:grpSpPr>
            <a:xfrm>
              <a:off x="1856656" y="1772816"/>
              <a:ext cx="1368152" cy="1440160"/>
              <a:chOff x="3152800" y="2204864"/>
              <a:chExt cx="2952328" cy="3312368"/>
            </a:xfrm>
          </p:grpSpPr>
          <p:sp>
            <p:nvSpPr>
              <p:cNvPr id="6" name="Rectangle 5"/>
              <p:cNvSpPr/>
              <p:nvPr/>
            </p:nvSpPr>
            <p:spPr bwMode="auto">
              <a:xfrm>
                <a:off x="3152800" y="2204864"/>
                <a:ext cx="2952328" cy="26642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cxnSp>
            <p:nvCxnSpPr>
              <p:cNvPr id="8" name="Straight Connector 7"/>
              <p:cNvCxnSpPr/>
              <p:nvPr/>
            </p:nvCxnSpPr>
            <p:spPr bwMode="auto">
              <a:xfrm>
                <a:off x="3152800" y="270892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3152800" y="3168678"/>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3152800" y="3658879"/>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152800" y="414908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14" name="Straight Connector 13"/>
              <p:cNvCxnSpPr>
                <a:stCxn id="6" idx="0"/>
                <a:endCxn id="6" idx="2"/>
              </p:cNvCxnSpPr>
              <p:nvPr/>
            </p:nvCxnSpPr>
            <p:spPr bwMode="auto">
              <a:xfrm>
                <a:off x="4628964"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16" name="Straight Connector 15"/>
              <p:cNvCxnSpPr/>
              <p:nvPr/>
            </p:nvCxnSpPr>
            <p:spPr bwMode="auto">
              <a:xfrm>
                <a:off x="3900590"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17" name="Straight Connector 16"/>
              <p:cNvCxnSpPr/>
              <p:nvPr/>
            </p:nvCxnSpPr>
            <p:spPr bwMode="auto">
              <a:xfrm>
                <a:off x="5329628" y="2204864"/>
                <a:ext cx="0" cy="2664296"/>
              </a:xfrm>
              <a:prstGeom prst="line">
                <a:avLst/>
              </a:prstGeom>
              <a:noFill/>
              <a:ln w="3175" cap="flat" cmpd="sng" algn="ctr">
                <a:solidFill>
                  <a:schemeClr val="accent1"/>
                </a:solidFill>
                <a:prstDash val="sysDot"/>
                <a:round/>
                <a:headEnd type="none" w="med" len="med"/>
                <a:tailEnd type="none" w="med" len="med"/>
              </a:ln>
              <a:effectLst/>
            </p:spPr>
          </p:cxnSp>
          <p:sp>
            <p:nvSpPr>
              <p:cNvPr id="27" name="Down Arrow 26"/>
              <p:cNvSpPr/>
              <p:nvPr/>
            </p:nvSpPr>
            <p:spPr bwMode="auto">
              <a:xfrm>
                <a:off x="3208220" y="4869160"/>
                <a:ext cx="2880320" cy="648072"/>
              </a:xfrm>
              <a:prstGeom prst="downArrow">
                <a:avLst>
                  <a:gd name="adj1" fmla="val 50000"/>
                  <a:gd name="adj2"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grpSp>
        <p:sp>
          <p:nvSpPr>
            <p:cNvPr id="32" name="TextBox 31"/>
            <p:cNvSpPr txBox="1"/>
            <p:nvPr/>
          </p:nvSpPr>
          <p:spPr>
            <a:xfrm>
              <a:off x="2144688" y="1340768"/>
              <a:ext cx="864096" cy="400110"/>
            </a:xfrm>
            <a:prstGeom prst="rect">
              <a:avLst/>
            </a:prstGeom>
            <a:noFill/>
          </p:spPr>
          <p:txBody>
            <a:bodyPr wrap="square" rtlCol="0">
              <a:spAutoFit/>
            </a:bodyPr>
            <a:lstStyle/>
            <a:p>
              <a:r>
                <a:rPr lang="en-GB" dirty="0" smtClean="0"/>
                <a:t>32 bit</a:t>
              </a:r>
              <a:endParaRPr lang="en-GB" dirty="0"/>
            </a:p>
          </p:txBody>
        </p:sp>
      </p:grpSp>
      <p:grpSp>
        <p:nvGrpSpPr>
          <p:cNvPr id="58" name="Group 57"/>
          <p:cNvGrpSpPr/>
          <p:nvPr/>
        </p:nvGrpSpPr>
        <p:grpSpPr>
          <a:xfrm>
            <a:off x="1049328" y="3573016"/>
            <a:ext cx="3024907" cy="2232248"/>
            <a:chOff x="1049328" y="3573016"/>
            <a:chExt cx="3024907" cy="2232248"/>
          </a:xfrm>
        </p:grpSpPr>
        <p:grpSp>
          <p:nvGrpSpPr>
            <p:cNvPr id="35" name="Group 39"/>
            <p:cNvGrpSpPr/>
            <p:nvPr/>
          </p:nvGrpSpPr>
          <p:grpSpPr>
            <a:xfrm>
              <a:off x="1052126" y="4005064"/>
              <a:ext cx="3022109" cy="1447987"/>
              <a:chOff x="2288704" y="2060848"/>
              <a:chExt cx="5904656" cy="2664296"/>
            </a:xfrm>
          </p:grpSpPr>
          <p:grpSp>
            <p:nvGrpSpPr>
              <p:cNvPr id="37" name="Group 20"/>
              <p:cNvGrpSpPr/>
              <p:nvPr/>
            </p:nvGrpSpPr>
            <p:grpSpPr>
              <a:xfrm>
                <a:off x="2288704" y="2060848"/>
                <a:ext cx="2952328" cy="2664296"/>
                <a:chOff x="3152800" y="2204864"/>
                <a:chExt cx="2952328" cy="2664296"/>
              </a:xfrm>
            </p:grpSpPr>
            <p:sp>
              <p:nvSpPr>
                <p:cNvPr id="48" name="Rectangle 5"/>
                <p:cNvSpPr/>
                <p:nvPr/>
              </p:nvSpPr>
              <p:spPr bwMode="auto">
                <a:xfrm>
                  <a:off x="3152800" y="2204864"/>
                  <a:ext cx="2952328" cy="26642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cxnSp>
              <p:nvCxnSpPr>
                <p:cNvPr id="49" name="Straight Connector 48"/>
                <p:cNvCxnSpPr/>
                <p:nvPr/>
              </p:nvCxnSpPr>
              <p:spPr bwMode="auto">
                <a:xfrm>
                  <a:off x="3152800" y="270892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3152800" y="3168678"/>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a:off x="3152800" y="3658879"/>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152800" y="4149080"/>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4628964"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54" name="Straight Connector 53"/>
                <p:cNvCxnSpPr/>
                <p:nvPr/>
              </p:nvCxnSpPr>
              <p:spPr bwMode="auto">
                <a:xfrm>
                  <a:off x="3900590" y="2204864"/>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55" name="Straight Connector 54"/>
                <p:cNvCxnSpPr/>
                <p:nvPr/>
              </p:nvCxnSpPr>
              <p:spPr bwMode="auto">
                <a:xfrm>
                  <a:off x="5329628" y="2204864"/>
                  <a:ext cx="0" cy="2664296"/>
                </a:xfrm>
                <a:prstGeom prst="line">
                  <a:avLst/>
                </a:prstGeom>
                <a:noFill/>
                <a:ln w="3175" cap="flat" cmpd="sng" algn="ctr">
                  <a:solidFill>
                    <a:schemeClr val="accent1"/>
                  </a:solidFill>
                  <a:prstDash val="sysDot"/>
                  <a:round/>
                  <a:headEnd type="none" w="med" len="med"/>
                  <a:tailEnd type="none" w="med" len="med"/>
                </a:ln>
                <a:effectLst/>
              </p:spPr>
            </p:cxnSp>
          </p:grpSp>
          <p:grpSp>
            <p:nvGrpSpPr>
              <p:cNvPr id="38" name="Group 38"/>
              <p:cNvGrpSpPr/>
              <p:nvPr/>
            </p:nvGrpSpPr>
            <p:grpSpPr>
              <a:xfrm>
                <a:off x="5241032" y="2060848"/>
                <a:ext cx="2952328" cy="2664296"/>
                <a:chOff x="5241032" y="2060848"/>
                <a:chExt cx="2952328" cy="2664296"/>
              </a:xfrm>
            </p:grpSpPr>
            <p:sp>
              <p:nvSpPr>
                <p:cNvPr id="40" name="Rectangle 39"/>
                <p:cNvSpPr/>
                <p:nvPr/>
              </p:nvSpPr>
              <p:spPr bwMode="auto">
                <a:xfrm>
                  <a:off x="5241032" y="2060848"/>
                  <a:ext cx="2952328" cy="266429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cxnSp>
              <p:nvCxnSpPr>
                <p:cNvPr id="41" name="Straight Connector 40"/>
                <p:cNvCxnSpPr/>
                <p:nvPr/>
              </p:nvCxnSpPr>
              <p:spPr bwMode="auto">
                <a:xfrm>
                  <a:off x="5241032" y="2564904"/>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5241032" y="3024662"/>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a:off x="5241032" y="3514863"/>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5241032" y="4005064"/>
                  <a:ext cx="2952328" cy="0"/>
                </a:xfrm>
                <a:prstGeom prst="line">
                  <a:avLst/>
                </a:prstGeom>
                <a:noFill/>
                <a:ln w="3175" cap="flat" cmpd="sng" algn="ctr">
                  <a:solidFill>
                    <a:schemeClr val="tx1"/>
                  </a:solidFill>
                  <a:prstDash val="solid"/>
                  <a:round/>
                  <a:headEnd type="none" w="med" len="med"/>
                  <a:tailEnd type="none" w="med" len="med"/>
                </a:ln>
                <a:effectLst/>
              </p:spPr>
            </p:cxnSp>
            <p:cxnSp>
              <p:nvCxnSpPr>
                <p:cNvPr id="45" name="Straight Connector 44"/>
                <p:cNvCxnSpPr>
                  <a:stCxn id="40" idx="0"/>
                  <a:endCxn id="40" idx="2"/>
                </p:cNvCxnSpPr>
                <p:nvPr/>
              </p:nvCxnSpPr>
              <p:spPr bwMode="auto">
                <a:xfrm>
                  <a:off x="6717196" y="2060848"/>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46" name="Straight Connector 45"/>
                <p:cNvCxnSpPr/>
                <p:nvPr/>
              </p:nvCxnSpPr>
              <p:spPr bwMode="auto">
                <a:xfrm>
                  <a:off x="5988822" y="2060848"/>
                  <a:ext cx="0" cy="2664296"/>
                </a:xfrm>
                <a:prstGeom prst="line">
                  <a:avLst/>
                </a:prstGeom>
                <a:noFill/>
                <a:ln w="3175" cap="flat" cmpd="sng" algn="ctr">
                  <a:solidFill>
                    <a:schemeClr val="accent1"/>
                  </a:solidFill>
                  <a:prstDash val="sysDot"/>
                  <a:round/>
                  <a:headEnd type="none" w="med" len="med"/>
                  <a:tailEnd type="none" w="med" len="med"/>
                </a:ln>
                <a:effectLst/>
              </p:spPr>
            </p:cxnSp>
            <p:cxnSp>
              <p:nvCxnSpPr>
                <p:cNvPr id="47" name="Straight Connector 46"/>
                <p:cNvCxnSpPr/>
                <p:nvPr/>
              </p:nvCxnSpPr>
              <p:spPr bwMode="auto">
                <a:xfrm>
                  <a:off x="7417860" y="2060848"/>
                  <a:ext cx="0" cy="2664296"/>
                </a:xfrm>
                <a:prstGeom prst="line">
                  <a:avLst/>
                </a:prstGeom>
                <a:noFill/>
                <a:ln w="3175" cap="flat" cmpd="sng" algn="ctr">
                  <a:solidFill>
                    <a:schemeClr val="accent1"/>
                  </a:solidFill>
                  <a:prstDash val="sysDot"/>
                  <a:round/>
                  <a:headEnd type="none" w="med" len="med"/>
                  <a:tailEnd type="none" w="med" len="med"/>
                </a:ln>
                <a:effectLst/>
              </p:spPr>
            </p:cxnSp>
          </p:grpSp>
          <p:cxnSp>
            <p:nvCxnSpPr>
              <p:cNvPr id="39" name="Straight Connector 38"/>
              <p:cNvCxnSpPr/>
              <p:nvPr/>
            </p:nvCxnSpPr>
            <p:spPr bwMode="auto">
              <a:xfrm>
                <a:off x="5227177" y="2060848"/>
                <a:ext cx="0" cy="2664296"/>
              </a:xfrm>
              <a:prstGeom prst="line">
                <a:avLst/>
              </a:prstGeom>
              <a:noFill/>
              <a:ln w="3175" cap="flat" cmpd="sng" algn="ctr">
                <a:solidFill>
                  <a:schemeClr val="accent1"/>
                </a:solidFill>
                <a:prstDash val="sysDot"/>
                <a:round/>
                <a:headEnd type="none" w="med" len="med"/>
                <a:tailEnd type="none" w="med" len="med"/>
              </a:ln>
              <a:effectLst/>
            </p:spPr>
          </p:cxnSp>
        </p:grpSp>
        <p:sp>
          <p:nvSpPr>
            <p:cNvPr id="36" name="Down Arrow 35"/>
            <p:cNvSpPr/>
            <p:nvPr/>
          </p:nvSpPr>
          <p:spPr bwMode="auto">
            <a:xfrm>
              <a:off x="1049328" y="5453051"/>
              <a:ext cx="3022109" cy="352213"/>
            </a:xfrm>
            <a:prstGeom prst="downArrow">
              <a:avLst>
                <a:gd name="adj1" fmla="val 50000"/>
                <a:gd name="adj2" fmla="val 5000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56" name="TextBox 55"/>
            <p:cNvSpPr txBox="1"/>
            <p:nvPr/>
          </p:nvSpPr>
          <p:spPr>
            <a:xfrm>
              <a:off x="2144688" y="3573016"/>
              <a:ext cx="864096" cy="400110"/>
            </a:xfrm>
            <a:prstGeom prst="rect">
              <a:avLst/>
            </a:prstGeom>
            <a:noFill/>
          </p:spPr>
          <p:txBody>
            <a:bodyPr wrap="square" rtlCol="0">
              <a:spAutoFit/>
            </a:bodyPr>
            <a:lstStyle/>
            <a:p>
              <a:r>
                <a:rPr lang="en-GB" dirty="0" smtClean="0"/>
                <a:t>64 bit</a:t>
              </a:r>
              <a:endParaRPr lang="en-GB" dirty="0"/>
            </a:p>
          </p:txBody>
        </p:sp>
      </p:grpSp>
      <p:sp>
        <p:nvSpPr>
          <p:cNvPr id="57" name="TextBox 56"/>
          <p:cNvSpPr txBox="1"/>
          <p:nvPr/>
        </p:nvSpPr>
        <p:spPr>
          <a:xfrm>
            <a:off x="4979288" y="3717032"/>
            <a:ext cx="2952328" cy="1938992"/>
          </a:xfrm>
          <a:prstGeom prst="rect">
            <a:avLst/>
          </a:prstGeom>
          <a:noFill/>
        </p:spPr>
        <p:txBody>
          <a:bodyPr wrap="square" rtlCol="0">
            <a:spAutoFit/>
          </a:bodyPr>
          <a:lstStyle/>
          <a:p>
            <a:pPr>
              <a:spcBef>
                <a:spcPts val="0"/>
              </a:spcBef>
            </a:pPr>
            <a:r>
              <a:rPr lang="en-GB" dirty="0" smtClean="0">
                <a:latin typeface="APL385 Unicode" pitchFamily="49" charset="0"/>
              </a:rPr>
              <a:t>     a←0 </a:t>
            </a:r>
          </a:p>
          <a:p>
            <a:pPr>
              <a:spcBef>
                <a:spcPts val="0"/>
              </a:spcBef>
            </a:pPr>
            <a:r>
              <a:rPr lang="en-GB" dirty="0" smtClean="0">
                <a:latin typeface="APL385 Unicode" pitchFamily="49" charset="0"/>
              </a:rPr>
              <a:t>     ⎕</a:t>
            </a:r>
            <a:r>
              <a:rPr lang="en-GB" dirty="0" err="1" smtClean="0">
                <a:latin typeface="APL385 Unicode" pitchFamily="49" charset="0"/>
              </a:rPr>
              <a:t>SIZE'a</a:t>
            </a:r>
            <a:r>
              <a:rPr lang="en-GB" dirty="0" smtClean="0">
                <a:latin typeface="APL385 Unicode" pitchFamily="49" charset="0"/>
              </a:rPr>
              <a:t>'</a:t>
            </a:r>
          </a:p>
          <a:p>
            <a:pPr>
              <a:spcBef>
                <a:spcPts val="0"/>
              </a:spcBef>
            </a:pPr>
            <a:r>
              <a:rPr lang="en-GB" dirty="0" smtClean="0">
                <a:latin typeface="APL385 Unicode" pitchFamily="49" charset="0"/>
              </a:rPr>
              <a:t>32</a:t>
            </a:r>
          </a:p>
          <a:p>
            <a:pPr>
              <a:spcBef>
                <a:spcPts val="0"/>
              </a:spcBef>
            </a:pPr>
            <a:r>
              <a:rPr lang="en-GB" dirty="0" smtClean="0">
                <a:latin typeface="APL385 Unicode" pitchFamily="49" charset="0"/>
              </a:rPr>
              <a:t>     a←,0 </a:t>
            </a:r>
          </a:p>
          <a:p>
            <a:pPr>
              <a:spcBef>
                <a:spcPts val="0"/>
              </a:spcBef>
            </a:pPr>
            <a:r>
              <a:rPr lang="en-GB" dirty="0" smtClean="0">
                <a:latin typeface="APL385 Unicode" pitchFamily="49" charset="0"/>
              </a:rPr>
              <a:t>     ⎕</a:t>
            </a:r>
            <a:r>
              <a:rPr lang="en-GB" dirty="0" err="1" smtClean="0">
                <a:latin typeface="APL385 Unicode" pitchFamily="49" charset="0"/>
              </a:rPr>
              <a:t>SIZE'a</a:t>
            </a:r>
            <a:r>
              <a:rPr lang="en-GB" dirty="0" smtClean="0">
                <a:latin typeface="APL385 Unicode" pitchFamily="49" charset="0"/>
              </a:rPr>
              <a:t>' </a:t>
            </a:r>
          </a:p>
          <a:p>
            <a:pPr>
              <a:spcBef>
                <a:spcPts val="0"/>
              </a:spcBef>
            </a:pPr>
            <a:r>
              <a:rPr lang="en-GB" dirty="0" smtClean="0">
                <a:latin typeface="APL385 Unicode" pitchFamily="49" charset="0"/>
              </a:rPr>
              <a:t>40</a:t>
            </a:r>
            <a:endParaRPr lang="en-GB" dirty="0">
              <a:latin typeface="APL385 Unicode"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5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problem?</a:t>
            </a:r>
            <a:endParaRPr lang="en-GB" dirty="0"/>
          </a:p>
        </p:txBody>
      </p:sp>
      <p:sp>
        <p:nvSpPr>
          <p:cNvPr id="3" name="Content Placeholder 2"/>
          <p:cNvSpPr>
            <a:spLocks noGrp="1"/>
          </p:cNvSpPr>
          <p:nvPr>
            <p:ph idx="1"/>
          </p:nvPr>
        </p:nvSpPr>
        <p:spPr/>
        <p:txBody>
          <a:bodyPr/>
          <a:lstStyle/>
          <a:p>
            <a:r>
              <a:rPr lang="en-GB" dirty="0" smtClean="0"/>
              <a:t>We have around 90,000 such small pockets which is actually regarded constants and will never be changed</a:t>
            </a:r>
          </a:p>
          <a:p>
            <a:r>
              <a:rPr lang="en-GB" dirty="0" smtClean="0"/>
              <a:t>Not only variables will grow in size, also functions!</a:t>
            </a:r>
          </a:p>
          <a:p>
            <a:pPr lvl="1"/>
            <a:r>
              <a:rPr lang="en-GB" dirty="0" smtClean="0"/>
              <a:t>Our initial WS grew from 54Mb to 81Mb going from 32 to 64 Bit!</a:t>
            </a:r>
          </a:p>
        </p:txBody>
      </p:sp>
      <p:sp>
        <p:nvSpPr>
          <p:cNvPr id="4" name="Slide Number Placeholder 3"/>
          <p:cNvSpPr>
            <a:spLocks noGrp="1"/>
          </p:cNvSpPr>
          <p:nvPr>
            <p:ph type="sldNum" sz="quarter" idx="11"/>
          </p:nvPr>
        </p:nvSpPr>
        <p:spPr/>
        <p:txBody>
          <a:bodyPr/>
          <a:lstStyle/>
          <a:p>
            <a:fld id="{FE6C9E00-EF2E-4DDB-AE4E-8E9652E0EC69}" type="slidenum">
              <a:rPr lang="en-GB" smtClean="0"/>
              <a:pPr/>
              <a:t>13</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Dyalog APL 64 bit plug and play compliant?</a:t>
            </a:r>
            <a:endParaRPr lang="en-GB" dirty="0"/>
          </a:p>
        </p:txBody>
      </p:sp>
      <p:sp>
        <p:nvSpPr>
          <p:cNvPr id="3" name="Content Placeholder 2"/>
          <p:cNvSpPr>
            <a:spLocks noGrp="1"/>
          </p:cNvSpPr>
          <p:nvPr>
            <p:ph idx="1"/>
          </p:nvPr>
        </p:nvSpPr>
        <p:spPr/>
        <p:txBody>
          <a:bodyPr/>
          <a:lstStyle/>
          <a:p>
            <a:pPr>
              <a:buNone/>
            </a:pPr>
            <a:r>
              <a:rPr lang="en-GB" dirty="0" smtClean="0"/>
              <a:t>	If you can answer yes to following questions:</a:t>
            </a:r>
          </a:p>
          <a:p>
            <a:pPr lvl="1"/>
            <a:r>
              <a:rPr lang="en-GB" dirty="0" smtClean="0"/>
              <a:t>No use of []NA</a:t>
            </a:r>
          </a:p>
          <a:p>
            <a:pPr lvl="1"/>
            <a:r>
              <a:rPr lang="en-GB" dirty="0" smtClean="0"/>
              <a:t>No use of COM/OCX technology</a:t>
            </a:r>
          </a:p>
          <a:p>
            <a:pPr lvl="1"/>
            <a:r>
              <a:rPr lang="en-GB" dirty="0" smtClean="0"/>
              <a:t>Only use 64 complaint .NET assemblies</a:t>
            </a:r>
          </a:p>
          <a:p>
            <a:pPr>
              <a:buNone/>
            </a:pPr>
            <a:endParaRPr lang="en-GB" dirty="0" smtClean="0"/>
          </a:p>
          <a:p>
            <a:pPr>
              <a:buNone/>
            </a:pPr>
            <a:r>
              <a:rPr lang="en-GB" dirty="0" smtClean="0"/>
              <a:t>	It should be rather straight forward to use Dyalog 64 bit and I will not get offended if you take a nap!</a:t>
            </a:r>
          </a:p>
          <a:p>
            <a:pPr>
              <a:buNone/>
            </a:pPr>
            <a:endParaRPr lang="en-GB" dirty="0" smtClean="0"/>
          </a:p>
          <a:p>
            <a:pPr>
              <a:buNone/>
            </a:pPr>
            <a:r>
              <a:rPr lang="en-GB" dirty="0" smtClean="0"/>
              <a:t>	If not, stay tuned…..</a:t>
            </a:r>
          </a:p>
        </p:txBody>
      </p:sp>
      <p:sp>
        <p:nvSpPr>
          <p:cNvPr id="4" name="Slide Number Placeholder 3"/>
          <p:cNvSpPr>
            <a:spLocks noGrp="1"/>
          </p:cNvSpPr>
          <p:nvPr>
            <p:ph type="sldNum" sz="quarter" idx="11"/>
          </p:nvPr>
        </p:nvSpPr>
        <p:spPr/>
        <p:txBody>
          <a:bodyPr/>
          <a:lstStyle/>
          <a:p>
            <a:fld id="{FE6C9E00-EF2E-4DDB-AE4E-8E9652E0EC69}" type="slidenum">
              <a:rPr lang="en-GB" smtClean="0"/>
              <a:pPr/>
              <a:t>14</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 technology</a:t>
            </a:r>
            <a:endParaRPr lang="en-GB" dirty="0"/>
          </a:p>
        </p:txBody>
      </p:sp>
      <p:sp>
        <p:nvSpPr>
          <p:cNvPr id="3" name="Content Placeholder 2"/>
          <p:cNvSpPr>
            <a:spLocks noGrp="1"/>
          </p:cNvSpPr>
          <p:nvPr>
            <p:ph idx="1"/>
          </p:nvPr>
        </p:nvSpPr>
        <p:spPr/>
        <p:txBody>
          <a:bodyPr/>
          <a:lstStyle/>
          <a:p>
            <a:r>
              <a:rPr lang="en-GB" dirty="0" smtClean="0"/>
              <a:t>Has been dying for many years now!</a:t>
            </a:r>
          </a:p>
          <a:p>
            <a:r>
              <a:rPr lang="en-GB" dirty="0" smtClean="0"/>
              <a:t>Now it is time to say goodbye</a:t>
            </a:r>
          </a:p>
          <a:p>
            <a:r>
              <a:rPr lang="en-GB" dirty="0" smtClean="0"/>
              <a:t>COM is still supported by Dyalog APL 64 bit though</a:t>
            </a:r>
          </a:p>
          <a:p>
            <a:r>
              <a:rPr lang="en-GB" dirty="0" smtClean="0"/>
              <a:t>Actually our (now previous) chart </a:t>
            </a:r>
            <a:r>
              <a:rPr lang="en-GB" dirty="0" smtClean="0"/>
              <a:t>provider</a:t>
            </a:r>
            <a:r>
              <a:rPr lang="en-GB" dirty="0" smtClean="0"/>
              <a:t> </a:t>
            </a:r>
            <a:r>
              <a:rPr lang="en-GB" dirty="0" smtClean="0"/>
              <a:t>Software FX have a 64 bit version of their COM based charting tool </a:t>
            </a:r>
            <a:r>
              <a:rPr lang="en-GB" dirty="0" err="1" smtClean="0"/>
              <a:t>ChartFX</a:t>
            </a:r>
            <a:r>
              <a:rPr lang="en-GB" dirty="0" smtClean="0"/>
              <a:t>. But as they have changed the object model quite a bit, we decided to change to a .NET based chart component.</a:t>
            </a:r>
          </a:p>
        </p:txBody>
      </p:sp>
      <p:sp>
        <p:nvSpPr>
          <p:cNvPr id="4" name="Slide Number Placeholder 3"/>
          <p:cNvSpPr>
            <a:spLocks noGrp="1"/>
          </p:cNvSpPr>
          <p:nvPr>
            <p:ph type="sldNum" sz="quarter" idx="11"/>
          </p:nvPr>
        </p:nvSpPr>
        <p:spPr/>
        <p:txBody>
          <a:bodyPr/>
          <a:lstStyle/>
          <a:p>
            <a:fld id="{FE6C9E00-EF2E-4DDB-AE4E-8E9652E0EC69}" type="slidenum">
              <a:rPr lang="en-GB" smtClean="0"/>
              <a:pPr/>
              <a:t>15</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a:r>
            <a:r>
              <a:rPr lang="en-GB" dirty="0" err="1" smtClean="0"/>
              <a:t>NA’ed</a:t>
            </a:r>
            <a:r>
              <a:rPr lang="en-GB" dirty="0" smtClean="0"/>
              <a:t> stuff</a:t>
            </a:r>
            <a:endParaRPr lang="en-GB" dirty="0"/>
          </a:p>
        </p:txBody>
      </p:sp>
      <p:sp>
        <p:nvSpPr>
          <p:cNvPr id="3" name="Content Placeholder 2"/>
          <p:cNvSpPr>
            <a:spLocks noGrp="1"/>
          </p:cNvSpPr>
          <p:nvPr>
            <p:ph idx="1"/>
          </p:nvPr>
        </p:nvSpPr>
        <p:spPr/>
        <p:txBody>
          <a:bodyPr/>
          <a:lstStyle/>
          <a:p>
            <a:r>
              <a:rPr lang="en-GB" dirty="0" smtClean="0"/>
              <a:t>In general you should of course make sure that the </a:t>
            </a:r>
            <a:r>
              <a:rPr lang="en-GB" dirty="0" err="1" smtClean="0"/>
              <a:t>dll’s</a:t>
            </a:r>
            <a:r>
              <a:rPr lang="en-GB" dirty="0" smtClean="0"/>
              <a:t> are 64 bit compliant.</a:t>
            </a:r>
          </a:p>
          <a:p>
            <a:r>
              <a:rPr lang="en-GB" dirty="0" smtClean="0"/>
              <a:t>But then the real troubles begin…..!</a:t>
            </a: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16</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64 bit integer/pointer type?</a:t>
            </a:r>
            <a:endParaRPr lang="en-GB" dirty="0"/>
          </a:p>
        </p:txBody>
      </p:sp>
      <p:sp>
        <p:nvSpPr>
          <p:cNvPr id="3" name="Content Placeholder 2"/>
          <p:cNvSpPr>
            <a:spLocks noGrp="1"/>
          </p:cNvSpPr>
          <p:nvPr>
            <p:ph idx="1"/>
          </p:nvPr>
        </p:nvSpPr>
        <p:spPr/>
        <p:txBody>
          <a:bodyPr/>
          <a:lstStyle/>
          <a:p>
            <a:r>
              <a:rPr lang="en-GB" dirty="0" smtClean="0"/>
              <a:t>Whenever we want to call native DLLs that use 8 byte integer (or pointer) types, we have a problem, as there is no corresponding type in APL</a:t>
            </a:r>
            <a:r>
              <a:rPr lang="en-GB" dirty="0" smtClean="0"/>
              <a:t>.</a:t>
            </a:r>
          </a:p>
          <a:p>
            <a:r>
              <a:rPr lang="en-GB" dirty="0" smtClean="0"/>
              <a:t>BUT - There will be NO </a:t>
            </a:r>
            <a:r>
              <a:rPr lang="en-GB" dirty="0" smtClean="0"/>
              <a:t>such thing as a 8 byte integer in APL (i.e. []DR = </a:t>
            </a:r>
            <a:r>
              <a:rPr lang="en-GB" dirty="0" smtClean="0"/>
              <a:t>643)</a:t>
            </a:r>
          </a:p>
          <a:p>
            <a:r>
              <a:rPr lang="en-GB" dirty="0" smtClean="0"/>
              <a:t>Read a discussion of the topic here:</a:t>
            </a:r>
          </a:p>
          <a:p>
            <a:pPr lvl="1"/>
            <a:r>
              <a:rPr lang="en-GB" u="sng" dirty="0" smtClean="0">
                <a:hlinkClick r:id="rId2"/>
              </a:rPr>
              <a:t>http://www.vector.org.uk/archive/v231/nabavi.htm</a:t>
            </a:r>
            <a:endParaRPr lang="en-GB" u="sng" dirty="0" smtClean="0"/>
          </a:p>
          <a:p>
            <a:endParaRPr lang="en-GB" dirty="0" smtClean="0"/>
          </a:p>
          <a:p>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17</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a:r>
            <a:r>
              <a:rPr lang="en-GB" dirty="0" err="1" smtClean="0"/>
              <a:t>NA’ed</a:t>
            </a:r>
            <a:r>
              <a:rPr lang="en-GB" dirty="0" smtClean="0"/>
              <a:t> </a:t>
            </a:r>
            <a:r>
              <a:rPr lang="en-GB" dirty="0" smtClean="0"/>
              <a:t>stuff – continued…</a:t>
            </a:r>
            <a:endParaRPr lang="en-GB" dirty="0"/>
          </a:p>
        </p:txBody>
      </p:sp>
      <p:sp>
        <p:nvSpPr>
          <p:cNvPr id="3" name="Content Placeholder 2"/>
          <p:cNvSpPr>
            <a:spLocks noGrp="1"/>
          </p:cNvSpPr>
          <p:nvPr>
            <p:ph idx="1"/>
          </p:nvPr>
        </p:nvSpPr>
        <p:spPr>
          <a:xfrm>
            <a:off x="416496" y="1052736"/>
            <a:ext cx="9072563" cy="4681537"/>
          </a:xfrm>
        </p:spPr>
        <p:txBody>
          <a:bodyPr/>
          <a:lstStyle/>
          <a:p>
            <a:r>
              <a:rPr lang="en-GB" dirty="0" smtClean="0"/>
              <a:t>The </a:t>
            </a:r>
            <a:r>
              <a:rPr lang="en-GB" dirty="0" smtClean="0"/>
              <a:t>most common 8 byte types are HANDLE, pointer and </a:t>
            </a:r>
            <a:r>
              <a:rPr lang="en-GB" dirty="0" err="1" smtClean="0"/>
              <a:t>size_t</a:t>
            </a:r>
            <a:r>
              <a:rPr lang="en-GB" dirty="0" smtClean="0"/>
              <a:t> (all of which were 4 byte in 32 bit Windows</a:t>
            </a:r>
            <a:r>
              <a:rPr lang="en-GB" dirty="0" smtClean="0"/>
              <a:t>).</a:t>
            </a:r>
          </a:p>
          <a:p>
            <a:r>
              <a:rPr lang="en-GB" dirty="0" smtClean="0"/>
              <a:t>E.g.:</a:t>
            </a:r>
          </a:p>
          <a:p>
            <a:pPr lvl="1">
              <a:buNone/>
            </a:pPr>
            <a:r>
              <a:rPr lang="en-GB" sz="1800" dirty="0" smtClean="0">
                <a:latin typeface="APL385 Unicode" pitchFamily="49" charset="0"/>
              </a:rPr>
              <a:t>'cfm'</a:t>
            </a:r>
            <a:r>
              <a:rPr lang="en-GB" sz="1800" dirty="0" smtClean="0">
                <a:latin typeface="APL385 Unicode" pitchFamily="49" charset="0"/>
              </a:rPr>
              <a:t>⎕NA'U4 KERNEL32.DLL|CreateFileMappingW  I U U4 </a:t>
            </a:r>
            <a:r>
              <a:rPr lang="en-GB" sz="1800" dirty="0" err="1" smtClean="0">
                <a:latin typeface="APL385 Unicode" pitchFamily="49" charset="0"/>
              </a:rPr>
              <a:t>U4</a:t>
            </a:r>
            <a:r>
              <a:rPr lang="en-GB" sz="1800" dirty="0" smtClean="0">
                <a:latin typeface="APL385 Unicode" pitchFamily="49" charset="0"/>
              </a:rPr>
              <a:t> </a:t>
            </a:r>
            <a:r>
              <a:rPr lang="en-GB" sz="1800" dirty="0" err="1" smtClean="0">
                <a:latin typeface="APL385 Unicode" pitchFamily="49" charset="0"/>
              </a:rPr>
              <a:t>U4</a:t>
            </a:r>
            <a:r>
              <a:rPr lang="en-GB" sz="1800" dirty="0" smtClean="0">
                <a:latin typeface="APL385 Unicode" pitchFamily="49" charset="0"/>
              </a:rPr>
              <a:t> U'</a:t>
            </a:r>
            <a:endParaRPr lang="en-GB" dirty="0" smtClean="0">
              <a:latin typeface="APL385 Unicode" pitchFamily="49" charset="0"/>
            </a:endParaRPr>
          </a:p>
          <a:p>
            <a:r>
              <a:rPr lang="en-GB" dirty="0" smtClean="0"/>
              <a:t>This will return </a:t>
            </a:r>
            <a:r>
              <a:rPr lang="en-GB" dirty="0" smtClean="0"/>
              <a:t>HANDLE </a:t>
            </a:r>
            <a:r>
              <a:rPr lang="en-GB" dirty="0" smtClean="0"/>
              <a:t>being </a:t>
            </a:r>
            <a:r>
              <a:rPr lang="en-GB" dirty="0" smtClean="0"/>
              <a:t>U8 in 64 </a:t>
            </a:r>
            <a:r>
              <a:rPr lang="en-GB" dirty="0" smtClean="0"/>
              <a:t>bit</a:t>
            </a:r>
          </a:p>
          <a:p>
            <a:r>
              <a:rPr lang="en-GB" dirty="0" smtClean="0"/>
              <a:t>It </a:t>
            </a:r>
            <a:r>
              <a:rPr lang="en-GB" dirty="0" smtClean="0"/>
              <a:t>works using U4, but only as long as the returned value is under 4G (it returns 0 if above</a:t>
            </a:r>
            <a:r>
              <a:rPr lang="en-GB" dirty="0" smtClean="0"/>
              <a:t>).</a:t>
            </a:r>
          </a:p>
          <a:p>
            <a:r>
              <a:rPr lang="en-GB" dirty="0" smtClean="0"/>
              <a:t>In parameter list we can obtain the behaviour of a U8 by defining it as {U4 </a:t>
            </a:r>
            <a:r>
              <a:rPr lang="en-GB" dirty="0" err="1" smtClean="0"/>
              <a:t>U4</a:t>
            </a:r>
            <a:r>
              <a:rPr lang="en-GB" dirty="0" smtClean="0"/>
              <a:t>} (as </a:t>
            </a:r>
            <a:r>
              <a:rPr lang="en-GB" dirty="0" smtClean="0"/>
              <a:t>in high and low order </a:t>
            </a:r>
            <a:r>
              <a:rPr lang="en-GB" dirty="0" smtClean="0"/>
              <a:t>DWORDs), but then we have to branch code in 32 and 64 bit respectively.</a:t>
            </a:r>
          </a:p>
          <a:p>
            <a:r>
              <a:rPr lang="en-GB" dirty="0" smtClean="0"/>
              <a:t>Functions returning a pointer however cannot be dealt with in this way (you cannot define a </a:t>
            </a:r>
            <a:r>
              <a:rPr lang="en-GB" dirty="0" err="1" smtClean="0"/>
              <a:t>struct</a:t>
            </a:r>
            <a:r>
              <a:rPr lang="en-GB" dirty="0" smtClean="0"/>
              <a:t> in return definition part of a []NA statement)</a:t>
            </a:r>
          </a:p>
          <a:p>
            <a:pPr lvl="1"/>
            <a:r>
              <a:rPr lang="en-GB" dirty="0" smtClean="0">
                <a:latin typeface="APL385 Unicode" pitchFamily="49" charset="0"/>
              </a:rPr>
              <a:t>e.g. []NA '{U4 </a:t>
            </a:r>
            <a:r>
              <a:rPr lang="en-GB" dirty="0" err="1" smtClean="0">
                <a:latin typeface="APL385 Unicode" pitchFamily="49" charset="0"/>
              </a:rPr>
              <a:t>U4</a:t>
            </a:r>
            <a:r>
              <a:rPr lang="en-GB" dirty="0" smtClean="0">
                <a:latin typeface="APL385 Unicode" pitchFamily="49" charset="0"/>
              </a:rPr>
              <a:t>} </a:t>
            </a:r>
            <a:r>
              <a:rPr lang="en-GB" dirty="0" err="1" smtClean="0">
                <a:latin typeface="APL385 Unicode" pitchFamily="49" charset="0"/>
              </a:rPr>
              <a:t>dll|function</a:t>
            </a:r>
            <a:r>
              <a:rPr lang="en-GB" dirty="0" smtClean="0">
                <a:latin typeface="APL385 Unicode" pitchFamily="49" charset="0"/>
              </a:rPr>
              <a:t>  &lt;</a:t>
            </a:r>
            <a:r>
              <a:rPr lang="en-GB" dirty="0" err="1" smtClean="0">
                <a:latin typeface="APL385 Unicode" pitchFamily="49" charset="0"/>
              </a:rPr>
              <a:t>params</a:t>
            </a:r>
            <a:r>
              <a:rPr lang="en-GB" dirty="0" smtClean="0">
                <a:latin typeface="APL385 Unicode" pitchFamily="49" charset="0"/>
              </a:rPr>
              <a:t>&gt;'</a:t>
            </a:r>
            <a:endParaRPr lang="en-GB" dirty="0" smtClean="0">
              <a:latin typeface="APL385 Unicode" pitchFamily="49" charset="0"/>
            </a:endParaRPr>
          </a:p>
        </p:txBody>
      </p:sp>
      <p:sp>
        <p:nvSpPr>
          <p:cNvPr id="4" name="Slide Number Placeholder 3"/>
          <p:cNvSpPr>
            <a:spLocks noGrp="1"/>
          </p:cNvSpPr>
          <p:nvPr>
            <p:ph type="sldNum" sz="quarter" idx="11"/>
          </p:nvPr>
        </p:nvSpPr>
        <p:spPr/>
        <p:txBody>
          <a:bodyPr/>
          <a:lstStyle/>
          <a:p>
            <a:fld id="{FE6C9E00-EF2E-4DDB-AE4E-8E9652E0EC69}" type="slidenum">
              <a:rPr lang="en-GB" smtClean="0"/>
              <a:pPr/>
              <a:t>18</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a:r>
            <a:r>
              <a:rPr lang="en-GB" dirty="0" err="1" smtClean="0"/>
              <a:t>NA’ed</a:t>
            </a:r>
            <a:r>
              <a:rPr lang="en-GB" dirty="0" smtClean="0"/>
              <a:t> </a:t>
            </a:r>
            <a:r>
              <a:rPr lang="en-GB" dirty="0" smtClean="0"/>
              <a:t>stuff – continued…</a:t>
            </a:r>
            <a:endParaRPr lang="en-GB" dirty="0"/>
          </a:p>
        </p:txBody>
      </p:sp>
      <p:sp>
        <p:nvSpPr>
          <p:cNvPr id="3" name="Content Placeholder 2"/>
          <p:cNvSpPr>
            <a:spLocks noGrp="1"/>
          </p:cNvSpPr>
          <p:nvPr>
            <p:ph idx="1"/>
          </p:nvPr>
        </p:nvSpPr>
        <p:spPr>
          <a:xfrm>
            <a:off x="416496" y="1052736"/>
            <a:ext cx="9072563" cy="4681537"/>
          </a:xfrm>
        </p:spPr>
        <p:txBody>
          <a:bodyPr/>
          <a:lstStyle/>
          <a:p>
            <a:r>
              <a:rPr lang="en-GB" dirty="0" smtClean="0"/>
              <a:t>For version 12.1, 64 </a:t>
            </a:r>
            <a:r>
              <a:rPr lang="en-GB" dirty="0" smtClean="0"/>
              <a:t>bit </a:t>
            </a:r>
            <a:r>
              <a:rPr lang="en-GB" dirty="0" smtClean="0"/>
              <a:t>I8 should be used </a:t>
            </a:r>
            <a:r>
              <a:rPr lang="en-GB" dirty="0" smtClean="0"/>
              <a:t>for a pointer because that gives you 53 bits of precision from the bottom of the address space upwards and from the top of the address space downwards. Leaving the middle of the address space to be a bit dubious. For real pointers on today's hardware this is </a:t>
            </a:r>
            <a:r>
              <a:rPr lang="en-GB" dirty="0" smtClean="0"/>
              <a:t>adequate.</a:t>
            </a:r>
          </a:p>
          <a:p>
            <a:r>
              <a:rPr lang="en-GB" dirty="0" smtClean="0"/>
              <a:t>In version 13, a new ‘P’ type is introduced, that gives you the entire 64 bit range of pointer values</a:t>
            </a:r>
          </a:p>
          <a:p>
            <a:r>
              <a:rPr lang="en-GB" dirty="0" smtClean="0"/>
              <a:t>However, currently Windows 64 bit does only use 44 bit for addressing</a:t>
            </a: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19</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lstStyle/>
          <a:p>
            <a:r>
              <a:rPr lang="en-GB" dirty="0" smtClean="0"/>
              <a:t>A bit about </a:t>
            </a:r>
            <a:r>
              <a:rPr lang="en-GB" dirty="0" err="1" smtClean="0"/>
              <a:t>SimCorp</a:t>
            </a:r>
            <a:r>
              <a:rPr lang="en-GB" dirty="0" smtClean="0"/>
              <a:t> and </a:t>
            </a:r>
            <a:r>
              <a:rPr lang="en-GB" dirty="0" err="1" smtClean="0"/>
              <a:t>SimCorp</a:t>
            </a:r>
            <a:r>
              <a:rPr lang="en-GB" dirty="0" smtClean="0"/>
              <a:t> Dimension</a:t>
            </a:r>
          </a:p>
          <a:p>
            <a:r>
              <a:rPr lang="en-GB" dirty="0" smtClean="0"/>
              <a:t>Why 64 bit?</a:t>
            </a:r>
          </a:p>
          <a:p>
            <a:r>
              <a:rPr lang="en-GB" dirty="0" smtClean="0"/>
              <a:t>Considerations before jumping onto 64 bit</a:t>
            </a:r>
          </a:p>
          <a:p>
            <a:r>
              <a:rPr lang="en-GB" dirty="0" smtClean="0"/>
              <a:t>Challenges </a:t>
            </a:r>
            <a:r>
              <a:rPr lang="en-GB" dirty="0" smtClean="0"/>
              <a:t>with regards to space </a:t>
            </a:r>
            <a:r>
              <a:rPr lang="en-GB" dirty="0" smtClean="0"/>
              <a:t>consumption</a:t>
            </a:r>
          </a:p>
          <a:p>
            <a:r>
              <a:rPr lang="en-GB" dirty="0" smtClean="0"/>
              <a:t>What needs to be changed?</a:t>
            </a:r>
            <a:endParaRPr lang="en-GB" dirty="0" smtClean="0"/>
          </a:p>
          <a:p>
            <a:r>
              <a:rPr lang="en-GB" dirty="0" smtClean="0"/>
              <a:t>Access to C-library functions ([]NA)</a:t>
            </a:r>
          </a:p>
          <a:p>
            <a:r>
              <a:rPr lang="en-GB" dirty="0" smtClean="0"/>
              <a:t>Summary</a:t>
            </a:r>
          </a:p>
          <a:p>
            <a:r>
              <a:rPr lang="en-GB" dirty="0" smtClean="0"/>
              <a:t>Questions?</a:t>
            </a:r>
          </a:p>
          <a:p>
            <a:endParaRPr lang="en-GB" dirty="0" smtClean="0"/>
          </a:p>
          <a:p>
            <a:pPr>
              <a:buNone/>
            </a:pPr>
            <a:r>
              <a:rPr lang="en-GB" dirty="0" smtClean="0"/>
              <a:t>FEEL FREE TO ASK QUESTIONS OR MAKE COMMENTS AT ANY TIME!</a:t>
            </a:r>
          </a:p>
          <a:p>
            <a:pPr>
              <a:buNone/>
            </a:pP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2</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 – </a:t>
            </a:r>
            <a:r>
              <a:rPr lang="en-GB" dirty="0" err="1" smtClean="0"/>
              <a:t>Structs</a:t>
            </a:r>
            <a:r>
              <a:rPr lang="en-GB" dirty="0" smtClean="0"/>
              <a:t> and alignment</a:t>
            </a:r>
            <a:endParaRPr lang="en-GB" dirty="0"/>
          </a:p>
        </p:txBody>
      </p:sp>
      <p:sp>
        <p:nvSpPr>
          <p:cNvPr id="3" name="Content Placeholder 2"/>
          <p:cNvSpPr>
            <a:spLocks noGrp="1"/>
          </p:cNvSpPr>
          <p:nvPr>
            <p:ph idx="1"/>
          </p:nvPr>
        </p:nvSpPr>
        <p:spPr/>
        <p:txBody>
          <a:bodyPr/>
          <a:lstStyle/>
          <a:p>
            <a:r>
              <a:rPr lang="en-GB" dirty="0" smtClean="0"/>
              <a:t>Beware about </a:t>
            </a:r>
            <a:r>
              <a:rPr lang="en-GB" dirty="0" err="1" smtClean="0"/>
              <a:t>structs</a:t>
            </a:r>
            <a:r>
              <a:rPr lang="en-GB" dirty="0" smtClean="0"/>
              <a:t> being aligned differently</a:t>
            </a:r>
          </a:p>
          <a:p>
            <a:r>
              <a:rPr lang="en-GB" dirty="0" smtClean="0"/>
              <a:t>In 32 bit we had this definition:</a:t>
            </a:r>
          </a:p>
          <a:p>
            <a:pPr lvl="0">
              <a:buNone/>
            </a:pPr>
            <a:r>
              <a:rPr lang="en-GB" sz="1600" dirty="0" smtClean="0">
                <a:solidFill>
                  <a:prstClr val="black"/>
                </a:solidFill>
                <a:latin typeface="APL385 Unicode" pitchFamily="49" charset="0"/>
              </a:rPr>
              <a:t>'CreatePipe'⎕NA'U4 KERNEL32.DLL|CreatePipe &gt;I4 &gt;I4 &lt;{U4 I4 U4} </a:t>
            </a:r>
            <a:r>
              <a:rPr lang="en-GB" sz="1600" dirty="0" smtClean="0">
                <a:solidFill>
                  <a:prstClr val="black"/>
                </a:solidFill>
                <a:latin typeface="APL385 Unicode" pitchFamily="49" charset="0"/>
              </a:rPr>
              <a:t>U4‘</a:t>
            </a:r>
            <a:endParaRPr lang="en-GB" sz="1600" dirty="0" smtClean="0">
              <a:solidFill>
                <a:prstClr val="black"/>
              </a:solidFill>
              <a:latin typeface="APL385 Unicode" pitchFamily="49" charset="0"/>
            </a:endParaRPr>
          </a:p>
          <a:p>
            <a:pPr>
              <a:buNone/>
            </a:pPr>
            <a:endParaRPr lang="en-GB" dirty="0" smtClean="0"/>
          </a:p>
          <a:p>
            <a:pPr>
              <a:buNone/>
            </a:pPr>
            <a:r>
              <a:rPr lang="en-GB" dirty="0" smtClean="0"/>
              <a:t>Definition for the </a:t>
            </a:r>
            <a:r>
              <a:rPr lang="en-GB" dirty="0" err="1" smtClean="0"/>
              <a:t>struct</a:t>
            </a:r>
            <a:r>
              <a:rPr lang="en-GB" dirty="0" smtClean="0"/>
              <a:t> is:</a:t>
            </a:r>
          </a:p>
          <a:p>
            <a:pPr>
              <a:buNone/>
            </a:pPr>
            <a:r>
              <a:rPr lang="en-GB" sz="1400" dirty="0" err="1" smtClean="0">
                <a:latin typeface="APL385 Unicode" pitchFamily="49" charset="0"/>
              </a:rPr>
              <a:t>typedef</a:t>
            </a:r>
            <a:r>
              <a:rPr lang="en-GB" sz="1400" dirty="0" smtClean="0">
                <a:latin typeface="APL385 Unicode" pitchFamily="49" charset="0"/>
              </a:rPr>
              <a:t> </a:t>
            </a:r>
            <a:r>
              <a:rPr lang="en-GB" sz="1400" dirty="0" err="1" smtClean="0">
                <a:latin typeface="APL385 Unicode" pitchFamily="49" charset="0"/>
              </a:rPr>
              <a:t>struct</a:t>
            </a:r>
            <a:r>
              <a:rPr lang="en-GB" sz="1400" dirty="0" smtClean="0">
                <a:latin typeface="APL385 Unicode" pitchFamily="49" charset="0"/>
              </a:rPr>
              <a:t> _SECURITY_ATTRIBUTES {</a:t>
            </a:r>
          </a:p>
          <a:p>
            <a:pPr>
              <a:buNone/>
            </a:pPr>
            <a:r>
              <a:rPr lang="en-GB" sz="1400" dirty="0" smtClean="0">
                <a:latin typeface="APL385 Unicode" pitchFamily="49" charset="0"/>
              </a:rPr>
              <a:t>  DWORD  </a:t>
            </a:r>
            <a:r>
              <a:rPr lang="en-GB" sz="1400" dirty="0" err="1" smtClean="0">
                <a:latin typeface="APL385 Unicode" pitchFamily="49" charset="0"/>
              </a:rPr>
              <a:t>nLength</a:t>
            </a:r>
            <a:r>
              <a:rPr lang="en-GB" sz="1400" dirty="0" smtClean="0">
                <a:latin typeface="APL385 Unicode" pitchFamily="49" charset="0"/>
              </a:rPr>
              <a:t>;</a:t>
            </a:r>
          </a:p>
          <a:p>
            <a:pPr>
              <a:buNone/>
            </a:pPr>
            <a:r>
              <a:rPr lang="en-GB" sz="1400" dirty="0" smtClean="0">
                <a:latin typeface="APL385 Unicode" pitchFamily="49" charset="0"/>
              </a:rPr>
              <a:t>  LPVOID </a:t>
            </a:r>
            <a:r>
              <a:rPr lang="en-GB" sz="1400" dirty="0" err="1" smtClean="0">
                <a:latin typeface="APL385 Unicode" pitchFamily="49" charset="0"/>
              </a:rPr>
              <a:t>lpSecurityDescriptor</a:t>
            </a:r>
            <a:r>
              <a:rPr lang="en-GB" sz="1400" dirty="0" smtClean="0">
                <a:latin typeface="APL385 Unicode" pitchFamily="49" charset="0"/>
              </a:rPr>
              <a:t>;</a:t>
            </a:r>
          </a:p>
          <a:p>
            <a:pPr>
              <a:buNone/>
            </a:pPr>
            <a:r>
              <a:rPr lang="en-GB" sz="1400" dirty="0" smtClean="0">
                <a:latin typeface="APL385 Unicode" pitchFamily="49" charset="0"/>
              </a:rPr>
              <a:t>  BOOL   </a:t>
            </a:r>
            <a:r>
              <a:rPr lang="en-GB" sz="1400" dirty="0" err="1" smtClean="0">
                <a:latin typeface="APL385 Unicode" pitchFamily="49" charset="0"/>
              </a:rPr>
              <a:t>bInheritHandle</a:t>
            </a:r>
            <a:r>
              <a:rPr lang="en-GB" sz="1400" dirty="0" smtClean="0">
                <a:latin typeface="APL385 Unicode" pitchFamily="49" charset="0"/>
              </a:rPr>
              <a:t>;</a:t>
            </a:r>
          </a:p>
          <a:p>
            <a:pPr>
              <a:buNone/>
            </a:pPr>
            <a:r>
              <a:rPr lang="en-GB" sz="1400" dirty="0" smtClean="0">
                <a:latin typeface="APL385 Unicode" pitchFamily="49" charset="0"/>
              </a:rPr>
              <a:t>} SECURITY_ATTRIBUTES, *PSECURITY_ATTRIBUTES, *LPSECURITY_ATTRIBUTES</a:t>
            </a:r>
            <a:r>
              <a:rPr lang="en-GB" sz="1400" dirty="0" smtClean="0">
                <a:latin typeface="APL385 Unicode" pitchFamily="49" charset="0"/>
              </a:rPr>
              <a:t>;</a:t>
            </a:r>
          </a:p>
          <a:p>
            <a:pPr>
              <a:buNone/>
            </a:pPr>
            <a:endParaRPr lang="en-GB" sz="1400" dirty="0" smtClean="0">
              <a:latin typeface="APL385 Unicode" pitchFamily="49" charset="0"/>
            </a:endParaRPr>
          </a:p>
          <a:p>
            <a:pPr lvl="0"/>
            <a:r>
              <a:rPr lang="en-GB" dirty="0" smtClean="0">
                <a:solidFill>
                  <a:prstClr val="black"/>
                </a:solidFill>
              </a:rPr>
              <a:t>In 64 </a:t>
            </a:r>
            <a:r>
              <a:rPr lang="en-GB" dirty="0" smtClean="0">
                <a:solidFill>
                  <a:prstClr val="black"/>
                </a:solidFill>
              </a:rPr>
              <a:t>bit we </a:t>
            </a:r>
            <a:r>
              <a:rPr lang="en-GB" dirty="0" smtClean="0">
                <a:solidFill>
                  <a:prstClr val="black"/>
                </a:solidFill>
              </a:rPr>
              <a:t>now have </a:t>
            </a:r>
            <a:r>
              <a:rPr lang="en-GB" dirty="0" smtClean="0">
                <a:solidFill>
                  <a:prstClr val="black"/>
                </a:solidFill>
              </a:rPr>
              <a:t>this definition:</a:t>
            </a:r>
          </a:p>
          <a:p>
            <a:pPr>
              <a:buNone/>
            </a:pPr>
            <a:r>
              <a:rPr lang="en-GB" sz="1600" dirty="0" smtClean="0">
                <a:latin typeface="APL385 Unicode" pitchFamily="49" charset="0"/>
              </a:rPr>
              <a:t>'CreatePipe</a:t>
            </a:r>
            <a:r>
              <a:rPr lang="en-GB" sz="1600" dirty="0" smtClean="0">
                <a:latin typeface="APL385 Unicode" pitchFamily="49" charset="0"/>
              </a:rPr>
              <a:t>'⎕NA'U4 KERNEL32.DLL|CreatePipe &gt;I8 &gt;I8 &lt;{U4 I4 I8 U4 I4} </a:t>
            </a:r>
            <a:r>
              <a:rPr lang="en-GB" sz="1600" dirty="0" smtClean="0">
                <a:latin typeface="APL385 Unicode" pitchFamily="49" charset="0"/>
              </a:rPr>
              <a:t>U4‘</a:t>
            </a:r>
            <a:endParaRPr lang="en-GB" sz="1400" dirty="0" smtClean="0">
              <a:latin typeface="APL385 Unicode" pitchFamily="49" charset="0"/>
            </a:endParaRPr>
          </a:p>
          <a:p>
            <a:pPr lvl="0"/>
            <a:r>
              <a:rPr lang="en-GB" dirty="0" smtClean="0">
                <a:solidFill>
                  <a:prstClr val="black"/>
                </a:solidFill>
              </a:rPr>
              <a:t>Actually {U8 </a:t>
            </a:r>
            <a:r>
              <a:rPr lang="en-GB" dirty="0" err="1" smtClean="0">
                <a:solidFill>
                  <a:prstClr val="black"/>
                </a:solidFill>
              </a:rPr>
              <a:t>U8</a:t>
            </a:r>
            <a:r>
              <a:rPr lang="en-GB" dirty="0" smtClean="0">
                <a:solidFill>
                  <a:prstClr val="black"/>
                </a:solidFill>
              </a:rPr>
              <a:t> </a:t>
            </a:r>
            <a:r>
              <a:rPr lang="en-GB" dirty="0" err="1" smtClean="0">
                <a:solidFill>
                  <a:prstClr val="black"/>
                </a:solidFill>
              </a:rPr>
              <a:t>U8</a:t>
            </a:r>
            <a:r>
              <a:rPr lang="en-GB" dirty="0" smtClean="0">
                <a:solidFill>
                  <a:prstClr val="black"/>
                </a:solidFill>
              </a:rPr>
              <a:t>} would also do!</a:t>
            </a:r>
            <a:endParaRPr lang="en-GB" dirty="0" smtClean="0">
              <a:solidFill>
                <a:prstClr val="black"/>
              </a:solidFill>
            </a:endParaRPr>
          </a:p>
          <a:p>
            <a:pPr>
              <a:buNone/>
            </a:pPr>
            <a:endParaRPr lang="en-GB" sz="1600" dirty="0" smtClean="0">
              <a:latin typeface="APL385 Unicode" pitchFamily="49" charset="0"/>
            </a:endParaRPr>
          </a:p>
        </p:txBody>
      </p:sp>
      <p:sp>
        <p:nvSpPr>
          <p:cNvPr id="4" name="Slide Number Placeholder 3"/>
          <p:cNvSpPr>
            <a:spLocks noGrp="1"/>
          </p:cNvSpPr>
          <p:nvPr>
            <p:ph type="sldNum" sz="quarter" idx="11"/>
          </p:nvPr>
        </p:nvSpPr>
        <p:spPr/>
        <p:txBody>
          <a:bodyPr/>
          <a:lstStyle/>
          <a:p>
            <a:fld id="{FE6C9E00-EF2E-4DDB-AE4E-8E9652E0EC69}" type="slidenum">
              <a:rPr lang="en-GB" smtClean="0"/>
              <a:pPr/>
              <a:t>20</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Structs</a:t>
            </a:r>
            <a:r>
              <a:rPr lang="en-GB" dirty="0" smtClean="0"/>
              <a:t> and alignment</a:t>
            </a:r>
            <a:endParaRPr lang="en-GB" dirty="0"/>
          </a:p>
        </p:txBody>
      </p:sp>
      <p:sp>
        <p:nvSpPr>
          <p:cNvPr id="3" name="Content Placeholder 2"/>
          <p:cNvSpPr>
            <a:spLocks noGrp="1"/>
          </p:cNvSpPr>
          <p:nvPr>
            <p:ph idx="1"/>
          </p:nvPr>
        </p:nvSpPr>
        <p:spPr/>
        <p:txBody>
          <a:bodyPr/>
          <a:lstStyle/>
          <a:p>
            <a:pPr>
              <a:buNone/>
            </a:pPr>
            <a:endParaRPr lang="en-GB" dirty="0" smtClean="0">
              <a:latin typeface="APL385 Unicode" pitchFamily="49" charset="0"/>
            </a:endParaRPr>
          </a:p>
          <a:p>
            <a:pPr>
              <a:buNone/>
            </a:pPr>
            <a:endParaRPr lang="en-GB" dirty="0" smtClean="0">
              <a:latin typeface="APL385 Unicode" pitchFamily="49" charset="0"/>
            </a:endParaRPr>
          </a:p>
          <a:p>
            <a:pPr>
              <a:buNone/>
            </a:pPr>
            <a:endParaRPr lang="en-GB" dirty="0" smtClean="0">
              <a:latin typeface="APL385 Unicode" pitchFamily="49" charset="0"/>
            </a:endParaRPr>
          </a:p>
          <a:p>
            <a:pPr>
              <a:buNone/>
            </a:pPr>
            <a:endParaRPr lang="en-GB" dirty="0" smtClean="0">
              <a:latin typeface="APL385 Unicode" pitchFamily="49" charset="0"/>
            </a:endParaRPr>
          </a:p>
          <a:p>
            <a:pPr>
              <a:buNone/>
            </a:pPr>
            <a:endParaRPr lang="en-GB" dirty="0" smtClean="0">
              <a:latin typeface="APL385 Unicode" pitchFamily="49" charset="0"/>
            </a:endParaRPr>
          </a:p>
          <a:p>
            <a:pPr>
              <a:buNone/>
            </a:pPr>
            <a:endParaRPr lang="en-GB" dirty="0" smtClean="0">
              <a:latin typeface="APL385 Unicode" pitchFamily="49" charset="0"/>
            </a:endParaRPr>
          </a:p>
          <a:p>
            <a:pPr>
              <a:buNone/>
            </a:pPr>
            <a:endParaRPr lang="en-GB" dirty="0" smtClean="0">
              <a:latin typeface="APL385 Unicode" pitchFamily="49" charset="0"/>
            </a:endParaRPr>
          </a:p>
          <a:p>
            <a:pPr>
              <a:buNone/>
            </a:pPr>
            <a:r>
              <a:rPr lang="en-GB" dirty="0" err="1" smtClean="0">
                <a:latin typeface="APL385 Unicode" pitchFamily="49" charset="0"/>
              </a:rPr>
              <a:t>typedef</a:t>
            </a:r>
            <a:r>
              <a:rPr lang="en-GB" dirty="0" smtClean="0">
                <a:latin typeface="APL385 Unicode" pitchFamily="49" charset="0"/>
              </a:rPr>
              <a:t> </a:t>
            </a:r>
            <a:r>
              <a:rPr lang="en-GB" dirty="0" err="1" smtClean="0">
                <a:latin typeface="APL385 Unicode" pitchFamily="49" charset="0"/>
              </a:rPr>
              <a:t>struct</a:t>
            </a:r>
            <a:r>
              <a:rPr lang="en-GB" dirty="0" smtClean="0">
                <a:latin typeface="APL385 Unicode" pitchFamily="49" charset="0"/>
              </a:rPr>
              <a:t> _SECURITY_ATTRIBUTES {</a:t>
            </a:r>
          </a:p>
          <a:p>
            <a:pPr>
              <a:buNone/>
            </a:pPr>
            <a:r>
              <a:rPr lang="en-GB" dirty="0" smtClean="0">
                <a:latin typeface="APL385 Unicode" pitchFamily="49" charset="0"/>
              </a:rPr>
              <a:t>  DWORD  </a:t>
            </a:r>
            <a:r>
              <a:rPr lang="en-GB" dirty="0" err="1" smtClean="0">
                <a:latin typeface="APL385 Unicode" pitchFamily="49" charset="0"/>
              </a:rPr>
              <a:t>nLength</a:t>
            </a:r>
            <a:r>
              <a:rPr lang="en-GB" dirty="0" smtClean="0">
                <a:latin typeface="APL385 Unicode" pitchFamily="49" charset="0"/>
              </a:rPr>
              <a:t>;</a:t>
            </a:r>
          </a:p>
          <a:p>
            <a:pPr>
              <a:buNone/>
            </a:pPr>
            <a:r>
              <a:rPr lang="en-GB" dirty="0" smtClean="0">
                <a:latin typeface="APL385 Unicode" pitchFamily="49" charset="0"/>
              </a:rPr>
              <a:t>  LPVOID </a:t>
            </a:r>
            <a:r>
              <a:rPr lang="en-GB" dirty="0" err="1" smtClean="0">
                <a:latin typeface="APL385 Unicode" pitchFamily="49" charset="0"/>
              </a:rPr>
              <a:t>lpSecurityDescriptor</a:t>
            </a:r>
            <a:r>
              <a:rPr lang="en-GB" dirty="0" smtClean="0">
                <a:latin typeface="APL385 Unicode" pitchFamily="49" charset="0"/>
              </a:rPr>
              <a:t>;</a:t>
            </a:r>
          </a:p>
          <a:p>
            <a:pPr>
              <a:buNone/>
            </a:pPr>
            <a:r>
              <a:rPr lang="en-GB" dirty="0" smtClean="0">
                <a:latin typeface="APL385 Unicode" pitchFamily="49" charset="0"/>
              </a:rPr>
              <a:t>  BOOL   </a:t>
            </a:r>
            <a:r>
              <a:rPr lang="en-GB" dirty="0" err="1" smtClean="0">
                <a:latin typeface="APL385 Unicode" pitchFamily="49" charset="0"/>
              </a:rPr>
              <a:t>bInheritHandle</a:t>
            </a:r>
            <a:r>
              <a:rPr lang="en-GB" dirty="0" smtClean="0">
                <a:latin typeface="APL385 Unicode" pitchFamily="49" charset="0"/>
              </a:rPr>
              <a:t>;</a:t>
            </a:r>
          </a:p>
          <a:p>
            <a:pPr>
              <a:buNone/>
            </a:pPr>
            <a:r>
              <a:rPr lang="en-GB" dirty="0" smtClean="0">
                <a:latin typeface="APL385 Unicode" pitchFamily="49" charset="0"/>
              </a:rPr>
              <a:t>}</a:t>
            </a: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21</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grpSp>
        <p:nvGrpSpPr>
          <p:cNvPr id="18" name="Group 17"/>
          <p:cNvGrpSpPr/>
          <p:nvPr/>
        </p:nvGrpSpPr>
        <p:grpSpPr>
          <a:xfrm>
            <a:off x="632520" y="1412776"/>
            <a:ext cx="3240360" cy="1584176"/>
            <a:chOff x="879568" y="2420888"/>
            <a:chExt cx="3240360" cy="1584176"/>
          </a:xfrm>
        </p:grpSpPr>
        <p:grpSp>
          <p:nvGrpSpPr>
            <p:cNvPr id="15" name="Group 14"/>
            <p:cNvGrpSpPr/>
            <p:nvPr/>
          </p:nvGrpSpPr>
          <p:grpSpPr>
            <a:xfrm>
              <a:off x="1712640" y="2852936"/>
              <a:ext cx="1296144" cy="1152128"/>
              <a:chOff x="1064568" y="1916832"/>
              <a:chExt cx="1296144" cy="1152128"/>
            </a:xfrm>
          </p:grpSpPr>
          <p:sp>
            <p:nvSpPr>
              <p:cNvPr id="6" name="Rectangle 5"/>
              <p:cNvSpPr/>
              <p:nvPr/>
            </p:nvSpPr>
            <p:spPr bwMode="auto">
              <a:xfrm>
                <a:off x="1064568" y="1916832"/>
                <a:ext cx="1296144" cy="2880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7" name="Rectangle 6"/>
              <p:cNvSpPr/>
              <p:nvPr/>
            </p:nvSpPr>
            <p:spPr bwMode="auto">
              <a:xfrm>
                <a:off x="1064568" y="2348880"/>
                <a:ext cx="1296144" cy="2880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8" name="Rectangle 7"/>
              <p:cNvSpPr/>
              <p:nvPr/>
            </p:nvSpPr>
            <p:spPr bwMode="auto">
              <a:xfrm>
                <a:off x="1064568" y="2780928"/>
                <a:ext cx="1296144" cy="2880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grpSp>
        <p:sp>
          <p:nvSpPr>
            <p:cNvPr id="14" name="TextBox 13"/>
            <p:cNvSpPr txBox="1"/>
            <p:nvPr/>
          </p:nvSpPr>
          <p:spPr>
            <a:xfrm>
              <a:off x="879568" y="2420888"/>
              <a:ext cx="3240360" cy="400110"/>
            </a:xfrm>
            <a:prstGeom prst="rect">
              <a:avLst/>
            </a:prstGeom>
            <a:noFill/>
          </p:spPr>
          <p:txBody>
            <a:bodyPr wrap="square" rtlCol="0">
              <a:spAutoFit/>
            </a:bodyPr>
            <a:lstStyle/>
            <a:p>
              <a:r>
                <a:rPr lang="en-GB" dirty="0" smtClean="0"/>
                <a:t>32 Bit 4 byte alignment</a:t>
              </a:r>
              <a:endParaRPr lang="en-GB" dirty="0"/>
            </a:p>
          </p:txBody>
        </p:sp>
      </p:grpSp>
      <p:sp>
        <p:nvSpPr>
          <p:cNvPr id="9" name="Rectangle 8"/>
          <p:cNvSpPr/>
          <p:nvPr/>
        </p:nvSpPr>
        <p:spPr bwMode="auto">
          <a:xfrm>
            <a:off x="5551903" y="1844824"/>
            <a:ext cx="1296144"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10" name="Rectangle 9"/>
          <p:cNvSpPr/>
          <p:nvPr/>
        </p:nvSpPr>
        <p:spPr bwMode="auto">
          <a:xfrm>
            <a:off x="6848047" y="1844824"/>
            <a:ext cx="1296144" cy="2880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11" name="Rectangle 10"/>
          <p:cNvSpPr/>
          <p:nvPr/>
        </p:nvSpPr>
        <p:spPr bwMode="auto">
          <a:xfrm>
            <a:off x="5551903" y="2276872"/>
            <a:ext cx="2592288" cy="2880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12" name="Rectangle 11"/>
          <p:cNvSpPr/>
          <p:nvPr/>
        </p:nvSpPr>
        <p:spPr bwMode="auto">
          <a:xfrm>
            <a:off x="5551903" y="2708920"/>
            <a:ext cx="1296144"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13" name="Rectangle 12"/>
          <p:cNvSpPr/>
          <p:nvPr/>
        </p:nvSpPr>
        <p:spPr bwMode="auto">
          <a:xfrm>
            <a:off x="6848047" y="2708920"/>
            <a:ext cx="1296144" cy="2880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17" name="TextBox 16"/>
          <p:cNvSpPr txBox="1"/>
          <p:nvPr/>
        </p:nvSpPr>
        <p:spPr>
          <a:xfrm>
            <a:off x="5457056" y="1412776"/>
            <a:ext cx="3240360" cy="400110"/>
          </a:xfrm>
          <a:prstGeom prst="rect">
            <a:avLst/>
          </a:prstGeom>
          <a:noFill/>
        </p:spPr>
        <p:txBody>
          <a:bodyPr wrap="square" rtlCol="0">
            <a:spAutoFit/>
          </a:bodyPr>
          <a:lstStyle/>
          <a:p>
            <a:r>
              <a:rPr lang="en-GB" dirty="0" smtClean="0"/>
              <a:t>64 Bit 8 byte alignment</a:t>
            </a:r>
            <a:endParaRPr lang="en-GB" dirty="0"/>
          </a:p>
        </p:txBody>
      </p:sp>
      <p:sp>
        <p:nvSpPr>
          <p:cNvPr id="20" name="TextBox 19"/>
          <p:cNvSpPr txBox="1"/>
          <p:nvPr/>
        </p:nvSpPr>
        <p:spPr>
          <a:xfrm>
            <a:off x="1607261" y="1844824"/>
            <a:ext cx="1080120" cy="338554"/>
          </a:xfrm>
          <a:prstGeom prst="rect">
            <a:avLst/>
          </a:prstGeom>
          <a:noFill/>
        </p:spPr>
        <p:txBody>
          <a:bodyPr wrap="square" rtlCol="0">
            <a:spAutoFit/>
          </a:bodyPr>
          <a:lstStyle/>
          <a:p>
            <a:r>
              <a:rPr lang="en-GB" sz="1600" dirty="0" smtClean="0"/>
              <a:t>DWORD</a:t>
            </a:r>
            <a:endParaRPr lang="en-GB" sz="1600" dirty="0"/>
          </a:p>
        </p:txBody>
      </p:sp>
      <p:sp>
        <p:nvSpPr>
          <p:cNvPr id="21" name="TextBox 20"/>
          <p:cNvSpPr txBox="1"/>
          <p:nvPr/>
        </p:nvSpPr>
        <p:spPr>
          <a:xfrm>
            <a:off x="6994982" y="1844824"/>
            <a:ext cx="1080120" cy="338554"/>
          </a:xfrm>
          <a:prstGeom prst="rect">
            <a:avLst/>
          </a:prstGeom>
          <a:noFill/>
        </p:spPr>
        <p:txBody>
          <a:bodyPr wrap="square" rtlCol="0">
            <a:spAutoFit/>
          </a:bodyPr>
          <a:lstStyle/>
          <a:p>
            <a:r>
              <a:rPr lang="en-GB" sz="1600" dirty="0" smtClean="0"/>
              <a:t>DWORD</a:t>
            </a:r>
            <a:endParaRPr lang="en-GB" sz="1600" dirty="0"/>
          </a:p>
        </p:txBody>
      </p:sp>
      <p:sp>
        <p:nvSpPr>
          <p:cNvPr id="22" name="TextBox 21"/>
          <p:cNvSpPr txBox="1"/>
          <p:nvPr/>
        </p:nvSpPr>
        <p:spPr>
          <a:xfrm>
            <a:off x="1633019" y="2276872"/>
            <a:ext cx="1080120" cy="338554"/>
          </a:xfrm>
          <a:prstGeom prst="rect">
            <a:avLst/>
          </a:prstGeom>
          <a:noFill/>
        </p:spPr>
        <p:txBody>
          <a:bodyPr wrap="square" rtlCol="0">
            <a:spAutoFit/>
          </a:bodyPr>
          <a:lstStyle/>
          <a:p>
            <a:r>
              <a:rPr lang="en-GB" sz="1600" dirty="0" smtClean="0"/>
              <a:t>LPVOID</a:t>
            </a:r>
            <a:endParaRPr lang="en-GB" sz="1600" dirty="0"/>
          </a:p>
        </p:txBody>
      </p:sp>
      <p:sp>
        <p:nvSpPr>
          <p:cNvPr id="23" name="TextBox 22"/>
          <p:cNvSpPr txBox="1"/>
          <p:nvPr/>
        </p:nvSpPr>
        <p:spPr>
          <a:xfrm>
            <a:off x="6359789" y="2276872"/>
            <a:ext cx="1080120" cy="338554"/>
          </a:xfrm>
          <a:prstGeom prst="rect">
            <a:avLst/>
          </a:prstGeom>
          <a:noFill/>
        </p:spPr>
        <p:txBody>
          <a:bodyPr wrap="square" rtlCol="0">
            <a:spAutoFit/>
          </a:bodyPr>
          <a:lstStyle/>
          <a:p>
            <a:r>
              <a:rPr lang="en-GB" sz="1600" dirty="0" smtClean="0"/>
              <a:t>LPVOID</a:t>
            </a:r>
            <a:endParaRPr lang="en-GB" sz="1600" dirty="0"/>
          </a:p>
        </p:txBody>
      </p:sp>
      <p:sp>
        <p:nvSpPr>
          <p:cNvPr id="24" name="TextBox 23"/>
          <p:cNvSpPr txBox="1"/>
          <p:nvPr/>
        </p:nvSpPr>
        <p:spPr>
          <a:xfrm>
            <a:off x="1748930" y="2708920"/>
            <a:ext cx="1080120" cy="338554"/>
          </a:xfrm>
          <a:prstGeom prst="rect">
            <a:avLst/>
          </a:prstGeom>
          <a:noFill/>
        </p:spPr>
        <p:txBody>
          <a:bodyPr wrap="square" rtlCol="0">
            <a:spAutoFit/>
          </a:bodyPr>
          <a:lstStyle/>
          <a:p>
            <a:r>
              <a:rPr lang="en-GB" sz="1600" dirty="0" smtClean="0"/>
              <a:t>BOOL</a:t>
            </a:r>
            <a:endParaRPr lang="en-GB" sz="1600" dirty="0"/>
          </a:p>
        </p:txBody>
      </p:sp>
      <p:sp>
        <p:nvSpPr>
          <p:cNvPr id="25" name="TextBox 24"/>
          <p:cNvSpPr txBox="1"/>
          <p:nvPr/>
        </p:nvSpPr>
        <p:spPr>
          <a:xfrm>
            <a:off x="7149530" y="2708920"/>
            <a:ext cx="1080120" cy="338554"/>
          </a:xfrm>
          <a:prstGeom prst="rect">
            <a:avLst/>
          </a:prstGeom>
          <a:noFill/>
        </p:spPr>
        <p:txBody>
          <a:bodyPr wrap="square" rtlCol="0">
            <a:spAutoFit/>
          </a:bodyPr>
          <a:lstStyle/>
          <a:p>
            <a:r>
              <a:rPr lang="en-GB" sz="1600" dirty="0" smtClean="0"/>
              <a:t>BOOL</a:t>
            </a:r>
            <a:endParaRPr lang="en-GB"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 – APL array ‘A’ type</a:t>
            </a:r>
            <a:endParaRPr lang="en-GB" dirty="0"/>
          </a:p>
        </p:txBody>
      </p:sp>
      <p:sp>
        <p:nvSpPr>
          <p:cNvPr id="3" name="Content Placeholder 2"/>
          <p:cNvSpPr>
            <a:spLocks noGrp="1"/>
          </p:cNvSpPr>
          <p:nvPr>
            <p:ph idx="1"/>
          </p:nvPr>
        </p:nvSpPr>
        <p:spPr/>
        <p:txBody>
          <a:bodyPr/>
          <a:lstStyle/>
          <a:p>
            <a:r>
              <a:rPr lang="en-GB" dirty="0" smtClean="0"/>
              <a:t>We use this in our interface to Oracle to pass data fetched from Oracle tables to APL functions.</a:t>
            </a:r>
          </a:p>
          <a:p>
            <a:r>
              <a:rPr lang="en-GB" dirty="0" smtClean="0"/>
              <a:t>Typically mixed data arrays returned as a matrix.</a:t>
            </a:r>
          </a:p>
          <a:p>
            <a:r>
              <a:rPr lang="en-GB" dirty="0" smtClean="0"/>
              <a:t>As seen before, we were hit by the double sized pockets and simply had to find another way to pass data</a:t>
            </a:r>
          </a:p>
          <a:p>
            <a:r>
              <a:rPr lang="en-GB" dirty="0" smtClean="0"/>
              <a:t>Now data is passed as vector of vectors, and nulls passed as null indicators</a:t>
            </a:r>
          </a:p>
          <a:p>
            <a:r>
              <a:rPr lang="en-GB" dirty="0" smtClean="0"/>
              <a:t>With a great help from Dyalog (implementing sharing of numbers in connection with </a:t>
            </a:r>
            <a:r>
              <a:rPr lang="en-GB" dirty="0" smtClean="0"/>
              <a:t>the mix ↑ operation</a:t>
            </a:r>
            <a:r>
              <a:rPr lang="en-GB" dirty="0" smtClean="0"/>
              <a:t>), we managed to reduce the memory footprint in one specific case from 164Mb </a:t>
            </a:r>
            <a:r>
              <a:rPr lang="en-GB" dirty="0" smtClean="0"/>
              <a:t>to 87Mb </a:t>
            </a:r>
            <a:r>
              <a:rPr lang="en-GB" dirty="0" smtClean="0"/>
              <a:t>- just </a:t>
            </a:r>
            <a:r>
              <a:rPr lang="en-GB" dirty="0" smtClean="0"/>
              <a:t>like </a:t>
            </a:r>
            <a:r>
              <a:rPr lang="en-GB" dirty="0" smtClean="0"/>
              <a:t>that!</a:t>
            </a:r>
          </a:p>
          <a:p>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22</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.NET</a:t>
            </a:r>
            <a:endParaRPr lang="en-GB" dirty="0"/>
          </a:p>
        </p:txBody>
      </p:sp>
      <p:sp>
        <p:nvSpPr>
          <p:cNvPr id="3" name="Content Placeholder 2"/>
          <p:cNvSpPr>
            <a:spLocks noGrp="1"/>
          </p:cNvSpPr>
          <p:nvPr>
            <p:ph idx="1"/>
          </p:nvPr>
        </p:nvSpPr>
        <p:spPr/>
        <p:txBody>
          <a:bodyPr/>
          <a:lstStyle/>
          <a:p>
            <a:r>
              <a:rPr lang="en-GB" dirty="0" smtClean="0"/>
              <a:t>Well, we didn’t have any issues at all.</a:t>
            </a:r>
          </a:p>
          <a:p>
            <a:r>
              <a:rPr lang="en-GB" dirty="0" smtClean="0"/>
              <a:t>You can compile assemblies with either 64 Bit or ‘</a:t>
            </a:r>
            <a:r>
              <a:rPr lang="en-GB" dirty="0" smtClean="0"/>
              <a:t>Agnostic’ PE flag set. The latter will make the assemblies run on either platform (32 or 64 bit)</a:t>
            </a: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23</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Our biggest challenge was to limit the “waste” of memory to a minimum, as our customers would like to use the additional address space for themselves and not </a:t>
            </a:r>
            <a:r>
              <a:rPr lang="en-GB" dirty="0" err="1" smtClean="0"/>
              <a:t>SimCorp</a:t>
            </a:r>
            <a:r>
              <a:rPr lang="en-GB" dirty="0" smtClean="0"/>
              <a:t> Dimension code!</a:t>
            </a:r>
          </a:p>
          <a:p>
            <a:r>
              <a:rPr lang="en-GB" dirty="0" smtClean="0"/>
              <a:t>Secondly we had a hard time to get all []</a:t>
            </a:r>
            <a:r>
              <a:rPr lang="en-GB" dirty="0" err="1" smtClean="0"/>
              <a:t>NA’ed</a:t>
            </a:r>
            <a:r>
              <a:rPr lang="en-GB" dirty="0" smtClean="0"/>
              <a:t> </a:t>
            </a:r>
            <a:r>
              <a:rPr lang="en-GB" dirty="0" err="1" smtClean="0"/>
              <a:t>dll</a:t>
            </a:r>
            <a:r>
              <a:rPr lang="en-GB" dirty="0" smtClean="0"/>
              <a:t> calls to work</a:t>
            </a:r>
          </a:p>
          <a:p>
            <a:r>
              <a:rPr lang="en-GB" dirty="0" smtClean="0"/>
              <a:t>Finally we had to get rid of good old </a:t>
            </a:r>
            <a:r>
              <a:rPr lang="en-GB" dirty="0" err="1" smtClean="0"/>
              <a:t>ChartFX</a:t>
            </a:r>
            <a:r>
              <a:rPr lang="en-GB" dirty="0" smtClean="0"/>
              <a:t> COM based chart tool and substitutes with a .NET tool instead</a:t>
            </a: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24</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4" name="Slide Number Placeholder 3"/>
          <p:cNvSpPr>
            <a:spLocks noGrp="1"/>
          </p:cNvSpPr>
          <p:nvPr>
            <p:ph type="sldNum" sz="quarter" idx="11"/>
          </p:nvPr>
        </p:nvSpPr>
        <p:spPr/>
        <p:txBody>
          <a:bodyPr/>
          <a:lstStyle/>
          <a:p>
            <a:fld id="{FE6C9E00-EF2E-4DDB-AE4E-8E9652E0EC69}" type="slidenum">
              <a:rPr lang="en-GB" smtClean="0"/>
              <a:pPr/>
              <a:t>25</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pic>
        <p:nvPicPr>
          <p:cNvPr id="1028" name="Picture 4" descr="computer upgrade cartoons, computer upgrade cartoon, computer upgrade picture, computer upgrade pictures, computer upgrade image, computer upgrade images, computer upgrade illustration, computer upgrade illustrations "/>
          <p:cNvPicPr>
            <a:picLocks noChangeAspect="1" noChangeArrowheads="1"/>
          </p:cNvPicPr>
          <p:nvPr/>
        </p:nvPicPr>
        <p:blipFill>
          <a:blip r:embed="rId2" cstate="print"/>
          <a:srcRect/>
          <a:stretch>
            <a:fillRect/>
          </a:stretch>
        </p:blipFill>
        <p:spPr bwMode="auto">
          <a:xfrm>
            <a:off x="1928664" y="980728"/>
            <a:ext cx="6120680" cy="520257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bit about </a:t>
            </a:r>
            <a:r>
              <a:rPr lang="en-GB" dirty="0" err="1" smtClean="0"/>
              <a:t>SimCorp</a:t>
            </a:r>
            <a:r>
              <a:rPr lang="en-GB" dirty="0" smtClean="0"/>
              <a:t> and </a:t>
            </a:r>
            <a:r>
              <a:rPr lang="en-GB" dirty="0" err="1" smtClean="0"/>
              <a:t>SimCorp</a:t>
            </a:r>
            <a:r>
              <a:rPr lang="en-GB" dirty="0" smtClean="0"/>
              <a:t> Dimension</a:t>
            </a:r>
            <a:endParaRPr lang="en-GB" dirty="0"/>
          </a:p>
        </p:txBody>
      </p:sp>
      <p:sp>
        <p:nvSpPr>
          <p:cNvPr id="3" name="Content Placeholder 2"/>
          <p:cNvSpPr>
            <a:spLocks noGrp="1"/>
          </p:cNvSpPr>
          <p:nvPr>
            <p:ph idx="1"/>
          </p:nvPr>
        </p:nvSpPr>
        <p:spPr>
          <a:xfrm>
            <a:off x="415925" y="1267743"/>
            <a:ext cx="9072563" cy="4681537"/>
          </a:xfrm>
        </p:spPr>
        <p:txBody>
          <a:bodyPr/>
          <a:lstStyle/>
          <a:p>
            <a:r>
              <a:rPr lang="en-GB" dirty="0" err="1" smtClean="0"/>
              <a:t>SimCorp</a:t>
            </a:r>
            <a:r>
              <a:rPr lang="en-GB" dirty="0" smtClean="0"/>
              <a:t> is a Danish company founded in 1971</a:t>
            </a:r>
          </a:p>
          <a:p>
            <a:r>
              <a:rPr lang="en-GB" dirty="0" smtClean="0"/>
              <a:t>Subsidiaries in Australia, Austria, Belgium, Canada, Denmark, Finland, France, Germany, Hong Kong, Luxembourg, Netherlands, Norway, Singapore, Sweden, Switzerland, Ukraine, United Arab Emirates, United Kingdom and USA</a:t>
            </a:r>
          </a:p>
          <a:p>
            <a:r>
              <a:rPr lang="en-GB" dirty="0" err="1" smtClean="0"/>
              <a:t>SimCorp</a:t>
            </a:r>
            <a:r>
              <a:rPr lang="en-GB" dirty="0" smtClean="0"/>
              <a:t> Dimension is an investment/asset management system, covering all aspects of back, middle and front office tasks on one single database.</a:t>
            </a:r>
          </a:p>
          <a:p>
            <a:r>
              <a:rPr lang="en-GB" dirty="0" err="1" smtClean="0"/>
              <a:t>SimCorp</a:t>
            </a:r>
            <a:r>
              <a:rPr lang="en-GB" dirty="0" smtClean="0"/>
              <a:t> has 1100 employees worldwide</a:t>
            </a:r>
          </a:p>
          <a:p>
            <a:r>
              <a:rPr lang="en-GB" dirty="0" err="1" smtClean="0"/>
              <a:t>SimCorp</a:t>
            </a:r>
            <a:r>
              <a:rPr lang="en-GB" dirty="0" smtClean="0"/>
              <a:t> Dimension is mainly developed in APL, partly in C#</a:t>
            </a:r>
          </a:p>
          <a:p>
            <a:r>
              <a:rPr lang="en-GB" dirty="0" smtClean="0"/>
              <a:t>300 developers (200 APL and 100 C#?)</a:t>
            </a:r>
          </a:p>
          <a:p>
            <a:r>
              <a:rPr lang="en-GB" dirty="0" smtClean="0"/>
              <a:t>56000+ functions with 1,6 mill lines of APL code (excl. comments and blank lines!)</a:t>
            </a:r>
          </a:p>
          <a:p>
            <a:r>
              <a:rPr lang="en-GB" dirty="0" smtClean="0"/>
              <a:t>1+ mill lines of C# (more than half of it auto generated though!)</a:t>
            </a:r>
          </a:p>
          <a:p>
            <a:r>
              <a:rPr lang="en-GB" dirty="0" smtClean="0"/>
              <a:t>But still........!</a:t>
            </a:r>
          </a:p>
          <a:p>
            <a:endParaRPr lang="en-GB" dirty="0"/>
          </a:p>
        </p:txBody>
      </p:sp>
      <p:sp>
        <p:nvSpPr>
          <p:cNvPr id="4" name="Slide Number Placeholder 3"/>
          <p:cNvSpPr>
            <a:spLocks noGrp="1"/>
          </p:cNvSpPr>
          <p:nvPr>
            <p:ph type="sldNum" sz="quarter" idx="11"/>
          </p:nvPr>
        </p:nvSpPr>
        <p:spPr/>
        <p:txBody>
          <a:bodyPr/>
          <a:lstStyle/>
          <a:p>
            <a:fld id="{FE6C9E00-EF2E-4DDB-AE4E-8E9652E0EC69}" type="slidenum">
              <a:rPr lang="en-GB" smtClean="0"/>
              <a:pPr/>
              <a:t>3</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bit about </a:t>
            </a:r>
            <a:r>
              <a:rPr lang="en-GB" dirty="0" err="1" smtClean="0"/>
              <a:t>SimCorp</a:t>
            </a:r>
            <a:r>
              <a:rPr lang="en-GB" dirty="0" smtClean="0"/>
              <a:t> and </a:t>
            </a:r>
            <a:r>
              <a:rPr lang="en-GB" dirty="0" err="1" smtClean="0"/>
              <a:t>SimCorp</a:t>
            </a:r>
            <a:r>
              <a:rPr lang="en-GB" dirty="0" smtClean="0"/>
              <a:t> Dimension</a:t>
            </a:r>
            <a:endParaRPr lang="en-GB" dirty="0"/>
          </a:p>
        </p:txBody>
      </p:sp>
      <p:sp>
        <p:nvSpPr>
          <p:cNvPr id="4" name="Slide Number Placeholder 3"/>
          <p:cNvSpPr>
            <a:spLocks noGrp="1"/>
          </p:cNvSpPr>
          <p:nvPr>
            <p:ph type="sldNum" sz="quarter" idx="11"/>
          </p:nvPr>
        </p:nvSpPr>
        <p:spPr/>
        <p:txBody>
          <a:bodyPr/>
          <a:lstStyle/>
          <a:p>
            <a:fld id="{FE6C9E00-EF2E-4DDB-AE4E-8E9652E0EC69}" type="slidenum">
              <a:rPr lang="en-GB" smtClean="0"/>
              <a:pPr/>
              <a:t>4</a:t>
            </a:fld>
            <a:r>
              <a:rPr lang="en-GB" smtClean="0"/>
              <a:t> </a:t>
            </a:r>
            <a:endParaRPr lang="en-GB"/>
          </a:p>
        </p:txBody>
      </p:sp>
      <p:sp>
        <p:nvSpPr>
          <p:cNvPr id="5" name="Oval 4"/>
          <p:cNvSpPr/>
          <p:nvPr/>
        </p:nvSpPr>
        <p:spPr bwMode="auto">
          <a:xfrm>
            <a:off x="1496616" y="3284984"/>
            <a:ext cx="792088"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r>
              <a:rPr lang="en-GB" sz="1800" dirty="0" smtClean="0">
                <a:solidFill>
                  <a:schemeClr val="lt1"/>
                </a:solidFill>
                <a:latin typeface="+mn-lt"/>
              </a:rPr>
              <a:t>C#</a:t>
            </a:r>
          </a:p>
        </p:txBody>
      </p:sp>
      <p:sp>
        <p:nvSpPr>
          <p:cNvPr id="6" name="Oval 5"/>
          <p:cNvSpPr/>
          <p:nvPr/>
        </p:nvSpPr>
        <p:spPr bwMode="auto">
          <a:xfrm>
            <a:off x="3440832" y="2060848"/>
            <a:ext cx="5256584" cy="30243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r>
              <a:rPr lang="en-GB" sz="1800" dirty="0" smtClean="0">
                <a:solidFill>
                  <a:schemeClr val="lt1"/>
                </a:solidFill>
                <a:latin typeface="+mn-lt"/>
              </a:rPr>
              <a:t>APL</a:t>
            </a:r>
          </a:p>
        </p:txBody>
      </p:sp>
      <p:cxnSp>
        <p:nvCxnSpPr>
          <p:cNvPr id="19" name="Straight Arrow Connector 18"/>
          <p:cNvCxnSpPr>
            <a:stCxn id="5" idx="6"/>
            <a:endCxn id="6" idx="2"/>
          </p:cNvCxnSpPr>
          <p:nvPr/>
        </p:nvCxnSpPr>
        <p:spPr bwMode="auto">
          <a:xfrm>
            <a:off x="2288704" y="3573016"/>
            <a:ext cx="1152128" cy="1588"/>
          </a:xfrm>
          <a:prstGeom prst="straightConnector1">
            <a:avLst/>
          </a:prstGeom>
          <a:noFill/>
          <a:ln w="3175" cap="flat" cmpd="sng" algn="ctr">
            <a:solidFill>
              <a:schemeClr val="tx1"/>
            </a:solidFill>
            <a:prstDash val="solid"/>
            <a:round/>
            <a:headEnd type="arrow"/>
            <a:tailEnd type="arrow"/>
          </a:ln>
          <a:effectLst/>
        </p:spPr>
      </p:cxnSp>
      <p:sp>
        <p:nvSpPr>
          <p:cNvPr id="7" name="Date Placeholder 6"/>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64 bit?</a:t>
            </a:r>
            <a:endParaRPr lang="en-GB" dirty="0"/>
          </a:p>
        </p:txBody>
      </p:sp>
      <p:sp>
        <p:nvSpPr>
          <p:cNvPr id="3" name="Content Placeholder 2"/>
          <p:cNvSpPr>
            <a:spLocks noGrp="1"/>
          </p:cNvSpPr>
          <p:nvPr>
            <p:ph idx="1"/>
          </p:nvPr>
        </p:nvSpPr>
        <p:spPr/>
        <p:txBody>
          <a:bodyPr/>
          <a:lstStyle/>
          <a:p>
            <a:pPr>
              <a:buNone/>
            </a:pPr>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5</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
        <p:nvSpPr>
          <p:cNvPr id="6" name="Rectangle 5"/>
          <p:cNvSpPr/>
          <p:nvPr/>
        </p:nvSpPr>
        <p:spPr bwMode="auto">
          <a:xfrm>
            <a:off x="1376011" y="4365104"/>
            <a:ext cx="1224136" cy="2880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7" name="TextBox 6"/>
          <p:cNvSpPr txBox="1"/>
          <p:nvPr/>
        </p:nvSpPr>
        <p:spPr>
          <a:xfrm>
            <a:off x="1159987" y="4797152"/>
            <a:ext cx="1656184" cy="584775"/>
          </a:xfrm>
          <a:prstGeom prst="rect">
            <a:avLst/>
          </a:prstGeom>
          <a:noFill/>
        </p:spPr>
        <p:txBody>
          <a:bodyPr wrap="square" rtlCol="0">
            <a:spAutoFit/>
          </a:bodyPr>
          <a:lstStyle/>
          <a:p>
            <a:r>
              <a:rPr lang="en-GB" sz="1600" dirty="0" smtClean="0"/>
              <a:t>Dyalog 32 bit on 32 bit Windows</a:t>
            </a:r>
            <a:endParaRPr lang="en-GB" sz="1600" dirty="0"/>
          </a:p>
        </p:txBody>
      </p:sp>
      <p:sp>
        <p:nvSpPr>
          <p:cNvPr id="8" name="TextBox 7"/>
          <p:cNvSpPr txBox="1"/>
          <p:nvPr/>
        </p:nvSpPr>
        <p:spPr>
          <a:xfrm>
            <a:off x="1625406" y="4005064"/>
            <a:ext cx="1008112" cy="400110"/>
          </a:xfrm>
          <a:prstGeom prst="rect">
            <a:avLst/>
          </a:prstGeom>
          <a:noFill/>
        </p:spPr>
        <p:txBody>
          <a:bodyPr wrap="square" rtlCol="0">
            <a:spAutoFit/>
          </a:bodyPr>
          <a:lstStyle/>
          <a:p>
            <a:r>
              <a:rPr lang="en-GB" dirty="0" smtClean="0"/>
              <a:t>1Gb</a:t>
            </a:r>
            <a:endParaRPr lang="en-GB" dirty="0"/>
          </a:p>
        </p:txBody>
      </p:sp>
      <p:sp>
        <p:nvSpPr>
          <p:cNvPr id="10" name="Rectangle 9"/>
          <p:cNvSpPr/>
          <p:nvPr/>
        </p:nvSpPr>
        <p:spPr bwMode="auto">
          <a:xfrm>
            <a:off x="4263885" y="4077072"/>
            <a:ext cx="1224136" cy="5760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13" name="TextBox 12"/>
          <p:cNvSpPr txBox="1"/>
          <p:nvPr/>
        </p:nvSpPr>
        <p:spPr>
          <a:xfrm>
            <a:off x="4088904" y="4797152"/>
            <a:ext cx="1656184" cy="584775"/>
          </a:xfrm>
          <a:prstGeom prst="rect">
            <a:avLst/>
          </a:prstGeom>
          <a:noFill/>
        </p:spPr>
        <p:txBody>
          <a:bodyPr wrap="square" rtlCol="0">
            <a:spAutoFit/>
          </a:bodyPr>
          <a:lstStyle/>
          <a:p>
            <a:r>
              <a:rPr lang="en-GB" sz="1600" dirty="0" smtClean="0"/>
              <a:t>Dyalog 32 bit on 64 bit Windows</a:t>
            </a:r>
            <a:endParaRPr lang="en-GB" sz="1600" dirty="0"/>
          </a:p>
        </p:txBody>
      </p:sp>
      <p:sp>
        <p:nvSpPr>
          <p:cNvPr id="14" name="Rectangle 13"/>
          <p:cNvSpPr/>
          <p:nvPr/>
        </p:nvSpPr>
        <p:spPr bwMode="auto">
          <a:xfrm>
            <a:off x="7130754" y="188640"/>
            <a:ext cx="1224136" cy="446449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base">
              <a:lnSpc>
                <a:spcPct val="100000"/>
              </a:lnSpc>
              <a:spcBef>
                <a:spcPct val="50000"/>
              </a:spcBef>
              <a:spcAft>
                <a:spcPct val="0"/>
              </a:spcAft>
              <a:buClrTx/>
              <a:buSzTx/>
              <a:buFontTx/>
              <a:buNone/>
              <a:tabLst/>
            </a:pPr>
            <a:endParaRPr lang="en-GB" sz="1800" smtClean="0">
              <a:solidFill>
                <a:schemeClr val="lt1"/>
              </a:solidFill>
              <a:latin typeface="+mn-lt"/>
            </a:endParaRPr>
          </a:p>
        </p:txBody>
      </p:sp>
      <p:sp>
        <p:nvSpPr>
          <p:cNvPr id="1026" name="Cloud"/>
          <p:cNvSpPr>
            <a:spLocks noChangeAspect="1" noEditPoints="1" noChangeArrowheads="1"/>
          </p:cNvSpPr>
          <p:nvPr/>
        </p:nvSpPr>
        <p:spPr bwMode="auto">
          <a:xfrm>
            <a:off x="6969224" y="-171400"/>
            <a:ext cx="1586503" cy="106317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GB"/>
          </a:p>
        </p:txBody>
      </p:sp>
      <p:sp>
        <p:nvSpPr>
          <p:cNvPr id="11" name="TextBox 10"/>
          <p:cNvSpPr txBox="1"/>
          <p:nvPr/>
        </p:nvSpPr>
        <p:spPr>
          <a:xfrm>
            <a:off x="7411804" y="188640"/>
            <a:ext cx="1008112" cy="400110"/>
          </a:xfrm>
          <a:prstGeom prst="rect">
            <a:avLst/>
          </a:prstGeom>
          <a:noFill/>
        </p:spPr>
        <p:txBody>
          <a:bodyPr wrap="square" rtlCol="0">
            <a:spAutoFit/>
          </a:bodyPr>
          <a:lstStyle/>
          <a:p>
            <a:r>
              <a:rPr lang="en-GB" dirty="0" smtClean="0"/>
              <a:t>8Tb</a:t>
            </a:r>
            <a:endParaRPr lang="en-GB" dirty="0"/>
          </a:p>
        </p:txBody>
      </p:sp>
      <p:sp>
        <p:nvSpPr>
          <p:cNvPr id="16" name="TextBox 15"/>
          <p:cNvSpPr txBox="1"/>
          <p:nvPr/>
        </p:nvSpPr>
        <p:spPr>
          <a:xfrm>
            <a:off x="4519351" y="3743536"/>
            <a:ext cx="1008112" cy="400110"/>
          </a:xfrm>
          <a:prstGeom prst="rect">
            <a:avLst/>
          </a:prstGeom>
          <a:noFill/>
        </p:spPr>
        <p:txBody>
          <a:bodyPr wrap="square" rtlCol="0">
            <a:spAutoFit/>
          </a:bodyPr>
          <a:lstStyle/>
          <a:p>
            <a:r>
              <a:rPr lang="en-GB" dirty="0" smtClean="0"/>
              <a:t>2Gb</a:t>
            </a:r>
            <a:endParaRPr lang="en-GB" dirty="0"/>
          </a:p>
        </p:txBody>
      </p:sp>
      <p:sp>
        <p:nvSpPr>
          <p:cNvPr id="17" name="TextBox 16"/>
          <p:cNvSpPr txBox="1"/>
          <p:nvPr/>
        </p:nvSpPr>
        <p:spPr>
          <a:xfrm>
            <a:off x="6917972" y="4816152"/>
            <a:ext cx="1656184" cy="584775"/>
          </a:xfrm>
          <a:prstGeom prst="rect">
            <a:avLst/>
          </a:prstGeom>
          <a:noFill/>
        </p:spPr>
        <p:txBody>
          <a:bodyPr wrap="square" rtlCol="0">
            <a:spAutoFit/>
          </a:bodyPr>
          <a:lstStyle/>
          <a:p>
            <a:r>
              <a:rPr lang="en-GB" sz="1600" dirty="0" smtClean="0"/>
              <a:t>Dyalog 64 bit on 64 bit Windows</a:t>
            </a:r>
            <a:endParaRPr lang="en-GB" sz="1600" dirty="0"/>
          </a:p>
        </p:txBody>
      </p:sp>
      <p:sp>
        <p:nvSpPr>
          <p:cNvPr id="19" name="TextBox 18"/>
          <p:cNvSpPr txBox="1"/>
          <p:nvPr/>
        </p:nvSpPr>
        <p:spPr>
          <a:xfrm>
            <a:off x="1424608" y="1844824"/>
            <a:ext cx="4392488" cy="461665"/>
          </a:xfrm>
          <a:prstGeom prst="rect">
            <a:avLst/>
          </a:prstGeom>
          <a:noFill/>
        </p:spPr>
        <p:txBody>
          <a:bodyPr wrap="square" rtlCol="0">
            <a:spAutoFit/>
          </a:bodyPr>
          <a:lstStyle/>
          <a:p>
            <a:r>
              <a:rPr lang="en-GB" sz="2400" dirty="0" smtClean="0"/>
              <a:t>It’s all about address space!</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 calcmode="lin" valueType="num">
                                      <p:cBhvr>
                                        <p:cTn id="9" dur="500" fill="hold"/>
                                        <p:tgtEl>
                                          <p:spTgt spid="19"/>
                                        </p:tgtEl>
                                        <p:attrNameLst>
                                          <p:attrName>style.rotation</p:attrName>
                                        </p:attrNameLst>
                                      </p:cBhvr>
                                      <p:tavLst>
                                        <p:tav tm="0">
                                          <p:val>
                                            <p:fltVal val="360"/>
                                          </p:val>
                                        </p:tav>
                                        <p:tav tm="100000">
                                          <p:val>
                                            <p:fltVal val="0"/>
                                          </p:val>
                                        </p:tav>
                                      </p:tavLst>
                                    </p:anim>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nodePh="1">
                                  <p:stCondLst>
                                    <p:cond delay="0"/>
                                  </p:stCondLst>
                                  <p:endCondLst>
                                    <p:cond evt="begin" delay="0">
                                      <p:tn val="13"/>
                                    </p:cond>
                                  </p:end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heckerboard(across)">
                                      <p:cBhvr>
                                        <p:cTn id="21" dur="500"/>
                                        <p:tgtEl>
                                          <p:spTgt spid="8"/>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checkerboard(across)">
                                      <p:cBhvr>
                                        <p:cTn id="24" dur="500"/>
                                        <p:tgtEl>
                                          <p:spTgt spid="6"/>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checkerboard(across)">
                                      <p:cBhvr>
                                        <p:cTn id="35" dur="500"/>
                                        <p:tgtEl>
                                          <p:spTgt spid="10"/>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checkerboard(across)">
                                      <p:cBhvr>
                                        <p:cTn id="38" dur="5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026"/>
                                        </p:tgtEl>
                                        <p:attrNameLst>
                                          <p:attrName>style.visibility</p:attrName>
                                        </p:attrNameLst>
                                      </p:cBhvr>
                                      <p:to>
                                        <p:strVal val="visible"/>
                                      </p:to>
                                    </p:set>
                                    <p:anim calcmode="lin" valueType="num">
                                      <p:cBhvr additive="base">
                                        <p:cTn id="51" dur="500" fill="hold"/>
                                        <p:tgtEl>
                                          <p:spTgt spid="1026"/>
                                        </p:tgtEl>
                                        <p:attrNameLst>
                                          <p:attrName>ppt_x</p:attrName>
                                        </p:attrNameLst>
                                      </p:cBhvr>
                                      <p:tavLst>
                                        <p:tav tm="0">
                                          <p:val>
                                            <p:strVal val="#ppt_x"/>
                                          </p:val>
                                        </p:tav>
                                        <p:tav tm="100000">
                                          <p:val>
                                            <p:strVal val="#ppt_x"/>
                                          </p:val>
                                        </p:tav>
                                      </p:tavLst>
                                    </p:anim>
                                    <p:anim calcmode="lin" valueType="num">
                                      <p:cBhvr additive="base">
                                        <p:cTn id="52" dur="500" fill="hold"/>
                                        <p:tgtEl>
                                          <p:spTgt spid="102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p:bldP spid="8" grpId="0"/>
      <p:bldP spid="10" grpId="0" animBg="1"/>
      <p:bldP spid="13" grpId="0"/>
      <p:bldP spid="14" grpId="0" animBg="1"/>
      <p:bldP spid="1026" grpId="0" animBg="1"/>
      <p:bldP spid="11" grpId="0"/>
      <p:bldP spid="16" grpId="0"/>
      <p:bldP spid="17"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Windows 64 bit Maturity</a:t>
            </a:r>
            <a:endParaRPr lang="en-GB" dirty="0"/>
          </a:p>
        </p:txBody>
      </p:sp>
      <p:sp>
        <p:nvSpPr>
          <p:cNvPr id="3" name="Content Placeholder 2"/>
          <p:cNvSpPr>
            <a:spLocks noGrp="1"/>
          </p:cNvSpPr>
          <p:nvPr>
            <p:ph idx="1"/>
          </p:nvPr>
        </p:nvSpPr>
        <p:spPr/>
        <p:txBody>
          <a:bodyPr/>
          <a:lstStyle/>
          <a:p>
            <a:r>
              <a:rPr lang="en-GB" dirty="0" smtClean="0"/>
              <a:t>Windows 7 probably the last 32 bit Windows</a:t>
            </a:r>
          </a:p>
          <a:p>
            <a:pPr marL="763587" lvl="2" indent="-355600"/>
            <a:r>
              <a:rPr lang="en-GB" dirty="0" smtClean="0"/>
              <a:t>64-bit desktop very soon mainstream</a:t>
            </a:r>
          </a:p>
          <a:p>
            <a:r>
              <a:rPr lang="en-GB" dirty="0" smtClean="0"/>
              <a:t>Server 2003, 2008 is mainstream. 2008R2 is 64 bit only</a:t>
            </a:r>
          </a:p>
          <a:p>
            <a:r>
              <a:rPr lang="en-GB" dirty="0" smtClean="0"/>
              <a:t>&lt;4 GB physical memory (RAM) limit in 32 bit really hurts</a:t>
            </a:r>
          </a:p>
          <a:p>
            <a:endParaRPr lang="en-GB" dirty="0" smtClean="0"/>
          </a:p>
          <a:p>
            <a:endParaRPr lang="en-GB" dirty="0" smtClean="0"/>
          </a:p>
          <a:p>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6</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64 bit – business reasons</a:t>
            </a:r>
            <a:endParaRPr lang="en-GB" dirty="0"/>
          </a:p>
        </p:txBody>
      </p:sp>
      <p:sp>
        <p:nvSpPr>
          <p:cNvPr id="3" name="Content Placeholder 2"/>
          <p:cNvSpPr>
            <a:spLocks noGrp="1"/>
          </p:cNvSpPr>
          <p:nvPr>
            <p:ph idx="1"/>
          </p:nvPr>
        </p:nvSpPr>
        <p:spPr>
          <a:xfrm>
            <a:off x="415925" y="1265238"/>
            <a:ext cx="9289603" cy="4681537"/>
          </a:xfrm>
        </p:spPr>
        <p:txBody>
          <a:bodyPr/>
          <a:lstStyle/>
          <a:p>
            <a:r>
              <a:rPr lang="en-US" dirty="0" smtClean="0"/>
              <a:t>”Do or Die” - how many software producers, who failed to migrate from 16-to-32-bit, are still around? </a:t>
            </a:r>
          </a:p>
          <a:p>
            <a:r>
              <a:rPr lang="en-US" dirty="0" smtClean="0"/>
              <a:t>64-bit is an ”Evolutionary Step”</a:t>
            </a:r>
          </a:p>
          <a:p>
            <a:endParaRPr lang="en-GB" dirty="0" smtClean="0"/>
          </a:p>
          <a:p>
            <a:pPr lvl="1">
              <a:buNone/>
            </a:pPr>
            <a:endParaRPr lang="en-GB" dirty="0"/>
          </a:p>
        </p:txBody>
      </p:sp>
      <p:sp>
        <p:nvSpPr>
          <p:cNvPr id="4" name="Date Placeholder 3"/>
          <p:cNvSpPr>
            <a:spLocks noGrp="1"/>
          </p:cNvSpPr>
          <p:nvPr>
            <p:ph type="dt" sz="half" idx="10"/>
          </p:nvPr>
        </p:nvSpPr>
        <p:spPr/>
        <p:txBody>
          <a:bodyPr/>
          <a:lstStyle/>
          <a:p>
            <a:r>
              <a:rPr lang="da-DK" dirty="0" smtClean="0"/>
              <a:t>Dyalog '11, Boston</a:t>
            </a:r>
            <a:endParaRPr lang="da-DK" dirty="0"/>
          </a:p>
        </p:txBody>
      </p:sp>
      <p:sp>
        <p:nvSpPr>
          <p:cNvPr id="5" name="Slide Number Placeholder 4"/>
          <p:cNvSpPr>
            <a:spLocks noGrp="1"/>
          </p:cNvSpPr>
          <p:nvPr>
            <p:ph type="sldNum" sz="quarter" idx="11"/>
          </p:nvPr>
        </p:nvSpPr>
        <p:spPr/>
        <p:txBody>
          <a:bodyPr/>
          <a:lstStyle/>
          <a:p>
            <a:fld id="{FE6C9E00-EF2E-4DDB-AE4E-8E9652E0EC69}" type="slidenum">
              <a:rPr lang="en-GB" smtClean="0"/>
              <a:pPr/>
              <a:t>7</a:t>
            </a:fld>
            <a:r>
              <a:rPr lang="en-GB" smtClean="0"/>
              <a:t> </a:t>
            </a:r>
            <a:endParaRPr lang="en-GB"/>
          </a:p>
        </p:txBody>
      </p:sp>
      <p:pic>
        <p:nvPicPr>
          <p:cNvPr id="6" name="Picture 6" descr="http://go2.wordpress.com/?id=725X1342&amp;site=nearemmaus.wordpress.com&amp;url=http%3A%2F%2Fnearemmaus.files.wordpress.com%2F2010%2F04%2Fevolution.jpg&amp;sref=http%3A%2F%2Fnearemmaus.wordpress.com%2F2010%2F04%2F10%2Fthe-evolution-of-bruce-waltke%2F"/>
          <p:cNvPicPr>
            <a:picLocks noChangeAspect="1" noChangeArrowheads="1"/>
          </p:cNvPicPr>
          <p:nvPr/>
        </p:nvPicPr>
        <p:blipFill>
          <a:blip r:embed="rId2" cstate="print"/>
          <a:srcRect/>
          <a:stretch>
            <a:fillRect/>
          </a:stretch>
        </p:blipFill>
        <p:spPr bwMode="auto">
          <a:xfrm>
            <a:off x="1784648" y="2492896"/>
            <a:ext cx="5545137" cy="3527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Considerations</a:t>
            </a:r>
            <a:endParaRPr lang="en-GB" dirty="0"/>
          </a:p>
        </p:txBody>
      </p:sp>
      <p:sp>
        <p:nvSpPr>
          <p:cNvPr id="3" name="Content Placeholder 2"/>
          <p:cNvSpPr>
            <a:spLocks noGrp="1"/>
          </p:cNvSpPr>
          <p:nvPr>
            <p:ph idx="1"/>
          </p:nvPr>
        </p:nvSpPr>
        <p:spPr/>
        <p:txBody>
          <a:bodyPr/>
          <a:lstStyle/>
          <a:p>
            <a:r>
              <a:rPr lang="en-GB" dirty="0" smtClean="0"/>
              <a:t>Are your customers ready?</a:t>
            </a:r>
          </a:p>
          <a:p>
            <a:pPr lvl="1"/>
            <a:r>
              <a:rPr lang="en-GB" dirty="0" smtClean="0"/>
              <a:t>Do they have the hardware?</a:t>
            </a:r>
          </a:p>
          <a:p>
            <a:pPr lvl="1"/>
            <a:r>
              <a:rPr lang="en-GB" dirty="0" smtClean="0"/>
              <a:t>Are they prepared to </a:t>
            </a:r>
            <a:r>
              <a:rPr lang="en-GB" dirty="0" smtClean="0"/>
              <a:t>invest </a:t>
            </a:r>
            <a:r>
              <a:rPr lang="en-GB" dirty="0" smtClean="0"/>
              <a:t>in </a:t>
            </a:r>
            <a:r>
              <a:rPr lang="en-GB" dirty="0" smtClean="0"/>
              <a:t>additional </a:t>
            </a:r>
            <a:r>
              <a:rPr lang="en-GB" dirty="0" smtClean="0"/>
              <a:t>hardware/RAM</a:t>
            </a:r>
            <a:r>
              <a:rPr lang="en-GB" dirty="0" smtClean="0"/>
              <a:t>?</a:t>
            </a:r>
          </a:p>
          <a:p>
            <a:pPr lvl="1"/>
            <a:endParaRPr lang="en-GB" dirty="0" smtClean="0"/>
          </a:p>
        </p:txBody>
      </p:sp>
      <p:sp>
        <p:nvSpPr>
          <p:cNvPr id="4" name="Slide Number Placeholder 3"/>
          <p:cNvSpPr>
            <a:spLocks noGrp="1"/>
          </p:cNvSpPr>
          <p:nvPr>
            <p:ph type="sldNum" sz="quarter" idx="11"/>
          </p:nvPr>
        </p:nvSpPr>
        <p:spPr/>
        <p:txBody>
          <a:bodyPr/>
          <a:lstStyle/>
          <a:p>
            <a:fld id="{FE6C9E00-EF2E-4DDB-AE4E-8E9652E0EC69}" type="slidenum">
              <a:rPr lang="en-GB" smtClean="0"/>
              <a:pPr/>
              <a:t>8</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pic>
        <p:nvPicPr>
          <p:cNvPr id="6" name="il_fi" descr="http://4sysops.com/wp-content/uploads/2009/08/Microsoft64bit.png"/>
          <p:cNvPicPr>
            <a:picLocks noChangeAspect="1" noChangeArrowheads="1"/>
          </p:cNvPicPr>
          <p:nvPr/>
        </p:nvPicPr>
        <p:blipFill>
          <a:blip r:embed="rId2" cstate="print"/>
          <a:srcRect/>
          <a:stretch>
            <a:fillRect/>
          </a:stretch>
        </p:blipFill>
        <p:spPr bwMode="auto">
          <a:xfrm>
            <a:off x="2720752" y="3068960"/>
            <a:ext cx="4638675" cy="2705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Size matters – still!</a:t>
            </a:r>
            <a:endParaRPr lang="en-GB" dirty="0"/>
          </a:p>
        </p:txBody>
      </p:sp>
      <p:sp>
        <p:nvSpPr>
          <p:cNvPr id="3" name="Content Placeholder 2"/>
          <p:cNvSpPr>
            <a:spLocks noGrp="1"/>
          </p:cNvSpPr>
          <p:nvPr>
            <p:ph idx="1"/>
          </p:nvPr>
        </p:nvSpPr>
        <p:spPr/>
        <p:txBody>
          <a:bodyPr/>
          <a:lstStyle/>
          <a:p>
            <a:r>
              <a:rPr lang="en-GB" dirty="0" smtClean="0"/>
              <a:t>Our customers have been screaming for more WS size</a:t>
            </a:r>
          </a:p>
          <a:p>
            <a:r>
              <a:rPr lang="en-GB" dirty="0" smtClean="0"/>
              <a:t>Now they got it, they start to complain about APL applications and data use a lot more of the workspace! </a:t>
            </a:r>
          </a:p>
        </p:txBody>
      </p:sp>
      <p:sp>
        <p:nvSpPr>
          <p:cNvPr id="4" name="Slide Number Placeholder 3"/>
          <p:cNvSpPr>
            <a:spLocks noGrp="1"/>
          </p:cNvSpPr>
          <p:nvPr>
            <p:ph type="sldNum" sz="quarter" idx="11"/>
          </p:nvPr>
        </p:nvSpPr>
        <p:spPr/>
        <p:txBody>
          <a:bodyPr/>
          <a:lstStyle/>
          <a:p>
            <a:fld id="{FE6C9E00-EF2E-4DDB-AE4E-8E9652E0EC69}" type="slidenum">
              <a:rPr lang="en-GB" smtClean="0"/>
              <a:pPr/>
              <a:t>9</a:t>
            </a:fld>
            <a:r>
              <a:rPr lang="en-GB" smtClean="0"/>
              <a:t> </a:t>
            </a:r>
            <a:endParaRPr lang="en-GB"/>
          </a:p>
        </p:txBody>
      </p:sp>
      <p:sp>
        <p:nvSpPr>
          <p:cNvPr id="5" name="Date Placeholder 4"/>
          <p:cNvSpPr>
            <a:spLocks noGrp="1"/>
          </p:cNvSpPr>
          <p:nvPr>
            <p:ph type="dt" sz="half" idx="10"/>
          </p:nvPr>
        </p:nvSpPr>
        <p:spPr/>
        <p:txBody>
          <a:bodyPr/>
          <a:lstStyle/>
          <a:p>
            <a:r>
              <a:rPr lang="da-DK" dirty="0" smtClean="0"/>
              <a:t>Dyalog '11, Boston</a:t>
            </a:r>
            <a:endParaRPr lang="da-DK"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ue with bulle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ue with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Blue with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ith bullets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ith bullets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ight G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ight Gre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Light G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ight Green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ight Green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ight Green with bulle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ight Green with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Light Green with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ight Green with bullets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ight Green with bullets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Dark G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ark Gre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Dark Gre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ark Green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ark Green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Dark Green with bulle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ark Green with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Dark Green with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ark Green with bullets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ark Green with bullets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Brow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ow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Brow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wn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wn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Brown with bulle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own with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odyPr rtlCol="0" anchor="ctr"/>
      <a:lstStyle>
        <a:defPPr marR="0" indent="0" algn="ctr" fontAlgn="base">
          <a:lnSpc>
            <a:spcPct val="100000"/>
          </a:lnSpc>
          <a:spcBef>
            <a:spcPct val="50000"/>
          </a:spcBef>
          <a:spcAft>
            <a:spcPct val="0"/>
          </a:spcAft>
          <a:buClrTx/>
          <a:buSzTx/>
          <a:buFontTx/>
          <a:buNone/>
          <a:tabLst/>
          <a:defRPr sz="1800" smtClean="0">
            <a:solidFill>
              <a:schemeClr val="lt1"/>
            </a:solidFill>
            <a:latin typeface="+mn-lt"/>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3175" cap="flat" cmpd="sng" algn="ctr">
          <a:solidFill>
            <a:schemeClr val="tx1"/>
          </a:solidFill>
          <a:prstDash val="solid"/>
          <a:round/>
          <a:headEnd type="none" w="med" len="med"/>
          <a:tailEnd type="none" w="med" len="med"/>
        </a:ln>
        <a:effectLst/>
      </a:spPr>
      <a:bodyPr/>
      <a:lstStyle/>
    </a:lnDef>
  </a:objectDefaults>
  <a:extraClrSchemeLst>
    <a:extraClrScheme>
      <a:clrScheme name="Brown with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wn with bullets 2">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wn with bullets 3">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1258</Words>
  <Application>Microsoft Office PowerPoint</Application>
  <PresentationFormat>A4 Paper (210x297 mm)</PresentationFormat>
  <Paragraphs>219</Paragraphs>
  <Slides>25</Slides>
  <Notes>1</Notes>
  <HiddenSlides>0</HiddenSlides>
  <MMClips>0</MMClips>
  <ScaleCrop>false</ScaleCrop>
  <HeadingPairs>
    <vt:vector size="4" baseType="variant">
      <vt:variant>
        <vt:lpstr>Theme</vt:lpstr>
      </vt:variant>
      <vt:variant>
        <vt:i4>8</vt:i4>
      </vt:variant>
      <vt:variant>
        <vt:lpstr>Slide Titles</vt:lpstr>
      </vt:variant>
      <vt:variant>
        <vt:i4>25</vt:i4>
      </vt:variant>
    </vt:vector>
  </HeadingPairs>
  <TitlesOfParts>
    <vt:vector size="33" baseType="lpstr">
      <vt:lpstr>Blue</vt:lpstr>
      <vt:lpstr>Blue with bullets</vt:lpstr>
      <vt:lpstr>Light Green</vt:lpstr>
      <vt:lpstr>Light Green with bullets</vt:lpstr>
      <vt:lpstr>Dark Green</vt:lpstr>
      <vt:lpstr>Dark Green with bullets</vt:lpstr>
      <vt:lpstr>Brown</vt:lpstr>
      <vt:lpstr>Brown with bullets</vt:lpstr>
      <vt:lpstr>SimCorp Dimension 64-bit Migration Project</vt:lpstr>
      <vt:lpstr>Agenda</vt:lpstr>
      <vt:lpstr>A bit about SimCorp and SimCorp Dimension</vt:lpstr>
      <vt:lpstr>A bit about SimCorp and SimCorp Dimension</vt:lpstr>
      <vt:lpstr>Why 64 bit?</vt:lpstr>
      <vt:lpstr>Windows 64 bit Maturity</vt:lpstr>
      <vt:lpstr>Why 64 bit – business reasons</vt:lpstr>
      <vt:lpstr>Considerations</vt:lpstr>
      <vt:lpstr>Size matters – still!</vt:lpstr>
      <vt:lpstr>About pockets</vt:lpstr>
      <vt:lpstr>About pockets</vt:lpstr>
      <vt:lpstr>About pockets</vt:lpstr>
      <vt:lpstr>What is the problem?</vt:lpstr>
      <vt:lpstr>Is Dyalog APL 64 bit plug and play compliant?</vt:lpstr>
      <vt:lpstr>COM technology</vt:lpstr>
      <vt:lpstr>[]NA’ed stuff</vt:lpstr>
      <vt:lpstr>New 64 bit integer/pointer type?</vt:lpstr>
      <vt:lpstr>[]NA’ed stuff – continued…</vt:lpstr>
      <vt:lpstr>[]NA’ed stuff – continued…</vt:lpstr>
      <vt:lpstr>[]NA – Structs and alignment</vt:lpstr>
      <vt:lpstr>Structs and alignment</vt:lpstr>
      <vt:lpstr>[]NA – APL array ‘A’ type</vt:lpstr>
      <vt:lpstr>.NET</vt:lpstr>
      <vt:lpstr>Summary</vt:lpstr>
      <vt:lpstr>Questions?</vt:lpstr>
    </vt:vector>
  </TitlesOfParts>
  <Company>SimCorp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SimCorp Dimension Unicode Migration Project</dc:title>
  <dc:creator>Stig Nielsen</dc:creator>
  <cp:lastModifiedBy>Stig Nielsen</cp:lastModifiedBy>
  <cp:revision>542</cp:revision>
  <dcterms:created xsi:type="dcterms:W3CDTF">2005-02-15T08:14:22Z</dcterms:created>
  <dcterms:modified xsi:type="dcterms:W3CDTF">2011-09-30T23:14:00Z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3</vt:lpwstr>
  </property>
  <property fmtid="{D5CDD505-2E9C-101B-9397-08002B2CF9AE}" pid="3" name="SC_LanguageID">
    <vt:i4>2057</vt:i4>
  </property>
</Properties>
</file>