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saveSubsetFonts="1">
  <p:sldMasterIdLst>
    <p:sldMasterId id="2147483648" r:id="rId4"/>
  </p:sldMasterIdLst>
  <p:notesMasterIdLst>
    <p:notesMasterId r:id="rId24"/>
  </p:notesMasterIdLst>
  <p:handoutMasterIdLst>
    <p:handoutMasterId r:id="rId25"/>
  </p:handoutMasterIdLst>
  <p:sldIdLst>
    <p:sldId id="257" r:id="rId5"/>
    <p:sldId id="279" r:id="rId6"/>
    <p:sldId id="282" r:id="rId7"/>
    <p:sldId id="259" r:id="rId8"/>
    <p:sldId id="260" r:id="rId9"/>
    <p:sldId id="292" r:id="rId10"/>
    <p:sldId id="293" r:id="rId11"/>
    <p:sldId id="294" r:id="rId12"/>
    <p:sldId id="299" r:id="rId13"/>
    <p:sldId id="300" r:id="rId14"/>
    <p:sldId id="301" r:id="rId15"/>
    <p:sldId id="302" r:id="rId16"/>
    <p:sldId id="298" r:id="rId17"/>
    <p:sldId id="284" r:id="rId18"/>
    <p:sldId id="297" r:id="rId19"/>
    <p:sldId id="287" r:id="rId20"/>
    <p:sldId id="285" r:id="rId21"/>
    <p:sldId id="296" r:id="rId22"/>
    <p:sldId id="288" r:id="rId23"/>
  </p:sldIdLst>
  <p:sldSz cx="9144000" cy="5143500" type="screen16x9"/>
  <p:notesSz cx="6858000" cy="9144000"/>
  <p:embeddedFontLst>
    <p:embeddedFont>
      <p:font typeface="APL385 Unicode" panose="020B0709000202000203" pitchFamily="49" charset="0"/>
      <p:regular r:id="rId26"/>
    </p:embeddedFont>
    <p:embeddedFont>
      <p:font typeface="APL387 Unicode" panose="020B0709000202000203" pitchFamily="50" charset="0"/>
      <p:regular r:id="rId27"/>
    </p:embeddedFont>
    <p:embeddedFont>
      <p:font typeface="Cambria Math" panose="02040503050406030204" pitchFamily="18" charset="0"/>
      <p:regular r:id="rId28"/>
    </p:embeddedFont>
    <p:embeddedFont>
      <p:font typeface="Sarabun" panose="020B0604020202020204" charset="-34"/>
      <p:regular r:id="rId29"/>
      <p:bold r:id="rId30"/>
      <p:italic r:id="rId31"/>
      <p:boldItalic r:id="rId32"/>
    </p:embeddedFont>
    <p:embeddedFont>
      <p:font typeface="Wingdings 2" panose="05020102010507070707" pitchFamily="18" charset="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A6D8F"/>
    <a:srgbClr val="3B475E"/>
    <a:srgbClr val="ED7F00"/>
    <a:srgbClr val="FDFDF5"/>
    <a:srgbClr val="F6F6D9"/>
    <a:srgbClr val="BBB5D6"/>
    <a:srgbClr val="928ABD"/>
    <a:srgbClr val="3735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6" autoAdjust="0"/>
    <p:restoredTop sz="48783" autoAdjust="0"/>
  </p:normalViewPr>
  <p:slideViewPr>
    <p:cSldViewPr snapToGrid="0">
      <p:cViewPr varScale="1">
        <p:scale>
          <a:sx n="67" d="100"/>
          <a:sy n="67" d="100"/>
        </p:scale>
        <p:origin x="2394" y="54"/>
      </p:cViewPr>
      <p:guideLst>
        <p:guide orient="horz" pos="1620"/>
        <p:guide pos="2880"/>
      </p:guideLst>
    </p:cSldViewPr>
  </p:slideViewPr>
  <p:outlineViewPr>
    <p:cViewPr>
      <p:scale>
        <a:sx n="33" d="100"/>
        <a:sy n="33" d="100"/>
      </p:scale>
      <p:origin x="0" y="-4324"/>
    </p:cViewPr>
  </p:outlineViewPr>
  <p:notesTextViewPr>
    <p:cViewPr>
      <p:scale>
        <a:sx n="3" d="2"/>
        <a:sy n="3" d="2"/>
      </p:scale>
      <p:origin x="0" y="0"/>
    </p:cViewPr>
  </p:notesTextViewPr>
  <p:sorterViewPr>
    <p:cViewPr>
      <p:scale>
        <a:sx n="100" d="100"/>
        <a:sy n="100" d="100"/>
      </p:scale>
      <p:origin x="0" y="-1348"/>
    </p:cViewPr>
  </p:sorterViewPr>
  <p:notesViewPr>
    <p:cSldViewPr snapToGrid="0">
      <p:cViewPr varScale="1">
        <p:scale>
          <a:sx n="54" d="100"/>
          <a:sy n="54" d="100"/>
        </p:scale>
        <p:origin x="1812"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Sarabun" panose="00000500000000000000" pitchFamily="2" charset="-34"/>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A6A3BD-28BD-4949-B52F-24E999822598}" type="datetimeFigureOut">
              <a:rPr lang="en-GB" smtClean="0">
                <a:latin typeface="Sarabun" panose="00000500000000000000" pitchFamily="2" charset="-34"/>
              </a:rPr>
              <a:t>03/02/2026</a:t>
            </a:fld>
            <a:endParaRPr lang="en-GB" dirty="0">
              <a:latin typeface="Sarabun" panose="00000500000000000000" pitchFamily="2" charset="-34"/>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Sarabun" panose="00000500000000000000" pitchFamily="2" charset="-34"/>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7370AB-76A5-41F1-9753-9FE7E667F0C0}" type="slidenum">
              <a:rPr lang="en-GB" smtClean="0">
                <a:latin typeface="Sarabun" panose="00000500000000000000" pitchFamily="2" charset="-34"/>
              </a:rPr>
              <a:t>‹#›</a:t>
            </a:fld>
            <a:endParaRPr lang="en-GB" dirty="0">
              <a:latin typeface="Sarabun" panose="00000500000000000000" pitchFamily="2" charset="-34"/>
            </a:endParaRPr>
          </a:p>
        </p:txBody>
      </p:sp>
    </p:spTree>
    <p:extLst>
      <p:ext uri="{BB962C8B-B14F-4D97-AF65-F5344CB8AC3E}">
        <p14:creationId xmlns:p14="http://schemas.microsoft.com/office/powerpoint/2010/main" val="356471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arabun" panose="00000500000000000000" pitchFamily="2" charset="-34"/>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arabun" panose="00000500000000000000" pitchFamily="2" charset="-34"/>
              </a:defRPr>
            </a:lvl1pPr>
          </a:lstStyle>
          <a:p>
            <a:fld id="{CDEAEF8A-5BB8-41C8-B8C2-160617C17EF4}" type="datetimeFigureOut">
              <a:rPr lang="en-GB" smtClean="0"/>
              <a:pPr/>
              <a:t>03/02/2026</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arabun" panose="00000500000000000000" pitchFamily="2" charset="-34"/>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arabun" panose="00000500000000000000" pitchFamily="2" charset="-34"/>
              </a:defRPr>
            </a:lvl1pPr>
          </a:lstStyle>
          <a:p>
            <a:fld id="{4320660A-27FD-4528-AE7F-EC6080404EEB}" type="slidenum">
              <a:rPr lang="en-GB" smtClean="0"/>
              <a:pPr/>
              <a:t>‹#›</a:t>
            </a:fld>
            <a:endParaRPr lang="en-GB" dirty="0"/>
          </a:p>
        </p:txBody>
      </p:sp>
    </p:spTree>
    <p:extLst>
      <p:ext uri="{BB962C8B-B14F-4D97-AF65-F5344CB8AC3E}">
        <p14:creationId xmlns:p14="http://schemas.microsoft.com/office/powerpoint/2010/main" val="2012133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arabun" panose="00000500000000000000" pitchFamily="2" charset="-34"/>
        <a:ea typeface="+mn-ea"/>
        <a:cs typeface="+mn-cs"/>
      </a:defRPr>
    </a:lvl1pPr>
    <a:lvl2pPr marL="457200" algn="l" defTabSz="914400" rtl="0" eaLnBrk="1" latinLnBrk="0" hangingPunct="1">
      <a:defRPr sz="1200" kern="1200">
        <a:solidFill>
          <a:schemeClr val="tx1"/>
        </a:solidFill>
        <a:latin typeface="Sarabun" panose="00000500000000000000" pitchFamily="2" charset="-34"/>
        <a:ea typeface="+mn-ea"/>
        <a:cs typeface="+mn-cs"/>
      </a:defRPr>
    </a:lvl2pPr>
    <a:lvl3pPr marL="914400" algn="l" defTabSz="914400" rtl="0" eaLnBrk="1" latinLnBrk="0" hangingPunct="1">
      <a:defRPr sz="1200" kern="1200">
        <a:solidFill>
          <a:schemeClr val="tx1"/>
        </a:solidFill>
        <a:latin typeface="Sarabun" panose="00000500000000000000" pitchFamily="2" charset="-34"/>
        <a:ea typeface="+mn-ea"/>
        <a:cs typeface="+mn-cs"/>
      </a:defRPr>
    </a:lvl3pPr>
    <a:lvl4pPr marL="1371600" algn="l" defTabSz="914400" rtl="0" eaLnBrk="1" latinLnBrk="0" hangingPunct="1">
      <a:defRPr sz="1200" kern="1200">
        <a:solidFill>
          <a:schemeClr val="tx1"/>
        </a:solidFill>
        <a:latin typeface="Sarabun" panose="00000500000000000000" pitchFamily="2" charset="-34"/>
        <a:ea typeface="+mn-ea"/>
        <a:cs typeface="+mn-cs"/>
      </a:defRPr>
    </a:lvl4pPr>
    <a:lvl5pPr marL="1828800" algn="l" defTabSz="914400" rtl="0" eaLnBrk="1" latinLnBrk="0" hangingPunct="1">
      <a:defRPr sz="1200" kern="1200">
        <a:solidFill>
          <a:schemeClr val="tx1"/>
        </a:solidFill>
        <a:latin typeface="Sarabun" panose="00000500000000000000" pitchFamily="2" charset="-3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everyone to this array programming language event!</a:t>
            </a:r>
          </a:p>
        </p:txBody>
      </p:sp>
      <p:sp>
        <p:nvSpPr>
          <p:cNvPr id="4" name="Slide Number Placeholder 3"/>
          <p:cNvSpPr>
            <a:spLocks noGrp="1"/>
          </p:cNvSpPr>
          <p:nvPr>
            <p:ph type="sldNum" sz="quarter" idx="5"/>
          </p:nvPr>
        </p:nvSpPr>
        <p:spPr/>
        <p:txBody>
          <a:bodyPr/>
          <a:lstStyle/>
          <a:p>
            <a:fld id="{4320660A-27FD-4528-AE7F-EC6080404EEB}" type="slidenum">
              <a:rPr lang="en-GB" smtClean="0"/>
              <a:pPr/>
              <a:t>0</a:t>
            </a:fld>
            <a:endParaRPr lang="en-GB" dirty="0"/>
          </a:p>
        </p:txBody>
      </p:sp>
    </p:spTree>
    <p:extLst>
      <p:ext uri="{BB962C8B-B14F-4D97-AF65-F5344CB8AC3E}">
        <p14:creationId xmlns:p14="http://schemas.microsoft.com/office/powerpoint/2010/main" val="119525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2647D-B378-174C-1068-77AE4B8EE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D6D5A-02D0-6402-A2B8-B75B9A75CB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62A697E-933C-1C35-A05E-15921704335E}"/>
              </a:ext>
            </a:extLst>
          </p:cNvPr>
          <p:cNvSpPr>
            <a:spLocks noGrp="1"/>
          </p:cNvSpPr>
          <p:nvPr>
            <p:ph type="body" idx="1"/>
          </p:nvPr>
        </p:nvSpPr>
        <p:spPr/>
        <p:txBody>
          <a:bodyPr/>
          <a:lstStyle/>
          <a:p>
            <a:r>
              <a:rPr lang="en-CA" dirty="0"/>
              <a:t>We add two symbols here to our function. The one on the left is called right tack, and it refers to the right arguments. We say, right tack greater than average. </a:t>
            </a:r>
          </a:p>
        </p:txBody>
      </p:sp>
    </p:spTree>
    <p:extLst>
      <p:ext uri="{BB962C8B-B14F-4D97-AF65-F5344CB8AC3E}">
        <p14:creationId xmlns:p14="http://schemas.microsoft.com/office/powerpoint/2010/main" val="83891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70EC-4DD3-4A67-E0D4-17EA66044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A420B-9401-9E27-8B9E-1E9D6F05C7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1A17291-BCC3-26DA-C122-252140A3EE49}"/>
              </a:ext>
            </a:extLst>
          </p:cNvPr>
          <p:cNvSpPr>
            <a:spLocks noGrp="1"/>
          </p:cNvSpPr>
          <p:nvPr>
            <p:ph type="body" idx="1"/>
          </p:nvPr>
        </p:nvSpPr>
        <p:spPr/>
        <p:txBody>
          <a:bodyPr/>
          <a:lstStyle/>
          <a:p>
            <a:r>
              <a:rPr lang="en-CA" dirty="0"/>
              <a:t>And we get the elements that are above the average, 2.5. </a:t>
            </a:r>
          </a:p>
        </p:txBody>
      </p:sp>
    </p:spTree>
    <p:extLst>
      <p:ext uri="{BB962C8B-B14F-4D97-AF65-F5344CB8AC3E}">
        <p14:creationId xmlns:p14="http://schemas.microsoft.com/office/powerpoint/2010/main" val="403810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14B0-EBEE-DC70-58F1-0F7491FCB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52FFF-C4D0-AA70-5BBE-9FFE81EBF7B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C803AB2-2B35-1418-7DB7-983F7B461B9E}"/>
              </a:ext>
            </a:extLst>
          </p:cNvPr>
          <p:cNvSpPr>
            <a:spLocks noGrp="1"/>
          </p:cNvSpPr>
          <p:nvPr>
            <p:ph type="body" idx="1"/>
          </p:nvPr>
        </p:nvSpPr>
        <p:spPr/>
        <p:txBody>
          <a:bodyPr/>
          <a:lstStyle/>
          <a:p>
            <a:r>
              <a:rPr lang="en-CA" dirty="0"/>
              <a:t>Here we can say, right tack divided by the sum. </a:t>
            </a:r>
          </a:p>
          <a:p>
            <a:endParaRPr lang="en-CA" dirty="0"/>
          </a:p>
          <a:p>
            <a:r>
              <a:rPr lang="en-CA" dirty="0"/>
              <a:t>This normalises the sum to 1. </a:t>
            </a:r>
          </a:p>
        </p:txBody>
      </p:sp>
    </p:spTree>
    <p:extLst>
      <p:ext uri="{BB962C8B-B14F-4D97-AF65-F5344CB8AC3E}">
        <p14:creationId xmlns:p14="http://schemas.microsoft.com/office/powerpoint/2010/main" val="203283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BF651-5564-7674-5AD8-1DCA5C433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79E52-B1C9-1BCC-23DF-F3E7CEA61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7CA2C-648B-AFB8-BC29-2DA3041EB8BB}"/>
              </a:ext>
            </a:extLst>
          </p:cNvPr>
          <p:cNvSpPr>
            <a:spLocks noGrp="1"/>
          </p:cNvSpPr>
          <p:nvPr>
            <p:ph type="body" idx="1"/>
          </p:nvPr>
        </p:nvSpPr>
        <p:spPr/>
        <p:txBody>
          <a:bodyPr/>
          <a:lstStyle/>
          <a:p>
            <a:r>
              <a:rPr lang="en-CA" dirty="0"/>
              <a:t>So, I see APL as quite readable, because I know how to read it. </a:t>
            </a:r>
          </a:p>
          <a:p>
            <a:endParaRPr lang="en-CA" dirty="0"/>
          </a:p>
          <a:p>
            <a:r>
              <a:rPr lang="en-CA" dirty="0"/>
              <a:t>To We are an array-oriented language that uses concise symbols</a:t>
            </a:r>
          </a:p>
          <a:p>
            <a:endParaRPr lang="en-CA" dirty="0"/>
          </a:p>
        </p:txBody>
      </p:sp>
      <p:sp>
        <p:nvSpPr>
          <p:cNvPr id="4" name="Slide Number Placeholder 3">
            <a:extLst>
              <a:ext uri="{FF2B5EF4-FFF2-40B4-BE49-F238E27FC236}">
                <a16:creationId xmlns:a16="http://schemas.microsoft.com/office/drawing/2014/main" id="{819D4015-1758-729A-CC8C-97DA20215C3A}"/>
              </a:ext>
            </a:extLst>
          </p:cNvPr>
          <p:cNvSpPr>
            <a:spLocks noGrp="1"/>
          </p:cNvSpPr>
          <p:nvPr>
            <p:ph type="sldNum" sz="quarter" idx="5"/>
          </p:nvPr>
        </p:nvSpPr>
        <p:spPr/>
        <p:txBody>
          <a:bodyPr/>
          <a:lstStyle/>
          <a:p>
            <a:fld id="{4320660A-27FD-4528-AE7F-EC6080404EEB}" type="slidenum">
              <a:rPr lang="en-GB" smtClean="0"/>
              <a:pPr/>
              <a:t>12</a:t>
            </a:fld>
            <a:endParaRPr lang="en-GB" dirty="0"/>
          </a:p>
        </p:txBody>
      </p:sp>
    </p:spTree>
    <p:extLst>
      <p:ext uri="{BB962C8B-B14F-4D97-AF65-F5344CB8AC3E}">
        <p14:creationId xmlns:p14="http://schemas.microsoft.com/office/powerpoint/2010/main" val="33495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To convey meaning between computers and humans.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One of the oldest languages still in use today</a:t>
            </a:r>
          </a:p>
          <a:p>
            <a:endParaRPr lang="en-CA" dirty="0"/>
          </a:p>
          <a:p>
            <a:r>
              <a:rPr lang="en-CA" dirty="0"/>
              <a:t>Ken Iverson – Canadian from Alberta. Developed the language while teaching at Harvard for the purposes of teaching linear algebra. IBM liked it and continued the development of APL into a real computer programming language. </a:t>
            </a:r>
          </a:p>
          <a:p>
            <a:endParaRPr lang="en-CA" dirty="0"/>
          </a:p>
          <a:p>
            <a:r>
              <a:rPr lang="en-CA" dirty="0"/>
              <a:t>“Notation as a Tool of Thought” (K.E. Iverson, Turing Award Lecture)</a:t>
            </a:r>
          </a:p>
          <a:p>
            <a:endParaRPr lang="en-CA"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13</a:t>
            </a:fld>
            <a:endParaRPr lang="en-GB" dirty="0"/>
          </a:p>
        </p:txBody>
      </p:sp>
    </p:spTree>
    <p:extLst>
      <p:ext uri="{BB962C8B-B14F-4D97-AF65-F5344CB8AC3E}">
        <p14:creationId xmlns:p14="http://schemas.microsoft.com/office/powerpoint/2010/main" val="841371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ABD74-57D5-B92A-9FD5-4DECCBB84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C897C-537E-DE01-0442-8F5122FF8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42FDA-7EC8-48BA-8D14-129AFB9B5185}"/>
              </a:ext>
            </a:extLst>
          </p:cNvPr>
          <p:cNvSpPr>
            <a:spLocks noGrp="1"/>
          </p:cNvSpPr>
          <p:nvPr>
            <p:ph type="body" idx="1"/>
          </p:nvPr>
        </p:nvSpPr>
        <p:spPr/>
        <p:txBody>
          <a:bodyPr/>
          <a:lstStyle/>
          <a:p>
            <a:r>
              <a:rPr lang="en-CA" dirty="0"/>
              <a:t>Some symbols that APL uses are familiar. </a:t>
            </a:r>
          </a:p>
          <a:p>
            <a:endParaRPr lang="en-CA" dirty="0"/>
          </a:p>
          <a:p>
            <a:r>
              <a:rPr lang="en-CA" dirty="0"/>
              <a:t>While others might have pictorial meaning. These certainly contain little information on </a:t>
            </a:r>
            <a:r>
              <a:rPr lang="en-CA" sz="1200" b="0" i="0" kern="1200" dirty="0">
                <a:solidFill>
                  <a:schemeClr val="tx1"/>
                </a:solidFill>
                <a:effectLst/>
                <a:latin typeface="Sarabun" panose="00000500000000000000" pitchFamily="2" charset="-34"/>
                <a:ea typeface="+mn-ea"/>
                <a:cs typeface="+mn-cs"/>
              </a:rPr>
              <a:t>261.63, 329.63, 392.00 Hz, but that does not mean that musicians don’t know that they mean C E and G. </a:t>
            </a:r>
            <a:endParaRPr lang="en-CA" dirty="0"/>
          </a:p>
          <a:p>
            <a:endParaRPr lang="en-CA" dirty="0"/>
          </a:p>
          <a:p>
            <a:r>
              <a:rPr lang="en-CA" dirty="0"/>
              <a:t>Just like how some languages use symbols to convey meaning. A very </a:t>
            </a:r>
            <a:r>
              <a:rPr lang="en-CA" dirty="0" err="1"/>
              <a:t>pictoral</a:t>
            </a:r>
            <a:r>
              <a:rPr lang="en-CA" dirty="0"/>
              <a:t> language here. </a:t>
            </a:r>
          </a:p>
          <a:p>
            <a:endParaRPr lang="en-CA" dirty="0"/>
          </a:p>
          <a:p>
            <a:r>
              <a:rPr lang="en-CA" dirty="0"/>
              <a:t>And some symbols convey meaning by themselves. Think how these symbols immediately convey the meaning of speech or thought. </a:t>
            </a:r>
          </a:p>
        </p:txBody>
      </p:sp>
      <p:sp>
        <p:nvSpPr>
          <p:cNvPr id="4" name="Slide Number Placeholder 3">
            <a:extLst>
              <a:ext uri="{FF2B5EF4-FFF2-40B4-BE49-F238E27FC236}">
                <a16:creationId xmlns:a16="http://schemas.microsoft.com/office/drawing/2014/main" id="{0382C88E-BAF8-6B54-569E-D6092DB5C3DA}"/>
              </a:ext>
            </a:extLst>
          </p:cNvPr>
          <p:cNvSpPr>
            <a:spLocks noGrp="1"/>
          </p:cNvSpPr>
          <p:nvPr>
            <p:ph type="sldNum" sz="quarter" idx="5"/>
          </p:nvPr>
        </p:nvSpPr>
        <p:spPr/>
        <p:txBody>
          <a:bodyPr/>
          <a:lstStyle/>
          <a:p>
            <a:fld id="{4320660A-27FD-4528-AE7F-EC6080404EEB}" type="slidenum">
              <a:rPr lang="en-GB" smtClean="0"/>
              <a:pPr/>
              <a:t>14</a:t>
            </a:fld>
            <a:endParaRPr lang="en-GB" dirty="0"/>
          </a:p>
        </p:txBody>
      </p:sp>
    </p:spTree>
    <p:extLst>
      <p:ext uri="{BB962C8B-B14F-4D97-AF65-F5344CB8AC3E}">
        <p14:creationId xmlns:p14="http://schemas.microsoft.com/office/powerpoint/2010/main" val="311050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Sarabun" panose="00000500000000000000" pitchFamily="2" charset="-34"/>
                <a:ea typeface="+mn-ea"/>
                <a:cs typeface="+mn-cs"/>
              </a:rPr>
              <a:t>APL is a good project choice because it makes it extremely easy to use common array algorithms, so, you can express many data-processing ideas in very few lines. That usually means you can prototype and iterate faster and spend more time exploring the idea rather than setting up complex nested loops and indexing. </a:t>
            </a:r>
            <a:endParaRPr lang="en-CA" sz="1200" b="0" i="0" kern="1200" dirty="0">
              <a:solidFill>
                <a:schemeClr val="tx1"/>
              </a:solidFill>
              <a:effectLst/>
              <a:latin typeface="Sarabun" panose="00000500000000000000" pitchFamily="2" charset="-34"/>
              <a:ea typeface="+mn-ea"/>
              <a:cs typeface="+mn-cs"/>
            </a:endParaRPr>
          </a:p>
          <a:p>
            <a:endParaRPr lang="en-CA" dirty="0"/>
          </a:p>
          <a:p>
            <a:r>
              <a:rPr lang="en-GB" sz="1200" b="0" i="0" kern="1200" dirty="0">
                <a:solidFill>
                  <a:schemeClr val="tx1"/>
                </a:solidFill>
                <a:effectLst/>
                <a:latin typeface="Sarabun" panose="00000500000000000000" pitchFamily="2" charset="-34"/>
                <a:ea typeface="+mn-ea"/>
                <a:cs typeface="+mn-cs"/>
              </a:rPr>
              <a:t>It can also be efficient: a lot of work happens in vectorized primitives, and there are options for running heavy workloads efficiently in some environments by compiling the APL code to a GPU target. </a:t>
            </a:r>
            <a:r>
              <a:rPr lang="en-CA" dirty="0"/>
              <a:t>This goes well with Machine Learning. In fact, last years APL Forge Winner, who is a student at York University wrote a GPT-2 autoregressive transformer in pure APL. </a:t>
            </a:r>
          </a:p>
          <a:p>
            <a:endParaRPr lang="en-CA" dirty="0"/>
          </a:p>
          <a:p>
            <a:r>
              <a:rPr lang="en-GB" sz="1200" b="0" i="0" kern="1200" dirty="0">
                <a:solidFill>
                  <a:schemeClr val="tx1"/>
                </a:solidFill>
                <a:effectLst/>
                <a:latin typeface="Sarabun" panose="00000500000000000000" pitchFamily="2" charset="-34"/>
                <a:ea typeface="+mn-ea"/>
                <a:cs typeface="+mn-cs"/>
              </a:rPr>
              <a:t>Next, I’ll show some interesting opportunities available for APL projects.</a:t>
            </a:r>
            <a:endParaRPr lang="en-CA"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15</a:t>
            </a:fld>
            <a:endParaRPr lang="en-GB" dirty="0"/>
          </a:p>
        </p:txBody>
      </p:sp>
    </p:spTree>
    <p:extLst>
      <p:ext uri="{BB962C8B-B14F-4D97-AF65-F5344CB8AC3E}">
        <p14:creationId xmlns:p14="http://schemas.microsoft.com/office/powerpoint/2010/main" val="3180324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Sarabun" panose="00000500000000000000" pitchFamily="2" charset="-34"/>
                <a:ea typeface="+mn-ea"/>
                <a:cs typeface="+mn-cs"/>
              </a:rPr>
              <a:t>Forge is a project competition with the goal to build something useful and show it working. A prototype or proof of concept is reasonable to submit. </a:t>
            </a:r>
          </a:p>
          <a:p>
            <a:r>
              <a:rPr lang="en-GB" sz="1200" b="0" i="0" kern="1200" dirty="0">
                <a:solidFill>
                  <a:schemeClr val="tx1"/>
                </a:solidFill>
                <a:effectLst/>
                <a:latin typeface="Sarabun" panose="00000500000000000000" pitchFamily="2" charset="-34"/>
                <a:ea typeface="+mn-ea"/>
                <a:cs typeface="+mn-cs"/>
              </a:rPr>
              <a:t>You can win 2500GBP (Almost 5000 CAD, or over 300 large pizzas!) and have an all expenses paid opportunity to present.</a:t>
            </a:r>
          </a:p>
          <a:p>
            <a:r>
              <a:rPr lang="en-GB" sz="1200" b="0" i="0" kern="1200" dirty="0">
                <a:solidFill>
                  <a:schemeClr val="tx1"/>
                </a:solidFill>
                <a:effectLst/>
                <a:latin typeface="Sarabun" panose="00000500000000000000" pitchFamily="2" charset="-34"/>
                <a:ea typeface="+mn-ea"/>
                <a:cs typeface="+mn-cs"/>
              </a:rPr>
              <a:t>Winners also receive support from </a:t>
            </a:r>
            <a:r>
              <a:rPr lang="en-GB" sz="1200" b="0" i="0" kern="1200" dirty="0" err="1">
                <a:solidFill>
                  <a:schemeClr val="tx1"/>
                </a:solidFill>
                <a:effectLst/>
                <a:latin typeface="Sarabun" panose="00000500000000000000" pitchFamily="2" charset="-34"/>
                <a:ea typeface="+mn-ea"/>
                <a:cs typeface="+mn-cs"/>
              </a:rPr>
              <a:t>Dyalog</a:t>
            </a:r>
            <a:r>
              <a:rPr lang="en-GB" sz="1200" b="0" i="0" kern="1200" dirty="0">
                <a:solidFill>
                  <a:schemeClr val="tx1"/>
                </a:solidFill>
                <a:effectLst/>
                <a:latin typeface="Sarabun" panose="00000500000000000000" pitchFamily="2" charset="-34"/>
                <a:ea typeface="+mn-ea"/>
                <a:cs typeface="+mn-cs"/>
              </a:rPr>
              <a:t> to help turn a prototype into a more polished product (mentoring, guidance, and practical help to move it forward).</a:t>
            </a:r>
          </a:p>
          <a:p>
            <a:r>
              <a:rPr lang="en-GB" sz="1200" b="0" i="0" kern="1200" dirty="0">
                <a:solidFill>
                  <a:schemeClr val="tx1"/>
                </a:solidFill>
                <a:effectLst/>
                <a:latin typeface="Sarabun" panose="00000500000000000000" pitchFamily="2" charset="-34"/>
                <a:ea typeface="+mn-ea"/>
                <a:cs typeface="+mn-cs"/>
              </a:rPr>
              <a:t>This year, you can now submit non‑APL projects, if they improve QoL for APL users (e.g., a book or tutorial, an IDE/editor plugin, tooling, documentation, integrations).</a:t>
            </a:r>
            <a:br>
              <a:rPr lang="en-GB" sz="1200" b="0" i="0" kern="1200" dirty="0">
                <a:solidFill>
                  <a:schemeClr val="tx1"/>
                </a:solidFill>
                <a:effectLst/>
                <a:latin typeface="Sarabun" panose="00000500000000000000" pitchFamily="2" charset="-34"/>
                <a:ea typeface="+mn-ea"/>
                <a:cs typeface="+mn-cs"/>
              </a:rPr>
            </a:br>
            <a:endParaRPr lang="en-CA" dirty="0"/>
          </a:p>
          <a:p>
            <a:r>
              <a:rPr lang="en-CA" dirty="0"/>
              <a:t>Trust: Nonprofit org in USA dedicated to raising global awareness of APL programming language. They’re looking for project ideas that they can fund, up to 25k US (34k CAD, which is around 2300 large pizzas!). Submit a proposal, reviewed by trust </a:t>
            </a:r>
            <a:r>
              <a:rPr lang="en-CA" dirty="0" err="1"/>
              <a:t>BoD</a:t>
            </a:r>
            <a:r>
              <a:rPr lang="en-CA" dirty="0"/>
              <a:t>. If approved, you lay out a project to make it happen. </a:t>
            </a:r>
          </a:p>
        </p:txBody>
      </p:sp>
      <p:sp>
        <p:nvSpPr>
          <p:cNvPr id="4" name="Slide Number Placeholder 3"/>
          <p:cNvSpPr>
            <a:spLocks noGrp="1"/>
          </p:cNvSpPr>
          <p:nvPr>
            <p:ph type="sldNum" sz="quarter" idx="5"/>
          </p:nvPr>
        </p:nvSpPr>
        <p:spPr/>
        <p:txBody>
          <a:bodyPr/>
          <a:lstStyle/>
          <a:p>
            <a:fld id="{4320660A-27FD-4528-AE7F-EC6080404EEB}" type="slidenum">
              <a:rPr lang="en-GB" smtClean="0"/>
              <a:pPr/>
              <a:t>16</a:t>
            </a:fld>
            <a:endParaRPr lang="en-GB" dirty="0"/>
          </a:p>
        </p:txBody>
      </p:sp>
    </p:spTree>
    <p:extLst>
      <p:ext uri="{BB962C8B-B14F-4D97-AF65-F5344CB8AC3E}">
        <p14:creationId xmlns:p14="http://schemas.microsoft.com/office/powerpoint/2010/main" val="3789222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many resources available to get started with </a:t>
            </a:r>
            <a:r>
              <a:rPr lang="en-CA" dirty="0" err="1"/>
              <a:t>Dyalog</a:t>
            </a:r>
            <a:r>
              <a:rPr lang="en-CA" dirty="0"/>
              <a:t> APL. </a:t>
            </a:r>
          </a:p>
          <a:p>
            <a:endParaRPr lang="en-CA" dirty="0"/>
          </a:p>
          <a:p>
            <a:r>
              <a:rPr lang="en-CA" dirty="0"/>
              <a:t>The challenge is not currently available; however, it will be availably shortly. We will announce it on social media when it’s available. </a:t>
            </a:r>
          </a:p>
          <a:p>
            <a:endParaRPr lang="en-CA" dirty="0"/>
          </a:p>
          <a:p>
            <a:r>
              <a:rPr lang="en-CA" dirty="0"/>
              <a:t>The </a:t>
            </a:r>
            <a:r>
              <a:rPr lang="en-CA" dirty="0" err="1"/>
              <a:t>Dyalog</a:t>
            </a:r>
            <a:r>
              <a:rPr lang="en-CA" dirty="0"/>
              <a:t> APL Course is a self study course that we have created to teach APL from the ground up.</a:t>
            </a:r>
          </a:p>
          <a:p>
            <a:endParaRPr lang="en-CA" dirty="0"/>
          </a:p>
          <a:p>
            <a:r>
              <a:rPr lang="en-CA" dirty="0"/>
              <a:t>Learning APL is a great book written by Stefan Kruger, who worked at IBM. It’s a wonderful introduction to APL from the perspective of someone who knows other languages. </a:t>
            </a:r>
          </a:p>
          <a:p>
            <a:endParaRPr lang="en-CA" dirty="0"/>
          </a:p>
          <a:p>
            <a:r>
              <a:rPr lang="en-CA" dirty="0"/>
              <a:t>Learn APL with NN is a really interesting video series, especially to anyone who might be interested in Neural Networks. You get to learn about Neural Networks AND APL at the same time! Peak efficiency. </a:t>
            </a:r>
          </a:p>
        </p:txBody>
      </p:sp>
      <p:sp>
        <p:nvSpPr>
          <p:cNvPr id="4" name="Slide Number Placeholder 3"/>
          <p:cNvSpPr>
            <a:spLocks noGrp="1"/>
          </p:cNvSpPr>
          <p:nvPr>
            <p:ph type="sldNum" sz="quarter" idx="5"/>
          </p:nvPr>
        </p:nvSpPr>
        <p:spPr/>
        <p:txBody>
          <a:bodyPr/>
          <a:lstStyle/>
          <a:p>
            <a:fld id="{4320660A-27FD-4528-AE7F-EC6080404EEB}" type="slidenum">
              <a:rPr lang="en-GB" smtClean="0"/>
              <a:pPr/>
              <a:t>17</a:t>
            </a:fld>
            <a:endParaRPr lang="en-GB" dirty="0"/>
          </a:p>
        </p:txBody>
      </p:sp>
    </p:spTree>
    <p:extLst>
      <p:ext uri="{BB962C8B-B14F-4D97-AF65-F5344CB8AC3E}">
        <p14:creationId xmlns:p14="http://schemas.microsoft.com/office/powerpoint/2010/main" val="989057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I go, I want to show something cool that Conor demonstrated in a video, a few years ago.</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is the entirety of Conways Game of Life implemented in APL. The implementation was written by John </a:t>
            </a:r>
            <a:r>
              <a:rPr lang="en-CA" sz="1200" b="0" i="0" kern="1200" dirty="0">
                <a:solidFill>
                  <a:schemeClr val="tx1"/>
                </a:solidFill>
                <a:effectLst/>
                <a:latin typeface="Sarabun" panose="00000500000000000000" pitchFamily="2" charset="-34"/>
                <a:ea typeface="+mn-ea"/>
                <a:cs typeface="+mn-cs"/>
              </a:rPr>
              <a:t>Scholes. </a:t>
            </a:r>
          </a:p>
        </p:txBody>
      </p:sp>
      <p:sp>
        <p:nvSpPr>
          <p:cNvPr id="4" name="Slide Number Placeholder 3"/>
          <p:cNvSpPr>
            <a:spLocks noGrp="1"/>
          </p:cNvSpPr>
          <p:nvPr>
            <p:ph type="sldNum" sz="quarter" idx="5"/>
          </p:nvPr>
        </p:nvSpPr>
        <p:spPr/>
        <p:txBody>
          <a:bodyPr/>
          <a:lstStyle/>
          <a:p>
            <a:fld id="{4320660A-27FD-4528-AE7F-EC6080404EEB}" type="slidenum">
              <a:rPr lang="en-GB" smtClean="0"/>
              <a:pPr/>
              <a:t>18</a:t>
            </a:fld>
            <a:endParaRPr lang="en-GB" dirty="0"/>
          </a:p>
        </p:txBody>
      </p:sp>
    </p:spTree>
    <p:extLst>
      <p:ext uri="{BB962C8B-B14F-4D97-AF65-F5344CB8AC3E}">
        <p14:creationId xmlns:p14="http://schemas.microsoft.com/office/powerpoint/2010/main" val="3256455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New APLer – 2020-2021 (around 5 years of APL experience)</a:t>
            </a:r>
          </a:p>
          <a:p>
            <a:pPr marL="171450" lvl="0" indent="-171450">
              <a:buFontTx/>
              <a:buChar char="-"/>
            </a:pPr>
            <a:r>
              <a:rPr lang="en-CA" dirty="0"/>
              <a:t>Forge 2024 Winner</a:t>
            </a:r>
          </a:p>
          <a:p>
            <a:pPr marL="628650" lvl="1" indent="-171450">
              <a:buFontTx/>
              <a:buChar char="-"/>
            </a:pPr>
            <a:r>
              <a:rPr lang="en-CA" dirty="0"/>
              <a:t>RIS – Airplane Tracking Software written in </a:t>
            </a:r>
            <a:r>
              <a:rPr lang="en-CA" dirty="0" err="1"/>
              <a:t>DyalogAPL</a:t>
            </a:r>
            <a:endParaRPr lang="en-CA" dirty="0"/>
          </a:p>
          <a:p>
            <a:pPr marL="171450" lvl="0" indent="-171450">
              <a:buFontTx/>
              <a:buChar char="-"/>
            </a:pPr>
            <a:r>
              <a:rPr lang="en-CA" dirty="0"/>
              <a:t>Uni Waterloo First Year </a:t>
            </a:r>
          </a:p>
          <a:p>
            <a:pPr marL="171450" lvl="0" indent="-171450">
              <a:buFontTx/>
              <a:buChar char="-"/>
            </a:pPr>
            <a:r>
              <a:rPr lang="en-CA" dirty="0"/>
              <a:t>Co-op Student and Intern at </a:t>
            </a:r>
            <a:r>
              <a:rPr lang="en-CA" dirty="0" err="1"/>
              <a:t>Dyalog</a:t>
            </a:r>
            <a:r>
              <a:rPr lang="en-CA" dirty="0"/>
              <a:t> Ltd. Working on interfaces between </a:t>
            </a:r>
            <a:r>
              <a:rPr lang="en-CA" dirty="0" err="1"/>
              <a:t>Dyalog</a:t>
            </a:r>
            <a:r>
              <a:rPr lang="en-CA" dirty="0"/>
              <a:t> APL and REST APIs.</a:t>
            </a:r>
          </a:p>
          <a:p>
            <a:pPr marL="0" indent="0">
              <a:buFontTx/>
              <a:buNone/>
            </a:pPr>
            <a:endParaRPr lang="en-CA" dirty="0"/>
          </a:p>
          <a:p>
            <a:pPr marL="0" indent="0">
              <a:buFontTx/>
              <a:buNone/>
            </a:pPr>
            <a:r>
              <a:rPr lang="en-CA" dirty="0"/>
              <a:t>How do you relate? Credibility?</a:t>
            </a:r>
          </a:p>
        </p:txBody>
      </p:sp>
      <p:sp>
        <p:nvSpPr>
          <p:cNvPr id="4" name="Slide Number Placeholder 3"/>
          <p:cNvSpPr>
            <a:spLocks noGrp="1"/>
          </p:cNvSpPr>
          <p:nvPr>
            <p:ph type="sldNum" sz="quarter" idx="5"/>
          </p:nvPr>
        </p:nvSpPr>
        <p:spPr/>
        <p:txBody>
          <a:bodyPr/>
          <a:lstStyle/>
          <a:p>
            <a:fld id="{4320660A-27FD-4528-AE7F-EC6080404EEB}" type="slidenum">
              <a:rPr lang="en-GB" smtClean="0"/>
              <a:pPr/>
              <a:t>1</a:t>
            </a:fld>
            <a:endParaRPr lang="en-GB" dirty="0"/>
          </a:p>
        </p:txBody>
      </p:sp>
    </p:spTree>
    <p:extLst>
      <p:ext uri="{BB962C8B-B14F-4D97-AF65-F5344CB8AC3E}">
        <p14:creationId xmlns:p14="http://schemas.microsoft.com/office/powerpoint/2010/main" val="25224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2</a:t>
            </a:fld>
            <a:endParaRPr lang="en-GB" dirty="0"/>
          </a:p>
        </p:txBody>
      </p:sp>
    </p:spTree>
    <p:extLst>
      <p:ext uri="{BB962C8B-B14F-4D97-AF65-F5344CB8AC3E}">
        <p14:creationId xmlns:p14="http://schemas.microsoft.com/office/powerpoint/2010/main" val="252648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common myth with APL is that it’s unreadable.</a:t>
            </a:r>
          </a:p>
          <a:p>
            <a:r>
              <a:rPr lang="en-CA" dirty="0"/>
              <a:t>Language is only unreadable to those who don’t know how to read it.</a:t>
            </a:r>
          </a:p>
          <a:p>
            <a:endParaRPr lang="en-CA" dirty="0"/>
          </a:p>
          <a:p>
            <a:r>
              <a:rPr lang="en-CA" dirty="0"/>
              <a:t>Some languages use symbols to convey meaning</a:t>
            </a:r>
          </a:p>
          <a:p>
            <a:endParaRPr lang="en-CA" dirty="0"/>
          </a:p>
          <a:p>
            <a:r>
              <a:rPr lang="en-CA" dirty="0"/>
              <a:t>Some use different characters</a:t>
            </a:r>
          </a:p>
          <a:p>
            <a:endParaRPr lang="en-CA" dirty="0"/>
          </a:p>
          <a:p>
            <a:r>
              <a:rPr lang="en-CA" dirty="0"/>
              <a:t>Some read from top to bottom</a:t>
            </a:r>
          </a:p>
          <a:p>
            <a:endParaRPr lang="en-CA" dirty="0"/>
          </a:p>
          <a:p>
            <a:r>
              <a:rPr lang="en-CA" dirty="0"/>
              <a:t>Some read from right to left</a:t>
            </a:r>
          </a:p>
          <a:p>
            <a:endParaRPr lang="en-CA" dirty="0"/>
          </a:p>
          <a:p>
            <a:r>
              <a:rPr lang="en-CA" dirty="0"/>
              <a:t>And they all </a:t>
            </a:r>
            <a:r>
              <a:rPr lang="en-CA" i="1" dirty="0"/>
              <a:t>mean</a:t>
            </a:r>
            <a:r>
              <a:rPr lang="en-CA" i="0" dirty="0"/>
              <a:t> the same thing. Just because they </a:t>
            </a:r>
            <a:r>
              <a:rPr lang="en-CA" i="0" u="sng" dirty="0"/>
              <a:t>read</a:t>
            </a:r>
            <a:r>
              <a:rPr lang="en-CA" i="0" dirty="0"/>
              <a:t> </a:t>
            </a:r>
            <a:r>
              <a:rPr lang="en-CA" i="1" dirty="0"/>
              <a:t>differently</a:t>
            </a:r>
            <a:r>
              <a:rPr lang="en-CA" i="0" dirty="0"/>
              <a:t> does not mean they are unreadable. </a:t>
            </a:r>
            <a:endParaRPr lang="en-CA"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3</a:t>
            </a:fld>
            <a:endParaRPr lang="en-GB" dirty="0"/>
          </a:p>
        </p:txBody>
      </p:sp>
    </p:spTree>
    <p:extLst>
      <p:ext uri="{BB962C8B-B14F-4D97-AF65-F5344CB8AC3E}">
        <p14:creationId xmlns:p14="http://schemas.microsoft.com/office/powerpoint/2010/main" val="395615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Sum</a:t>
            </a:r>
          </a:p>
          <a:p>
            <a:r>
              <a:rPr lang="en-CA" dirty="0"/>
              <a:t>Divide</a:t>
            </a:r>
          </a:p>
          <a:p>
            <a:r>
              <a:rPr lang="en-CA" dirty="0"/>
              <a:t>Count</a:t>
            </a:r>
          </a:p>
          <a:p>
            <a:endParaRPr lang="en-CA" dirty="0"/>
          </a:p>
          <a:p>
            <a:r>
              <a:rPr lang="en-CA" dirty="0"/>
              <a:t>We get an average.</a:t>
            </a:r>
          </a:p>
          <a:p>
            <a:endParaRPr lang="en-CA" dirty="0"/>
          </a:p>
          <a:p>
            <a:r>
              <a:rPr lang="en-CA" dirty="0"/>
              <a:t>But wait, the names of the functions are longer than the functions themselves? So, why not just inline them? </a:t>
            </a:r>
          </a:p>
        </p:txBody>
      </p:sp>
    </p:spTree>
    <p:extLst>
      <p:ext uri="{BB962C8B-B14F-4D97-AF65-F5344CB8AC3E}">
        <p14:creationId xmlns:p14="http://schemas.microsoft.com/office/powerpoint/2010/main" val="99752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AF88C-8EF7-AA64-2DAF-8AA48E25F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A3550-94C2-DE0F-AD06-3CA79B87FF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36C7FB-9614-DE1B-E45A-2A7B3C58C962}"/>
              </a:ext>
            </a:extLst>
          </p:cNvPr>
          <p:cNvSpPr>
            <a:spLocks noGrp="1"/>
          </p:cNvSpPr>
          <p:nvPr>
            <p:ph type="body" idx="1"/>
          </p:nvPr>
        </p:nvSpPr>
        <p:spPr/>
        <p:txBody>
          <a:bodyPr/>
          <a:lstStyle/>
          <a:p>
            <a:r>
              <a:rPr lang="en-CA" dirty="0"/>
              <a:t>That’s great, we have our average function on a nice single line. </a:t>
            </a:r>
          </a:p>
          <a:p>
            <a:endParaRPr lang="en-CA" dirty="0"/>
          </a:p>
          <a:p>
            <a:r>
              <a:rPr lang="en-CA" dirty="0"/>
              <a:t>Something cool to point out is that APL functions a lot like human language. We have our verbs, our adverbs, and our nouns. The sum for instance is a combination of a verb and adverb. The other two are just verbs. We will see nouns in use shortly. </a:t>
            </a:r>
          </a:p>
          <a:p>
            <a:endParaRPr lang="en-CA" dirty="0"/>
          </a:p>
          <a:p>
            <a:r>
              <a:rPr lang="en-CA" dirty="0"/>
              <a:t>But, we can clean it up further. The function has these extra parenthesis and spaces that we don’t need. </a:t>
            </a:r>
          </a:p>
        </p:txBody>
      </p:sp>
    </p:spTree>
    <p:extLst>
      <p:ext uri="{BB962C8B-B14F-4D97-AF65-F5344CB8AC3E}">
        <p14:creationId xmlns:p14="http://schemas.microsoft.com/office/powerpoint/2010/main" val="3010738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F97A6-58A1-C6D2-B7DD-A719943DC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180C2-527D-3691-E2C6-BBA7E7E2B8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5E94897-F069-45F7-B788-6CC77A504B9F}"/>
              </a:ext>
            </a:extLst>
          </p:cNvPr>
          <p:cNvSpPr>
            <a:spLocks noGrp="1"/>
          </p:cNvSpPr>
          <p:nvPr>
            <p:ph type="body" idx="1"/>
          </p:nvPr>
        </p:nvSpPr>
        <p:spPr/>
        <p:txBody>
          <a:bodyPr/>
          <a:lstStyle/>
          <a:p>
            <a:r>
              <a:rPr lang="en-CA" dirty="0"/>
              <a:t>And that’s nice but notice how the name of the function is just about as long as the definition of function itself. Names can be ambiguous, whereas there is no ambiguity in the definition of the function. </a:t>
            </a:r>
          </a:p>
        </p:txBody>
      </p:sp>
    </p:spTree>
    <p:extLst>
      <p:ext uri="{BB962C8B-B14F-4D97-AF65-F5344CB8AC3E}">
        <p14:creationId xmlns:p14="http://schemas.microsoft.com/office/powerpoint/2010/main" val="544005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BC472-7AC0-80D0-E482-F179ABD38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8C388-6762-4F2B-708F-354505DDC5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DD0A6D-8132-4E00-86BB-53172C3E6F4F}"/>
              </a:ext>
            </a:extLst>
          </p:cNvPr>
          <p:cNvSpPr>
            <a:spLocks noGrp="1"/>
          </p:cNvSpPr>
          <p:nvPr>
            <p:ph type="body" idx="1"/>
          </p:nvPr>
        </p:nvSpPr>
        <p:spPr/>
        <p:txBody>
          <a:bodyPr/>
          <a:lstStyle/>
          <a:p>
            <a:r>
              <a:rPr lang="en-CA" dirty="0"/>
              <a:t>And so, we are left with our ultimate solution</a:t>
            </a:r>
          </a:p>
        </p:txBody>
      </p:sp>
    </p:spTree>
    <p:extLst>
      <p:ext uri="{BB962C8B-B14F-4D97-AF65-F5344CB8AC3E}">
        <p14:creationId xmlns:p14="http://schemas.microsoft.com/office/powerpoint/2010/main" val="1635611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5AD6B-781A-00E6-3D17-1084B7564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6B9EA-C5EE-B76A-1666-9CFECAA4B1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108E3C3-66F3-2408-C76E-271830509B64}"/>
              </a:ext>
            </a:extLst>
          </p:cNvPr>
          <p:cNvSpPr>
            <a:spLocks noGrp="1"/>
          </p:cNvSpPr>
          <p:nvPr>
            <p:ph type="body" idx="1"/>
          </p:nvPr>
        </p:nvSpPr>
        <p:spPr/>
        <p:txBody>
          <a:bodyPr/>
          <a:lstStyle/>
          <a:p>
            <a:r>
              <a:rPr lang="en-CA" dirty="0"/>
              <a:t>Here we can use our function with some data, with a noun. </a:t>
            </a:r>
          </a:p>
          <a:p>
            <a:endParaRPr lang="en-CA" dirty="0"/>
          </a:p>
          <a:p>
            <a:r>
              <a:rPr lang="en-CA" dirty="0"/>
              <a:t>Here we can use this to find the average and see that the result is 2.5</a:t>
            </a:r>
          </a:p>
        </p:txBody>
      </p:sp>
    </p:spTree>
    <p:extLst>
      <p:ext uri="{BB962C8B-B14F-4D97-AF65-F5344CB8AC3E}">
        <p14:creationId xmlns:p14="http://schemas.microsoft.com/office/powerpoint/2010/main" val="1234165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60" y="1688053"/>
            <a:ext cx="5073517" cy="1767394"/>
          </a:xfrm>
          <a:prstGeom prst="rect">
            <a:avLst/>
          </a:prstGeom>
        </p:spPr>
        <p:txBody>
          <a:bodyPr anchor="ctr" anchorCtr="0">
            <a:noAutofit/>
          </a:bodyPr>
          <a:lstStyle>
            <a:lvl1pPr algn="l">
              <a:lnSpc>
                <a:spcPct val="100000"/>
              </a:lnSpc>
              <a:defRPr sz="3600" b="0">
                <a:solidFill>
                  <a:srgbClr val="3B475E"/>
                </a:solidFill>
                <a:latin typeface="Sarabun" panose="00000500000000000000" pitchFamily="2" charset="-34"/>
              </a:defRPr>
            </a:lvl1pPr>
          </a:lstStyle>
          <a:p>
            <a:r>
              <a:rPr lang="en-US" dirty="0"/>
              <a:t>Title</a:t>
            </a:r>
            <a:endParaRPr lang="en-GB" dirty="0"/>
          </a:p>
        </p:txBody>
      </p:sp>
      <p:sp>
        <p:nvSpPr>
          <p:cNvPr id="9" name="Text Placeholder 8"/>
          <p:cNvSpPr>
            <a:spLocks noGrp="1"/>
          </p:cNvSpPr>
          <p:nvPr>
            <p:ph type="body" sz="quarter" idx="10" hasCustomPrompt="1"/>
          </p:nvPr>
        </p:nvSpPr>
        <p:spPr>
          <a:xfrm>
            <a:off x="445061" y="3741620"/>
            <a:ext cx="5073516" cy="1024109"/>
          </a:xfrm>
        </p:spPr>
        <p:txBody>
          <a:bodyPr anchor="t" anchorCtr="0">
            <a:noAutofit/>
          </a:bodyPr>
          <a:lstStyle>
            <a:lvl1pPr marL="0" indent="0" algn="l">
              <a:lnSpc>
                <a:spcPct val="100000"/>
              </a:lnSpc>
              <a:buNone/>
              <a:defRPr sz="2400" i="1" baseline="0">
                <a:solidFill>
                  <a:srgbClr val="3B475E"/>
                </a:solidFill>
                <a:latin typeface="Sarabun" panose="00000500000000000000" pitchFamily="2" charset="-34"/>
              </a:defRPr>
            </a:lvl1pPr>
          </a:lstStyle>
          <a:p>
            <a:pPr lvl="0"/>
            <a:r>
              <a:rPr lang="en-US" dirty="0"/>
              <a:t>Presenter</a:t>
            </a:r>
          </a:p>
        </p:txBody>
      </p:sp>
      <p:sp useBgFill="1">
        <p:nvSpPr>
          <p:cNvPr id="3" name="Rounded Rectangle 2"/>
          <p:cNvSpPr/>
          <p:nvPr userDrawn="1"/>
        </p:nvSpPr>
        <p:spPr>
          <a:xfrm>
            <a:off x="8616917" y="51470"/>
            <a:ext cx="405045" cy="2700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rabun" panose="00000500000000000000" pitchFamily="2" charset="-34"/>
            </a:endParaRPr>
          </a:p>
        </p:txBody>
      </p:sp>
      <p:pic>
        <p:nvPicPr>
          <p:cNvPr id="4" name="Picture 3">
            <a:extLst>
              <a:ext uri="{FF2B5EF4-FFF2-40B4-BE49-F238E27FC236}">
                <a16:creationId xmlns:a16="http://schemas.microsoft.com/office/drawing/2014/main" id="{91A7F93E-0AC9-4994-C087-EC47479093D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51227" y="679296"/>
            <a:ext cx="2306274" cy="381037"/>
          </a:xfrm>
          <a:prstGeom prst="rect">
            <a:avLst/>
          </a:prstGeom>
        </p:spPr>
      </p:pic>
      <p:sp>
        <p:nvSpPr>
          <p:cNvPr id="10" name="Media Placeholder 3">
            <a:extLst>
              <a:ext uri="{FF2B5EF4-FFF2-40B4-BE49-F238E27FC236}">
                <a16:creationId xmlns:a16="http://schemas.microsoft.com/office/drawing/2014/main" id="{A8C42A55-8D9A-E8BD-8457-92C7015F8BD3}"/>
              </a:ext>
            </a:extLst>
          </p:cNvPr>
          <p:cNvSpPr>
            <a:spLocks noGrp="1"/>
          </p:cNvSpPr>
          <p:nvPr>
            <p:ph type="media" sz="quarter" idx="11" hasCustomPrompt="1"/>
          </p:nvPr>
        </p:nvSpPr>
        <p:spPr>
          <a:xfrm>
            <a:off x="6957391" y="0"/>
            <a:ext cx="2186609" cy="1311965"/>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pic>
        <p:nvPicPr>
          <p:cNvPr id="6" name="Picture 5">
            <a:extLst>
              <a:ext uri="{FF2B5EF4-FFF2-40B4-BE49-F238E27FC236}">
                <a16:creationId xmlns:a16="http://schemas.microsoft.com/office/drawing/2014/main" id="{B1FE235E-8BE2-78BC-2D0F-81A926E2507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5095533"/>
            <a:ext cx="9144000" cy="47624"/>
          </a:xfrm>
          <a:prstGeom prst="rect">
            <a:avLst/>
          </a:prstGeom>
        </p:spPr>
      </p:pic>
    </p:spTree>
    <p:extLst>
      <p:ext uri="{BB962C8B-B14F-4D97-AF65-F5344CB8AC3E}">
        <p14:creationId xmlns:p14="http://schemas.microsoft.com/office/powerpoint/2010/main" val="294737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0" hasCustomPrompt="1"/>
          </p:nvPr>
        </p:nvSpPr>
        <p:spPr>
          <a:xfrm>
            <a:off x="6723925" y="1417983"/>
            <a:ext cx="2127975" cy="3088981"/>
          </a:xfrm>
        </p:spPr>
        <p:txBody>
          <a:bodyPr>
            <a:normAutofit/>
          </a:bodyPr>
          <a:lstStyle>
            <a:lvl1pPr marL="0" indent="0">
              <a:lnSpc>
                <a:spcPct val="100000"/>
              </a:lnSpc>
              <a:spcBef>
                <a:spcPts val="0"/>
              </a:spcBef>
              <a:buFont typeface="Arial" panose="020B0604020202020204" pitchFamily="34" charset="0"/>
              <a:buNone/>
              <a:defRPr sz="1800"/>
            </a:lvl1pPr>
            <a:lvl2pPr marL="717550" indent="-355600">
              <a:buSzPct val="60000"/>
              <a:buFont typeface="Courier New" panose="02070309020205020404" pitchFamily="49" charset="0"/>
              <a:buChar char="o"/>
              <a:defRPr/>
            </a:lvl2pPr>
            <a:lvl3pPr marL="1079500" indent="-361950">
              <a:buFont typeface="Wingdings" panose="05000000000000000000" pitchFamily="2" charset="2"/>
              <a:buChar char="§"/>
              <a:defRPr/>
            </a:lvl3pPr>
            <a:lvl4pPr marL="1433513" indent="-354013">
              <a:buFont typeface="Calibri" panose="020F0502020204030204" pitchFamily="34" charset="0"/>
              <a:buChar char="–"/>
              <a:defRPr/>
            </a:lvl4pPr>
          </a:lstStyle>
          <a:p>
            <a:r>
              <a:rPr lang="da-DK" dirty="0"/>
              <a:t>Space here </a:t>
            </a:r>
            <a:br>
              <a:rPr lang="da-DK" dirty="0"/>
            </a:br>
            <a:r>
              <a:rPr lang="da-DK" dirty="0"/>
              <a:t>for code </a:t>
            </a:r>
            <a:r>
              <a:rPr lang="da-DK" dirty="0">
                <a:latin typeface="APL385 Unicode" panose="020B0709000202000203" pitchFamily="49" charset="0"/>
              </a:rPr>
              <a:t>{⍺×⍵}</a:t>
            </a:r>
            <a:br>
              <a:rPr lang="da-DK" dirty="0"/>
            </a:br>
            <a:r>
              <a:rPr lang="da-DK" dirty="0"/>
              <a:t>pictures</a:t>
            </a:r>
            <a:br>
              <a:rPr lang="da-DK" dirty="0"/>
            </a:br>
            <a:r>
              <a:rPr lang="da-DK" dirty="0"/>
              <a:t>etc.</a:t>
            </a:r>
          </a:p>
        </p:txBody>
      </p:sp>
      <p:sp>
        <p:nvSpPr>
          <p:cNvPr id="6" name="Text Placeholder 2">
            <a:extLst>
              <a:ext uri="{FF2B5EF4-FFF2-40B4-BE49-F238E27FC236}">
                <a16:creationId xmlns:a16="http://schemas.microsoft.com/office/drawing/2014/main" id="{56DBA27B-8304-4CFA-81F2-07D6954C9B4F}"/>
              </a:ext>
            </a:extLst>
          </p:cNvPr>
          <p:cNvSpPr>
            <a:spLocks noGrp="1"/>
          </p:cNvSpPr>
          <p:nvPr>
            <p:ph idx="1"/>
          </p:nvPr>
        </p:nvSpPr>
        <p:spPr>
          <a:xfrm>
            <a:off x="323527" y="1264925"/>
            <a:ext cx="6092513" cy="3242040"/>
          </a:xfrm>
          <a:prstGeom prst="rect">
            <a:avLst/>
          </a:prstGeom>
        </p:spPr>
        <p:txBody>
          <a:bodyPr vert="horz" lIns="91440" tIns="45720" rIns="91440" bIns="45720" rtlCol="0">
            <a:normAutofit/>
          </a:bodyPr>
          <a:lstStyle>
            <a:lvl1pPr>
              <a:spcBef>
                <a:spcPts val="0"/>
              </a:spcBef>
              <a:buClr>
                <a:srgbClr val="FF6600"/>
              </a:buClr>
              <a:defRPr/>
            </a:lvl1pPr>
            <a:lvl2pPr>
              <a:spcBef>
                <a:spcPts val="0"/>
              </a:spcBef>
              <a:buClr>
                <a:srgbClr val="FF6600"/>
              </a:buClr>
              <a:defRPr/>
            </a:lvl2pPr>
            <a:lvl3pPr>
              <a:spcBef>
                <a:spcPts val="0"/>
              </a:spcBef>
              <a:buClr>
                <a:srgbClr val="FF6600"/>
              </a:buClr>
              <a:defRPr/>
            </a:lvl3pPr>
            <a:lvl4pPr>
              <a:spcBef>
                <a:spcPts val="0"/>
              </a:spcBef>
              <a:buClr>
                <a:srgbClr val="FFA336"/>
              </a:buClr>
              <a:defRPr/>
            </a:lvl4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28F4D49-482B-40A2-86AF-43C7452AA67C}"/>
              </a:ext>
            </a:extLst>
          </p:cNvPr>
          <p:cNvSpPr>
            <a:spLocks noGrp="1"/>
          </p:cNvSpPr>
          <p:nvPr>
            <p:ph type="title"/>
          </p:nvPr>
        </p:nvSpPr>
        <p:spPr>
          <a:xfrm>
            <a:off x="323529" y="267657"/>
            <a:ext cx="6507968"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2" name="Media Placeholder 3">
            <a:extLst>
              <a:ext uri="{FF2B5EF4-FFF2-40B4-BE49-F238E27FC236}">
                <a16:creationId xmlns:a16="http://schemas.microsoft.com/office/drawing/2014/main" id="{41860E7C-CA2A-CCFE-19A9-6DCDEE29B22A}"/>
              </a:ext>
            </a:extLst>
          </p:cNvPr>
          <p:cNvSpPr>
            <a:spLocks noGrp="1"/>
          </p:cNvSpPr>
          <p:nvPr>
            <p:ph type="media" sz="quarter" idx="11" hasCustomPrompt="1"/>
          </p:nvPr>
        </p:nvSpPr>
        <p:spPr>
          <a:xfrm>
            <a:off x="6957391" y="0"/>
            <a:ext cx="2186609" cy="1311965"/>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spTree>
    <p:extLst>
      <p:ext uri="{BB962C8B-B14F-4D97-AF65-F5344CB8AC3E}">
        <p14:creationId xmlns:p14="http://schemas.microsoft.com/office/powerpoint/2010/main" val="23183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E1C07FA-679D-46C0-86F7-8D17779A014C}"/>
              </a:ext>
            </a:extLst>
          </p:cNvPr>
          <p:cNvSpPr>
            <a:spLocks noGrp="1"/>
          </p:cNvSpPr>
          <p:nvPr>
            <p:ph idx="1"/>
          </p:nvPr>
        </p:nvSpPr>
        <p:spPr>
          <a:xfrm>
            <a:off x="323527" y="1264925"/>
            <a:ext cx="4104000"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64BF5B9E-EBC4-409F-984B-6D47D81EDF48}"/>
              </a:ext>
            </a:extLst>
          </p:cNvPr>
          <p:cNvSpPr>
            <a:spLocks noGrp="1"/>
          </p:cNvSpPr>
          <p:nvPr>
            <p:ph idx="10"/>
          </p:nvPr>
        </p:nvSpPr>
        <p:spPr>
          <a:xfrm>
            <a:off x="4747260" y="1264925"/>
            <a:ext cx="4104641"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a:extLst>
              <a:ext uri="{FF2B5EF4-FFF2-40B4-BE49-F238E27FC236}">
                <a16:creationId xmlns:a16="http://schemas.microsoft.com/office/drawing/2014/main" id="{1378A4D6-E4A6-4021-9A3E-CD1962CFECD1}"/>
              </a:ext>
            </a:extLst>
          </p:cNvPr>
          <p:cNvSpPr>
            <a:spLocks noGrp="1"/>
          </p:cNvSpPr>
          <p:nvPr>
            <p:ph type="title"/>
          </p:nvPr>
        </p:nvSpPr>
        <p:spPr>
          <a:xfrm>
            <a:off x="323529" y="267657"/>
            <a:ext cx="6554350"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3" name="Media Placeholder 3">
            <a:extLst>
              <a:ext uri="{FF2B5EF4-FFF2-40B4-BE49-F238E27FC236}">
                <a16:creationId xmlns:a16="http://schemas.microsoft.com/office/drawing/2014/main" id="{CFE9A372-03E3-E60F-6496-867B43D28DDD}"/>
              </a:ext>
            </a:extLst>
          </p:cNvPr>
          <p:cNvSpPr>
            <a:spLocks noGrp="1"/>
          </p:cNvSpPr>
          <p:nvPr>
            <p:ph type="media" sz="quarter" idx="11" hasCustomPrompt="1"/>
          </p:nvPr>
        </p:nvSpPr>
        <p:spPr>
          <a:xfrm>
            <a:off x="6957391" y="0"/>
            <a:ext cx="2186609" cy="1311965"/>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spTree>
    <p:extLst>
      <p:ext uri="{BB962C8B-B14F-4D97-AF65-F5344CB8AC3E}">
        <p14:creationId xmlns:p14="http://schemas.microsoft.com/office/powerpoint/2010/main" val="141432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C4900D4-E042-4F52-A837-0B504DD6A4AA}"/>
              </a:ext>
            </a:extLst>
          </p:cNvPr>
          <p:cNvSpPr>
            <a:spLocks noGrp="1"/>
          </p:cNvSpPr>
          <p:nvPr>
            <p:ph type="title"/>
          </p:nvPr>
        </p:nvSpPr>
        <p:spPr>
          <a:xfrm>
            <a:off x="323529" y="267657"/>
            <a:ext cx="6527846"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3" name="Media Placeholder 3">
            <a:extLst>
              <a:ext uri="{FF2B5EF4-FFF2-40B4-BE49-F238E27FC236}">
                <a16:creationId xmlns:a16="http://schemas.microsoft.com/office/drawing/2014/main" id="{6AE5AD0B-78DA-96AF-6F08-3574B654A51A}"/>
              </a:ext>
            </a:extLst>
          </p:cNvPr>
          <p:cNvSpPr>
            <a:spLocks noGrp="1"/>
          </p:cNvSpPr>
          <p:nvPr>
            <p:ph type="media" sz="quarter" idx="11" hasCustomPrompt="1"/>
          </p:nvPr>
        </p:nvSpPr>
        <p:spPr>
          <a:xfrm>
            <a:off x="6957391" y="0"/>
            <a:ext cx="2186609" cy="1311965"/>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spTree>
    <p:extLst>
      <p:ext uri="{BB962C8B-B14F-4D97-AF65-F5344CB8AC3E}">
        <p14:creationId xmlns:p14="http://schemas.microsoft.com/office/powerpoint/2010/main" val="422647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Media Placeholder 3">
            <a:extLst>
              <a:ext uri="{FF2B5EF4-FFF2-40B4-BE49-F238E27FC236}">
                <a16:creationId xmlns:a16="http://schemas.microsoft.com/office/drawing/2014/main" id="{2ADF6038-2E5A-469C-35D8-0A0580CF19AD}"/>
              </a:ext>
            </a:extLst>
          </p:cNvPr>
          <p:cNvSpPr>
            <a:spLocks noGrp="1"/>
          </p:cNvSpPr>
          <p:nvPr>
            <p:ph type="media" sz="quarter" idx="11" hasCustomPrompt="1"/>
          </p:nvPr>
        </p:nvSpPr>
        <p:spPr>
          <a:xfrm>
            <a:off x="6957391" y="0"/>
            <a:ext cx="2186609" cy="1311965"/>
          </a:xfrm>
        </p:spPr>
        <p:txBody>
          <a:bodyPr/>
          <a:lstStyle>
            <a:lvl1pPr marL="0" indent="0" algn="ctr">
              <a:buNone/>
              <a:defRPr sz="1200"/>
            </a:lvl1pPr>
          </a:lstStyle>
          <a:p>
            <a:pPr marL="0" marR="0" lvl="0" indent="0" algn="l" defTabSz="914400" rtl="0" eaLnBrk="1" fontAlgn="auto" latinLnBrk="0" hangingPunct="1">
              <a:lnSpc>
                <a:spcPct val="100000"/>
              </a:lnSpc>
              <a:spcBef>
                <a:spcPts val="0"/>
              </a:spcBef>
              <a:spcAft>
                <a:spcPts val="1200"/>
              </a:spcAft>
              <a:buClr>
                <a:srgbClr val="FF6600"/>
              </a:buClr>
              <a:buSzPct val="75000"/>
              <a:buFont typeface="Wingdings 2" panose="05020102010507070707" pitchFamily="18" charset="2"/>
              <a:buNone/>
              <a:tabLst/>
              <a:defRPr/>
            </a:pPr>
            <a:r>
              <a:rPr lang="en-GB" dirty="0" err="1"/>
              <a:t>PICinPIC</a:t>
            </a:r>
            <a:r>
              <a:rPr lang="en-GB" dirty="0"/>
              <a:t> WILL SHOW HERE, CONTENT COULD BE OBSCURED.  (invisible box)</a:t>
            </a:r>
          </a:p>
        </p:txBody>
      </p:sp>
    </p:spTree>
    <p:extLst>
      <p:ext uri="{BB962C8B-B14F-4D97-AF65-F5344CB8AC3E}">
        <p14:creationId xmlns:p14="http://schemas.microsoft.com/office/powerpoint/2010/main" val="14476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9" name="Picture 3" descr="Picture 3"/>
          <p:cNvPicPr>
            <a:picLocks noChangeAspect="1"/>
          </p:cNvPicPr>
          <p:nvPr/>
        </p:nvPicPr>
        <p:blipFill>
          <a:blip r:embed="rId2"/>
          <a:srcRect b="90400"/>
          <a:stretch>
            <a:fillRect/>
          </a:stretch>
        </p:blipFill>
        <p:spPr>
          <a:xfrm>
            <a:off x="0" y="5097467"/>
            <a:ext cx="9144000" cy="45720"/>
          </a:xfrm>
          <a:prstGeom prst="rect">
            <a:avLst/>
          </a:prstGeom>
          <a:ln w="12700">
            <a:miter lim="400000"/>
          </a:ln>
        </p:spPr>
      </p:pic>
      <p:pic>
        <p:nvPicPr>
          <p:cNvPr id="40" name="Picture 4" descr="Picture 4"/>
          <p:cNvPicPr>
            <a:picLocks noChangeAspect="1"/>
          </p:cNvPicPr>
          <p:nvPr/>
        </p:nvPicPr>
        <p:blipFill>
          <a:blip r:embed="rId3"/>
          <a:stretch>
            <a:fillRect/>
          </a:stretch>
        </p:blipFill>
        <p:spPr>
          <a:xfrm>
            <a:off x="7695276" y="4767941"/>
            <a:ext cx="1270737" cy="250165"/>
          </a:xfrm>
          <a:prstGeom prst="rect">
            <a:avLst/>
          </a:prstGeom>
          <a:ln w="12700">
            <a:miter lim="400000"/>
          </a:ln>
        </p:spPr>
      </p:pic>
      <p:sp>
        <p:nvSpPr>
          <p:cNvPr id="41" name="Body Level One…"/>
          <p:cNvSpPr txBox="1">
            <a:spLocks noGrp="1"/>
          </p:cNvSpPr>
          <p:nvPr>
            <p:ph type="body" idx="1"/>
          </p:nvPr>
        </p:nvSpPr>
        <p:spPr>
          <a:xfrm>
            <a:off x="323527" y="1264925"/>
            <a:ext cx="7789890" cy="32420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2" name="Title Text"/>
          <p:cNvSpPr txBox="1">
            <a:spLocks noGrp="1"/>
          </p:cNvSpPr>
          <p:nvPr>
            <p:ph type="title"/>
          </p:nvPr>
        </p:nvSpPr>
        <p:spPr>
          <a:xfrm>
            <a:off x="323528" y="267656"/>
            <a:ext cx="6554352" cy="685536"/>
          </a:xfrm>
          <a:prstGeom prst="rect">
            <a:avLst/>
          </a:prstGeom>
        </p:spPr>
        <p:txBody>
          <a:bodyPr>
            <a:normAutofit/>
          </a:bodyPr>
          <a:lstStyle/>
          <a:p>
            <a:r>
              <a:rPr lang="en-US"/>
              <a:t>Click to edit Master title style</a:t>
            </a:r>
            <a:endParaRPr/>
          </a:p>
        </p:txBody>
      </p:sp>
    </p:spTree>
    <p:extLst>
      <p:ext uri="{BB962C8B-B14F-4D97-AF65-F5344CB8AC3E}">
        <p14:creationId xmlns:p14="http://schemas.microsoft.com/office/powerpoint/2010/main" val="270586669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528" y="267657"/>
            <a:ext cx="7005527"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23527" y="1264925"/>
            <a:ext cx="8528373" cy="32420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79B4391E-A2CA-4E7C-B5A9-A31CF000D3E5}"/>
              </a:ext>
            </a:extLst>
          </p:cNvPr>
          <p:cNvSpPr txBox="1">
            <a:spLocks/>
          </p:cNvSpPr>
          <p:nvPr userDrawn="1"/>
        </p:nvSpPr>
        <p:spPr>
          <a:xfrm>
            <a:off x="710852" y="4745354"/>
            <a:ext cx="7066640" cy="398145"/>
          </a:xfrm>
          <a:prstGeom prst="rect">
            <a:avLst/>
          </a:prstGeom>
        </p:spPr>
        <p:txBody>
          <a:bodyPr anchor="ctr">
            <a:normAutofit/>
          </a:bodyPr>
          <a:lstStyle>
            <a:lvl1pPr marL="0" indent="0" algn="l" defTabSz="914400" rtl="0" eaLnBrk="1" latinLnBrk="0" hangingPunct="1">
              <a:lnSpc>
                <a:spcPct val="80000"/>
              </a:lnSpc>
              <a:spcBef>
                <a:spcPts val="400"/>
              </a:spcBef>
              <a:buClr>
                <a:srgbClr val="FF9421"/>
              </a:buClr>
              <a:buFont typeface="Arial" panose="020B0604020202020204" pitchFamily="34" charset="0"/>
              <a:buNone/>
              <a:defRPr sz="1800" kern="1200">
                <a:solidFill>
                  <a:schemeClr val="bg1"/>
                </a:solidFill>
                <a:latin typeface="+mn-lt"/>
                <a:ea typeface="+mn-ea"/>
                <a:cs typeface="+mn-cs"/>
              </a:defRPr>
            </a:lvl1pPr>
            <a:lvl2pPr marL="717550" indent="-355600" algn="l" defTabSz="914400" rtl="0" eaLnBrk="1" latinLnBrk="0" hangingPunct="1">
              <a:lnSpc>
                <a:spcPct val="80000"/>
              </a:lnSpc>
              <a:spcBef>
                <a:spcPts val="400"/>
              </a:spcBef>
              <a:buClr>
                <a:srgbClr val="FF9421"/>
              </a:buClr>
              <a:buSzPct val="60000"/>
              <a:buFont typeface="Courier New" panose="02070309020205020404" pitchFamily="49" charset="0"/>
              <a:buChar char="o"/>
              <a:defRPr sz="2400" kern="1200">
                <a:solidFill>
                  <a:schemeClr val="bg1"/>
                </a:solidFill>
                <a:latin typeface="+mn-lt"/>
                <a:ea typeface="+mn-ea"/>
                <a:cs typeface="+mn-cs"/>
              </a:defRPr>
            </a:lvl2pPr>
            <a:lvl3pPr marL="1079500" indent="-361950" algn="l" defTabSz="914400" rtl="0" eaLnBrk="1" latinLnBrk="0" hangingPunct="1">
              <a:lnSpc>
                <a:spcPct val="80000"/>
              </a:lnSpc>
              <a:spcBef>
                <a:spcPts val="400"/>
              </a:spcBef>
              <a:buClr>
                <a:srgbClr val="FF9421"/>
              </a:buClr>
              <a:buSzPct val="75000"/>
              <a:buFont typeface="Wingdings" panose="05000000000000000000" pitchFamily="2" charset="2"/>
              <a:buChar char="§"/>
              <a:defRPr sz="2000" kern="1200">
                <a:solidFill>
                  <a:schemeClr val="bg1"/>
                </a:solidFill>
                <a:latin typeface="+mn-lt"/>
                <a:ea typeface="+mn-ea"/>
                <a:cs typeface="+mn-cs"/>
              </a:defRPr>
            </a:lvl3pPr>
            <a:lvl4pPr marL="1433513" indent="-354013" algn="l" defTabSz="914400" rtl="0" eaLnBrk="1" latinLnBrk="0" hangingPunct="1">
              <a:lnSpc>
                <a:spcPct val="80000"/>
              </a:lnSpc>
              <a:spcBef>
                <a:spcPts val="400"/>
              </a:spcBef>
              <a:buClr>
                <a:srgbClr val="FF9421"/>
              </a:buClr>
              <a:buFont typeface="Calibri" panose="020F0502020204030204" pitchFamily="34" charset="0"/>
              <a:buChar char="–"/>
              <a:defRPr sz="1600" kern="1200">
                <a:solidFill>
                  <a:schemeClr val="bg1"/>
                </a:solidFill>
                <a:latin typeface="+mn-lt"/>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rtl="0">
              <a:spcBef>
                <a:spcPts val="0"/>
              </a:spcBef>
            </a:pPr>
            <a:r>
              <a:rPr lang="en-US" sz="1600" dirty="0">
                <a:solidFill>
                  <a:srgbClr val="282828"/>
                </a:solidFill>
                <a:latin typeface="Sarabun" panose="00000500000000000000" pitchFamily="2" charset="-34"/>
              </a:rPr>
              <a:t>Welcome to APL</a:t>
            </a:r>
          </a:p>
        </p:txBody>
      </p:sp>
      <p:sp>
        <p:nvSpPr>
          <p:cNvPr id="49" name="Date Placeholder 3"/>
          <p:cNvSpPr txBox="1">
            <a:spLocks/>
          </p:cNvSpPr>
          <p:nvPr userDrawn="1"/>
        </p:nvSpPr>
        <p:spPr>
          <a:xfrm>
            <a:off x="45720" y="4743900"/>
            <a:ext cx="665132" cy="399600"/>
          </a:xfrm>
          <a:prstGeom prst="rect">
            <a:avLst/>
          </a:prstGeom>
        </p:spPr>
        <p:txBody>
          <a:bodyPr vert="horz" lIns="91440" tIns="45720" rIns="91440" bIns="45720" rtlCol="0" anchor="ctr"/>
          <a:lstStyle>
            <a:defPPr>
              <a:defRPr lang="en-US"/>
            </a:defPPr>
            <a:lvl1pPr marL="0" algn="l" defTabSz="914400" rtl="0" eaLnBrk="1" latinLnBrk="0" hangingPunct="1">
              <a:defRPr sz="2000" b="0" kern="1200">
                <a:solidFill>
                  <a:schemeClr val="bg1"/>
                </a:solidFill>
                <a:latin typeface="Klavika Medium" panose="02000603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2EDF88B-1B61-4481-9BD6-D2E23BF0DCD8}" type="slidenum">
              <a:rPr lang="en-GB" sz="1600" baseline="0" smtClean="0">
                <a:solidFill>
                  <a:srgbClr val="FF6A13"/>
                </a:solidFill>
                <a:latin typeface="Sarabun" panose="00000500000000000000" pitchFamily="2" charset="-34"/>
              </a:rPr>
              <a:pPr algn="l"/>
              <a:t>‹#›</a:t>
            </a:fld>
            <a:endParaRPr lang="en-GB" sz="1600" baseline="0" dirty="0">
              <a:solidFill>
                <a:srgbClr val="FF6A13"/>
              </a:solidFill>
              <a:latin typeface="Sarabun" panose="00000500000000000000" pitchFamily="2" charset="-34"/>
            </a:endParaRPr>
          </a:p>
        </p:txBody>
      </p:sp>
      <p:pic>
        <p:nvPicPr>
          <p:cNvPr id="4" name="Picture 3">
            <a:extLst>
              <a:ext uri="{FF2B5EF4-FFF2-40B4-BE49-F238E27FC236}">
                <a16:creationId xmlns:a16="http://schemas.microsoft.com/office/drawing/2014/main" id="{14920957-0551-8F72-773E-84D867F26A5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90400"/>
          <a:stretch/>
        </p:blipFill>
        <p:spPr>
          <a:xfrm>
            <a:off x="0" y="5097467"/>
            <a:ext cx="9144000" cy="45719"/>
          </a:xfrm>
          <a:prstGeom prst="rect">
            <a:avLst/>
          </a:prstGeom>
        </p:spPr>
      </p:pic>
      <p:pic>
        <p:nvPicPr>
          <p:cNvPr id="5" name="Picture 4">
            <a:extLst>
              <a:ext uri="{FF2B5EF4-FFF2-40B4-BE49-F238E27FC236}">
                <a16:creationId xmlns:a16="http://schemas.microsoft.com/office/drawing/2014/main" id="{CFEC5741-2586-9026-BBB0-7FC530AB64E7}"/>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067022" y="4818698"/>
            <a:ext cx="938248" cy="155015"/>
          </a:xfrm>
          <a:prstGeom prst="rect">
            <a:avLst/>
          </a:prstGeom>
        </p:spPr>
      </p:pic>
    </p:spTree>
    <p:extLst>
      <p:ext uri="{BB962C8B-B14F-4D97-AF65-F5344CB8AC3E}">
        <p14:creationId xmlns:p14="http://schemas.microsoft.com/office/powerpoint/2010/main" val="2781740000"/>
      </p:ext>
    </p:extLst>
  </p:cSld>
  <p:clrMap bg1="lt1" tx1="dk1" bg2="lt2" tx2="dk2" accent1="accent1" accent2="accent2" accent3="accent3" accent4="accent4" accent5="accent5" accent6="accent6" hlink="hlink" folHlink="folHlink"/>
  <p:sldLayoutIdLst>
    <p:sldLayoutId id="2147483657" r:id="rId1"/>
    <p:sldLayoutId id="2147483650" r:id="rId2"/>
    <p:sldLayoutId id="2147483652" r:id="rId3"/>
    <p:sldLayoutId id="2147483654" r:id="rId4"/>
    <p:sldLayoutId id="2147483655" r:id="rId5"/>
    <p:sldLayoutId id="2147483659" r:id="rId6"/>
  </p:sldLayoutIdLst>
  <p:hf sldNum="0" hdr="0" dt="0"/>
  <p:txStyles>
    <p:titleStyle>
      <a:lvl1pPr algn="l" defTabSz="914400" rtl="0" eaLnBrk="1" latinLnBrk="0" hangingPunct="1">
        <a:spcBef>
          <a:spcPct val="0"/>
        </a:spcBef>
        <a:buNone/>
        <a:defRPr sz="3600" b="0" kern="1200">
          <a:solidFill>
            <a:srgbClr val="3B475E"/>
          </a:solidFill>
          <a:latin typeface="Sarabun" panose="00000500000000000000" pitchFamily="2" charset="-34"/>
          <a:ea typeface="+mj-ea"/>
          <a:cs typeface="Calibri" panose="020F0502020204030204" pitchFamily="34" charset="0"/>
        </a:defRPr>
      </a:lvl1pPr>
    </p:titleStyle>
    <p:bodyStyle>
      <a:lvl1pPr marL="458788" indent="-45878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2400" kern="1200">
          <a:solidFill>
            <a:srgbClr val="3B475E"/>
          </a:solidFill>
          <a:latin typeface="Sarabun" panose="00000500000000000000" pitchFamily="2" charset="-34"/>
          <a:ea typeface="+mn-ea"/>
          <a:cs typeface="+mn-cs"/>
        </a:defRPr>
      </a:lvl1pPr>
      <a:lvl2pPr marL="858838" indent="-40163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lang="en-US" sz="2000" kern="1200" dirty="0" smtClean="0">
          <a:solidFill>
            <a:srgbClr val="3B475E"/>
          </a:solidFill>
          <a:latin typeface="Sarabun" panose="00000500000000000000" pitchFamily="2" charset="-34"/>
          <a:ea typeface="+mn-ea"/>
          <a:cs typeface="+mn-cs"/>
        </a:defRPr>
      </a:lvl2pPr>
      <a:lvl3pPr marL="1257300" indent="-342900"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800" kern="1200">
          <a:solidFill>
            <a:srgbClr val="3B475E"/>
          </a:solidFill>
          <a:latin typeface="Sarabun" panose="00000500000000000000" pitchFamily="2" charset="-34"/>
          <a:ea typeface="+mn-ea"/>
          <a:cs typeface="+mn-cs"/>
        </a:defRPr>
      </a:lvl3pPr>
      <a:lvl4pPr marL="1655763" indent="-284163"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400" kern="1200">
          <a:solidFill>
            <a:srgbClr val="3B475E"/>
          </a:solidFill>
          <a:latin typeface="Sarabun" panose="00000500000000000000" pitchFamily="2" charset="-34"/>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forge.dyalog.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youtube.com/playlist?list=PLgTqamKi1MS3p-O0QAgjv5vt4NY5Ogpi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xpqz.github.io/learnapl/intro.html" TargetMode="External"/><Relationship Id="rId5" Type="http://schemas.openxmlformats.org/officeDocument/2006/relationships/hyperlink" Target="https://course.dyalog.com/" TargetMode="External"/><Relationship Id="rId4" Type="http://schemas.openxmlformats.org/officeDocument/2006/relationships/hyperlink" Target="https://challenge.dyalog.com/"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A6417-55D0-46BB-0DFF-8D4AA0A716A1}"/>
              </a:ext>
            </a:extLst>
          </p:cNvPr>
          <p:cNvSpPr>
            <a:spLocks noGrp="1"/>
          </p:cNvSpPr>
          <p:nvPr>
            <p:ph type="title"/>
          </p:nvPr>
        </p:nvSpPr>
        <p:spPr/>
        <p:txBody>
          <a:bodyPr/>
          <a:lstStyle/>
          <a:p>
            <a:r>
              <a:rPr lang="en-GB" dirty="0"/>
              <a:t>Welcome to APL</a:t>
            </a:r>
          </a:p>
        </p:txBody>
      </p:sp>
      <p:sp>
        <p:nvSpPr>
          <p:cNvPr id="3" name="Text Placeholder 2">
            <a:extLst>
              <a:ext uri="{FF2B5EF4-FFF2-40B4-BE49-F238E27FC236}">
                <a16:creationId xmlns:a16="http://schemas.microsoft.com/office/drawing/2014/main" id="{4968C988-130F-A25A-2390-AB59A78D532C}"/>
              </a:ext>
            </a:extLst>
          </p:cNvPr>
          <p:cNvSpPr>
            <a:spLocks noGrp="1"/>
          </p:cNvSpPr>
          <p:nvPr>
            <p:ph type="body" sz="quarter" idx="10"/>
          </p:nvPr>
        </p:nvSpPr>
        <p:spPr/>
        <p:txBody>
          <a:bodyPr/>
          <a:lstStyle/>
          <a:p>
            <a:r>
              <a:rPr lang="en-GB" dirty="0"/>
              <a:t>Holden Hoover</a:t>
            </a:r>
          </a:p>
          <a:p>
            <a:r>
              <a:rPr lang="en-GB" dirty="0"/>
              <a:t>holden@dyalog.com</a:t>
            </a:r>
          </a:p>
        </p:txBody>
      </p:sp>
      <p:sp>
        <p:nvSpPr>
          <p:cNvPr id="4" name="Media Placeholder 3">
            <a:extLst>
              <a:ext uri="{FF2B5EF4-FFF2-40B4-BE49-F238E27FC236}">
                <a16:creationId xmlns:a16="http://schemas.microsoft.com/office/drawing/2014/main" id="{F4559DFF-3665-0E31-55C7-92F3BEB5DA95}"/>
              </a:ext>
            </a:extLst>
          </p:cNvPr>
          <p:cNvSpPr>
            <a:spLocks noGrp="1"/>
          </p:cNvSpPr>
          <p:nvPr>
            <p:ph type="media" sz="quarter" idx="11"/>
          </p:nvPr>
        </p:nvSpPr>
        <p:spPr/>
        <p:txBody>
          <a:bodyPr/>
          <a:lstStyle/>
          <a:p>
            <a:endParaRPr lang="en-GB"/>
          </a:p>
        </p:txBody>
      </p:sp>
      <p:pic>
        <p:nvPicPr>
          <p:cNvPr id="1028" name="Picture 4">
            <a:extLst>
              <a:ext uri="{FF2B5EF4-FFF2-40B4-BE49-F238E27FC236}">
                <a16:creationId xmlns:a16="http://schemas.microsoft.com/office/drawing/2014/main" id="{B05AF533-C733-046D-3E2B-B0E2B0754B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091" y="1357885"/>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887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6DA01-F224-24D0-8B69-3697253C404E}"/>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7A08B73-6B6B-4E78-3301-46697AFA2F63}"/>
              </a:ext>
            </a:extLst>
          </p:cNvPr>
          <p:cNvSpPr>
            <a:spLocks noGrp="1"/>
          </p:cNvSpPr>
          <p:nvPr>
            <p:ph idx="10"/>
          </p:nvPr>
        </p:nvSpPr>
        <p:spPr/>
        <p:txBody>
          <a:bodyPr/>
          <a:lstStyle/>
          <a:p>
            <a:endParaRPr lang="en-CA"/>
          </a:p>
        </p:txBody>
      </p:sp>
      <p:sp>
        <p:nvSpPr>
          <p:cNvPr id="2" name="Text Placeholder 1">
            <a:extLst>
              <a:ext uri="{FF2B5EF4-FFF2-40B4-BE49-F238E27FC236}">
                <a16:creationId xmlns:a16="http://schemas.microsoft.com/office/drawing/2014/main" id="{0623EA6B-55D2-F5C7-9CF8-5CB5F5B99E31}"/>
              </a:ext>
            </a:extLst>
          </p:cNvPr>
          <p:cNvSpPr>
            <a:spLocks noGrp="1"/>
          </p:cNvSpPr>
          <p:nvPr>
            <p:ph idx="1"/>
          </p:nvPr>
        </p:nvSpPr>
        <p:spPr/>
        <p:txBody>
          <a:bodyPr/>
          <a:lstStyle/>
          <a:p>
            <a:pPr marL="0" indent="0">
              <a:buNone/>
            </a:pPr>
            <a:r>
              <a:rPr lang="en-CA" dirty="0">
                <a:solidFill>
                  <a:schemeClr val="tx1"/>
                </a:solidFill>
                <a:latin typeface="APL387 Unicode" panose="020B0709000202000203" pitchFamily="50" charset="0"/>
              </a:rPr>
              <a:t>	(⊢ &gt; +⌿÷≢) 1 2 3 4</a:t>
            </a:r>
          </a:p>
          <a:p>
            <a:pPr marL="0" indent="0">
              <a:buNone/>
            </a:pPr>
            <a:r>
              <a:rPr lang="en-CA" dirty="0">
                <a:solidFill>
                  <a:schemeClr val="tx1"/>
                </a:solidFill>
                <a:latin typeface="APL387 Unicode" panose="020B0709000202000203" pitchFamily="50" charset="0"/>
              </a:rPr>
              <a:t>	</a:t>
            </a:r>
          </a:p>
        </p:txBody>
      </p:sp>
      <p:sp>
        <p:nvSpPr>
          <p:cNvPr id="3" name="Title 2">
            <a:extLst>
              <a:ext uri="{FF2B5EF4-FFF2-40B4-BE49-F238E27FC236}">
                <a16:creationId xmlns:a16="http://schemas.microsoft.com/office/drawing/2014/main" id="{E41A0BA6-A440-CFB8-42AE-05A48AC2B78E}"/>
              </a:ext>
            </a:extLst>
          </p:cNvPr>
          <p:cNvSpPr>
            <a:spLocks noGrp="1"/>
          </p:cNvSpPr>
          <p:nvPr>
            <p:ph type="title"/>
          </p:nvPr>
        </p:nvSpPr>
        <p:spPr/>
        <p:txBody>
          <a:bodyPr/>
          <a:lstStyle/>
          <a:p>
            <a:r>
              <a:rPr lang="en-CA" dirty="0"/>
              <a:t>Myth … APL is Unreadable</a:t>
            </a:r>
          </a:p>
        </p:txBody>
      </p:sp>
      <p:sp>
        <p:nvSpPr>
          <p:cNvPr id="9" name="Media Placeholder 8">
            <a:extLst>
              <a:ext uri="{FF2B5EF4-FFF2-40B4-BE49-F238E27FC236}">
                <a16:creationId xmlns:a16="http://schemas.microsoft.com/office/drawing/2014/main" id="{A0A176E4-24F2-48A8-CA5C-E87B1982B3CE}"/>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3352451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19679-0BFB-F286-E038-2F8A865012D1}"/>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413022D-F001-4AF6-D5DF-C2239B536009}"/>
              </a:ext>
            </a:extLst>
          </p:cNvPr>
          <p:cNvSpPr>
            <a:spLocks noGrp="1"/>
          </p:cNvSpPr>
          <p:nvPr>
            <p:ph idx="10"/>
          </p:nvPr>
        </p:nvSpPr>
        <p:spPr/>
        <p:txBody>
          <a:bodyPr/>
          <a:lstStyle/>
          <a:p>
            <a:endParaRPr lang="en-CA"/>
          </a:p>
        </p:txBody>
      </p:sp>
      <p:sp>
        <p:nvSpPr>
          <p:cNvPr id="2" name="Text Placeholder 1">
            <a:extLst>
              <a:ext uri="{FF2B5EF4-FFF2-40B4-BE49-F238E27FC236}">
                <a16:creationId xmlns:a16="http://schemas.microsoft.com/office/drawing/2014/main" id="{EC2D0E36-02AD-7699-C91B-7C1FB6D85F44}"/>
              </a:ext>
            </a:extLst>
          </p:cNvPr>
          <p:cNvSpPr>
            <a:spLocks noGrp="1"/>
          </p:cNvSpPr>
          <p:nvPr>
            <p:ph idx="1"/>
          </p:nvPr>
        </p:nvSpPr>
        <p:spPr/>
        <p:txBody>
          <a:bodyPr/>
          <a:lstStyle/>
          <a:p>
            <a:pPr marL="0" indent="0">
              <a:buNone/>
            </a:pPr>
            <a:r>
              <a:rPr lang="en-CA" dirty="0">
                <a:solidFill>
                  <a:schemeClr val="tx1"/>
                </a:solidFill>
                <a:latin typeface="APL387 Unicode" panose="020B0709000202000203" pitchFamily="50" charset="0"/>
              </a:rPr>
              <a:t>	(⊢&gt;+⌿÷≢) 1 2 3 4</a:t>
            </a:r>
          </a:p>
          <a:p>
            <a:pPr marL="0" indent="0">
              <a:buNone/>
            </a:pPr>
            <a:r>
              <a:rPr lang="en-CA" dirty="0">
                <a:solidFill>
                  <a:schemeClr val="tx1"/>
                </a:solidFill>
                <a:latin typeface="APL387 Unicode" panose="020B0709000202000203" pitchFamily="50" charset="0"/>
              </a:rPr>
              <a:t>0 0 1 1</a:t>
            </a:r>
          </a:p>
        </p:txBody>
      </p:sp>
      <p:sp>
        <p:nvSpPr>
          <p:cNvPr id="3" name="Title 2">
            <a:extLst>
              <a:ext uri="{FF2B5EF4-FFF2-40B4-BE49-F238E27FC236}">
                <a16:creationId xmlns:a16="http://schemas.microsoft.com/office/drawing/2014/main" id="{849F52CE-484E-2E4D-255A-BF88894639AC}"/>
              </a:ext>
            </a:extLst>
          </p:cNvPr>
          <p:cNvSpPr>
            <a:spLocks noGrp="1"/>
          </p:cNvSpPr>
          <p:nvPr>
            <p:ph type="title"/>
          </p:nvPr>
        </p:nvSpPr>
        <p:spPr/>
        <p:txBody>
          <a:bodyPr/>
          <a:lstStyle/>
          <a:p>
            <a:r>
              <a:rPr lang="en-CA" dirty="0"/>
              <a:t>Myth … APL is Unreadable</a:t>
            </a:r>
          </a:p>
        </p:txBody>
      </p:sp>
      <p:sp>
        <p:nvSpPr>
          <p:cNvPr id="9" name="Media Placeholder 8">
            <a:extLst>
              <a:ext uri="{FF2B5EF4-FFF2-40B4-BE49-F238E27FC236}">
                <a16:creationId xmlns:a16="http://schemas.microsoft.com/office/drawing/2014/main" id="{E7B2B272-954E-8E60-5E26-C895D3289592}"/>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2288747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00F98-A407-D53D-8428-403D1262F8B1}"/>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2283F4D-7A0F-09F6-5226-B4F0667C6802}"/>
              </a:ext>
            </a:extLst>
          </p:cNvPr>
          <p:cNvSpPr>
            <a:spLocks noGrp="1"/>
          </p:cNvSpPr>
          <p:nvPr>
            <p:ph idx="10"/>
          </p:nvPr>
        </p:nvSpPr>
        <p:spPr/>
        <p:txBody>
          <a:bodyPr/>
          <a:lstStyle/>
          <a:p>
            <a:endParaRPr lang="en-CA"/>
          </a:p>
        </p:txBody>
      </p:sp>
      <p:sp>
        <p:nvSpPr>
          <p:cNvPr id="2" name="Text Placeholder 1">
            <a:extLst>
              <a:ext uri="{FF2B5EF4-FFF2-40B4-BE49-F238E27FC236}">
                <a16:creationId xmlns:a16="http://schemas.microsoft.com/office/drawing/2014/main" id="{E2F04D48-B94D-D3D0-C317-D83A8F12A24F}"/>
              </a:ext>
            </a:extLst>
          </p:cNvPr>
          <p:cNvSpPr>
            <a:spLocks noGrp="1"/>
          </p:cNvSpPr>
          <p:nvPr>
            <p:ph idx="1"/>
          </p:nvPr>
        </p:nvSpPr>
        <p:spPr/>
        <p:txBody>
          <a:bodyPr/>
          <a:lstStyle/>
          <a:p>
            <a:pPr marL="0" indent="0">
              <a:buNone/>
            </a:pPr>
            <a:r>
              <a:rPr lang="en-CA" dirty="0">
                <a:solidFill>
                  <a:schemeClr val="tx1"/>
                </a:solidFill>
                <a:latin typeface="APL387 Unicode" panose="020B0709000202000203" pitchFamily="50" charset="0"/>
              </a:rPr>
              <a:t>	(⊢÷+⌿) 1 2 3 4</a:t>
            </a:r>
          </a:p>
          <a:p>
            <a:pPr marL="0" indent="0">
              <a:buNone/>
            </a:pPr>
            <a:r>
              <a:rPr lang="en-CA" dirty="0">
                <a:solidFill>
                  <a:schemeClr val="tx1"/>
                </a:solidFill>
                <a:latin typeface="APL387 Unicode" panose="020B0709000202000203" pitchFamily="50" charset="0"/>
              </a:rPr>
              <a:t>0.1 0.2 0.3 0.4</a:t>
            </a:r>
          </a:p>
          <a:p>
            <a:pPr marL="0" indent="0">
              <a:buNone/>
            </a:pPr>
            <a:r>
              <a:rPr lang="en-CA" dirty="0">
                <a:solidFill>
                  <a:schemeClr val="tx1"/>
                </a:solidFill>
                <a:latin typeface="APL387 Unicode" panose="020B0709000202000203" pitchFamily="50" charset="0"/>
              </a:rPr>
              <a:t>	+⌿(⊢÷+⌿) 1 2 3 4</a:t>
            </a:r>
          </a:p>
          <a:p>
            <a:pPr marL="0" indent="0">
              <a:buNone/>
            </a:pPr>
            <a:r>
              <a:rPr lang="en-CA" dirty="0">
                <a:solidFill>
                  <a:schemeClr val="tx1"/>
                </a:solidFill>
                <a:latin typeface="APL387 Unicode" panose="020B0709000202000203" pitchFamily="50" charset="0"/>
              </a:rPr>
              <a:t>1</a:t>
            </a:r>
          </a:p>
        </p:txBody>
      </p:sp>
      <p:sp>
        <p:nvSpPr>
          <p:cNvPr id="3" name="Title 2">
            <a:extLst>
              <a:ext uri="{FF2B5EF4-FFF2-40B4-BE49-F238E27FC236}">
                <a16:creationId xmlns:a16="http://schemas.microsoft.com/office/drawing/2014/main" id="{3395797D-0973-7F82-706A-5B1145D87279}"/>
              </a:ext>
            </a:extLst>
          </p:cNvPr>
          <p:cNvSpPr>
            <a:spLocks noGrp="1"/>
          </p:cNvSpPr>
          <p:nvPr>
            <p:ph type="title"/>
          </p:nvPr>
        </p:nvSpPr>
        <p:spPr/>
        <p:txBody>
          <a:bodyPr/>
          <a:lstStyle/>
          <a:p>
            <a:r>
              <a:rPr lang="en-CA" dirty="0"/>
              <a:t>Myth … APL is Unreadable</a:t>
            </a:r>
          </a:p>
        </p:txBody>
      </p:sp>
      <p:sp>
        <p:nvSpPr>
          <p:cNvPr id="9" name="Media Placeholder 8">
            <a:extLst>
              <a:ext uri="{FF2B5EF4-FFF2-40B4-BE49-F238E27FC236}">
                <a16:creationId xmlns:a16="http://schemas.microsoft.com/office/drawing/2014/main" id="{09E31153-8CA9-B067-DAEF-6F8310FEF46F}"/>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2088934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C3FFB-58BD-0E75-8C03-EAC2D18A37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05687A-22FB-5929-F04F-40132BEEB76C}"/>
              </a:ext>
            </a:extLst>
          </p:cNvPr>
          <p:cNvSpPr>
            <a:spLocks noGrp="1"/>
          </p:cNvSpPr>
          <p:nvPr>
            <p:ph idx="1"/>
          </p:nvPr>
        </p:nvSpPr>
        <p:spPr>
          <a:xfrm>
            <a:off x="1525743" y="1311965"/>
            <a:ext cx="6092513" cy="3242040"/>
          </a:xfrm>
        </p:spPr>
        <p:txBody>
          <a:bodyPr/>
          <a:lstStyle/>
          <a:p>
            <a:pPr marL="0" indent="0" algn="ctr">
              <a:buNone/>
            </a:pPr>
            <a:r>
              <a:rPr lang="en-GB" strike="dblStrike" dirty="0"/>
              <a:t>Un</a:t>
            </a:r>
            <a:r>
              <a:rPr lang="en-GB" b="1" dirty="0"/>
              <a:t>readable</a:t>
            </a:r>
          </a:p>
          <a:p>
            <a:pPr marL="0" indent="0" algn="ctr">
              <a:buNone/>
            </a:pPr>
            <a:r>
              <a:rPr lang="en-GB" u="sng" dirty="0"/>
              <a:t>A</a:t>
            </a:r>
            <a:r>
              <a:rPr lang="en-GB" dirty="0"/>
              <a:t>rray-oriented </a:t>
            </a:r>
            <a:r>
              <a:rPr lang="en-GB" u="sng" dirty="0"/>
              <a:t>P</a:t>
            </a:r>
            <a:r>
              <a:rPr lang="en-GB" dirty="0"/>
              <a:t>rogramming </a:t>
            </a:r>
            <a:r>
              <a:rPr lang="en-GB" u="sng" dirty="0"/>
              <a:t>L</a:t>
            </a:r>
            <a:r>
              <a:rPr lang="en-GB" dirty="0"/>
              <a:t>anguage</a:t>
            </a:r>
          </a:p>
        </p:txBody>
      </p:sp>
      <p:sp>
        <p:nvSpPr>
          <p:cNvPr id="4" name="Title 3">
            <a:extLst>
              <a:ext uri="{FF2B5EF4-FFF2-40B4-BE49-F238E27FC236}">
                <a16:creationId xmlns:a16="http://schemas.microsoft.com/office/drawing/2014/main" id="{A0D18A7E-3A28-E51A-5B61-B9B73167E0E8}"/>
              </a:ext>
            </a:extLst>
          </p:cNvPr>
          <p:cNvSpPr>
            <a:spLocks noGrp="1"/>
          </p:cNvSpPr>
          <p:nvPr>
            <p:ph type="title"/>
          </p:nvPr>
        </p:nvSpPr>
        <p:spPr/>
        <p:txBody>
          <a:bodyPr/>
          <a:lstStyle/>
          <a:p>
            <a:r>
              <a:rPr lang="en-CA" dirty="0"/>
              <a:t>What is APL?</a:t>
            </a:r>
          </a:p>
        </p:txBody>
      </p:sp>
      <p:sp>
        <p:nvSpPr>
          <p:cNvPr id="5" name="Media Placeholder 4">
            <a:extLst>
              <a:ext uri="{FF2B5EF4-FFF2-40B4-BE49-F238E27FC236}">
                <a16:creationId xmlns:a16="http://schemas.microsoft.com/office/drawing/2014/main" id="{0F6B51F0-C64A-5251-5CDB-5C6F56237C20}"/>
              </a:ext>
            </a:extLst>
          </p:cNvPr>
          <p:cNvSpPr>
            <a:spLocks noGrp="1"/>
          </p:cNvSpPr>
          <p:nvPr>
            <p:ph type="media" sz="quarter" idx="11"/>
          </p:nvPr>
        </p:nvSpPr>
        <p:spPr/>
        <p:txBody>
          <a:bodyPr/>
          <a:lstStyle/>
          <a:p>
            <a:endParaRPr lang="en-CA"/>
          </a:p>
        </p:txBody>
      </p:sp>
      <p:sp>
        <p:nvSpPr>
          <p:cNvPr id="2" name="TextBox 1">
            <a:extLst>
              <a:ext uri="{FF2B5EF4-FFF2-40B4-BE49-F238E27FC236}">
                <a16:creationId xmlns:a16="http://schemas.microsoft.com/office/drawing/2014/main" id="{F048804E-BA38-7AD0-8DD8-226DC8BE3C36}"/>
              </a:ext>
            </a:extLst>
          </p:cNvPr>
          <p:cNvSpPr txBox="1"/>
          <p:nvPr/>
        </p:nvSpPr>
        <p:spPr>
          <a:xfrm>
            <a:off x="6622223" y="4406670"/>
            <a:ext cx="2361544" cy="553998"/>
          </a:xfrm>
          <a:prstGeom prst="rect">
            <a:avLst/>
          </a:prstGeom>
          <a:noFill/>
        </p:spPr>
        <p:txBody>
          <a:bodyPr wrap="none" rtlCol="0">
            <a:spAutoFit/>
          </a:bodyPr>
          <a:lstStyle/>
          <a:p>
            <a:r>
              <a:rPr lang="en-CA" sz="1200" dirty="0">
                <a:latin typeface="+mj-lt"/>
              </a:rPr>
              <a:t>Slide Content: </a:t>
            </a:r>
            <a:r>
              <a:rPr lang="en-CA" sz="1200" dirty="0" err="1">
                <a:latin typeface="+mj-lt"/>
              </a:rPr>
              <a:t>Adám</a:t>
            </a:r>
            <a:r>
              <a:rPr lang="en-CA" sz="1200" dirty="0">
                <a:latin typeface="+mj-lt"/>
              </a:rPr>
              <a:t> </a:t>
            </a:r>
            <a:r>
              <a:rPr lang="en-CA" sz="1200" dirty="0" err="1">
                <a:latin typeface="+mj-lt"/>
              </a:rPr>
              <a:t>Brudzewsky</a:t>
            </a:r>
            <a:endParaRPr lang="en-CA" sz="1200" dirty="0">
              <a:latin typeface="+mj-lt"/>
            </a:endParaRPr>
          </a:p>
          <a:p>
            <a:endParaRPr lang="en-CA" dirty="0"/>
          </a:p>
        </p:txBody>
      </p:sp>
    </p:spTree>
    <p:extLst>
      <p:ext uri="{BB962C8B-B14F-4D97-AF65-F5344CB8AC3E}">
        <p14:creationId xmlns:p14="http://schemas.microsoft.com/office/powerpoint/2010/main" val="3577572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E69B0-3753-1C08-D4F4-A00DA8506FEC}"/>
              </a:ext>
            </a:extLst>
          </p:cNvPr>
          <p:cNvSpPr>
            <a:spLocks noGrp="1"/>
          </p:cNvSpPr>
          <p:nvPr>
            <p:ph idx="1"/>
          </p:nvPr>
        </p:nvSpPr>
        <p:spPr>
          <a:xfrm>
            <a:off x="1525743" y="1311965"/>
            <a:ext cx="6092513" cy="3242040"/>
          </a:xfrm>
        </p:spPr>
        <p:txBody>
          <a:bodyPr/>
          <a:lstStyle/>
          <a:p>
            <a:pPr marL="0" indent="0" algn="ctr">
              <a:buNone/>
            </a:pPr>
            <a:r>
              <a:rPr lang="en-GB" dirty="0"/>
              <a:t>Symbolic</a:t>
            </a:r>
          </a:p>
          <a:p>
            <a:pPr marL="0" indent="0" algn="ctr">
              <a:buNone/>
            </a:pPr>
            <a:r>
              <a:rPr lang="en-GB" u="sng" dirty="0"/>
              <a:t>A</a:t>
            </a:r>
            <a:r>
              <a:rPr lang="en-GB" dirty="0"/>
              <a:t>rray-oriented </a:t>
            </a:r>
            <a:r>
              <a:rPr lang="en-GB" u="sng" dirty="0"/>
              <a:t>P</a:t>
            </a:r>
            <a:r>
              <a:rPr lang="en-GB" dirty="0"/>
              <a:t>rogramming </a:t>
            </a:r>
            <a:r>
              <a:rPr lang="en-GB" u="sng" dirty="0"/>
              <a:t>L</a:t>
            </a:r>
            <a:r>
              <a:rPr lang="en-GB" dirty="0"/>
              <a:t>anguage</a:t>
            </a:r>
          </a:p>
          <a:p>
            <a:pPr marL="0" indent="0" algn="ctr">
              <a:buNone/>
            </a:pPr>
            <a:r>
              <a:rPr lang="en-GB" dirty="0"/>
              <a:t>for Communicating Algorithms</a:t>
            </a:r>
          </a:p>
          <a:p>
            <a:pPr marL="0" indent="0" algn="ctr">
              <a:buNone/>
            </a:pPr>
            <a:r>
              <a:rPr lang="en-GB" dirty="0"/>
              <a:t>to Computers</a:t>
            </a:r>
          </a:p>
          <a:p>
            <a:pPr marL="0" indent="0" algn="ctr">
              <a:buNone/>
            </a:pPr>
            <a:r>
              <a:rPr lang="en-GB" dirty="0"/>
              <a:t>and Humans</a:t>
            </a:r>
          </a:p>
        </p:txBody>
      </p:sp>
      <p:sp>
        <p:nvSpPr>
          <p:cNvPr id="4" name="Title 3">
            <a:extLst>
              <a:ext uri="{FF2B5EF4-FFF2-40B4-BE49-F238E27FC236}">
                <a16:creationId xmlns:a16="http://schemas.microsoft.com/office/drawing/2014/main" id="{A4AD377B-1771-154A-5BB9-DCC4EE5C375C}"/>
              </a:ext>
            </a:extLst>
          </p:cNvPr>
          <p:cNvSpPr>
            <a:spLocks noGrp="1"/>
          </p:cNvSpPr>
          <p:nvPr>
            <p:ph type="title"/>
          </p:nvPr>
        </p:nvSpPr>
        <p:spPr/>
        <p:txBody>
          <a:bodyPr/>
          <a:lstStyle/>
          <a:p>
            <a:r>
              <a:rPr lang="en-CA" dirty="0"/>
              <a:t>What is APL?</a:t>
            </a:r>
          </a:p>
        </p:txBody>
      </p:sp>
      <p:sp>
        <p:nvSpPr>
          <p:cNvPr id="5" name="Media Placeholder 4">
            <a:extLst>
              <a:ext uri="{FF2B5EF4-FFF2-40B4-BE49-F238E27FC236}">
                <a16:creationId xmlns:a16="http://schemas.microsoft.com/office/drawing/2014/main" id="{4683933F-898A-A97C-5A17-1B9E59EE5B14}"/>
              </a:ext>
            </a:extLst>
          </p:cNvPr>
          <p:cNvSpPr>
            <a:spLocks noGrp="1"/>
          </p:cNvSpPr>
          <p:nvPr>
            <p:ph type="media" sz="quarter" idx="11"/>
          </p:nvPr>
        </p:nvSpPr>
        <p:spPr/>
        <p:txBody>
          <a:bodyPr/>
          <a:lstStyle/>
          <a:p>
            <a:endParaRPr lang="en-CA"/>
          </a:p>
        </p:txBody>
      </p:sp>
      <p:sp>
        <p:nvSpPr>
          <p:cNvPr id="2" name="TextBox 1">
            <a:extLst>
              <a:ext uri="{FF2B5EF4-FFF2-40B4-BE49-F238E27FC236}">
                <a16:creationId xmlns:a16="http://schemas.microsoft.com/office/drawing/2014/main" id="{425F91D4-FDAE-7916-95C4-2DB1D9B9E1B8}"/>
              </a:ext>
            </a:extLst>
          </p:cNvPr>
          <p:cNvSpPr txBox="1"/>
          <p:nvPr/>
        </p:nvSpPr>
        <p:spPr>
          <a:xfrm>
            <a:off x="6622223" y="4406670"/>
            <a:ext cx="2361544" cy="553998"/>
          </a:xfrm>
          <a:prstGeom prst="rect">
            <a:avLst/>
          </a:prstGeom>
          <a:noFill/>
        </p:spPr>
        <p:txBody>
          <a:bodyPr wrap="none" rtlCol="0">
            <a:spAutoFit/>
          </a:bodyPr>
          <a:lstStyle/>
          <a:p>
            <a:r>
              <a:rPr lang="en-CA" sz="1200" dirty="0">
                <a:latin typeface="+mj-lt"/>
              </a:rPr>
              <a:t>Slide Content: </a:t>
            </a:r>
            <a:r>
              <a:rPr lang="en-CA" sz="1200" dirty="0" err="1">
                <a:latin typeface="+mj-lt"/>
              </a:rPr>
              <a:t>Adám</a:t>
            </a:r>
            <a:r>
              <a:rPr lang="en-CA" sz="1200" dirty="0">
                <a:latin typeface="+mj-lt"/>
              </a:rPr>
              <a:t> </a:t>
            </a:r>
            <a:r>
              <a:rPr lang="en-CA" sz="1200" dirty="0" err="1">
                <a:latin typeface="+mj-lt"/>
              </a:rPr>
              <a:t>Brudzewsky</a:t>
            </a:r>
            <a:endParaRPr lang="en-CA" sz="1200" dirty="0">
              <a:latin typeface="+mj-lt"/>
            </a:endParaRPr>
          </a:p>
          <a:p>
            <a:endParaRPr lang="en-CA" dirty="0"/>
          </a:p>
        </p:txBody>
      </p:sp>
    </p:spTree>
    <p:extLst>
      <p:ext uri="{BB962C8B-B14F-4D97-AF65-F5344CB8AC3E}">
        <p14:creationId xmlns:p14="http://schemas.microsoft.com/office/powerpoint/2010/main" val="154364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0CEB8-6ADC-B058-26C8-DC19036108C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0AE064-BFF3-9B1E-0A5D-D18BEFC0F97A}"/>
              </a:ext>
            </a:extLst>
          </p:cNvPr>
          <p:cNvSpPr>
            <a:spLocks noGrp="1"/>
          </p:cNvSpPr>
          <p:nvPr>
            <p:ph idx="1"/>
          </p:nvPr>
        </p:nvSpPr>
        <p:spPr>
          <a:xfrm>
            <a:off x="3678791" y="1275507"/>
            <a:ext cx="1786417" cy="497721"/>
          </a:xfrm>
        </p:spPr>
        <p:txBody>
          <a:bodyPr/>
          <a:lstStyle/>
          <a:p>
            <a:pPr marL="0" indent="0" algn="ctr">
              <a:buNone/>
            </a:pPr>
            <a:r>
              <a:rPr lang="en-GB" dirty="0"/>
              <a:t>Symbolic</a:t>
            </a:r>
          </a:p>
        </p:txBody>
      </p:sp>
      <p:sp>
        <p:nvSpPr>
          <p:cNvPr id="4" name="Title 3">
            <a:extLst>
              <a:ext uri="{FF2B5EF4-FFF2-40B4-BE49-F238E27FC236}">
                <a16:creationId xmlns:a16="http://schemas.microsoft.com/office/drawing/2014/main" id="{EF7CBBD3-C9AE-E224-49E8-41885F160EE7}"/>
              </a:ext>
            </a:extLst>
          </p:cNvPr>
          <p:cNvSpPr>
            <a:spLocks noGrp="1"/>
          </p:cNvSpPr>
          <p:nvPr>
            <p:ph type="title"/>
          </p:nvPr>
        </p:nvSpPr>
        <p:spPr/>
        <p:txBody>
          <a:bodyPr/>
          <a:lstStyle/>
          <a:p>
            <a:r>
              <a:rPr lang="en-CA" dirty="0"/>
              <a:t>What is APL?</a:t>
            </a:r>
          </a:p>
        </p:txBody>
      </p:sp>
      <p:sp>
        <p:nvSpPr>
          <p:cNvPr id="5" name="Media Placeholder 4">
            <a:extLst>
              <a:ext uri="{FF2B5EF4-FFF2-40B4-BE49-F238E27FC236}">
                <a16:creationId xmlns:a16="http://schemas.microsoft.com/office/drawing/2014/main" id="{7A831995-2026-FAA4-F17B-8572850E3781}"/>
              </a:ext>
            </a:extLst>
          </p:cNvPr>
          <p:cNvSpPr>
            <a:spLocks noGrp="1"/>
          </p:cNvSpPr>
          <p:nvPr>
            <p:ph type="media" sz="quarter" idx="11"/>
          </p:nvPr>
        </p:nvSpPr>
        <p:spPr/>
        <p:txBody>
          <a:bodyPr/>
          <a:lstStyle/>
          <a:p>
            <a:endParaRPr lang="en-CA"/>
          </a:p>
        </p:txBody>
      </p:sp>
      <p:pic>
        <p:nvPicPr>
          <p:cNvPr id="6" name="Content Placeholder 15" descr="Thought bubble with solid fill">
            <a:extLst>
              <a:ext uri="{FF2B5EF4-FFF2-40B4-BE49-F238E27FC236}">
                <a16:creationId xmlns:a16="http://schemas.microsoft.com/office/drawing/2014/main" id="{D2067700-C12C-3D6D-0E3E-A1536D57D0F1}"/>
              </a:ext>
            </a:extLst>
          </p:cNvPr>
          <p:cNvPicPr>
            <a:picLocks noGrp="1"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837647" y="3241347"/>
            <a:ext cx="914400" cy="914400"/>
          </a:xfrm>
          <a:prstGeom prst="rect">
            <a:avLst/>
          </a:prstGeom>
          <a:noFill/>
        </p:spPr>
      </p:pic>
      <p:sp>
        <p:nvSpPr>
          <p:cNvPr id="7" name="chinese">
            <a:extLst>
              <a:ext uri="{FF2B5EF4-FFF2-40B4-BE49-F238E27FC236}">
                <a16:creationId xmlns:a16="http://schemas.microsoft.com/office/drawing/2014/main" id="{7F870BB9-9031-9F3D-6182-02C00BBB1F24}"/>
              </a:ext>
            </a:extLst>
          </p:cNvPr>
          <p:cNvSpPr txBox="1">
            <a:spLocks/>
          </p:cNvSpPr>
          <p:nvPr/>
        </p:nvSpPr>
        <p:spPr>
          <a:xfrm>
            <a:off x="5724441" y="2618790"/>
            <a:ext cx="3332972" cy="1935215"/>
          </a:xfrm>
          <a:prstGeom prst="rect">
            <a:avLst/>
          </a:prstGeom>
        </p:spPr>
        <p:txBody>
          <a:bodyPr vert="horz" lIns="91440" tIns="45720" rIns="91440" bIns="45720" rtlCol="0" anchor="ctr">
            <a:normAutofit/>
          </a:bodyPr>
          <a:lstStyle>
            <a:defPPr>
              <a:defRPr lang="en-US"/>
            </a:defPPr>
            <a:lvl1pPr marL="0" indent="0" algn="l" defTabSz="914400" rtl="0" eaLnBrk="1" latinLnBrk="0" hangingPunct="1">
              <a:lnSpc>
                <a:spcPct val="100000"/>
              </a:lnSpc>
              <a:spcBef>
                <a:spcPts val="0"/>
              </a:spcBef>
              <a:spcAft>
                <a:spcPts val="1200"/>
              </a:spcAft>
              <a:buClr>
                <a:srgbClr val="FFA336"/>
              </a:buClr>
              <a:buSzPct val="75000"/>
              <a:buFont typeface="Arial" panose="020B0604020202020204" pitchFamily="34" charset="0"/>
              <a:buNone/>
              <a:defRPr sz="1800" kern="1200">
                <a:solidFill>
                  <a:srgbClr val="3B475E"/>
                </a:solidFill>
                <a:latin typeface="Sarabun" panose="00000500000000000000" pitchFamily="2" charset="-34"/>
                <a:ea typeface="+mn-ea"/>
                <a:cs typeface="+mn-cs"/>
              </a:defRPr>
            </a:lvl1pPr>
            <a:lvl2pPr marL="717550" indent="-355600" algn="l" defTabSz="914400" rtl="0" eaLnBrk="1" latinLnBrk="0" hangingPunct="1">
              <a:lnSpc>
                <a:spcPct val="100000"/>
              </a:lnSpc>
              <a:spcBef>
                <a:spcPts val="0"/>
              </a:spcBef>
              <a:spcAft>
                <a:spcPts val="1200"/>
              </a:spcAft>
              <a:buClr>
                <a:srgbClr val="FFA336"/>
              </a:buClr>
              <a:buSzPct val="60000"/>
              <a:buFont typeface="Courier New" panose="02070309020205020404" pitchFamily="49" charset="0"/>
              <a:buChar char="o"/>
              <a:defRPr lang="en-US" sz="2000" kern="1200">
                <a:solidFill>
                  <a:srgbClr val="3B475E"/>
                </a:solidFill>
                <a:latin typeface="Sarabun" panose="00000500000000000000" pitchFamily="2" charset="-34"/>
                <a:ea typeface="+mn-ea"/>
                <a:cs typeface="+mn-cs"/>
              </a:defRPr>
            </a:lvl2pPr>
            <a:lvl3pPr marL="1079500" indent="-361950" algn="l" defTabSz="914400" rtl="0" eaLnBrk="1" latinLnBrk="0" hangingPunct="1">
              <a:lnSpc>
                <a:spcPct val="100000"/>
              </a:lnSpc>
              <a:spcBef>
                <a:spcPts val="0"/>
              </a:spcBef>
              <a:spcAft>
                <a:spcPts val="1200"/>
              </a:spcAft>
              <a:buClr>
                <a:srgbClr val="FFA336"/>
              </a:buClr>
              <a:buSzPct val="75000"/>
              <a:buFont typeface="Wingdings" panose="05000000000000000000" pitchFamily="2" charset="2"/>
              <a:buChar char="§"/>
              <a:defRPr sz="1800" kern="1200">
                <a:solidFill>
                  <a:srgbClr val="3B475E"/>
                </a:solidFill>
                <a:latin typeface="Sarabun" panose="00000500000000000000" pitchFamily="2" charset="-34"/>
                <a:ea typeface="+mn-ea"/>
                <a:cs typeface="+mn-cs"/>
              </a:defRPr>
            </a:lvl3pPr>
            <a:lvl4pPr marL="1433513" indent="-354013" algn="l" defTabSz="914400" rtl="0" eaLnBrk="1" latinLnBrk="0" hangingPunct="1">
              <a:lnSpc>
                <a:spcPct val="100000"/>
              </a:lnSpc>
              <a:spcBef>
                <a:spcPts val="0"/>
              </a:spcBef>
              <a:spcAft>
                <a:spcPts val="1200"/>
              </a:spcAft>
              <a:buClr>
                <a:srgbClr val="FFA336"/>
              </a:buClr>
              <a:buSzPct val="75000"/>
              <a:buFont typeface="Calibri" panose="020F0502020204030204" pitchFamily="34" charset="0"/>
              <a:buChar char="–"/>
              <a:defRPr sz="1400" kern="1200">
                <a:solidFill>
                  <a:srgbClr val="3B475E"/>
                </a:solidFill>
                <a:latin typeface="Sarabun" panose="00000500000000000000" pitchFamily="2" charset="-34"/>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14000"/>
              </a:lnSpc>
              <a:spcAft>
                <a:spcPts val="0"/>
              </a:spcAft>
            </a:pPr>
            <a:r>
              <a:rPr lang="ja-JP" altLang="en-US" sz="7200" dirty="0">
                <a:latin typeface="Noto Sans SC" panose="020B0200000000000000" pitchFamily="34" charset="-128"/>
                <a:ea typeface="Noto Sans SC" panose="020B0200000000000000" pitchFamily="34" charset="-128"/>
              </a:rPr>
              <a:t>网</a:t>
            </a:r>
            <a:r>
              <a:rPr lang="en-GB" altLang="ja-JP" sz="7200" dirty="0">
                <a:latin typeface="Noto Sans SC" panose="020B0200000000000000" pitchFamily="34" charset="-128"/>
                <a:ea typeface="Noto Sans SC" panose="020B0200000000000000" pitchFamily="34" charset="-128"/>
              </a:rPr>
              <a:t> </a:t>
            </a:r>
            <a:r>
              <a:rPr lang="ja-JP" altLang="en-US" sz="7200" dirty="0">
                <a:latin typeface="Noto Sans SC" panose="020B0200000000000000" pitchFamily="34" charset="-128"/>
                <a:ea typeface="Noto Sans SC" panose="020B0200000000000000" pitchFamily="34" charset="-128"/>
              </a:rPr>
              <a:t>田</a:t>
            </a:r>
            <a:endParaRPr lang="en-GB" sz="7200" dirty="0">
              <a:latin typeface="Noto Sans SC" panose="020B0200000000000000" pitchFamily="34" charset="-128"/>
              <a:ea typeface="Noto Sans SC" panose="020B0200000000000000" pitchFamily="34" charset="-128"/>
            </a:endParaRPr>
          </a:p>
        </p:txBody>
      </p:sp>
      <p:pic>
        <p:nvPicPr>
          <p:cNvPr id="8" name="Content Placeholder 26">
            <a:extLst>
              <a:ext uri="{FF2B5EF4-FFF2-40B4-BE49-F238E27FC236}">
                <a16:creationId xmlns:a16="http://schemas.microsoft.com/office/drawing/2014/main" id="{EB9530BC-D620-E642-D42F-E2FEED4307E3}"/>
              </a:ext>
            </a:extLst>
          </p:cNvPr>
          <p:cNvPicPr>
            <a:picLocks noChangeAspect="1"/>
          </p:cNvPicPr>
          <p:nvPr/>
        </p:nvPicPr>
        <p:blipFill rotWithShape="1">
          <a:blip r:embed="rId5">
            <a:extLst>
              <a:ext uri="{28A0092B-C50C-407E-A947-70E740481C1C}">
                <a14:useLocalDpi xmlns:a14="http://schemas.microsoft.com/office/drawing/2010/main" val="0"/>
              </a:ext>
            </a:extLst>
          </a:blip>
          <a:srcRect t="93" b="93"/>
          <a:stretch/>
        </p:blipFill>
        <p:spPr>
          <a:xfrm>
            <a:off x="5956460" y="1757822"/>
            <a:ext cx="1469548" cy="1229454"/>
          </a:xfrm>
          <a:prstGeom prst="rect">
            <a:avLst/>
          </a:prstGeom>
          <a:noFill/>
        </p:spPr>
      </p:pic>
      <p:pic>
        <p:nvPicPr>
          <p:cNvPr id="9" name="Picture 8">
            <a:extLst>
              <a:ext uri="{FF2B5EF4-FFF2-40B4-BE49-F238E27FC236}">
                <a16:creationId xmlns:a16="http://schemas.microsoft.com/office/drawing/2014/main" id="{633CF2FC-9C09-A645-44EA-A8522EE49806}"/>
              </a:ext>
            </a:extLst>
          </p:cNvPr>
          <p:cNvPicPr>
            <a:picLocks noChangeAspect="1"/>
          </p:cNvPicPr>
          <p:nvPr/>
        </p:nvPicPr>
        <p:blipFill rotWithShape="1">
          <a:blip r:embed="rId6">
            <a:extLst>
              <a:ext uri="{28A0092B-C50C-407E-A947-70E740481C1C}">
                <a14:useLocalDpi xmlns:a14="http://schemas.microsoft.com/office/drawing/2010/main" val="0"/>
              </a:ext>
            </a:extLst>
          </a:blip>
          <a:srcRect l="3" r="3"/>
          <a:stretch/>
        </p:blipFill>
        <p:spPr>
          <a:xfrm>
            <a:off x="7802995" y="1762296"/>
            <a:ext cx="786335" cy="1255775"/>
          </a:xfrm>
          <a:prstGeom prst="rect">
            <a:avLst/>
          </a:prstGeom>
        </p:spPr>
      </p:pic>
      <p:pic>
        <p:nvPicPr>
          <p:cNvPr id="10" name="Content Placeholder 5" descr="Add with solid fill">
            <a:extLst>
              <a:ext uri="{FF2B5EF4-FFF2-40B4-BE49-F238E27FC236}">
                <a16:creationId xmlns:a16="http://schemas.microsoft.com/office/drawing/2014/main" id="{BA3FA1FA-D194-31ED-F386-F5D69E7613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260" y="1932983"/>
            <a:ext cx="914400" cy="914400"/>
          </a:xfrm>
          <a:prstGeom prst="rect">
            <a:avLst/>
          </a:prstGeom>
          <a:noFill/>
        </p:spPr>
      </p:pic>
      <p:pic>
        <p:nvPicPr>
          <p:cNvPr id="11" name="Graphic 17" descr="Speech with solid fill">
            <a:extLst>
              <a:ext uri="{FF2B5EF4-FFF2-40B4-BE49-F238E27FC236}">
                <a16:creationId xmlns:a16="http://schemas.microsoft.com/office/drawing/2014/main" id="{3B102418-4A6E-C37B-A099-864870D812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260" y="3245640"/>
            <a:ext cx="914400" cy="914400"/>
          </a:xfrm>
          <a:prstGeom prst="rect">
            <a:avLst/>
          </a:prstGeom>
        </p:spPr>
      </p:pic>
      <p:pic>
        <p:nvPicPr>
          <p:cNvPr id="12" name="Graphic 23" descr="Close with solid fill">
            <a:extLst>
              <a:ext uri="{FF2B5EF4-FFF2-40B4-BE49-F238E27FC236}">
                <a16:creationId xmlns:a16="http://schemas.microsoft.com/office/drawing/2014/main" id="{8A56A4A3-50D2-B78B-8F6D-9668D46690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37647" y="1932983"/>
            <a:ext cx="914400" cy="914400"/>
          </a:xfrm>
          <a:prstGeom prst="rect">
            <a:avLst/>
          </a:prstGeom>
        </p:spPr>
      </p:pic>
      <p:sp>
        <p:nvSpPr>
          <p:cNvPr id="13" name="TextBox 12">
            <a:extLst>
              <a:ext uri="{FF2B5EF4-FFF2-40B4-BE49-F238E27FC236}">
                <a16:creationId xmlns:a16="http://schemas.microsoft.com/office/drawing/2014/main" id="{897EFE2C-1AD5-F346-8EF7-0877764BFF3F}"/>
              </a:ext>
            </a:extLst>
          </p:cNvPr>
          <p:cNvSpPr txBox="1"/>
          <p:nvPr/>
        </p:nvSpPr>
        <p:spPr>
          <a:xfrm>
            <a:off x="6622223" y="4406670"/>
            <a:ext cx="2361544" cy="553998"/>
          </a:xfrm>
          <a:prstGeom prst="rect">
            <a:avLst/>
          </a:prstGeom>
          <a:noFill/>
        </p:spPr>
        <p:txBody>
          <a:bodyPr wrap="none" rtlCol="0">
            <a:spAutoFit/>
          </a:bodyPr>
          <a:lstStyle/>
          <a:p>
            <a:r>
              <a:rPr lang="en-CA" sz="1200" dirty="0">
                <a:latin typeface="+mj-lt"/>
              </a:rPr>
              <a:t>Slide Content: </a:t>
            </a:r>
            <a:r>
              <a:rPr lang="en-CA" sz="1200" dirty="0" err="1">
                <a:latin typeface="+mj-lt"/>
              </a:rPr>
              <a:t>Adám</a:t>
            </a:r>
            <a:r>
              <a:rPr lang="en-CA" sz="1200" dirty="0">
                <a:latin typeface="+mj-lt"/>
              </a:rPr>
              <a:t> </a:t>
            </a:r>
            <a:r>
              <a:rPr lang="en-CA" sz="1200" dirty="0" err="1">
                <a:latin typeface="+mj-lt"/>
              </a:rPr>
              <a:t>Brudzewsky</a:t>
            </a:r>
            <a:endParaRPr lang="en-CA" sz="1200" dirty="0">
              <a:latin typeface="+mj-lt"/>
            </a:endParaRPr>
          </a:p>
          <a:p>
            <a:endParaRPr lang="en-CA" dirty="0"/>
          </a:p>
        </p:txBody>
      </p:sp>
    </p:spTree>
    <p:extLst>
      <p:ext uri="{BB962C8B-B14F-4D97-AF65-F5344CB8AC3E}">
        <p14:creationId xmlns:p14="http://schemas.microsoft.com/office/powerpoint/2010/main" val="2302819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A39D60-D788-F874-48C7-16E3B3CB17C0}"/>
              </a:ext>
            </a:extLst>
          </p:cNvPr>
          <p:cNvSpPr>
            <a:spLocks noGrp="1"/>
          </p:cNvSpPr>
          <p:nvPr>
            <p:ph idx="10"/>
          </p:nvPr>
        </p:nvSpPr>
        <p:spPr/>
        <p:txBody>
          <a:bodyPr/>
          <a:lstStyle/>
          <a:p>
            <a:endParaRPr lang="en-CA" dirty="0"/>
          </a:p>
        </p:txBody>
      </p:sp>
      <p:sp>
        <p:nvSpPr>
          <p:cNvPr id="3" name="Content Placeholder 2">
            <a:extLst>
              <a:ext uri="{FF2B5EF4-FFF2-40B4-BE49-F238E27FC236}">
                <a16:creationId xmlns:a16="http://schemas.microsoft.com/office/drawing/2014/main" id="{0C498604-73B4-B400-1079-4084B0E868E0}"/>
              </a:ext>
            </a:extLst>
          </p:cNvPr>
          <p:cNvSpPr>
            <a:spLocks noGrp="1"/>
          </p:cNvSpPr>
          <p:nvPr>
            <p:ph idx="1"/>
          </p:nvPr>
        </p:nvSpPr>
        <p:spPr/>
        <p:txBody>
          <a:bodyPr/>
          <a:lstStyle/>
          <a:p>
            <a:pPr marL="0" indent="0">
              <a:buNone/>
            </a:pPr>
            <a:r>
              <a:rPr lang="en-CA" dirty="0"/>
              <a:t>Write less, do more</a:t>
            </a:r>
          </a:p>
          <a:p>
            <a:pPr marL="0" indent="0">
              <a:buNone/>
            </a:pPr>
            <a:r>
              <a:rPr lang="en-CA" dirty="0"/>
              <a:t>Rapid iteration</a:t>
            </a:r>
          </a:p>
          <a:p>
            <a:pPr marL="0" indent="0">
              <a:buNone/>
            </a:pPr>
            <a:r>
              <a:rPr lang="en-CA" dirty="0"/>
              <a:t>Opportunities</a:t>
            </a:r>
          </a:p>
          <a:p>
            <a:endParaRPr lang="en-CA" dirty="0"/>
          </a:p>
        </p:txBody>
      </p:sp>
      <p:sp>
        <p:nvSpPr>
          <p:cNvPr id="4" name="Title 3">
            <a:extLst>
              <a:ext uri="{FF2B5EF4-FFF2-40B4-BE49-F238E27FC236}">
                <a16:creationId xmlns:a16="http://schemas.microsoft.com/office/drawing/2014/main" id="{ADC3D5C7-02A1-6E1C-89DE-159735442053}"/>
              </a:ext>
            </a:extLst>
          </p:cNvPr>
          <p:cNvSpPr>
            <a:spLocks noGrp="1"/>
          </p:cNvSpPr>
          <p:nvPr>
            <p:ph type="title"/>
          </p:nvPr>
        </p:nvSpPr>
        <p:spPr/>
        <p:txBody>
          <a:bodyPr/>
          <a:lstStyle/>
          <a:p>
            <a:r>
              <a:rPr lang="en-CA" dirty="0"/>
              <a:t>Why an APL Project?</a:t>
            </a:r>
          </a:p>
        </p:txBody>
      </p:sp>
      <p:sp>
        <p:nvSpPr>
          <p:cNvPr id="5" name="Media Placeholder 4">
            <a:extLst>
              <a:ext uri="{FF2B5EF4-FFF2-40B4-BE49-F238E27FC236}">
                <a16:creationId xmlns:a16="http://schemas.microsoft.com/office/drawing/2014/main" id="{6DD5E7FF-0962-8B26-E73B-9D7A41347F92}"/>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887285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F1A3CA-C16F-E29B-8169-C2223982775E}"/>
              </a:ext>
            </a:extLst>
          </p:cNvPr>
          <p:cNvSpPr>
            <a:spLocks noGrp="1"/>
          </p:cNvSpPr>
          <p:nvPr>
            <p:ph idx="10"/>
          </p:nvPr>
        </p:nvSpPr>
        <p:spPr/>
        <p:txBody>
          <a:bodyPr/>
          <a:lstStyle/>
          <a:p>
            <a:endParaRPr lang="en-CA"/>
          </a:p>
        </p:txBody>
      </p:sp>
      <p:sp>
        <p:nvSpPr>
          <p:cNvPr id="4" name="Title 3">
            <a:extLst>
              <a:ext uri="{FF2B5EF4-FFF2-40B4-BE49-F238E27FC236}">
                <a16:creationId xmlns:a16="http://schemas.microsoft.com/office/drawing/2014/main" id="{91D3EB1E-6D5B-9783-D41D-195ACDBE01C5}"/>
              </a:ext>
            </a:extLst>
          </p:cNvPr>
          <p:cNvSpPr>
            <a:spLocks noGrp="1"/>
          </p:cNvSpPr>
          <p:nvPr>
            <p:ph type="title"/>
          </p:nvPr>
        </p:nvSpPr>
        <p:spPr/>
        <p:txBody>
          <a:bodyPr/>
          <a:lstStyle/>
          <a:p>
            <a:r>
              <a:rPr lang="en-CA" dirty="0"/>
              <a:t>APL Project Opportunities</a:t>
            </a:r>
          </a:p>
        </p:txBody>
      </p:sp>
      <p:sp>
        <p:nvSpPr>
          <p:cNvPr id="5" name="Media Placeholder 4">
            <a:extLst>
              <a:ext uri="{FF2B5EF4-FFF2-40B4-BE49-F238E27FC236}">
                <a16:creationId xmlns:a16="http://schemas.microsoft.com/office/drawing/2014/main" id="{3068974E-442B-6D5F-5342-0FA445CC3FB3}"/>
              </a:ext>
            </a:extLst>
          </p:cNvPr>
          <p:cNvSpPr>
            <a:spLocks noGrp="1"/>
          </p:cNvSpPr>
          <p:nvPr>
            <p:ph type="media" sz="quarter" idx="11"/>
          </p:nvPr>
        </p:nvSpPr>
        <p:spPr/>
        <p:txBody>
          <a:bodyPr/>
          <a:lstStyle/>
          <a:p>
            <a:endParaRPr lang="en-CA"/>
          </a:p>
        </p:txBody>
      </p:sp>
      <p:pic>
        <p:nvPicPr>
          <p:cNvPr id="7" name="APL Forge Info">
            <a:hlinkClick r:id="rId3"/>
            <a:extLst>
              <a:ext uri="{FF2B5EF4-FFF2-40B4-BE49-F238E27FC236}">
                <a16:creationId xmlns:a16="http://schemas.microsoft.com/office/drawing/2014/main" id="{5CFCCA23-75ED-49BD-3EF0-CF0EE14A04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5011" y="216569"/>
            <a:ext cx="8132107" cy="4574310"/>
          </a:xfrm>
          <a:prstGeom prst="rect">
            <a:avLst/>
          </a:prstGeom>
          <a:noFill/>
        </p:spPr>
      </p:pic>
      <p:pic>
        <p:nvPicPr>
          <p:cNvPr id="9" name="APL Trust Info">
            <a:extLst>
              <a:ext uri="{FF2B5EF4-FFF2-40B4-BE49-F238E27FC236}">
                <a16:creationId xmlns:a16="http://schemas.microsoft.com/office/drawing/2014/main" id="{4BFA03AB-18E2-3B8F-E7DC-EF94E6C266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5012" y="216569"/>
            <a:ext cx="8132108" cy="4574311"/>
          </a:xfrm>
          <a:prstGeom prst="rect">
            <a:avLst/>
          </a:prstGeom>
        </p:spPr>
      </p:pic>
    </p:spTree>
    <p:extLst>
      <p:ext uri="{BB962C8B-B14F-4D97-AF65-F5344CB8AC3E}">
        <p14:creationId xmlns:p14="http://schemas.microsoft.com/office/powerpoint/2010/main" val="1585728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ED23B68-3693-57C7-2F42-A07F764FA588}"/>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6724650" y="1898650"/>
            <a:ext cx="2127250" cy="2127250"/>
          </a:xfrm>
        </p:spPr>
      </p:pic>
      <p:sp>
        <p:nvSpPr>
          <p:cNvPr id="3" name="Content Placeholder 2">
            <a:extLst>
              <a:ext uri="{FF2B5EF4-FFF2-40B4-BE49-F238E27FC236}">
                <a16:creationId xmlns:a16="http://schemas.microsoft.com/office/drawing/2014/main" id="{9F13BB88-A9D0-862C-7F29-BD96F9FC7E02}"/>
              </a:ext>
            </a:extLst>
          </p:cNvPr>
          <p:cNvSpPr>
            <a:spLocks noGrp="1"/>
          </p:cNvSpPr>
          <p:nvPr>
            <p:ph idx="1"/>
          </p:nvPr>
        </p:nvSpPr>
        <p:spPr/>
        <p:txBody>
          <a:bodyPr/>
          <a:lstStyle/>
          <a:p>
            <a:pPr marL="0" indent="0">
              <a:buNone/>
            </a:pPr>
            <a:r>
              <a:rPr lang="en-CA" dirty="0">
                <a:hlinkClick r:id="rId4"/>
              </a:rPr>
              <a:t>APL Challenge</a:t>
            </a:r>
            <a:endParaRPr lang="en-CA" dirty="0">
              <a:hlinkClick r:id="rId5"/>
            </a:endParaRPr>
          </a:p>
          <a:p>
            <a:pPr marL="0" indent="0">
              <a:buNone/>
            </a:pPr>
            <a:r>
              <a:rPr lang="en-CA" dirty="0" err="1">
                <a:hlinkClick r:id="rId5"/>
              </a:rPr>
              <a:t>Dyalog</a:t>
            </a:r>
            <a:r>
              <a:rPr lang="en-CA" dirty="0">
                <a:hlinkClick r:id="rId5"/>
              </a:rPr>
              <a:t> APL Course</a:t>
            </a:r>
            <a:endParaRPr lang="en-CA" dirty="0"/>
          </a:p>
          <a:p>
            <a:pPr marL="0" indent="0">
              <a:buNone/>
            </a:pPr>
            <a:r>
              <a:rPr lang="en-CA" dirty="0">
                <a:hlinkClick r:id="rId6"/>
              </a:rPr>
              <a:t>Learning APL</a:t>
            </a:r>
            <a:r>
              <a:rPr lang="en-CA" dirty="0"/>
              <a:t> </a:t>
            </a:r>
          </a:p>
          <a:p>
            <a:pPr marL="0" indent="0">
              <a:buNone/>
            </a:pPr>
            <a:r>
              <a:rPr lang="en-CA" dirty="0">
                <a:hlinkClick r:id="rId7"/>
              </a:rPr>
              <a:t>Learn APL with Neural Networks</a:t>
            </a:r>
            <a:endParaRPr lang="en-CA" dirty="0"/>
          </a:p>
        </p:txBody>
      </p:sp>
      <p:sp>
        <p:nvSpPr>
          <p:cNvPr id="4" name="Title 3">
            <a:extLst>
              <a:ext uri="{FF2B5EF4-FFF2-40B4-BE49-F238E27FC236}">
                <a16:creationId xmlns:a16="http://schemas.microsoft.com/office/drawing/2014/main" id="{438373EC-DD2F-7C1D-6676-CA1EC62031FA}"/>
              </a:ext>
            </a:extLst>
          </p:cNvPr>
          <p:cNvSpPr>
            <a:spLocks noGrp="1"/>
          </p:cNvSpPr>
          <p:nvPr>
            <p:ph type="title"/>
          </p:nvPr>
        </p:nvSpPr>
        <p:spPr/>
        <p:txBody>
          <a:bodyPr/>
          <a:lstStyle/>
          <a:p>
            <a:r>
              <a:rPr lang="en-CA" dirty="0"/>
              <a:t>Getting Started</a:t>
            </a:r>
          </a:p>
        </p:txBody>
      </p:sp>
      <p:sp>
        <p:nvSpPr>
          <p:cNvPr id="5" name="Media Placeholder 4">
            <a:extLst>
              <a:ext uri="{FF2B5EF4-FFF2-40B4-BE49-F238E27FC236}">
                <a16:creationId xmlns:a16="http://schemas.microsoft.com/office/drawing/2014/main" id="{787CFF04-0385-387D-6E21-AF786E31BDBD}"/>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602742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9DE17C-01AA-4B06-A8BE-B5188B324C34}"/>
              </a:ext>
            </a:extLst>
          </p:cNvPr>
          <p:cNvSpPr>
            <a:spLocks noGrp="1"/>
          </p:cNvSpPr>
          <p:nvPr>
            <p:ph idx="10"/>
          </p:nvPr>
        </p:nvSpPr>
        <p:spPr/>
        <p:txBody>
          <a:bodyPr/>
          <a:lstStyle/>
          <a:p>
            <a:endParaRPr lang="en-CA"/>
          </a:p>
        </p:txBody>
      </p:sp>
      <p:pic>
        <p:nvPicPr>
          <p:cNvPr id="10" name="APL + Game of Life = ❤️ [pMslgySQ8nc]">
            <a:hlinkClick r:id="" action="ppaction://media"/>
            <a:extLst>
              <a:ext uri="{FF2B5EF4-FFF2-40B4-BE49-F238E27FC236}">
                <a16:creationId xmlns:a16="http://schemas.microsoft.com/office/drawing/2014/main" id="{C7FD8E69-C234-5B51-3A3C-9D6B83F259D9}"/>
              </a:ext>
            </a:extLst>
          </p:cNvPr>
          <p:cNvPicPr>
            <a:picLocks noGrp="1" noChangeAspect="1"/>
          </p:cNvPicPr>
          <p:nvPr>
            <p:ph type="media" sz="quarter" idx="11"/>
            <a:videoFile r:link="rId2"/>
            <p:extLst>
              <p:ext uri="{DAA4B4D4-6D71-4841-9C94-3DE7FCFB9230}">
                <p14:media xmlns:p14="http://schemas.microsoft.com/office/powerpoint/2010/main" r:embed="rId1"/>
              </p:ext>
            </p:extLst>
          </p:nvPr>
        </p:nvPicPr>
        <p:blipFill>
          <a:blip r:embed="rId5"/>
          <a:stretch>
            <a:fillRect/>
          </a:stretch>
        </p:blipFill>
        <p:spPr>
          <a:xfrm>
            <a:off x="2181273" y="864304"/>
            <a:ext cx="7009966" cy="3945332"/>
          </a:xfrm>
        </p:spPr>
      </p:pic>
      <p:sp>
        <p:nvSpPr>
          <p:cNvPr id="4" name="Title 3">
            <a:extLst>
              <a:ext uri="{FF2B5EF4-FFF2-40B4-BE49-F238E27FC236}">
                <a16:creationId xmlns:a16="http://schemas.microsoft.com/office/drawing/2014/main" id="{9EE2918F-2EBA-E1C0-9B65-F929B9F99ABD}"/>
              </a:ext>
            </a:extLst>
          </p:cNvPr>
          <p:cNvSpPr>
            <a:spLocks noGrp="1"/>
          </p:cNvSpPr>
          <p:nvPr>
            <p:ph type="title"/>
          </p:nvPr>
        </p:nvSpPr>
        <p:spPr/>
        <p:txBody>
          <a:bodyPr/>
          <a:lstStyle/>
          <a:p>
            <a:r>
              <a:rPr lang="en-CA" dirty="0"/>
              <a:t>Neat!  </a:t>
            </a:r>
            <a:r>
              <a:rPr lang="en-CA" sz="2400" dirty="0"/>
              <a:t>https://youtu.be/pMslgySQ8nc</a:t>
            </a:r>
          </a:p>
        </p:txBody>
      </p:sp>
      <p:pic>
        <p:nvPicPr>
          <p:cNvPr id="7" name="Picture 6">
            <a:extLst>
              <a:ext uri="{FF2B5EF4-FFF2-40B4-BE49-F238E27FC236}">
                <a16:creationId xmlns:a16="http://schemas.microsoft.com/office/drawing/2014/main" id="{6AD66FE2-4B8C-55CC-E57A-AEA52023FBF6}"/>
              </a:ext>
            </a:extLst>
          </p:cNvPr>
          <p:cNvPicPr>
            <a:picLocks noChangeAspect="1"/>
          </p:cNvPicPr>
          <p:nvPr/>
        </p:nvPicPr>
        <p:blipFill>
          <a:blip r:embed="rId6"/>
          <a:stretch>
            <a:fillRect/>
          </a:stretch>
        </p:blipFill>
        <p:spPr>
          <a:xfrm>
            <a:off x="-107496" y="847197"/>
            <a:ext cx="5793752" cy="3854284"/>
          </a:xfrm>
          <a:prstGeom prst="rect">
            <a:avLst/>
          </a:prstGeom>
        </p:spPr>
      </p:pic>
    </p:spTree>
    <p:extLst>
      <p:ext uri="{BB962C8B-B14F-4D97-AF65-F5344CB8AC3E}">
        <p14:creationId xmlns:p14="http://schemas.microsoft.com/office/powerpoint/2010/main" val="1259023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2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1" presetClass="mediacall" presetSubtype="0" fill="hold" nodeType="withEffect">
                                  <p:stCondLst>
                                    <p:cond delay="0"/>
                                  </p:stCondLst>
                                  <p:childTnLst>
                                    <p:cmd type="call" cmd="playFrom(758)">
                                      <p:cBhvr>
                                        <p:cTn id="16" dur="1278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fill="remove"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9E65222-EE93-1039-7DDF-4EEA628A77AB}"/>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6724650" y="1898650"/>
            <a:ext cx="2127250" cy="2127250"/>
          </a:xfrm>
          <a:prstGeom prst="rect">
            <a:avLst/>
          </a:prstGeom>
          <a:ln/>
          <a:effectLst>
            <a:outerShdw blurRad="40000" dist="20000" dir="5400000" rotWithShape="0">
              <a:srgbClr val="000000">
                <a:alpha val="38000"/>
              </a:srgbClr>
            </a:outerShdw>
            <a:softEdge rad="63500"/>
          </a:effectLst>
        </p:spPr>
        <p:style>
          <a:lnRef idx="3">
            <a:schemeClr val="lt1"/>
          </a:lnRef>
          <a:fillRef idx="1">
            <a:schemeClr val="accent4"/>
          </a:fillRef>
          <a:effectRef idx="1">
            <a:schemeClr val="accent4"/>
          </a:effectRef>
          <a:fontRef idx="minor">
            <a:schemeClr val="lt1"/>
          </a:fontRef>
        </p:style>
      </p:pic>
      <p:sp>
        <p:nvSpPr>
          <p:cNvPr id="3" name="Content Placeholder 2">
            <a:extLst>
              <a:ext uri="{FF2B5EF4-FFF2-40B4-BE49-F238E27FC236}">
                <a16:creationId xmlns:a16="http://schemas.microsoft.com/office/drawing/2014/main" id="{B1906118-0D31-6668-16E1-7D92D214CB8A}"/>
              </a:ext>
            </a:extLst>
          </p:cNvPr>
          <p:cNvSpPr>
            <a:spLocks noGrp="1"/>
          </p:cNvSpPr>
          <p:nvPr>
            <p:ph idx="1"/>
          </p:nvPr>
        </p:nvSpPr>
        <p:spPr/>
        <p:txBody>
          <a:bodyPr/>
          <a:lstStyle/>
          <a:p>
            <a:pPr marL="0" indent="0">
              <a:buNone/>
            </a:pPr>
            <a:r>
              <a:rPr lang="en-CA" dirty="0"/>
              <a:t>New APLer</a:t>
            </a:r>
          </a:p>
          <a:p>
            <a:pPr marL="0" indent="0">
              <a:buNone/>
            </a:pPr>
            <a:r>
              <a:rPr lang="en-CA" dirty="0"/>
              <a:t>Forge</a:t>
            </a:r>
          </a:p>
          <a:p>
            <a:pPr marL="0" indent="0">
              <a:buNone/>
            </a:pPr>
            <a:r>
              <a:rPr lang="en-CA" dirty="0" err="1"/>
              <a:t>UWaterloo</a:t>
            </a:r>
            <a:r>
              <a:rPr lang="en-CA" dirty="0"/>
              <a:t> Computer Engineering</a:t>
            </a:r>
          </a:p>
          <a:p>
            <a:pPr marL="0" indent="0">
              <a:buNone/>
            </a:pPr>
            <a:r>
              <a:rPr lang="en-CA" dirty="0"/>
              <a:t>Co-Op Student/Intern @ </a:t>
            </a:r>
            <a:r>
              <a:rPr lang="en-CA" dirty="0" err="1"/>
              <a:t>Dyalog</a:t>
            </a:r>
            <a:r>
              <a:rPr lang="en-CA" dirty="0"/>
              <a:t> Ltd</a:t>
            </a:r>
          </a:p>
        </p:txBody>
      </p:sp>
      <p:sp>
        <p:nvSpPr>
          <p:cNvPr id="4" name="Title 3">
            <a:extLst>
              <a:ext uri="{FF2B5EF4-FFF2-40B4-BE49-F238E27FC236}">
                <a16:creationId xmlns:a16="http://schemas.microsoft.com/office/drawing/2014/main" id="{1DF90A8F-30C4-7783-3413-B4B96AA60631}"/>
              </a:ext>
            </a:extLst>
          </p:cNvPr>
          <p:cNvSpPr>
            <a:spLocks noGrp="1"/>
          </p:cNvSpPr>
          <p:nvPr>
            <p:ph type="title"/>
          </p:nvPr>
        </p:nvSpPr>
        <p:spPr/>
        <p:txBody>
          <a:bodyPr/>
          <a:lstStyle/>
          <a:p>
            <a:r>
              <a:rPr lang="en-CA" dirty="0"/>
              <a:t>Who am I?</a:t>
            </a:r>
          </a:p>
        </p:txBody>
      </p:sp>
      <p:sp>
        <p:nvSpPr>
          <p:cNvPr id="5" name="Media Placeholder 4">
            <a:extLst>
              <a:ext uri="{FF2B5EF4-FFF2-40B4-BE49-F238E27FC236}">
                <a16:creationId xmlns:a16="http://schemas.microsoft.com/office/drawing/2014/main" id="{D47F5A50-23E1-F2B1-1646-FF319EDFE97A}"/>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433993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6087B-EBF1-535A-A7A5-6F42B8DEA27B}"/>
              </a:ext>
            </a:extLst>
          </p:cNvPr>
          <p:cNvSpPr>
            <a:spLocks noGrp="1"/>
          </p:cNvSpPr>
          <p:nvPr>
            <p:ph idx="1"/>
          </p:nvPr>
        </p:nvSpPr>
        <p:spPr/>
        <p:txBody>
          <a:bodyPr/>
          <a:lstStyle/>
          <a:p>
            <a:pPr marL="0" indent="0">
              <a:buNone/>
            </a:pPr>
            <a:r>
              <a:rPr lang="en-CA" dirty="0"/>
              <a:t>Heard?</a:t>
            </a:r>
          </a:p>
          <a:p>
            <a:pPr marL="0" indent="0">
              <a:buNone/>
            </a:pPr>
            <a:r>
              <a:rPr lang="en-CA" dirty="0"/>
              <a:t>Used?</a:t>
            </a:r>
          </a:p>
        </p:txBody>
      </p:sp>
      <p:sp>
        <p:nvSpPr>
          <p:cNvPr id="4" name="Title 3">
            <a:extLst>
              <a:ext uri="{FF2B5EF4-FFF2-40B4-BE49-F238E27FC236}">
                <a16:creationId xmlns:a16="http://schemas.microsoft.com/office/drawing/2014/main" id="{1F40420B-692B-0E0B-09CD-FD69B07FBBDC}"/>
              </a:ext>
            </a:extLst>
          </p:cNvPr>
          <p:cNvSpPr>
            <a:spLocks noGrp="1"/>
          </p:cNvSpPr>
          <p:nvPr>
            <p:ph type="title"/>
          </p:nvPr>
        </p:nvSpPr>
        <p:spPr/>
        <p:txBody>
          <a:bodyPr/>
          <a:lstStyle/>
          <a:p>
            <a:r>
              <a:rPr lang="en-CA" dirty="0"/>
              <a:t>Quick Show of Hands</a:t>
            </a:r>
          </a:p>
        </p:txBody>
      </p:sp>
      <p:sp>
        <p:nvSpPr>
          <p:cNvPr id="5" name="Media Placeholder 4">
            <a:extLst>
              <a:ext uri="{FF2B5EF4-FFF2-40B4-BE49-F238E27FC236}">
                <a16:creationId xmlns:a16="http://schemas.microsoft.com/office/drawing/2014/main" id="{9CF61EC0-C2E0-0E45-1D47-4BBDF0DC7F6F}"/>
              </a:ext>
            </a:extLst>
          </p:cNvPr>
          <p:cNvSpPr>
            <a:spLocks noGrp="1"/>
          </p:cNvSpPr>
          <p:nvPr>
            <p:ph type="media" sz="quarter" idx="11"/>
          </p:nvPr>
        </p:nvSpPr>
        <p:spPr/>
        <p:txBody>
          <a:bodyPr/>
          <a:lstStyle/>
          <a:p>
            <a:endParaRPr lang="en-CA"/>
          </a:p>
        </p:txBody>
      </p:sp>
      <p:pic>
        <p:nvPicPr>
          <p:cNvPr id="7" name="Picture 2">
            <a:extLst>
              <a:ext uri="{FF2B5EF4-FFF2-40B4-BE49-F238E27FC236}">
                <a16:creationId xmlns:a16="http://schemas.microsoft.com/office/drawing/2014/main" id="{BB3AA455-F4D1-7C6B-F3F1-AD71CAAEAE8F}"/>
              </a:ext>
            </a:extLst>
          </p:cNvPr>
          <p:cNvPicPr>
            <a:picLocks noGrp="1" noChangeAspect="1" noChangeArrowheads="1"/>
          </p:cNvPicPr>
          <p:nvPr>
            <p:ph idx="10"/>
          </p:nvPr>
        </p:nvPicPr>
        <p:blipFill>
          <a:blip r:embed="rId3" cstate="print">
            <a:extLst>
              <a:ext uri="{28A0092B-C50C-407E-A947-70E740481C1C}">
                <a14:useLocalDpi xmlns:a14="http://schemas.microsoft.com/office/drawing/2010/main" val="0"/>
              </a:ext>
            </a:extLst>
          </a:blip>
          <a:srcRect/>
          <a:stretch>
            <a:fillRect/>
          </a:stretch>
        </p:blipFill>
        <p:spPr bwMode="auto">
          <a:xfrm>
            <a:off x="6724650" y="1898650"/>
            <a:ext cx="2127250" cy="212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294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F74E3D2-93D7-77DC-B515-7D8B8B979644}"/>
              </a:ext>
            </a:extLst>
          </p:cNvPr>
          <p:cNvSpPr>
            <a:spLocks noGrp="1"/>
          </p:cNvSpPr>
          <p:nvPr>
            <p:ph idx="10"/>
          </p:nvPr>
        </p:nvSpPr>
        <p:spPr/>
        <p:txBody>
          <a:bodyPr/>
          <a:lstStyle/>
          <a:p>
            <a:endParaRPr lang="en-CA"/>
          </a:p>
        </p:txBody>
      </p:sp>
      <p:sp>
        <p:nvSpPr>
          <p:cNvPr id="2" name="Text Placeholder 1">
            <a:extLst>
              <a:ext uri="{FF2B5EF4-FFF2-40B4-BE49-F238E27FC236}">
                <a16:creationId xmlns:a16="http://schemas.microsoft.com/office/drawing/2014/main" id="{65B4A6F7-AEBE-8D2D-672F-8AFB0BD14581}"/>
              </a:ext>
            </a:extLst>
          </p:cNvPr>
          <p:cNvSpPr>
            <a:spLocks noGrp="1"/>
          </p:cNvSpPr>
          <p:nvPr>
            <p:ph idx="1"/>
          </p:nvPr>
        </p:nvSpPr>
        <p:spPr/>
        <p:txBody>
          <a:bodyPr/>
          <a:lstStyle/>
          <a:p>
            <a:r>
              <a:rPr lang="en-CA" dirty="0"/>
              <a:t>Not if you learn it!</a:t>
            </a:r>
          </a:p>
        </p:txBody>
      </p:sp>
      <p:sp>
        <p:nvSpPr>
          <p:cNvPr id="3" name="Title 2">
            <a:extLst>
              <a:ext uri="{FF2B5EF4-FFF2-40B4-BE49-F238E27FC236}">
                <a16:creationId xmlns:a16="http://schemas.microsoft.com/office/drawing/2014/main" id="{71658167-A950-C86D-9CE8-A463170783CA}"/>
              </a:ext>
            </a:extLst>
          </p:cNvPr>
          <p:cNvSpPr>
            <a:spLocks noGrp="1"/>
          </p:cNvSpPr>
          <p:nvPr>
            <p:ph type="title"/>
          </p:nvPr>
        </p:nvSpPr>
        <p:spPr/>
        <p:txBody>
          <a:bodyPr/>
          <a:lstStyle/>
          <a:p>
            <a:r>
              <a:rPr lang="en-CA"/>
              <a:t>Myth </a:t>
            </a:r>
            <a:r>
              <a:rPr lang="en-CA" dirty="0"/>
              <a:t>… APL is Unreadable</a:t>
            </a:r>
          </a:p>
        </p:txBody>
      </p:sp>
      <p:sp>
        <p:nvSpPr>
          <p:cNvPr id="6" name="Media Placeholder 5">
            <a:extLst>
              <a:ext uri="{FF2B5EF4-FFF2-40B4-BE49-F238E27FC236}">
                <a16:creationId xmlns:a16="http://schemas.microsoft.com/office/drawing/2014/main" id="{0059897F-D2EC-1DD4-0790-DF185924A7F4}"/>
              </a:ext>
            </a:extLst>
          </p:cNvPr>
          <p:cNvSpPr>
            <a:spLocks noGrp="1"/>
          </p:cNvSpPr>
          <p:nvPr>
            <p:ph type="media" sz="quarter" idx="11"/>
          </p:nvPr>
        </p:nvSpPr>
        <p:spPr/>
        <p:txBody>
          <a:bodyPr/>
          <a:lstStyle/>
          <a:p>
            <a:endParaRPr lang="en-CA"/>
          </a:p>
        </p:txBody>
      </p:sp>
      <p:sp>
        <p:nvSpPr>
          <p:cNvPr id="4" name="TextBox 3">
            <a:extLst>
              <a:ext uri="{FF2B5EF4-FFF2-40B4-BE49-F238E27FC236}">
                <a16:creationId xmlns:a16="http://schemas.microsoft.com/office/drawing/2014/main" id="{1BF82B97-C5ED-430D-8B13-4205B0BC9612}"/>
              </a:ext>
            </a:extLst>
          </p:cNvPr>
          <p:cNvSpPr txBox="1"/>
          <p:nvPr/>
        </p:nvSpPr>
        <p:spPr>
          <a:xfrm>
            <a:off x="1825362" y="3685101"/>
            <a:ext cx="549327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CA" sz="4400" dirty="0">
                <a:latin typeface="APL387 Unicode" panose="020B0709000202000203" pitchFamily="50" charset="0"/>
                <a:sym typeface="Sarabun Regular"/>
              </a:rPr>
              <a:t>+⌿÷≢</a:t>
            </a:r>
            <a:endParaRPr kumimoji="0" lang="en-CA" sz="4400" b="0" i="0" u="none" strike="noStrike" cap="none" spc="0" normalizeH="0" baseline="0" dirty="0">
              <a:ln>
                <a:noFill/>
              </a:ln>
              <a:solidFill>
                <a:schemeClr val="tx1"/>
              </a:solidFill>
              <a:effectLst/>
              <a:uFillTx/>
              <a:latin typeface="APL387 Unicode" panose="020B0709000202000203" pitchFamily="50" charset="0"/>
              <a:sym typeface="Sarabun Regular"/>
            </a:endParaRPr>
          </a:p>
        </p:txBody>
      </p:sp>
      <p:sp>
        <p:nvSpPr>
          <p:cNvPr id="10" name="TextBox 9">
            <a:extLst>
              <a:ext uri="{FF2B5EF4-FFF2-40B4-BE49-F238E27FC236}">
                <a16:creationId xmlns:a16="http://schemas.microsoft.com/office/drawing/2014/main" id="{7E963F2D-5A50-6042-794C-3064B642AA6C}"/>
              </a:ext>
            </a:extLst>
          </p:cNvPr>
          <p:cNvSpPr txBox="1"/>
          <p:nvPr/>
        </p:nvSpPr>
        <p:spPr>
          <a:xfrm>
            <a:off x="511232" y="2310140"/>
            <a:ext cx="1093124" cy="523220"/>
          </a:xfrm>
          <a:prstGeom prst="rect">
            <a:avLst/>
          </a:prstGeom>
          <a:noFill/>
        </p:spPr>
        <p:txBody>
          <a:bodyPr wrap="square">
            <a:spAutoFit/>
          </a:bodyPr>
          <a:lstStyle/>
          <a:p>
            <a:r>
              <a:rPr lang="ar-AE" sz="2800" dirty="0"/>
              <a:t>متوسط</a:t>
            </a:r>
            <a:endParaRPr lang="en-CA" sz="2800" dirty="0"/>
          </a:p>
        </p:txBody>
      </p:sp>
      <p:sp>
        <p:nvSpPr>
          <p:cNvPr id="18" name="TextBox 17">
            <a:extLst>
              <a:ext uri="{FF2B5EF4-FFF2-40B4-BE49-F238E27FC236}">
                <a16:creationId xmlns:a16="http://schemas.microsoft.com/office/drawing/2014/main" id="{A8435D26-7060-65DD-52B9-125236E10C1B}"/>
              </a:ext>
            </a:extLst>
          </p:cNvPr>
          <p:cNvSpPr txBox="1"/>
          <p:nvPr/>
        </p:nvSpPr>
        <p:spPr>
          <a:xfrm>
            <a:off x="5545322" y="2224225"/>
            <a:ext cx="760929" cy="1323439"/>
          </a:xfrm>
          <a:prstGeom prst="rect">
            <a:avLst/>
          </a:prstGeom>
          <a:noFill/>
        </p:spPr>
        <p:txBody>
          <a:bodyPr wrap="square">
            <a:spAutoFit/>
          </a:bodyPr>
          <a:lstStyle/>
          <a:p>
            <a:r>
              <a:rPr lang="ja-JP" altLang="en-US" sz="4000" b="1" dirty="0"/>
              <a:t>平</a:t>
            </a:r>
            <a:endParaRPr lang="en-CA" altLang="ja-JP" sz="4000" b="1" dirty="0"/>
          </a:p>
          <a:p>
            <a:r>
              <a:rPr lang="ja-JP" altLang="en-US" sz="4000" b="1" dirty="0"/>
              <a:t>均</a:t>
            </a:r>
            <a:endParaRPr lang="en-CA" sz="4000" b="1" dirty="0"/>
          </a:p>
        </p:txBody>
      </p:sp>
      <p:sp>
        <p:nvSpPr>
          <p:cNvPr id="22" name="TextBox 21">
            <a:extLst>
              <a:ext uri="{FF2B5EF4-FFF2-40B4-BE49-F238E27FC236}">
                <a16:creationId xmlns:a16="http://schemas.microsoft.com/office/drawing/2014/main" id="{7F625CB8-97A1-25F5-13BB-3B37C949F306}"/>
              </a:ext>
            </a:extLst>
          </p:cNvPr>
          <p:cNvSpPr txBox="1"/>
          <p:nvPr/>
        </p:nvSpPr>
        <p:spPr>
          <a:xfrm>
            <a:off x="1211402" y="3208497"/>
            <a:ext cx="951808" cy="461665"/>
          </a:xfrm>
          <a:prstGeom prst="rect">
            <a:avLst/>
          </a:prstGeom>
          <a:noFill/>
        </p:spPr>
        <p:txBody>
          <a:bodyPr wrap="square">
            <a:spAutoFit/>
          </a:bodyPr>
          <a:lstStyle/>
          <a:p>
            <a:r>
              <a:rPr lang="ko-KR" altLang="en-US" sz="2400" b="1" dirty="0"/>
              <a:t>평균</a:t>
            </a:r>
            <a:endParaRPr lang="en-CA" sz="2400" b="1"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5BFCBC6-9355-FDB1-4A5A-44D7BDD46030}"/>
                  </a:ext>
                </a:extLst>
              </p:cNvPr>
              <p:cNvSpPr txBox="1"/>
              <p:nvPr/>
            </p:nvSpPr>
            <p:spPr>
              <a:xfrm>
                <a:off x="3051085" y="2244360"/>
                <a:ext cx="1476460" cy="11762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CA" sz="2800" i="1" smtClean="0">
                              <a:latin typeface="Cambria Math" panose="02040503050406030204" pitchFamily="18" charset="0"/>
                            </a:rPr>
                          </m:ctrlPr>
                        </m:dPr>
                        <m:e>
                          <m:f>
                            <m:fPr>
                              <m:ctrlPr>
                                <a:rPr lang="en-CA" sz="2800" i="1">
                                  <a:latin typeface="Cambria Math" panose="02040503050406030204" pitchFamily="18" charset="0"/>
                                </a:rPr>
                              </m:ctrlPr>
                            </m:fPr>
                            <m:num>
                              <m:r>
                                <a:rPr lang="en-CA" sz="2800" i="1">
                                  <a:latin typeface="Cambria Math" panose="02040503050406030204" pitchFamily="18" charset="0"/>
                                </a:rPr>
                                <m:t>1</m:t>
                              </m:r>
                            </m:num>
                            <m:den>
                              <m:r>
                                <a:rPr lang="en-CA" sz="2800" i="1">
                                  <a:latin typeface="Cambria Math" panose="02040503050406030204" pitchFamily="18" charset="0"/>
                                </a:rPr>
                                <m:t>𝑛</m:t>
                              </m:r>
                            </m:den>
                          </m:f>
                          <m:nary>
                            <m:naryPr>
                              <m:chr m:val="∑"/>
                              <m:ctrlPr>
                                <a:rPr lang="en-CA" sz="2800" i="1">
                                  <a:latin typeface="Cambria Math" panose="02040503050406030204" pitchFamily="18" charset="0"/>
                                </a:rPr>
                              </m:ctrlPr>
                            </m:naryPr>
                            <m:sub>
                              <m:r>
                                <a:rPr lang="en-CA" sz="2800" i="1">
                                  <a:latin typeface="Cambria Math" panose="02040503050406030204" pitchFamily="18" charset="0"/>
                                </a:rPr>
                                <m:t>𝑖</m:t>
                              </m:r>
                              <m:r>
                                <a:rPr lang="en-CA" sz="2800" i="1">
                                  <a:latin typeface="Cambria Math" panose="02040503050406030204" pitchFamily="18" charset="0"/>
                                </a:rPr>
                                <m:t>=1</m:t>
                              </m:r>
                            </m:sub>
                            <m:sup>
                              <m:r>
                                <a:rPr lang="en-CA" sz="2800" i="1">
                                  <a:latin typeface="Cambria Math" panose="02040503050406030204" pitchFamily="18" charset="0"/>
                                </a:rPr>
                                <m:t>𝑛</m:t>
                              </m:r>
                            </m:sup>
                            <m:e>
                              <m:sSub>
                                <m:sSubPr>
                                  <m:ctrlPr>
                                    <a:rPr lang="en-CA" sz="2800" i="1">
                                      <a:latin typeface="Cambria Math" panose="02040503050406030204" pitchFamily="18" charset="0"/>
                                    </a:rPr>
                                  </m:ctrlPr>
                                </m:sSubPr>
                                <m:e>
                                  <m:r>
                                    <a:rPr lang="en-CA" sz="2800" i="1">
                                      <a:latin typeface="Cambria Math" panose="02040503050406030204" pitchFamily="18" charset="0"/>
                                    </a:rPr>
                                    <m:t>𝑥</m:t>
                                  </m:r>
                                </m:e>
                                <m:sub>
                                  <m:r>
                                    <a:rPr lang="en-CA" sz="2800" i="1">
                                      <a:latin typeface="Cambria Math" panose="02040503050406030204" pitchFamily="18" charset="0"/>
                                    </a:rPr>
                                    <m:t>𝑖</m:t>
                                  </m:r>
                                </m:sub>
                              </m:sSub>
                            </m:e>
                          </m:nary>
                        </m:e>
                      </m:d>
                    </m:oMath>
                  </m:oMathPara>
                </a14:m>
                <a:endParaRPr lang="en-CA" sz="2800" dirty="0"/>
              </a:p>
            </p:txBody>
          </p:sp>
        </mc:Choice>
        <mc:Fallback xmlns="">
          <p:sp>
            <p:nvSpPr>
              <p:cNvPr id="26" name="TextBox 25">
                <a:extLst>
                  <a:ext uri="{FF2B5EF4-FFF2-40B4-BE49-F238E27FC236}">
                    <a16:creationId xmlns:a16="http://schemas.microsoft.com/office/drawing/2014/main" id="{65BFCBC6-9355-FDB1-4A5A-44D7BDD46030}"/>
                  </a:ext>
                </a:extLst>
              </p:cNvPr>
              <p:cNvSpPr txBox="1">
                <a:spLocks noRot="1" noChangeAspect="1" noMove="1" noResize="1" noEditPoints="1" noAdjustHandles="1" noChangeArrowheads="1" noChangeShapeType="1" noTextEdit="1"/>
              </p:cNvSpPr>
              <p:nvPr/>
            </p:nvSpPr>
            <p:spPr>
              <a:xfrm>
                <a:off x="3051085" y="2244360"/>
                <a:ext cx="1476460" cy="117621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48230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1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1000"/>
                                        <p:tgtEl>
                                          <p:spTgt spid="18">
                                            <p:txEl>
                                              <p:pRg st="0" end="0"/>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up)">
                                      <p:cBhvr>
                                        <p:cTn id="26" dur="10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8" grpId="0" build="allAtOnce"/>
      <p:bldP spid="22"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EAC24-5B2B-C28B-2E6E-173494A1FB5D}"/>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9C3F65A-E9BD-479A-5F0A-525F00AB5DD9}"/>
              </a:ext>
            </a:extLst>
          </p:cNvPr>
          <p:cNvSpPr>
            <a:spLocks noGrp="1"/>
          </p:cNvSpPr>
          <p:nvPr>
            <p:ph idx="10"/>
          </p:nvPr>
        </p:nvSpPr>
        <p:spPr/>
        <p:txBody>
          <a:bodyPr/>
          <a:lstStyle/>
          <a:p>
            <a:endParaRPr lang="en-CA"/>
          </a:p>
        </p:txBody>
      </p:sp>
      <p:sp>
        <p:nvSpPr>
          <p:cNvPr id="2" name="Text Placeholder 1">
            <a:extLst>
              <a:ext uri="{FF2B5EF4-FFF2-40B4-BE49-F238E27FC236}">
                <a16:creationId xmlns:a16="http://schemas.microsoft.com/office/drawing/2014/main" id="{3B4B09BC-EE77-C79C-7711-8F90E05B381E}"/>
              </a:ext>
            </a:extLst>
          </p:cNvPr>
          <p:cNvSpPr>
            <a:spLocks noGrp="1"/>
          </p:cNvSpPr>
          <p:nvPr>
            <p:ph idx="1"/>
          </p:nvPr>
        </p:nvSpPr>
        <p:spPr/>
        <p:txBody>
          <a:bodyPr/>
          <a:lstStyle/>
          <a:p>
            <a:pPr marL="0" indent="0" defTabSz="600075">
              <a:buNone/>
            </a:pPr>
            <a:r>
              <a:rPr lang="en-CA" dirty="0">
                <a:solidFill>
                  <a:schemeClr val="tx1"/>
                </a:solidFill>
                <a:latin typeface="APL387 Unicode" panose="020B0709000202000203" pitchFamily="50" charset="0"/>
              </a:rPr>
              <a:t>	Sum		← +⌿</a:t>
            </a:r>
          </a:p>
          <a:p>
            <a:pPr marL="0" indent="0" defTabSz="600075">
              <a:buNone/>
            </a:pPr>
            <a:r>
              <a:rPr lang="en-CA" dirty="0">
                <a:solidFill>
                  <a:schemeClr val="tx1"/>
                </a:solidFill>
                <a:latin typeface="APL387 Unicode" panose="020B0709000202000203" pitchFamily="50" charset="0"/>
              </a:rPr>
              <a:t>	Div		← ÷</a:t>
            </a:r>
          </a:p>
          <a:p>
            <a:pPr marL="0" indent="0" defTabSz="600075">
              <a:buNone/>
            </a:pPr>
            <a:r>
              <a:rPr lang="en-CA" dirty="0">
                <a:solidFill>
                  <a:schemeClr val="tx1"/>
                </a:solidFill>
                <a:latin typeface="APL387 Unicode" panose="020B0709000202000203" pitchFamily="50" charset="0"/>
              </a:rPr>
              <a:t>	</a:t>
            </a:r>
            <a:r>
              <a:rPr lang="en-CA" dirty="0" err="1">
                <a:solidFill>
                  <a:schemeClr val="tx1"/>
                </a:solidFill>
                <a:latin typeface="APL387 Unicode" panose="020B0709000202000203" pitchFamily="50" charset="0"/>
              </a:rPr>
              <a:t>Cnt</a:t>
            </a:r>
            <a:r>
              <a:rPr lang="en-CA" dirty="0">
                <a:solidFill>
                  <a:schemeClr val="tx1"/>
                </a:solidFill>
                <a:latin typeface="APL387 Unicode" panose="020B0709000202000203" pitchFamily="50" charset="0"/>
              </a:rPr>
              <a:t>		← ≢</a:t>
            </a:r>
          </a:p>
          <a:p>
            <a:pPr marL="0" indent="0" defTabSz="600075">
              <a:buNone/>
            </a:pPr>
            <a:r>
              <a:rPr lang="en-CA" dirty="0">
                <a:solidFill>
                  <a:schemeClr val="tx1"/>
                </a:solidFill>
                <a:latin typeface="APL387 Unicode" panose="020B0709000202000203" pitchFamily="50" charset="0"/>
              </a:rPr>
              <a:t>	Avg		← Sum Div </a:t>
            </a:r>
            <a:r>
              <a:rPr lang="en-CA" dirty="0" err="1">
                <a:solidFill>
                  <a:schemeClr val="tx1"/>
                </a:solidFill>
                <a:latin typeface="APL387 Unicode" panose="020B0709000202000203" pitchFamily="50" charset="0"/>
              </a:rPr>
              <a:t>Cnt</a:t>
            </a:r>
            <a:endParaRPr lang="en-CA" dirty="0">
              <a:solidFill>
                <a:schemeClr val="tx1"/>
              </a:solidFill>
              <a:latin typeface="APL387 Unicode" panose="020B0709000202000203" pitchFamily="50" charset="0"/>
            </a:endParaRPr>
          </a:p>
          <a:p>
            <a:pPr marL="0" indent="0" defTabSz="600075">
              <a:buNone/>
            </a:pPr>
            <a:r>
              <a:rPr lang="en-CA" dirty="0">
                <a:solidFill>
                  <a:schemeClr val="tx1"/>
                </a:solidFill>
                <a:latin typeface="APL387 Unicode" panose="020B0709000202000203" pitchFamily="50" charset="0"/>
              </a:rPr>
              <a:t>	</a:t>
            </a:r>
          </a:p>
        </p:txBody>
      </p:sp>
      <p:sp>
        <p:nvSpPr>
          <p:cNvPr id="3" name="Title 2">
            <a:extLst>
              <a:ext uri="{FF2B5EF4-FFF2-40B4-BE49-F238E27FC236}">
                <a16:creationId xmlns:a16="http://schemas.microsoft.com/office/drawing/2014/main" id="{ABE60149-C051-81ED-1455-0B73A1EFA9C6}"/>
              </a:ext>
            </a:extLst>
          </p:cNvPr>
          <p:cNvSpPr>
            <a:spLocks noGrp="1"/>
          </p:cNvSpPr>
          <p:nvPr>
            <p:ph type="title"/>
          </p:nvPr>
        </p:nvSpPr>
        <p:spPr/>
        <p:txBody>
          <a:bodyPr/>
          <a:lstStyle/>
          <a:p>
            <a:r>
              <a:rPr lang="en-CA" dirty="0"/>
              <a:t>Myth … APL is Unreadable</a:t>
            </a:r>
          </a:p>
        </p:txBody>
      </p:sp>
      <p:sp>
        <p:nvSpPr>
          <p:cNvPr id="9" name="Media Placeholder 8">
            <a:extLst>
              <a:ext uri="{FF2B5EF4-FFF2-40B4-BE49-F238E27FC236}">
                <a16:creationId xmlns:a16="http://schemas.microsoft.com/office/drawing/2014/main" id="{7339E8BE-7692-E084-A197-629E4D17D88A}"/>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571698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61D14-DF18-7DB3-2B1A-53B7849B5BBA}"/>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A6FEF15-66CC-A7E2-980F-C1F0CBCB8ADF}"/>
              </a:ext>
            </a:extLst>
          </p:cNvPr>
          <p:cNvSpPr>
            <a:spLocks noGrp="1"/>
          </p:cNvSpPr>
          <p:nvPr>
            <p:ph idx="10"/>
          </p:nvPr>
        </p:nvSpPr>
        <p:spPr/>
        <p:txBody>
          <a:bodyPr/>
          <a:lstStyle/>
          <a:p>
            <a:endParaRPr lang="en-CA"/>
          </a:p>
        </p:txBody>
      </p:sp>
      <p:sp>
        <p:nvSpPr>
          <p:cNvPr id="2" name="Text Placeholder 1">
            <a:extLst>
              <a:ext uri="{FF2B5EF4-FFF2-40B4-BE49-F238E27FC236}">
                <a16:creationId xmlns:a16="http://schemas.microsoft.com/office/drawing/2014/main" id="{B7AB160A-7223-ABDB-BF88-BB5DF49CE1BC}"/>
              </a:ext>
            </a:extLst>
          </p:cNvPr>
          <p:cNvSpPr>
            <a:spLocks noGrp="1"/>
          </p:cNvSpPr>
          <p:nvPr>
            <p:ph idx="1"/>
          </p:nvPr>
        </p:nvSpPr>
        <p:spPr/>
        <p:txBody>
          <a:bodyPr/>
          <a:lstStyle/>
          <a:p>
            <a:pPr marL="0" indent="0">
              <a:buNone/>
            </a:pPr>
            <a:r>
              <a:rPr lang="en-CA" dirty="0">
                <a:solidFill>
                  <a:schemeClr val="tx1"/>
                </a:solidFill>
                <a:latin typeface="APL387 Unicode" panose="020B0709000202000203" pitchFamily="50" charset="0"/>
              </a:rPr>
              <a:t>	Avg ← (+⌿) (÷) (≢)</a:t>
            </a:r>
          </a:p>
          <a:p>
            <a:pPr marL="0" indent="0">
              <a:buNone/>
            </a:pPr>
            <a:r>
              <a:rPr lang="en-CA" dirty="0">
                <a:solidFill>
                  <a:schemeClr val="tx1"/>
                </a:solidFill>
                <a:latin typeface="APL387 Unicode" panose="020B0709000202000203" pitchFamily="50" charset="0"/>
              </a:rPr>
              <a:t>	</a:t>
            </a:r>
          </a:p>
        </p:txBody>
      </p:sp>
      <p:sp>
        <p:nvSpPr>
          <p:cNvPr id="3" name="Title 2">
            <a:extLst>
              <a:ext uri="{FF2B5EF4-FFF2-40B4-BE49-F238E27FC236}">
                <a16:creationId xmlns:a16="http://schemas.microsoft.com/office/drawing/2014/main" id="{041C624D-8070-04B3-8A25-7930554F0E32}"/>
              </a:ext>
            </a:extLst>
          </p:cNvPr>
          <p:cNvSpPr>
            <a:spLocks noGrp="1"/>
          </p:cNvSpPr>
          <p:nvPr>
            <p:ph type="title"/>
          </p:nvPr>
        </p:nvSpPr>
        <p:spPr/>
        <p:txBody>
          <a:bodyPr/>
          <a:lstStyle/>
          <a:p>
            <a:r>
              <a:rPr lang="en-CA" dirty="0"/>
              <a:t>Myth … APL is Unreadable</a:t>
            </a:r>
          </a:p>
        </p:txBody>
      </p:sp>
      <p:sp>
        <p:nvSpPr>
          <p:cNvPr id="9" name="Media Placeholder 8">
            <a:extLst>
              <a:ext uri="{FF2B5EF4-FFF2-40B4-BE49-F238E27FC236}">
                <a16:creationId xmlns:a16="http://schemas.microsoft.com/office/drawing/2014/main" id="{485B28B2-AAE0-BAA7-936D-54C9C83E2493}"/>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1761251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5C611-2F6F-D5B0-596C-1E75157A25BD}"/>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D7C1BBF-4E92-9171-2B00-DA9164546EB0}"/>
              </a:ext>
            </a:extLst>
          </p:cNvPr>
          <p:cNvSpPr>
            <a:spLocks noGrp="1"/>
          </p:cNvSpPr>
          <p:nvPr>
            <p:ph idx="10"/>
          </p:nvPr>
        </p:nvSpPr>
        <p:spPr/>
        <p:txBody>
          <a:bodyPr/>
          <a:lstStyle/>
          <a:p>
            <a:endParaRPr lang="en-CA"/>
          </a:p>
        </p:txBody>
      </p:sp>
      <p:sp>
        <p:nvSpPr>
          <p:cNvPr id="2" name="Text Placeholder 1">
            <a:extLst>
              <a:ext uri="{FF2B5EF4-FFF2-40B4-BE49-F238E27FC236}">
                <a16:creationId xmlns:a16="http://schemas.microsoft.com/office/drawing/2014/main" id="{638D903F-0F8A-67D5-A147-A8EE2CCB046E}"/>
              </a:ext>
            </a:extLst>
          </p:cNvPr>
          <p:cNvSpPr>
            <a:spLocks noGrp="1"/>
          </p:cNvSpPr>
          <p:nvPr>
            <p:ph idx="1"/>
          </p:nvPr>
        </p:nvSpPr>
        <p:spPr/>
        <p:txBody>
          <a:bodyPr/>
          <a:lstStyle/>
          <a:p>
            <a:pPr marL="0" indent="0">
              <a:buNone/>
            </a:pPr>
            <a:r>
              <a:rPr lang="en-CA" dirty="0">
                <a:solidFill>
                  <a:schemeClr val="tx1"/>
                </a:solidFill>
                <a:latin typeface="APL387 Unicode" panose="020B0709000202000203" pitchFamily="50" charset="0"/>
              </a:rPr>
              <a:t>	 Avg ← +⌿÷≢</a:t>
            </a:r>
          </a:p>
        </p:txBody>
      </p:sp>
      <p:sp>
        <p:nvSpPr>
          <p:cNvPr id="3" name="Title 2">
            <a:extLst>
              <a:ext uri="{FF2B5EF4-FFF2-40B4-BE49-F238E27FC236}">
                <a16:creationId xmlns:a16="http://schemas.microsoft.com/office/drawing/2014/main" id="{2F54815E-E297-3589-A010-4CBA37DB8523}"/>
              </a:ext>
            </a:extLst>
          </p:cNvPr>
          <p:cNvSpPr>
            <a:spLocks noGrp="1"/>
          </p:cNvSpPr>
          <p:nvPr>
            <p:ph type="title"/>
          </p:nvPr>
        </p:nvSpPr>
        <p:spPr/>
        <p:txBody>
          <a:bodyPr/>
          <a:lstStyle/>
          <a:p>
            <a:r>
              <a:rPr lang="en-CA" dirty="0"/>
              <a:t>Myth … APL is Unreadable</a:t>
            </a:r>
          </a:p>
        </p:txBody>
      </p:sp>
      <p:sp>
        <p:nvSpPr>
          <p:cNvPr id="9" name="Media Placeholder 8">
            <a:extLst>
              <a:ext uri="{FF2B5EF4-FFF2-40B4-BE49-F238E27FC236}">
                <a16:creationId xmlns:a16="http://schemas.microsoft.com/office/drawing/2014/main" id="{5D9718D7-3446-3D8C-6108-6B756479FE97}"/>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2321829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62944-FB0B-426E-6016-C78E7737CE53}"/>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6B379B9-21DD-47A2-D54B-3559559677AC}"/>
              </a:ext>
            </a:extLst>
          </p:cNvPr>
          <p:cNvSpPr>
            <a:spLocks noGrp="1"/>
          </p:cNvSpPr>
          <p:nvPr>
            <p:ph idx="10"/>
          </p:nvPr>
        </p:nvSpPr>
        <p:spPr/>
        <p:txBody>
          <a:bodyPr/>
          <a:lstStyle/>
          <a:p>
            <a:endParaRPr lang="en-CA"/>
          </a:p>
        </p:txBody>
      </p:sp>
      <p:sp>
        <p:nvSpPr>
          <p:cNvPr id="2" name="Text Placeholder 1">
            <a:extLst>
              <a:ext uri="{FF2B5EF4-FFF2-40B4-BE49-F238E27FC236}">
                <a16:creationId xmlns:a16="http://schemas.microsoft.com/office/drawing/2014/main" id="{B0734621-7CF1-0467-0644-26FEBDCF7388}"/>
              </a:ext>
            </a:extLst>
          </p:cNvPr>
          <p:cNvSpPr>
            <a:spLocks noGrp="1"/>
          </p:cNvSpPr>
          <p:nvPr>
            <p:ph idx="1"/>
          </p:nvPr>
        </p:nvSpPr>
        <p:spPr>
          <a:xfrm>
            <a:off x="3052762" y="2070737"/>
            <a:ext cx="3038476" cy="1002025"/>
          </a:xfrm>
        </p:spPr>
        <p:txBody>
          <a:bodyPr>
            <a:noAutofit/>
          </a:bodyPr>
          <a:lstStyle/>
          <a:p>
            <a:pPr marL="0" indent="0" algn="ctr">
              <a:buNone/>
            </a:pPr>
            <a:r>
              <a:rPr lang="en-CA" sz="5400" dirty="0">
                <a:solidFill>
                  <a:schemeClr val="tx1"/>
                </a:solidFill>
                <a:latin typeface="APL387 Unicode" panose="020B0709000202000203" pitchFamily="50" charset="0"/>
              </a:rPr>
              <a:t>(+⌿÷≢)</a:t>
            </a:r>
          </a:p>
        </p:txBody>
      </p:sp>
      <p:sp>
        <p:nvSpPr>
          <p:cNvPr id="3" name="Title 2">
            <a:extLst>
              <a:ext uri="{FF2B5EF4-FFF2-40B4-BE49-F238E27FC236}">
                <a16:creationId xmlns:a16="http://schemas.microsoft.com/office/drawing/2014/main" id="{15F02D17-BD00-8CBE-DFBC-8399803BE7CE}"/>
              </a:ext>
            </a:extLst>
          </p:cNvPr>
          <p:cNvSpPr>
            <a:spLocks noGrp="1"/>
          </p:cNvSpPr>
          <p:nvPr>
            <p:ph type="title"/>
          </p:nvPr>
        </p:nvSpPr>
        <p:spPr/>
        <p:txBody>
          <a:bodyPr/>
          <a:lstStyle/>
          <a:p>
            <a:r>
              <a:rPr lang="en-CA" dirty="0"/>
              <a:t>Myth … APL is Unreadable</a:t>
            </a:r>
          </a:p>
        </p:txBody>
      </p:sp>
      <p:sp>
        <p:nvSpPr>
          <p:cNvPr id="9" name="Media Placeholder 8">
            <a:extLst>
              <a:ext uri="{FF2B5EF4-FFF2-40B4-BE49-F238E27FC236}">
                <a16:creationId xmlns:a16="http://schemas.microsoft.com/office/drawing/2014/main" id="{7EDBDD8D-8BDC-9588-409C-0370FA26FE28}"/>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3960517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997E-10C1-5F37-6D2E-2DEB7A0F92A7}"/>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8A4C803-4101-EDA3-99E1-DB4F82D218E0}"/>
              </a:ext>
            </a:extLst>
          </p:cNvPr>
          <p:cNvSpPr>
            <a:spLocks noGrp="1"/>
          </p:cNvSpPr>
          <p:nvPr>
            <p:ph idx="10"/>
          </p:nvPr>
        </p:nvSpPr>
        <p:spPr/>
        <p:txBody>
          <a:bodyPr/>
          <a:lstStyle/>
          <a:p>
            <a:endParaRPr lang="en-CA"/>
          </a:p>
        </p:txBody>
      </p:sp>
      <p:sp>
        <p:nvSpPr>
          <p:cNvPr id="2" name="Text Placeholder 1">
            <a:extLst>
              <a:ext uri="{FF2B5EF4-FFF2-40B4-BE49-F238E27FC236}">
                <a16:creationId xmlns:a16="http://schemas.microsoft.com/office/drawing/2014/main" id="{7EA8EF92-AF4C-6A3B-7495-CA225FDABBEE}"/>
              </a:ext>
            </a:extLst>
          </p:cNvPr>
          <p:cNvSpPr>
            <a:spLocks noGrp="1"/>
          </p:cNvSpPr>
          <p:nvPr>
            <p:ph idx="1"/>
          </p:nvPr>
        </p:nvSpPr>
        <p:spPr/>
        <p:txBody>
          <a:bodyPr/>
          <a:lstStyle/>
          <a:p>
            <a:pPr marL="0" indent="0">
              <a:buNone/>
            </a:pPr>
            <a:r>
              <a:rPr lang="en-CA" dirty="0">
                <a:solidFill>
                  <a:schemeClr val="tx1"/>
                </a:solidFill>
                <a:latin typeface="APL387 Unicode" panose="020B0709000202000203" pitchFamily="50" charset="0"/>
              </a:rPr>
              <a:t>	(+⌿÷≢) 1 2 3 4</a:t>
            </a:r>
          </a:p>
          <a:p>
            <a:pPr marL="0" indent="0">
              <a:buNone/>
            </a:pPr>
            <a:r>
              <a:rPr lang="en-CA" dirty="0">
                <a:solidFill>
                  <a:schemeClr val="tx1"/>
                </a:solidFill>
                <a:latin typeface="APL387 Unicode" panose="020B0709000202000203" pitchFamily="50" charset="0"/>
              </a:rPr>
              <a:t>2.5</a:t>
            </a:r>
          </a:p>
          <a:p>
            <a:pPr marL="0" indent="0">
              <a:buNone/>
            </a:pPr>
            <a:r>
              <a:rPr lang="en-CA" dirty="0">
                <a:solidFill>
                  <a:schemeClr val="tx1"/>
                </a:solidFill>
                <a:latin typeface="APL387 Unicode" panose="020B0709000202000203" pitchFamily="50" charset="0"/>
              </a:rPr>
              <a:t>	</a:t>
            </a:r>
          </a:p>
        </p:txBody>
      </p:sp>
      <p:sp>
        <p:nvSpPr>
          <p:cNvPr id="3" name="Title 2">
            <a:extLst>
              <a:ext uri="{FF2B5EF4-FFF2-40B4-BE49-F238E27FC236}">
                <a16:creationId xmlns:a16="http://schemas.microsoft.com/office/drawing/2014/main" id="{870C2C44-C710-741B-7B63-2B001F8A4D2B}"/>
              </a:ext>
            </a:extLst>
          </p:cNvPr>
          <p:cNvSpPr>
            <a:spLocks noGrp="1"/>
          </p:cNvSpPr>
          <p:nvPr>
            <p:ph type="title"/>
          </p:nvPr>
        </p:nvSpPr>
        <p:spPr/>
        <p:txBody>
          <a:bodyPr/>
          <a:lstStyle/>
          <a:p>
            <a:r>
              <a:rPr lang="en-CA" dirty="0"/>
              <a:t>Myth … APL is Unreadable</a:t>
            </a:r>
          </a:p>
        </p:txBody>
      </p:sp>
      <p:sp>
        <p:nvSpPr>
          <p:cNvPr id="9" name="Media Placeholder 8">
            <a:extLst>
              <a:ext uri="{FF2B5EF4-FFF2-40B4-BE49-F238E27FC236}">
                <a16:creationId xmlns:a16="http://schemas.microsoft.com/office/drawing/2014/main" id="{A8C51683-3DA9-7075-7BD6-FD4DA225CD63}"/>
              </a:ext>
            </a:extLst>
          </p:cNvPr>
          <p:cNvSpPr>
            <a:spLocks noGrp="1"/>
          </p:cNvSpPr>
          <p:nvPr>
            <p:ph type="media" sz="quarter" idx="11"/>
          </p:nvPr>
        </p:nvSpPr>
        <p:spPr/>
        <p:txBody>
          <a:bodyPr/>
          <a:lstStyle/>
          <a:p>
            <a:endParaRPr lang="en-CA"/>
          </a:p>
        </p:txBody>
      </p:sp>
    </p:spTree>
    <p:extLst>
      <p:ext uri="{BB962C8B-B14F-4D97-AF65-F5344CB8AC3E}">
        <p14:creationId xmlns:p14="http://schemas.microsoft.com/office/powerpoint/2010/main" val="4205123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Office Theme">
  <a:themeElements>
    <a:clrScheme name="Dyalog 2025.6">
      <a:dk1>
        <a:srgbClr val="232222"/>
      </a:dk1>
      <a:lt1>
        <a:sysClr val="window" lastClr="FFFFFF"/>
      </a:lt1>
      <a:dk2>
        <a:srgbClr val="2A3244"/>
      </a:dk2>
      <a:lt2>
        <a:srgbClr val="F2F1F0"/>
      </a:lt2>
      <a:accent1>
        <a:srgbClr val="FF6A13"/>
      </a:accent1>
      <a:accent2>
        <a:srgbClr val="8986CA"/>
      </a:accent2>
      <a:accent3>
        <a:srgbClr val="003B5C"/>
      </a:accent3>
      <a:accent4>
        <a:srgbClr val="FFA300"/>
      </a:accent4>
      <a:accent5>
        <a:srgbClr val="CA2E51"/>
      </a:accent5>
      <a:accent6>
        <a:srgbClr val="FF6A13"/>
      </a:accent6>
      <a:hlink>
        <a:srgbClr val="FF6A13"/>
      </a:hlink>
      <a:folHlink>
        <a:srgbClr val="FF6A13"/>
      </a:folHlink>
    </a:clrScheme>
    <a:fontScheme name="Sarabun">
      <a:majorFont>
        <a:latin typeface="Sarabun"/>
        <a:ea typeface=""/>
        <a:cs typeface=""/>
      </a:majorFont>
      <a:minorFont>
        <a:latin typeface="Sarabu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yalog19_template_bold_calibri.potx" id="{F0C38D23-3AC9-47E9-8D0D-BEDB5EAFCAD2}" vid="{35320D08-F00A-4224-9D94-CDC48BBB4D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158824FFA8754BBAB80B01354A1809" ma:contentTypeVersion="5" ma:contentTypeDescription="Create a new document." ma:contentTypeScope="" ma:versionID="b1e564ed6a6adaf54366d86abd7c424d">
  <xsd:schema xmlns:xsd="http://www.w3.org/2001/XMLSchema" xmlns:xs="http://www.w3.org/2001/XMLSchema" xmlns:p="http://schemas.microsoft.com/office/2006/metadata/properties" xmlns:ns3="c6ca1e78-67a2-42db-bf18-61cd1c6130f6" targetNamespace="http://schemas.microsoft.com/office/2006/metadata/properties" ma:root="true" ma:fieldsID="531f36859a2af9670e5254446b97c887" ns3:_="">
    <xsd:import namespace="c6ca1e78-67a2-42db-bf18-61cd1c6130f6"/>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ca1e78-67a2-42db-bf18-61cd1c6130f6"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6ca1e78-67a2-42db-bf18-61cd1c6130f6" xsi:nil="true"/>
  </documentManagement>
</p:properties>
</file>

<file path=customXml/itemProps1.xml><?xml version="1.0" encoding="utf-8"?>
<ds:datastoreItem xmlns:ds="http://schemas.openxmlformats.org/officeDocument/2006/customXml" ds:itemID="{D3A751B0-20CA-4A56-8C28-89B2B13FC0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ca1e78-67a2-42db-bf18-61cd1c6130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D305C8-114C-4B97-86B4-58E99CE95722}">
  <ds:schemaRefs>
    <ds:schemaRef ds:uri="http://schemas.microsoft.com/sharepoint/v3/contenttype/forms"/>
  </ds:schemaRefs>
</ds:datastoreItem>
</file>

<file path=customXml/itemProps3.xml><?xml version="1.0" encoding="utf-8"?>
<ds:datastoreItem xmlns:ds="http://schemas.openxmlformats.org/officeDocument/2006/customXml" ds:itemID="{91464D66-B298-403A-B6FA-338EA2A71303}">
  <ds:schemaRefs>
    <ds:schemaRef ds:uri="http://purl.org/dc/terms/"/>
    <ds:schemaRef ds:uri="c6ca1e78-67a2-42db-bf18-61cd1c6130f6"/>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8118</TotalTime>
  <Words>1391</Words>
  <Application>Microsoft Office PowerPoint</Application>
  <PresentationFormat>On-screen Show (16:9)</PresentationFormat>
  <Paragraphs>165</Paragraphs>
  <Slides>19</Slides>
  <Notes>19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APL385 Unicode</vt:lpstr>
      <vt:lpstr>APL387 Unicode</vt:lpstr>
      <vt:lpstr>Sarabun</vt:lpstr>
      <vt:lpstr>Wingdings</vt:lpstr>
      <vt:lpstr>Courier New</vt:lpstr>
      <vt:lpstr>Calibri</vt:lpstr>
      <vt:lpstr>Noto Sans SC</vt:lpstr>
      <vt:lpstr>Wingdings 2</vt:lpstr>
      <vt:lpstr>Cambria Math</vt:lpstr>
      <vt:lpstr>Arial</vt:lpstr>
      <vt:lpstr>Office Theme</vt:lpstr>
      <vt:lpstr>Welcome to APL</vt:lpstr>
      <vt:lpstr>Who am I?</vt:lpstr>
      <vt:lpstr>Quick Show of Hands</vt:lpstr>
      <vt:lpstr>Myth … APL is Unreadable</vt:lpstr>
      <vt:lpstr>Myth … APL is Unreadable</vt:lpstr>
      <vt:lpstr>Myth … APL is Unreadable</vt:lpstr>
      <vt:lpstr>Myth … APL is Unreadable</vt:lpstr>
      <vt:lpstr>Myth … APL is Unreadable</vt:lpstr>
      <vt:lpstr>Myth … APL is Unreadable</vt:lpstr>
      <vt:lpstr>Myth … APL is Unreadable</vt:lpstr>
      <vt:lpstr>Myth … APL is Unreadable</vt:lpstr>
      <vt:lpstr>Myth … APL is Unreadable</vt:lpstr>
      <vt:lpstr>What is APL?</vt:lpstr>
      <vt:lpstr>What is APL?</vt:lpstr>
      <vt:lpstr>What is APL?</vt:lpstr>
      <vt:lpstr>Why an APL Project?</vt:lpstr>
      <vt:lpstr>APL Project Opportunities</vt:lpstr>
      <vt:lpstr>Getting Started</vt:lpstr>
      <vt:lpstr>Neat!  https://youtu.be/pMslgySQ8nc</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Smith;Holden Hoover</dc:creator>
  <cp:lastModifiedBy>Fiona Smith</cp:lastModifiedBy>
  <cp:revision>242</cp:revision>
  <dcterms:created xsi:type="dcterms:W3CDTF">2019-07-25T11:46:05Z</dcterms:created>
  <dcterms:modified xsi:type="dcterms:W3CDTF">2026-02-03T14:48:27Z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0x01010011158824FFA8754BBAB80B01354A1809</vt:lpwstr>
  </property>
</Properties>
</file>