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1" r:id="rId3"/>
    <p:sldId id="276" r:id="rId4"/>
    <p:sldId id="273" r:id="rId5"/>
    <p:sldId id="274" r:id="rId6"/>
    <p:sldId id="282" r:id="rId7"/>
    <p:sldId id="283" r:id="rId8"/>
    <p:sldId id="284" r:id="rId9"/>
    <p:sldId id="285" r:id="rId10"/>
    <p:sldId id="286" r:id="rId11"/>
    <p:sldId id="281" r:id="rId12"/>
    <p:sldId id="280" r:id="rId13"/>
    <p:sldId id="289" r:id="rId14"/>
    <p:sldId id="287" r:id="rId15"/>
    <p:sldId id="258" r:id="rId16"/>
    <p:sldId id="291" r:id="rId17"/>
    <p:sldId id="296" r:id="rId18"/>
    <p:sldId id="297" r:id="rId19"/>
    <p:sldId id="298" r:id="rId20"/>
    <p:sldId id="294" r:id="rId21"/>
    <p:sldId id="257" r:id="rId22"/>
    <p:sldId id="292" r:id="rId23"/>
    <p:sldId id="259" r:id="rId24"/>
    <p:sldId id="300" r:id="rId25"/>
    <p:sldId id="303" r:id="rId26"/>
    <p:sldId id="304" r:id="rId27"/>
    <p:sldId id="305" r:id="rId28"/>
    <p:sldId id="309" r:id="rId29"/>
    <p:sldId id="310" r:id="rId30"/>
    <p:sldId id="306" r:id="rId31"/>
    <p:sldId id="308" r:id="rId32"/>
    <p:sldId id="301" r:id="rId33"/>
    <p:sldId id="311" r:id="rId34"/>
    <p:sldId id="307" r:id="rId35"/>
    <p:sldId id="295" r:id="rId36"/>
    <p:sldId id="270" r:id="rId37"/>
    <p:sldId id="288" r:id="rId38"/>
    <p:sldId id="293" r:id="rId39"/>
    <p:sldId id="277" r:id="rId40"/>
    <p:sldId id="279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D80671-C134-4520-8E93-4566E2CA5747}">
          <p14:sldIdLst>
            <p14:sldId id="256"/>
            <p14:sldId id="271"/>
            <p14:sldId id="276"/>
            <p14:sldId id="273"/>
            <p14:sldId id="274"/>
            <p14:sldId id="282"/>
            <p14:sldId id="283"/>
            <p14:sldId id="284"/>
            <p14:sldId id="285"/>
            <p14:sldId id="286"/>
            <p14:sldId id="281"/>
            <p14:sldId id="280"/>
          </p14:sldIdLst>
        </p14:section>
        <p14:section name="Untitled Section" id="{3E911793-0637-4792-AC94-401F5F739B03}">
          <p14:sldIdLst>
            <p14:sldId id="289"/>
            <p14:sldId id="287"/>
            <p14:sldId id="258"/>
            <p14:sldId id="291"/>
            <p14:sldId id="296"/>
            <p14:sldId id="297"/>
            <p14:sldId id="298"/>
            <p14:sldId id="294"/>
            <p14:sldId id="257"/>
            <p14:sldId id="292"/>
            <p14:sldId id="259"/>
            <p14:sldId id="300"/>
            <p14:sldId id="303"/>
            <p14:sldId id="304"/>
            <p14:sldId id="305"/>
            <p14:sldId id="309"/>
            <p14:sldId id="310"/>
            <p14:sldId id="306"/>
            <p14:sldId id="308"/>
            <p14:sldId id="301"/>
            <p14:sldId id="311"/>
            <p14:sldId id="307"/>
            <p14:sldId id="295"/>
            <p14:sldId id="270"/>
            <p14:sldId id="288"/>
            <p14:sldId id="293"/>
            <p14:sldId id="277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49"/>
    <a:srgbClr val="FF9421"/>
    <a:srgbClr val="EFEFBE"/>
    <a:srgbClr val="F6F6D9"/>
    <a:srgbClr val="7C7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2" autoAdjust="0"/>
  </p:normalViewPr>
  <p:slideViewPr>
    <p:cSldViewPr>
      <p:cViewPr varScale="1">
        <p:scale>
          <a:sx n="94" d="100"/>
          <a:sy n="94" d="100"/>
        </p:scale>
        <p:origin x="124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89" y="951570"/>
            <a:ext cx="8525250" cy="144016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494949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6525" y="2751769"/>
            <a:ext cx="8522914" cy="9451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rgbClr val="4949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5" name="Rounded Rectangle 4"/>
          <p:cNvSpPr/>
          <p:nvPr userDrawn="1"/>
        </p:nvSpPr>
        <p:spPr>
          <a:xfrm>
            <a:off x="1601671" y="4822000"/>
            <a:ext cx="6840760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16555"/>
            <a:ext cx="8363272" cy="58506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26645"/>
            <a:ext cx="415846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626645"/>
            <a:ext cx="406845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+mn-lt"/>
              </a:rPr>
              <a:t>‹#›</a:t>
            </a:fld>
            <a:endParaRPr lang="en-GB" sz="16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17" y="4461960"/>
            <a:ext cx="505294" cy="5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fiona\Desktop\Image1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4826919"/>
            <a:ext cx="1147610" cy="20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781691" y="4776995"/>
            <a:ext cx="6714126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400" dirty="0">
                <a:solidFill>
                  <a:schemeClr val="bg1"/>
                </a:solidFill>
              </a:rPr>
              <a:t>Link your code – SWEDAPL'18 Malmö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89" y="951570"/>
            <a:ext cx="8525250" cy="3240360"/>
          </a:xfrm>
        </p:spPr>
        <p:txBody>
          <a:bodyPr/>
          <a:lstStyle/>
          <a:p>
            <a:r>
              <a:rPr lang="en-GB" dirty="0"/>
              <a:t>Link your code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Morten Kromberg</a:t>
            </a:r>
            <a:br>
              <a:rPr lang="en-GB" dirty="0"/>
            </a:br>
            <a:r>
              <a:rPr lang="en-GB" dirty="0"/>
              <a:t>CXO, Dyalog Ltd.</a:t>
            </a:r>
          </a:p>
        </p:txBody>
      </p:sp>
    </p:spTree>
    <p:extLst>
      <p:ext uri="{BB962C8B-B14F-4D97-AF65-F5344CB8AC3E}">
        <p14:creationId xmlns:p14="http://schemas.microsoft.com/office/powerpoint/2010/main" val="130727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B99D-7F6C-4DCA-9653-7333BE27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 1: Breadboarding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50FFC-767B-4E2C-A8A9-363F201E1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DAE24-DD67-4F0E-A0B0-2DDE9F973CE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267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C0CD-EBBD-442A-BB54-472F81B2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1122512"/>
            <a:ext cx="8363272" cy="594066"/>
          </a:xfrm>
        </p:spPr>
        <p:txBody>
          <a:bodyPr/>
          <a:lstStyle/>
          <a:p>
            <a:r>
              <a:rPr lang="da-DK" dirty="0"/>
              <a:t>Nice Things </a:t>
            </a:r>
            <a:br>
              <a:rPr lang="da-DK" dirty="0"/>
            </a:br>
            <a:r>
              <a:rPr lang="da-DK" dirty="0"/>
              <a:t>About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2E33C-7319-465C-952B-F319DB34468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7C3F8-88E0-4DD6-92C7-56299796D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9" y="2735788"/>
            <a:ext cx="5742130" cy="2401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B362F-A918-408F-B2F2-AE66614B4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33"/>
          <a:stretch/>
        </p:blipFill>
        <p:spPr>
          <a:xfrm>
            <a:off x="3435320" y="81297"/>
            <a:ext cx="5412155" cy="25928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7D39C8-8BCB-48DE-9B32-67F941ACC538}"/>
              </a:ext>
            </a:extLst>
          </p:cNvPr>
          <p:cNvSpPr/>
          <p:nvPr/>
        </p:nvSpPr>
        <p:spPr>
          <a:xfrm>
            <a:off x="1466655" y="2841780"/>
            <a:ext cx="3825425" cy="225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55619D-BC94-41A7-881B-CB41506FB101}"/>
              </a:ext>
            </a:extLst>
          </p:cNvPr>
          <p:cNvSpPr/>
          <p:nvPr/>
        </p:nvSpPr>
        <p:spPr>
          <a:xfrm>
            <a:off x="3761910" y="665356"/>
            <a:ext cx="4897887" cy="2412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0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4054-8A43-4332-B6C5-3920B7A8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Nice things about APL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9DB3B-5661-45BB-9ED6-5E7F3B03E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CA22F-4C04-468A-84DB-6F34F353562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95DCB-A821-4792-8FBB-738D418EC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35" y="3201820"/>
            <a:ext cx="7172325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6B1C25-CA79-47D7-ADF6-7623FB25F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64" y="318454"/>
            <a:ext cx="3563709" cy="273217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537C65-41F3-4389-8E9B-98AEB816BBCF}"/>
              </a:ext>
            </a:extLst>
          </p:cNvPr>
          <p:cNvSpPr/>
          <p:nvPr/>
        </p:nvSpPr>
        <p:spPr>
          <a:xfrm>
            <a:off x="6515530" y="1159141"/>
            <a:ext cx="1912712" cy="2514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9A514F-D8A5-4D46-96D9-C018164991A8}"/>
              </a:ext>
            </a:extLst>
          </p:cNvPr>
          <p:cNvSpPr/>
          <p:nvPr/>
        </p:nvSpPr>
        <p:spPr>
          <a:xfrm>
            <a:off x="3671900" y="3750031"/>
            <a:ext cx="4455495" cy="2343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4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0C54-7FD0-4222-A6D8-369FE9BD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Really Nice thing about APL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961D208-6D2A-40E9-BDB9-361AC78E0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35" y="1743532"/>
            <a:ext cx="553709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sortstyles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w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[⍋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;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 </a:t>
            </a: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=≢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styles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←⍸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';'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∊¨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w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[;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 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w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styles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;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]←{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↓∊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';'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,¨{⍵[⍋⍵]}((~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m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)×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++\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m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=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';'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)⊆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}¨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w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styles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;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</a:t>
            </a: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w</a:t>
            </a: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fixtrailingzeros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=≢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i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←⍸(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t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←⊃¨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⎕VFI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¨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[;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])∊⊂,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 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w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lang="da-DK" altLang="da-DK" sz="1100" dirty="0">
                <a:solidFill>
                  <a:srgbClr val="808080"/>
                </a:solidFill>
                <a:latin typeface="APL385 Unicode" panose="020B0709000202000203" pitchFamily="49" charset="0"/>
              </a:rPr>
              <a:t>w</a:t>
            </a:r>
            <a:r>
              <a:rPr lang="da-DK" altLang="da-DK" sz="1100" dirty="0">
                <a:latin typeface="APL385 Unicode" panose="020B0709000202000203" pitchFamily="49" charset="0"/>
              </a:rPr>
              <a:t>⊣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w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i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;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]←⍕¨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t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i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</a:br>
            <a:r>
              <a:rPr lang="da-DK" altLang="da-DK" sz="1100" dirty="0">
                <a:solidFill>
                  <a:srgbClr val="808080"/>
                </a:solidFill>
                <a:latin typeface="APL385 Unicode" panose="020B0709000202000203" pitchFamily="49" charset="0"/>
              </a:rPr>
              <a:t>project</a:t>
            </a:r>
            <a:r>
              <a:rPr lang="da-DK" altLang="da-DK" sz="1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da-DK" altLang="da-DK" sz="1100" dirty="0">
                <a:solidFill>
                  <a:srgbClr val="000080"/>
                </a:solidFill>
                <a:latin typeface="APL385 Unicode" panose="020B0709000202000203" pitchFamily="49" charset="0"/>
              </a:rPr>
              <a:t>⎕NEW</a:t>
            </a:r>
            <a:r>
              <a:rPr lang="da-DK" altLang="da-DK" sz="1100" dirty="0">
                <a:solidFill>
                  <a:srgbClr val="000000"/>
                </a:solidFill>
                <a:latin typeface="APL385 Unicode" panose="020B0709000202000203" pitchFamily="49" charset="0"/>
              </a:rPr>
              <a:t> Project</a:t>
            </a:r>
            <a:br>
              <a:rPr lang="da-DK" altLang="da-DK" sz="1100" dirty="0">
                <a:latin typeface="APL385 Unicode" panose="020B0709000202000203" pitchFamily="49" charset="0"/>
              </a:rPr>
            </a:br>
            <a:r>
              <a:rPr lang="da-DK" altLang="da-DK" sz="11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altLang="da-DK" sz="1100" dirty="0">
                <a:solidFill>
                  <a:srgbClr val="808080"/>
                </a:solidFill>
                <a:latin typeface="APL385 Unicode" panose="020B0709000202000203" pitchFamily="49" charset="0"/>
              </a:rPr>
              <a:t>breadboard</a:t>
            </a:r>
            <a:r>
              <a:rPr lang="da-DK" altLang="da-DK" sz="11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da-DK" altLang="da-DK" sz="1100" dirty="0">
                <a:solidFill>
                  <a:srgbClr val="000080"/>
                </a:solidFill>
                <a:latin typeface="APL385 Unicode" panose="020B0709000202000203" pitchFamily="49" charset="0"/>
              </a:rPr>
              <a:t>⎕NEW</a:t>
            </a:r>
            <a:r>
              <a:rPr lang="da-DK" altLang="da-DK" sz="1100" dirty="0">
                <a:solidFill>
                  <a:srgbClr val="000000"/>
                </a:solidFill>
                <a:latin typeface="APL385 Unicode" panose="020B0709000202000203" pitchFamily="49" charset="0"/>
              </a:rPr>
              <a:t> Breadboard</a:t>
            </a:r>
            <a:r>
              <a:rPr lang="da-DK" altLang="da-DK" sz="1100" dirty="0">
                <a:solidFill>
                  <a:srgbClr val="0000FF"/>
                </a:solidFill>
                <a:latin typeface="APL385 Unicode" panose="020B0709000202000203" pitchFamily="49" charset="0"/>
              </a:rPr>
              <a:t>).</a:t>
            </a:r>
            <a:r>
              <a:rPr lang="da-DK" altLang="da-DK" sz="1100" dirty="0">
                <a:solidFill>
                  <a:srgbClr val="000000"/>
                </a:solidFill>
                <a:latin typeface="APL385 Unicode" panose="020B0709000202000203" pitchFamily="49" charset="0"/>
              </a:rPr>
              <a:t>move_to </a:t>
            </a:r>
            <a:r>
              <a:rPr lang="da-DK" altLang="da-DK" sz="1100" dirty="0">
                <a:solidFill>
                  <a:srgbClr val="808080"/>
                </a:solidFill>
                <a:latin typeface="APL385 Unicode" panose="020B0709000202000203" pitchFamily="49" charset="0"/>
              </a:rPr>
              <a:t>20 20</a:t>
            </a:r>
            <a:br>
              <a:rPr lang="da-DK" altLang="da-DK" sz="1100" dirty="0">
                <a:latin typeface="APL385 Unicode" panose="020B0709000202000203" pitchFamily="49" charset="0"/>
              </a:rPr>
            </a:br>
            <a:r>
              <a:rPr lang="da-DK" altLang="da-DK" sz="1100" dirty="0">
                <a:solidFill>
                  <a:srgbClr val="808080"/>
                </a:solidFill>
                <a:latin typeface="APL385 Unicode" panose="020B0709000202000203" pitchFamily="49" charset="0"/>
              </a:rPr>
              <a:t>project.Add</a:t>
            </a:r>
            <a:r>
              <a:rPr lang="da-DK" altLang="da-DK" sz="11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da-DK" altLang="da-DK" sz="1100" dirty="0">
                <a:solidFill>
                  <a:srgbClr val="808080"/>
                </a:solidFill>
                <a:latin typeface="APL385 Unicode" panose="020B0709000202000203" pitchFamily="49" charset="0"/>
              </a:rPr>
              <a:t>breadboard</a:t>
            </a:r>
            <a:r>
              <a:rPr lang="da-DK" altLang="da-DK" sz="1100" dirty="0">
                <a:latin typeface="Arial Unicode MS"/>
              </a:rPr>
              <a:t> </a:t>
            </a:r>
            <a:endParaRPr lang="da-DK" altLang="da-DK" sz="1100" dirty="0"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8660D2A-8E21-4E77-9BA0-A444D5FFC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331" y="2948050"/>
            <a:ext cx="474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svg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project.svg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pysvg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←⊃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⎕NGET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'c:\devt\breadboarder\svg\bb-apl.svg'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(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xml pyxml)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⎕XML</a:t>
            </a:r>
            <a:r>
              <a:rPr lang="da-DK" altLang="da-DK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svg pysvg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xml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[;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4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]←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fixtrailingzeros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¨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sortstyles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¨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xml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[;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4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pyxml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[;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4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]←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fixtrailingzeros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¨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sortstyles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¨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pyxml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[;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4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]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r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←{(≡/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),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 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xml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pyxml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da-DK" altLang="da-DK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5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368C-4544-4A0C-98CC-504CCF49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Breadboarder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9B40-983A-4E15-A3C6-AFE91195C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Being able to share a single project and data files on GitHub has been a HUGE benefit for this project</a:t>
            </a:r>
          </a:p>
          <a:p>
            <a:r>
              <a:rPr lang="da-DK" dirty="0"/>
              <a:t>The APL code is out there for Romilly's fans to see if they are curious</a:t>
            </a:r>
          </a:p>
          <a:p>
            <a:r>
              <a:rPr lang="da-DK" dirty="0"/>
              <a:t>The </a:t>
            </a:r>
            <a:r>
              <a:rPr lang="da-DK" dirty="0">
                <a:latin typeface="APL385 Unicode" panose="020B0709000202000203" pitchFamily="49" charset="0"/>
              </a:rPr>
              <a:t>]link </a:t>
            </a:r>
            <a:r>
              <a:rPr lang="da-DK" dirty="0"/>
              <a:t>user command allowed me to</a:t>
            </a:r>
          </a:p>
          <a:p>
            <a:pPr lvl="1"/>
            <a:r>
              <a:rPr lang="da-DK" dirty="0"/>
              <a:t>Work interactively with APL in my customary fashion</a:t>
            </a:r>
          </a:p>
          <a:p>
            <a:pPr lvl="1"/>
            <a:r>
              <a:rPr lang="da-DK" dirty="0"/>
              <a:t>Have all changes immediately reflected in the code repository</a:t>
            </a:r>
          </a:p>
          <a:p>
            <a:pPr lvl="1"/>
            <a:r>
              <a:rPr lang="da-DK" dirty="0"/>
              <a:t>If Romilly made any changes to the APL code, I could do a "Git Pull" while talking to him, and immediately see his code in my workspace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3460C-74C7-4FD0-ACA6-D046B9862F7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6B49317-F834-4785-9C2C-181FE147A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3570" y="1442145"/>
            <a:ext cx="4723306" cy="3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1AB0-77DB-4FAE-8AB2-012F4C2C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]link ns dir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A5737-2F60-4B85-A5F6-494900FE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"links" a namespace structure to a folder structure:</a:t>
            </a:r>
          </a:p>
          <a:p>
            <a:pPr lvl="1"/>
            <a:r>
              <a:rPr lang="da-DK" dirty="0"/>
              <a:t>Each function, operator, class or scripted namespace corresponds to an external file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CF61FB-63E5-48A2-8579-426869EFA4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40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B99D-7F6C-4DCA-9653-7333BE27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 2: </a:t>
            </a:r>
            <a:r>
              <a:rPr lang="da-DK" dirty="0">
                <a:latin typeface="APL385 Unicode" panose="020B0709000202000203" pitchFamily="49" charset="0"/>
              </a:rPr>
              <a:t>]link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50FFC-767B-4E2C-A8A9-363F201E1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DAE24-DD67-4F0E-A0B0-2DDE9F973CE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947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161C-1055-4160-9842-CA44CC8E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How it works: Changes in the Workspace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8FA86-2C71-41DD-83C3-8C6FC6139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a-DK" dirty="0"/>
              <a:t>Link attaches itself to the EditorFix callback so that it can react to changes made by the user in the editor.</a:t>
            </a:r>
          </a:p>
          <a:p>
            <a:r>
              <a:rPr lang="da-DK" dirty="0"/>
              <a:t>The exact same code can be called under program control: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ns name [oldname] ⎕SE.Link.Fix src</a:t>
            </a:r>
          </a:p>
          <a:p>
            <a:r>
              <a:rPr lang="da-DK" dirty="0"/>
              <a:t>This allows tools that search and replace or make other changes to source code to report the changes to the link system</a:t>
            </a:r>
          </a:p>
          <a:p>
            <a:r>
              <a:rPr lang="da-DK" dirty="0">
                <a:latin typeface="APL385 Unicode" panose="020B0709000202000203" pitchFamily="49" charset="0"/>
                <a:cs typeface="Arial" panose="020B0604020202020204" pitchFamily="34" charset="0"/>
              </a:rPr>
              <a:t>src</a:t>
            </a:r>
            <a:r>
              <a:rPr lang="da-DK" dirty="0"/>
              <a:t> can either be source to use, or empty to ask link to retrieve the source from the workspace itself</a:t>
            </a:r>
          </a:p>
          <a:p>
            <a:r>
              <a:rPr lang="da-DK" dirty="0"/>
              <a:t>Functions to remove objects from the workspace, and to register dfns/tacit functins, will be added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DFC6A-DD26-4517-AE66-86FD3640CE5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1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161C-1055-4160-9842-CA44CC8E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How it works: Changes to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8FA86-2C71-41DD-83C3-8C6FC6139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Link uses a Microsoft.Net FileSystemWatcher to monitor linked folders</a:t>
            </a:r>
          </a:p>
          <a:p>
            <a:pPr lvl="1"/>
            <a:r>
              <a:rPr lang="da-DK" dirty="0"/>
              <a:t>This is only available under Microsoft Windows; we hope to add cross-platform support in Dyalog 18.0</a:t>
            </a:r>
          </a:p>
          <a:p>
            <a:r>
              <a:rPr lang="da-DK" dirty="0"/>
              <a:t>Under program control, the link system can be made aware of changes, again by calling exactly the same code that handles FSW callbacks: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⎕SE.Link.Notify type path [oldpath]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type</a:t>
            </a:r>
            <a:r>
              <a:rPr lang="da-DK" dirty="0"/>
              <a:t> is one of created|changed|deleted|renamed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path</a:t>
            </a:r>
            <a:r>
              <a:rPr lang="da-DK" dirty="0"/>
              <a:t> and </a:t>
            </a:r>
            <a:r>
              <a:rPr lang="da-DK" dirty="0">
                <a:latin typeface="APL385 Unicode" panose="020B0709000202000203" pitchFamily="49" charset="0"/>
              </a:rPr>
              <a:t>oldpath</a:t>
            </a:r>
            <a:r>
              <a:rPr lang="da-DK" dirty="0"/>
              <a:t> are file names (the latter only provided if type is "renamed"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DFC6A-DD26-4517-AE66-86FD3640CE5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F134-DDA3-4B8C-A0AE-223BB803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-onRead and -onWrite 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A466-1C1C-4326-9C61-D220D4FED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You can specify the names of two functions which will be called </a:t>
            </a:r>
            <a:r>
              <a:rPr lang="da-DK" b="1" i="1" dirty="0"/>
              <a:t>before</a:t>
            </a:r>
            <a:r>
              <a:rPr lang="da-DK" dirty="0"/>
              <a:t> link does it's own processing</a:t>
            </a:r>
          </a:p>
          <a:p>
            <a:r>
              <a:rPr lang="da-DK" dirty="0"/>
              <a:t>This allows you to</a:t>
            </a:r>
          </a:p>
          <a:p>
            <a:pPr lvl="1"/>
            <a:r>
              <a:rPr lang="da-DK" dirty="0"/>
              <a:t>Support file formats not supported natively by link, such as XML, JSON, or acre .charmat and .charvec formats</a:t>
            </a:r>
          </a:p>
          <a:p>
            <a:pPr lvl="1"/>
            <a:r>
              <a:rPr lang="da-DK" dirty="0"/>
              <a:t>Perform additional processing in the workspace if configuration changes</a:t>
            </a:r>
          </a:p>
          <a:p>
            <a:pPr lvl="1"/>
            <a:r>
              <a:rPr lang="da-DK" dirty="0"/>
              <a:t>...etc...</a:t>
            </a:r>
          </a:p>
          <a:p>
            <a:r>
              <a:rPr lang="da-DK" dirty="0"/>
              <a:t>The hooks can return 1 to allow link to perform default processing, or 0 if the hook has done everything that needs to be done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AFB54-FD2B-4C08-BEA9-F253CFE1029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DB7C-4E1C-45EF-821B-5C7D0717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3690B-B626-4CF7-95F0-19439E0A4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Tell a few stories about my journey towards building APL systems from source in text files</a:t>
            </a:r>
          </a:p>
          <a:p>
            <a:r>
              <a:rPr lang="da-DK" dirty="0"/>
              <a:t>Warm you up for Gil, so he can put everything in its proper place</a:t>
            </a:r>
          </a:p>
        </p:txBody>
      </p:sp>
      <p:pic>
        <p:nvPicPr>
          <p:cNvPr id="5" name="Picture 4" descr="Image result for clock">
            <a:extLst>
              <a:ext uri="{FF2B5EF4-FFF2-40B4-BE49-F238E27FC236}">
                <a16:creationId xmlns:a16="http://schemas.microsoft.com/office/drawing/2014/main" id="{2DC68205-4E08-4085-B38A-C49D31E6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6565"/>
            <a:ext cx="1846895" cy="18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6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DE7A-B504-4410-9F48-B8D6142F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]link</a:t>
            </a:r>
            <a:r>
              <a:rPr lang="da-DK" dirty="0"/>
              <a:t> modifiers: Summary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1DA5D6-2F66-4A23-A413-F63AB2FCD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1153" y="1351969"/>
            <a:ext cx="813401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]link ns directory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-source ={      ns|dir|both} 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Whether to consider the ns or dir as the source (both will synchronise) 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Defaults to "both" except when linking #, when it must be specified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-watch  = {none|ns|dir|both} (after initial copying, default=both) 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-extn   = File extension considered to be APL source code (default=.dyalog) 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-flatten  Ignore dir hierarchy, loads everything into ns (default=off) 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-prompt   Prompts user to verify all synchronisation (default=off, not recommended) 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-reset    Removes an existing link (directory argument not required)</a:t>
            </a:r>
            <a:b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-onRead, -onWrite: hooks to handle files in other formats (xml, json, custom)</a:t>
            </a:r>
            <a:endParaRPr kumimoji="0" lang="da-DK" altLang="da-D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5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1AB0-77DB-4FAE-8AB2-012F4C2C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Purpose of the Link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A5737-2F60-4B85-A5F6-494900FE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Keep source in the workspace synchronised with files which have a similar structure</a:t>
            </a:r>
          </a:p>
          <a:p>
            <a:r>
              <a:rPr lang="da-DK" dirty="0"/>
              <a:t>Changes on either side are immediately replicated on the other</a:t>
            </a:r>
          </a:p>
          <a:p>
            <a:pPr lvl="1"/>
            <a:r>
              <a:rPr lang="da-DK" dirty="0"/>
              <a:t>Edit a function → file updates</a:t>
            </a:r>
          </a:p>
          <a:p>
            <a:pPr lvl="1"/>
            <a:r>
              <a:rPr lang="da-DK" dirty="0"/>
              <a:t>Add a new function → new file created</a:t>
            </a:r>
          </a:p>
          <a:p>
            <a:pPr lvl="1"/>
            <a:r>
              <a:rPr lang="da-DK" dirty="0"/>
              <a:t>Rename a folder → namespace renamed (except at the top level)</a:t>
            </a:r>
          </a:p>
          <a:p>
            <a:r>
              <a:rPr lang="da-DK" dirty="0"/>
              <a:t>Direction of synchronisation is optional</a:t>
            </a:r>
          </a:p>
          <a:p>
            <a:pPr lvl="1"/>
            <a:r>
              <a:rPr lang="da-DK" dirty="0"/>
              <a:t>outbound, inbound, or bi-directional </a:t>
            </a:r>
          </a:p>
          <a:p>
            <a:pPr lvl="1"/>
            <a:r>
              <a:rPr lang="da-DK" dirty="0"/>
              <a:t>inbound only available with .NET framework in v17.0</a:t>
            </a:r>
          </a:p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A2F51-E326-4529-AF7A-5B2C9495053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718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1AB0-77DB-4FAE-8AB2-012F4C2C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Purpose of the Link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A5737-2F60-4B85-A5F6-494900FE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NOT a source code management or project system.</a:t>
            </a:r>
          </a:p>
          <a:p>
            <a:r>
              <a:rPr lang="da-DK" dirty="0"/>
              <a:t>Expects:</a:t>
            </a:r>
          </a:p>
          <a:p>
            <a:pPr lvl="1"/>
            <a:r>
              <a:rPr lang="da-DK" dirty="0"/>
              <a:t>A SCM system "below" to manage the source files (SVN, GitHub, etc)</a:t>
            </a:r>
          </a:p>
          <a:p>
            <a:pPr lvl="1"/>
            <a:r>
              <a:rPr lang="da-DK" dirty="0"/>
              <a:t>A project management "on top" to manage dependecies, building, testing etc</a:t>
            </a:r>
          </a:p>
          <a:p>
            <a:r>
              <a:rPr lang="da-DK" dirty="0"/>
              <a:t>Will be available as a proper API, not just a UCMD – to be called by project mgt systems</a:t>
            </a:r>
          </a:p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A2F51-E326-4529-AF7A-5B2C9495053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358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1AB0-77DB-4FAE-8AB2-012F4C2C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]dbuild</a:t>
            </a:r>
            <a:r>
              <a:rPr lang="da-DK" dirty="0">
                <a:latin typeface="+mn-lt"/>
              </a:rPr>
              <a:t>   and   </a:t>
            </a:r>
            <a:r>
              <a:rPr lang="da-DK" dirty="0">
                <a:latin typeface="APL385 Unicode" panose="020B0709000202000203" pitchFamily="49" charset="0"/>
              </a:rPr>
              <a:t>]dtest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A5737-2F60-4B85-A5F6-494900FE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Dyalog has used these two user command internally since v16.0</a:t>
            </a:r>
          </a:p>
          <a:p>
            <a:r>
              <a:rPr lang="da-DK" dirty="0"/>
              <a:t>Used to build and test</a:t>
            </a:r>
          </a:p>
          <a:p>
            <a:pPr lvl="1"/>
            <a:r>
              <a:rPr lang="da-DK" dirty="0"/>
              <a:t>conga.dws (in v16.0)</a:t>
            </a:r>
          </a:p>
          <a:p>
            <a:pPr lvl="1"/>
            <a:r>
              <a:rPr lang="da-DK" dirty="0"/>
              <a:t>isolate.dws (from v17.0)</a:t>
            </a:r>
          </a:p>
          <a:p>
            <a:r>
              <a:rPr lang="da-DK" dirty="0"/>
              <a:t>They do not yet use </a:t>
            </a:r>
            <a:r>
              <a:rPr lang="da-DK" dirty="0">
                <a:latin typeface="APL385 Unicode" panose="020B0709000202000203" pitchFamily="49" charset="0"/>
              </a:rPr>
              <a:t>]link</a:t>
            </a:r>
            <a:r>
              <a:rPr lang="da-DK" dirty="0"/>
              <a:t>, are still based on SALT </a:t>
            </a:r>
            <a:r>
              <a:rPr lang="da-DK" dirty="0">
                <a:latin typeface="APL385 Unicode" panose="020B0709000202000203" pitchFamily="49" charset="0"/>
              </a:rPr>
              <a:t>]load</a:t>
            </a:r>
          </a:p>
          <a:p>
            <a:pPr lvl="1"/>
            <a:r>
              <a:rPr lang="da-DK" dirty="0"/>
              <a:t>Outward links only</a:t>
            </a:r>
          </a:p>
          <a:p>
            <a:pPr lvl="1"/>
            <a:r>
              <a:rPr lang="da-DK" dirty="0"/>
              <a:t>No automatic support for adding new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A2F51-E326-4529-AF7A-5B2C9495053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2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683B-92BC-499B-9D1F-00CD3258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 3: </a:t>
            </a:r>
            <a:r>
              <a:rPr lang="da-DK" dirty="0">
                <a:latin typeface="APL385 Unicode" panose="020B0709000202000203" pitchFamily="49" charset="0"/>
              </a:rPr>
              <a:t>]dbuild </a:t>
            </a:r>
            <a:r>
              <a:rPr lang="da-DK" dirty="0"/>
              <a:t>and </a:t>
            </a:r>
            <a:r>
              <a:rPr lang="da-DK" dirty="0">
                <a:latin typeface="APL385 Unicode" panose="020B0709000202000203" pitchFamily="49" charset="0"/>
              </a:rPr>
              <a:t>]dtest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59E8A-003A-4C6E-AE65-CD6324E03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53CBA-ECA8-4721-B664-030C6E2313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361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EE26-90D7-4C0F-828A-67E34129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407C7-010B-4536-BC8E-8275EAD8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E5C67-9973-4C19-9571-6594729393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3DE51-8DA3-448A-9F59-9435A3A6A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297" y="0"/>
            <a:ext cx="6840703" cy="52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31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933A-3EEA-4C56-8EB2-87B8F563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isolate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8CF1C-8E34-40EC-9943-1DF6EF628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45B1B-2370-4D54-B88A-D742F968985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B5944-1A05-4D4C-8BD2-0469ACB1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50" y="60942"/>
            <a:ext cx="7250315" cy="50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22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933A-3EEA-4C56-8EB2-87B8F563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8CF1C-8E34-40EC-9943-1DF6EF628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45B1B-2370-4D54-B88A-D742F968985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A26F0-87BD-47F3-9629-6DC1D10CA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53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7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3AEE-3E19-480F-93D6-C65ECC7F8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]dbuild "commands"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C2D8E5-E219-4CE0-A212-2877EB45B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248832"/>
              </p:ext>
            </p:extLst>
          </p:nvPr>
        </p:nvGraphicFramePr>
        <p:xfrm>
          <a:off x="804691" y="1383211"/>
          <a:ext cx="753461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222">
                  <a:extLst>
                    <a:ext uri="{9D8B030D-6E8A-4147-A177-3AD203B41FA5}">
                      <a16:colId xmlns:a16="http://schemas.microsoft.com/office/drawing/2014/main" val="1401452669"/>
                    </a:ext>
                  </a:extLst>
                </a:gridCol>
                <a:gridCol w="5292395">
                  <a:extLst>
                    <a:ext uri="{9D8B030D-6E8A-4147-A177-3AD203B41FA5}">
                      <a16:colId xmlns:a16="http://schemas.microsoft.com/office/drawing/2014/main" val="3426048529"/>
                    </a:ext>
                  </a:extLst>
                </a:gridCol>
              </a:tblGrid>
              <a:tr h="319536">
                <a:tc>
                  <a:txBody>
                    <a:bodyPr/>
                    <a:lstStyle/>
                    <a:p>
                      <a:r>
                        <a:rPr lang="da-DK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293668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r>
                        <a:rPr lang="da-DK" dirty="0"/>
                        <a:t>Id,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Metadata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97749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r>
                        <a:rPr lang="da-DK" dirty="0"/>
                        <a:t>Copy (path, target)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Copy a file or folder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700190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r>
                        <a:rPr lang="da-DK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Not yet implemented: Call another build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61983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r>
                        <a:rPr lang="da-DK" dirty="0"/>
                        <a:t>NS, Class, APL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Load one or more .dyalog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400397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r>
                        <a:rPr lang="da-DK" dirty="0"/>
                        <a:t>Lib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Bring in a standard Dyalog tool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65396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r>
                        <a:rPr lang="da-DK" dirty="0"/>
                        <a:t>CSV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Load a .CSV file into a matrix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971588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r>
                        <a:rPr lang="da-DK" dirty="0"/>
                        <a:t>LX, Defaults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Set latent expression, or system variable defaults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135750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r>
                        <a:rPr lang="da-DK" dirty="0"/>
                        <a:t>EXEC, 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Execute expressions (PROD = production builds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307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37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DE2E-9C5B-471C-8247-A1E5815F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]dbuild</a:t>
            </a:r>
            <a:r>
              <a:rPr lang="da-DK" dirty="0"/>
              <a:t> modifiers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5CD1478-F4F3-47D3-AE4A-365814F6BD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8326" y="1607772"/>
            <a:ext cx="77251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-clear[=NCs]   expunge all objects,</a:t>
            </a:r>
            <a:b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(optionally of specified name classes only)</a:t>
            </a:r>
            <a:b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-production    remove links to source files </a:t>
            </a:r>
            <a:b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-quiet         only output actual errors </a:t>
            </a:r>
            <a:endParaRPr kumimoji="0" lang="da-DK" altLang="da-DK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DB7C-4E1C-45EF-821B-5C7D0717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3690B-B626-4CF7-95F0-19439E0A4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Why text files?</a:t>
            </a:r>
          </a:p>
          <a:p>
            <a:r>
              <a:rPr lang="da-DK" dirty="0"/>
              <a:t>Converting Python to APL</a:t>
            </a:r>
          </a:p>
          <a:p>
            <a:pPr lvl="1"/>
            <a:r>
              <a:rPr lang="da-DK" dirty="0"/>
              <a:t>Using the "PyCharm" IDE</a:t>
            </a:r>
          </a:p>
          <a:p>
            <a:r>
              <a:rPr lang="da-DK" dirty="0"/>
              <a:t>Look at some User commands: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]link:</a:t>
            </a:r>
            <a:r>
              <a:rPr lang="da-DK" dirty="0"/>
              <a:t> a namepace and a folder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]dbuild:</a:t>
            </a:r>
            <a:r>
              <a:rPr lang="da-DK" dirty="0"/>
              <a:t> bring several namespaces in</a:t>
            </a:r>
          </a:p>
          <a:p>
            <a:pPr lvl="1"/>
            <a:r>
              <a:rPr lang="da-DK" dirty="0">
                <a:latin typeface="APL385 Unicode" panose="020B0709000202000203" pitchFamily="49" charset="0"/>
              </a:rPr>
              <a:t>]dtest:</a:t>
            </a:r>
            <a:r>
              <a:rPr lang="da-DK" dirty="0"/>
              <a:t> is it still working?</a:t>
            </a:r>
          </a:p>
          <a:p>
            <a:endParaRPr lang="da-DK" dirty="0"/>
          </a:p>
        </p:txBody>
      </p:sp>
      <p:pic>
        <p:nvPicPr>
          <p:cNvPr id="5" name="Picture 4" descr="Image result for clock">
            <a:extLst>
              <a:ext uri="{FF2B5EF4-FFF2-40B4-BE49-F238E27FC236}">
                <a16:creationId xmlns:a16="http://schemas.microsoft.com/office/drawing/2014/main" id="{2DC68205-4E08-4085-B38A-C49D31E6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6565"/>
            <a:ext cx="1846895" cy="18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246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62C4-22F4-4A98-9824-4211DCD9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DTest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4F7B7-737C-4F70-8EEF-FC6E0E8A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5E0BD-50FE-4364-8E68-345C714966A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C4F93-1A3F-47D2-BDAA-78C5DC20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8" y="1580072"/>
            <a:ext cx="4905375" cy="28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9B87B1-DD90-461F-83E2-DED2114E8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17" y="118214"/>
            <a:ext cx="5076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62C4-22F4-4A98-9824-4211DCD9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4F7B7-737C-4F70-8EEF-FC6E0E8A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5E0BD-50FE-4364-8E68-345C714966A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FADFE-F616-4BCE-A82C-57D39B683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38" y="0"/>
            <a:ext cx="71719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5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3AEE-3E19-480F-93D6-C65ECC7F8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]dtest "commands"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C2D8E5-E219-4CE0-A212-2877EB45B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155940"/>
              </p:ext>
            </p:extLst>
          </p:nvPr>
        </p:nvGraphicFramePr>
        <p:xfrm>
          <a:off x="341313" y="1806665"/>
          <a:ext cx="831848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492">
                  <a:extLst>
                    <a:ext uri="{9D8B030D-6E8A-4147-A177-3AD203B41FA5}">
                      <a16:colId xmlns:a16="http://schemas.microsoft.com/office/drawing/2014/main" val="1401452669"/>
                    </a:ext>
                  </a:extLst>
                </a:gridCol>
                <a:gridCol w="5842992">
                  <a:extLst>
                    <a:ext uri="{9D8B030D-6E8A-4147-A177-3AD203B41FA5}">
                      <a16:colId xmlns:a16="http://schemas.microsoft.com/office/drawing/2014/main" val="3426048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29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Setup (fnlist)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Listof setups to run (all tests will be repeated for each setup)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9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Test (fn)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Name of a test function to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70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Teardown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Function which performs any final checks and "tears down" what what was set up.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6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753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DE2E-9C5B-471C-8247-A1E5815F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]dtest</a:t>
            </a:r>
            <a:r>
              <a:rPr lang="da-DK" dirty="0"/>
              <a:t> modifiers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5CD1478-F4F3-47D3-AE4A-365814F6BD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6535" y="1406993"/>
            <a:ext cx="876554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]</a:t>
            </a:r>
            <a:r>
              <a:rPr lang="en-GB" altLang="da-DK" sz="1100" dirty="0" err="1">
                <a:latin typeface="APL385 Unicode" panose="020B0709000202000203" pitchFamily="49" charset="0"/>
              </a:rPr>
              <a:t>DTest</a:t>
            </a:r>
            <a:r>
              <a:rPr lang="en-GB" altLang="da-DK" sz="1100" dirty="0">
                <a:latin typeface="APL385 Unicode" panose="020B0709000202000203" pitchFamily="49" charset="0"/>
              </a:rPr>
              <a:t> {</a:t>
            </a:r>
            <a:r>
              <a:rPr lang="en-GB" altLang="da-DK" sz="1100" dirty="0" err="1">
                <a:latin typeface="APL385 Unicode" panose="020B0709000202000203" pitchFamily="49" charset="0"/>
              </a:rPr>
              <a:t>ns|file|path</a:t>
            </a:r>
            <a:r>
              <a:rPr lang="en-GB" altLang="da-DK" sz="1100" dirty="0">
                <a:latin typeface="APL385 Unicode" panose="020B0709000202000203" pitchFamily="49" charset="0"/>
              </a:rPr>
              <a:t>} [modifiers]                           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                                                          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ns    namespace in the current workspace                    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file  .</a:t>
            </a:r>
            <a:r>
              <a:rPr lang="en-GB" altLang="da-DK" sz="1100" dirty="0" err="1">
                <a:latin typeface="APL385 Unicode" panose="020B0709000202000203" pitchFamily="49" charset="0"/>
              </a:rPr>
              <a:t>dyalog</a:t>
            </a:r>
            <a:r>
              <a:rPr lang="en-GB" altLang="da-DK" sz="1100" dirty="0">
                <a:latin typeface="APL385 Unicode" panose="020B0709000202000203" pitchFamily="49" charset="0"/>
              </a:rPr>
              <a:t> file containing a namespace                   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path  </a:t>
            </a:r>
            <a:r>
              <a:rPr lang="en-GB" altLang="da-DK" sz="1100" dirty="0" err="1">
                <a:latin typeface="APL385 Unicode" panose="020B0709000202000203" pitchFamily="49" charset="0"/>
              </a:rPr>
              <a:t>path</a:t>
            </a:r>
            <a:r>
              <a:rPr lang="en-GB" altLang="da-DK" sz="1100" dirty="0">
                <a:latin typeface="APL385 Unicode" panose="020B0709000202000203" pitchFamily="49" charset="0"/>
              </a:rPr>
              <a:t> to directory containing functions in .</a:t>
            </a:r>
            <a:r>
              <a:rPr lang="en-GB" altLang="da-DK" sz="1100" dirty="0" err="1">
                <a:latin typeface="APL385 Unicode" panose="020B0709000202000203" pitchFamily="49" charset="0"/>
              </a:rPr>
              <a:t>dyalog</a:t>
            </a:r>
            <a:r>
              <a:rPr lang="en-GB" altLang="da-DK" sz="1100" dirty="0">
                <a:latin typeface="APL385 Unicode" panose="020B0709000202000203" pitchFamily="49" charset="0"/>
              </a:rPr>
              <a:t> files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                                                          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Optional modifiers are:                                     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  -setup=</a:t>
            </a:r>
            <a:r>
              <a:rPr lang="en-GB" altLang="da-DK" sz="1100" dirty="0" err="1">
                <a:latin typeface="APL385 Unicode" panose="020B0709000202000203" pitchFamily="49" charset="0"/>
              </a:rPr>
              <a:t>fn</a:t>
            </a:r>
            <a:r>
              <a:rPr lang="en-GB" altLang="da-DK" sz="1100" dirty="0">
                <a:latin typeface="APL385 Unicode" panose="020B0709000202000203" pitchFamily="49" charset="0"/>
              </a:rPr>
              <a:t>       run the function </a:t>
            </a:r>
            <a:r>
              <a:rPr lang="en-GB" altLang="da-DK" sz="1100" dirty="0" err="1">
                <a:latin typeface="APL385 Unicode" panose="020B0709000202000203" pitchFamily="49" charset="0"/>
              </a:rPr>
              <a:t>fn</a:t>
            </a:r>
            <a:r>
              <a:rPr lang="en-GB" altLang="da-DK" sz="1100" dirty="0">
                <a:latin typeface="APL385 Unicode" panose="020B0709000202000203" pitchFamily="49" charset="0"/>
              </a:rPr>
              <a:t> before any tests    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  -teardown=</a:t>
            </a:r>
            <a:r>
              <a:rPr lang="en-GB" altLang="da-DK" sz="1100" dirty="0" err="1">
                <a:latin typeface="APL385 Unicode" panose="020B0709000202000203" pitchFamily="49" charset="0"/>
              </a:rPr>
              <a:t>fn</a:t>
            </a:r>
            <a:r>
              <a:rPr lang="en-GB" altLang="da-DK" sz="1100" dirty="0">
                <a:latin typeface="APL385 Unicode" panose="020B0709000202000203" pitchFamily="49" charset="0"/>
              </a:rPr>
              <a:t>    run the function </a:t>
            </a:r>
            <a:r>
              <a:rPr lang="en-GB" altLang="da-DK" sz="1100" dirty="0" err="1">
                <a:latin typeface="APL385 Unicode" panose="020B0709000202000203" pitchFamily="49" charset="0"/>
              </a:rPr>
              <a:t>fn</a:t>
            </a:r>
            <a:r>
              <a:rPr lang="en-GB" altLang="da-DK" sz="1100" dirty="0">
                <a:latin typeface="APL385 Unicode" panose="020B0709000202000203" pitchFamily="49" charset="0"/>
              </a:rPr>
              <a:t> after all tests     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  -tests=         comma-separated list of tests to run    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  -filter=string  only run functions where string is found in the leading ⍝Test: comment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  -repeat=n       repeat test n times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           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  -halt           </a:t>
            </a:r>
            <a:r>
              <a:rPr lang="en-GB" altLang="da-DK" sz="1100" dirty="0" err="1">
                <a:latin typeface="APL385 Unicode" panose="020B0709000202000203" pitchFamily="49" charset="0"/>
              </a:rPr>
              <a:t>halt</a:t>
            </a:r>
            <a:r>
              <a:rPr lang="en-GB" altLang="da-DK" sz="1100" dirty="0">
                <a:latin typeface="APL385 Unicode" panose="020B0709000202000203" pitchFamily="49" charset="0"/>
              </a:rPr>
              <a:t> on error rather than log and continue                           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  -trace          set stop on line 1 of each test function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da-DK" sz="11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  -quiet          </a:t>
            </a:r>
            <a:r>
              <a:rPr lang="en-GB" altLang="da-DK" sz="1100" dirty="0" err="1">
                <a:latin typeface="APL385 Unicode" panose="020B0709000202000203" pitchFamily="49" charset="0"/>
              </a:rPr>
              <a:t>qa</a:t>
            </a:r>
            <a:r>
              <a:rPr lang="en-GB" altLang="da-DK" sz="1100" dirty="0">
                <a:latin typeface="APL385 Unicode" panose="020B0709000202000203" pitchFamily="49" charset="0"/>
              </a:rPr>
              <a:t> mode: only output actual errors      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da-DK" sz="1100" dirty="0">
                <a:latin typeface="APL385 Unicode" panose="020B0709000202000203" pitchFamily="49" charset="0"/>
              </a:rPr>
              <a:t>    -verbose        display more status messages while running</a:t>
            </a:r>
            <a:endParaRPr kumimoji="0" lang="da-DK" altLang="da-D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72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2070-6337-452C-BC5F-7E5B596C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]dbuild </a:t>
            </a:r>
            <a:r>
              <a:rPr lang="da-DK" dirty="0"/>
              <a:t>/ </a:t>
            </a:r>
            <a:r>
              <a:rPr lang="da-DK" dirty="0">
                <a:latin typeface="APL385 Unicode" panose="020B0709000202000203" pitchFamily="49" charset="0"/>
              </a:rPr>
              <a:t>]dtest</a:t>
            </a:r>
            <a:r>
              <a:rPr lang="da-DK" dirty="0"/>
              <a:t>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83E6-63A9-4D77-8EB6-1F6CD4DF2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Implemented fast to solve an urgent problem</a:t>
            </a:r>
          </a:p>
          <a:p>
            <a:r>
              <a:rPr lang="da-DK" dirty="0"/>
              <a:t>Very effective:</a:t>
            </a:r>
          </a:p>
          <a:p>
            <a:pPr lvl="1"/>
            <a:r>
              <a:rPr lang="da-DK" dirty="0"/>
              <a:t>allowing Dyalog to use GitHub to build parts of the distribution</a:t>
            </a:r>
          </a:p>
          <a:p>
            <a:r>
              <a:rPr lang="da-DK" dirty="0"/>
              <a:t>Bit of a mess, refactoring will happen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157F5-3BDB-4163-B4A9-F1A8EF5935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1061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8F80-FC8A-465F-B3D8-7E0DD443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Selected Dyalog Projects on 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06CC-6800-48EF-943A-9D42B89B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a-DK" dirty="0"/>
              <a:t>library-core, library-conga, samples-conga (shipped folders)</a:t>
            </a:r>
          </a:p>
          <a:p>
            <a:r>
              <a:rPr lang="da-DK" dirty="0"/>
              <a:t>conga-apl (conga.dws)</a:t>
            </a:r>
          </a:p>
          <a:p>
            <a:r>
              <a:rPr lang="da-DK" dirty="0"/>
              <a:t>isolate (isolate.dws)</a:t>
            </a:r>
          </a:p>
          <a:p>
            <a:r>
              <a:rPr lang="da-DK" dirty="0"/>
              <a:t>link (user command)</a:t>
            </a:r>
          </a:p>
          <a:p>
            <a:r>
              <a:rPr lang="da-DK" dirty="0"/>
              <a:t>aplssh (Run SSH from APL)</a:t>
            </a:r>
          </a:p>
          <a:p>
            <a:r>
              <a:rPr lang="da-DK" dirty="0"/>
              <a:t>pynapl (Python Bridge)</a:t>
            </a:r>
          </a:p>
          <a:p>
            <a:r>
              <a:rPr lang="da-DK" dirty="0"/>
              <a:t>MiServer, MiSites</a:t>
            </a:r>
          </a:p>
          <a:p>
            <a:r>
              <a:rPr lang="da-DK" dirty="0"/>
              <a:t>JSONServer, SAWS</a:t>
            </a:r>
          </a:p>
          <a:p>
            <a:r>
              <a:rPr lang="da-DK" dirty="0"/>
              <a:t>WC2, Selenium</a:t>
            </a:r>
          </a:p>
          <a:p>
            <a:r>
              <a:rPr lang="da-DK" dirty="0"/>
              <a:t>vecdb, MatLab</a:t>
            </a:r>
          </a:p>
          <a:p>
            <a:r>
              <a:rPr lang="da-DK" dirty="0"/>
              <a:t>aplx (conversion tools)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E6161-F2BD-419D-9F89-B52A9115131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AutoShape 2" descr="Image result for github">
            <a:extLst>
              <a:ext uri="{FF2B5EF4-FFF2-40B4-BE49-F238E27FC236}">
                <a16:creationId xmlns:a16="http://schemas.microsoft.com/office/drawing/2014/main" id="{58E9254B-700E-42A2-AECD-8BAF0284ED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8198" name="Picture 6" descr="Image result for github">
            <a:extLst>
              <a:ext uri="{FF2B5EF4-FFF2-40B4-BE49-F238E27FC236}">
                <a16:creationId xmlns:a16="http://schemas.microsoft.com/office/drawing/2014/main" id="{6D809B9D-3590-48DC-9E40-E5112C12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75" y="2086994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47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33573-DA32-449B-9FE1-5034E3BE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 v17.0 (on track for May/June release)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42699-2963-4EFB-B52E-0EFDB755A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>
                <a:latin typeface="APL385 Unicode" panose="020B0709000202000203" pitchFamily="49" charset="0"/>
              </a:rPr>
              <a:t>]link</a:t>
            </a:r>
            <a:r>
              <a:rPr lang="da-DK" dirty="0"/>
              <a:t> will be included</a:t>
            </a:r>
          </a:p>
          <a:p>
            <a:r>
              <a:rPr lang="da-DK" altLang="da-DK" dirty="0">
                <a:latin typeface="APL385 Unicode" panose="020B0709000202000203" pitchFamily="49" charset="0"/>
              </a:rPr>
              <a:t>⎕</a:t>
            </a:r>
            <a:r>
              <a:rPr lang="da-DK" dirty="0">
                <a:latin typeface="APL385 Unicode" panose="020B0709000202000203" pitchFamily="49" charset="0"/>
              </a:rPr>
              <a:t>FIX</a:t>
            </a:r>
            <a:r>
              <a:rPr lang="da-DK" dirty="0"/>
              <a:t> can handle functions as well as namespaces and classes</a:t>
            </a:r>
          </a:p>
          <a:p>
            <a:r>
              <a:rPr lang="da-DK" dirty="0"/>
              <a:t>Locals outside of line [0] to allow easier merging</a:t>
            </a:r>
          </a:p>
          <a:p>
            <a:r>
              <a:rPr lang="da-DK" dirty="0"/>
              <a:t>Classes will be fix'able with missing dependencies:</a:t>
            </a:r>
            <a:br>
              <a:rPr lang="da-DK" dirty="0"/>
            </a:br>
            <a:br>
              <a:rPr lang="da-DK" dirty="0"/>
            </a:br>
            <a:r>
              <a:rPr lang="da-DK" sz="2000" dirty="0">
                <a:latin typeface="APL385 Unicode" panose="020B0709000202000203" pitchFamily="49" charset="0"/>
              </a:rPr>
              <a:t>:Class MyClass : BaseClass</a:t>
            </a:r>
            <a:br>
              <a:rPr lang="da-DK" sz="2000" dirty="0">
                <a:latin typeface="APL385 Unicode" panose="020B0709000202000203" pitchFamily="49" charset="0"/>
              </a:rPr>
            </a:br>
            <a:r>
              <a:rPr lang="da-DK" sz="2000" dirty="0">
                <a:latin typeface="APL385 Unicode" panose="020B0709000202000203" pitchFamily="49" charset="0"/>
              </a:rPr>
              <a:t>:Include SomeNamespace</a:t>
            </a:r>
            <a:br>
              <a:rPr lang="da-DK" sz="2000" dirty="0">
                <a:latin typeface="APL385 Unicode" panose="020B0709000202000203" pitchFamily="49" charset="0"/>
              </a:rPr>
            </a:br>
            <a:r>
              <a:rPr lang="da-DK" sz="2000" dirty="0">
                <a:latin typeface="APL385 Unicode" panose="020B0709000202000203" pitchFamily="49" charset="0"/>
              </a:rPr>
              <a:t>...</a:t>
            </a:r>
            <a:br>
              <a:rPr lang="da-DK" sz="2000" dirty="0">
                <a:latin typeface="APL385 Unicode" panose="020B0709000202000203" pitchFamily="49" charset="0"/>
              </a:rPr>
            </a:br>
            <a:r>
              <a:rPr lang="da-DK" sz="2000" dirty="0">
                <a:latin typeface="APL385 Unicode" panose="020B0709000202000203" pitchFamily="49" charset="0"/>
              </a:rPr>
              <a:t>:EndClass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236FE-44F9-44A4-AD20-A0423647921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B96859-8840-463A-ACC6-9215254E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78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19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33573-DA32-449B-9FE1-5034E3BE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coming year...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42699-2963-4EFB-B52E-0EFDB755A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Work with Gil and Acre developers/ users to agree on shared guidelines for using text files and packages or "modules"</a:t>
            </a:r>
          </a:p>
          <a:p>
            <a:r>
              <a:rPr lang="da-DK" dirty="0"/>
              <a:t>All Dyalog users *must* be able to share source files, and as many tools as possible, in the 2nd 50 years!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236FE-44F9-44A4-AD20-A0423647921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 descr="Image result for 2018">
            <a:extLst>
              <a:ext uri="{FF2B5EF4-FFF2-40B4-BE49-F238E27FC236}">
                <a16:creationId xmlns:a16="http://schemas.microsoft.com/office/drawing/2014/main" id="{8D198982-8B8E-44CA-8AB6-66B4C8A1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29" y="924630"/>
            <a:ext cx="2296812" cy="11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39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33573-DA32-449B-9FE1-5034E3BE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v18.0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42699-2963-4EFB-B52E-0EFDB755A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FileSystemWatcher on all platforms</a:t>
            </a:r>
          </a:p>
          <a:p>
            <a:r>
              <a:rPr lang="da-DK" dirty="0"/>
              <a:t>Implement a format for array constants in version 18.0</a:t>
            </a:r>
          </a:p>
          <a:p>
            <a:r>
              <a:rPr lang="da-DK" dirty="0"/>
              <a:t>APL Syntax Colouring "plugins" for GitHub, VS Code, Notepad++(?)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236FE-44F9-44A4-AD20-A0423647921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8A57D-F2A5-41B0-987F-DE8EADC25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175" y="636535"/>
            <a:ext cx="4534622" cy="36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CFEC-A0A5-43BD-A376-7B5EFB39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BDD8C-7D4C-4341-AE28-D335653E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It is time for the community to adopt common platforms for</a:t>
            </a:r>
          </a:p>
          <a:p>
            <a:pPr lvl="1"/>
            <a:r>
              <a:rPr lang="da-DK" dirty="0"/>
              <a:t>How to represent source code</a:t>
            </a:r>
          </a:p>
          <a:p>
            <a:pPr lvl="1"/>
            <a:r>
              <a:rPr lang="da-DK" dirty="0"/>
              <a:t>How to manage dependencies</a:t>
            </a:r>
          </a:p>
          <a:p>
            <a:r>
              <a:rPr lang="da-DK" dirty="0"/>
              <a:t>Not necessarily</a:t>
            </a:r>
          </a:p>
          <a:p>
            <a:pPr lvl="1"/>
            <a:r>
              <a:rPr lang="da-DK" dirty="0"/>
              <a:t>How to manage projects</a:t>
            </a:r>
          </a:p>
          <a:p>
            <a:pPr lvl="1"/>
            <a:r>
              <a:rPr lang="da-DK" dirty="0"/>
              <a:t>How to do testing</a:t>
            </a:r>
          </a:p>
          <a:p>
            <a:pPr lvl="1"/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14A50-E13F-4A68-ADB9-C53BC3F28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100" name="Picture 4" descr="Image result for platform shoes">
            <a:extLst>
              <a:ext uri="{FF2B5EF4-FFF2-40B4-BE49-F238E27FC236}">
                <a16:creationId xmlns:a16="http://schemas.microsoft.com/office/drawing/2014/main" id="{1071242F-778C-44AB-B50B-F6443E06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79" y="1626644"/>
            <a:ext cx="2076695" cy="20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2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0E72-F1E1-4FDC-A8FA-B093AAF2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Why text files?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0DCCA-4F24-4108-B3B4-0C4BE49E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The idea of storing APL code in text files is hardly new...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0D2CFF30-F26E-4D37-AB99-CBE62AB6A2EF}"/>
              </a:ext>
            </a:extLst>
          </p:cNvPr>
          <p:cNvSpPr/>
          <p:nvPr/>
        </p:nvSpPr>
        <p:spPr>
          <a:xfrm>
            <a:off x="6364884" y="870561"/>
            <a:ext cx="2617606" cy="2511279"/>
          </a:xfrm>
          <a:prstGeom prst="verticalScroll">
            <a:avLst/>
          </a:prstGeom>
          <a:solidFill>
            <a:srgbClr val="EFE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8BFC7E8-BB73-42A9-BDE9-2064ADA637FE}"/>
              </a:ext>
            </a:extLst>
          </p:cNvPr>
          <p:cNvSpPr txBox="1">
            <a:spLocks/>
          </p:cNvSpPr>
          <p:nvPr/>
        </p:nvSpPr>
        <p:spPr>
          <a:xfrm>
            <a:off x="6703200" y="1356615"/>
            <a:ext cx="2099270" cy="1935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>
                <a:latin typeface="Old English Text MT" panose="03040902040508030806" pitchFamily="66" charset="0"/>
              </a:rPr>
              <a:t>   ∇ R</a:t>
            </a:r>
            <a:r>
              <a:rPr lang="da-DK" sz="1600" dirty="0">
                <a:latin typeface="APL385 Unicode" panose="020B0709000202000203" pitchFamily="49" charset="0"/>
              </a:rPr>
              <a:t>←</a:t>
            </a:r>
            <a:r>
              <a:rPr lang="da-DK" sz="1600" dirty="0">
                <a:latin typeface="Old English Text MT" panose="03040902040508030806" pitchFamily="66" charset="0"/>
              </a:rPr>
              <a:t>A  RUN  B</a:t>
            </a:r>
            <a:br>
              <a:rPr lang="da-DK" sz="1600" dirty="0">
                <a:latin typeface="Old English Text MT" panose="03040902040508030806" pitchFamily="66" charset="0"/>
              </a:rPr>
            </a:br>
            <a:r>
              <a:rPr lang="da-DK" sz="1600" dirty="0">
                <a:latin typeface="Old English Text MT" panose="03040902040508030806" pitchFamily="66" charset="0"/>
              </a:rPr>
              <a:t>[1]</a:t>
            </a:r>
            <a:r>
              <a:rPr lang="da-DK" sz="1600" dirty="0">
                <a:latin typeface="APL385 Unicode" panose="020B0709000202000203" pitchFamily="49" charset="0"/>
              </a:rPr>
              <a:t>  →</a:t>
            </a:r>
            <a:r>
              <a:rPr lang="da-DK" sz="1600" dirty="0">
                <a:latin typeface="Old English Text MT" panose="03040902040508030806" pitchFamily="66" charset="0"/>
              </a:rPr>
              <a:t>L2B</a:t>
            </a:r>
            <a:r>
              <a:rPr lang="da-DK" sz="1600" dirty="0">
                <a:latin typeface="APL385 Unicode" panose="020B0709000202000203" pitchFamily="49" charset="0"/>
              </a:rPr>
              <a:t>×⍳</a:t>
            </a:r>
            <a:r>
              <a:rPr lang="da-DK" sz="1600" dirty="0">
                <a:latin typeface="Old English Text MT" panose="03040902040508030806" pitchFamily="66" charset="0"/>
              </a:rPr>
              <a:t>A</a:t>
            </a:r>
            <a:r>
              <a:rPr lang="da-DK" sz="1600" dirty="0">
                <a:latin typeface="APL385 Unicode" panose="020B0709000202000203" pitchFamily="49" charset="0"/>
              </a:rPr>
              <a:t>&gt;</a:t>
            </a:r>
            <a:r>
              <a:rPr lang="da-DK" sz="1600" dirty="0">
                <a:latin typeface="Old English Text MT" panose="03040902040508030806" pitchFamily="66" charset="0"/>
              </a:rPr>
              <a:t>B</a:t>
            </a:r>
            <a:br>
              <a:rPr lang="da-DK" sz="1600" dirty="0">
                <a:latin typeface="Old English Text MT" panose="03040902040508030806" pitchFamily="66" charset="0"/>
              </a:rPr>
            </a:br>
            <a:r>
              <a:rPr lang="da-DK" sz="1600" dirty="0">
                <a:latin typeface="Old English Text MT" panose="03040902040508030806" pitchFamily="66" charset="0"/>
              </a:rPr>
              <a:t>[2]      ... spaghetti </a:t>
            </a:r>
            <a:br>
              <a:rPr lang="da-DK" sz="1600" dirty="0">
                <a:latin typeface="Old English Text MT" panose="03040902040508030806" pitchFamily="66" charset="0"/>
              </a:rPr>
            </a:br>
            <a:r>
              <a:rPr lang="da-DK" sz="1600" dirty="0">
                <a:latin typeface="Old English Text MT" panose="03040902040508030806" pitchFamily="66" charset="0"/>
              </a:rPr>
              <a:t>[....]</a:t>
            </a:r>
            <a:br>
              <a:rPr lang="da-DK" sz="1600" dirty="0">
                <a:latin typeface="Old English Text MT" panose="03040902040508030806" pitchFamily="66" charset="0"/>
              </a:rPr>
            </a:br>
            <a:r>
              <a:rPr lang="da-DK" sz="1600" dirty="0">
                <a:latin typeface="Old English Text MT" panose="03040902040508030806" pitchFamily="66" charset="0"/>
              </a:rPr>
              <a:t>[471] L2B:</a:t>
            </a:r>
            <a:br>
              <a:rPr lang="da-DK" sz="1600" dirty="0">
                <a:latin typeface="Old English Text MT" panose="03040902040508030806" pitchFamily="66" charset="0"/>
              </a:rPr>
            </a:br>
            <a:r>
              <a:rPr lang="da-DK" sz="1600" dirty="0">
                <a:latin typeface="Old English Text MT" panose="03040902040508030806" pitchFamily="66" charset="0"/>
              </a:rPr>
              <a:t>[472]   al ragu ..</a:t>
            </a:r>
          </a:p>
          <a:p>
            <a:r>
              <a:rPr lang="da-DK" sz="1600" dirty="0">
                <a:latin typeface="Old English Text MT" panose="03040902040508030806" pitchFamily="66" charset="0"/>
              </a:rPr>
              <a:t>   ∇</a:t>
            </a:r>
          </a:p>
        </p:txBody>
      </p:sp>
    </p:spTree>
    <p:extLst>
      <p:ext uri="{BB962C8B-B14F-4D97-AF65-F5344CB8AC3E}">
        <p14:creationId xmlns:p14="http://schemas.microsoft.com/office/powerpoint/2010/main" val="1372082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A14F-6A3F-424A-9C6C-39E9054D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Open Source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CC336-22BF-433D-A16D-43B3A70C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All the tools that we develop as a community should be open source </a:t>
            </a:r>
          </a:p>
          <a:p>
            <a:endParaRPr lang="da-DK" dirty="0"/>
          </a:p>
          <a:p>
            <a:r>
              <a:rPr lang="da-DK" dirty="0"/>
              <a:t>Over to Gil</a:t>
            </a:r>
          </a:p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BD51E-1058-40B2-A492-B457F8968D7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676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4E9A-5E68-4F2A-94C4-106F38C5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8072-04BA-4AC2-9F64-717DEE99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D3825-333C-4E2C-9272-DFE4C8D5669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FB5B4-5A69-4762-8A8B-4CEC273E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0" y="17762"/>
            <a:ext cx="6836162" cy="5125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873637-ED98-42BE-80DC-76E8464DC72A}"/>
              </a:ext>
            </a:extLst>
          </p:cNvPr>
          <p:cNvSpPr/>
          <p:nvPr/>
        </p:nvSpPr>
        <p:spPr>
          <a:xfrm>
            <a:off x="3761910" y="4618595"/>
            <a:ext cx="1395155" cy="4284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6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A3C3-664D-446B-BBC8-24CED704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58" y="726544"/>
            <a:ext cx="8363272" cy="594066"/>
          </a:xfrm>
        </p:spPr>
        <p:txBody>
          <a:bodyPr/>
          <a:lstStyle/>
          <a:p>
            <a:r>
              <a:rPr lang="da-DK" dirty="0"/>
              <a:t>Benefits of Text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1617-C8FB-427A-A002-8201ACF6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320610"/>
            <a:ext cx="6210690" cy="3456386"/>
          </a:xfrm>
        </p:spPr>
        <p:txBody>
          <a:bodyPr>
            <a:normAutofit fontScale="92500" lnSpcReduction="20000"/>
          </a:bodyPr>
          <a:lstStyle/>
          <a:p>
            <a:r>
              <a:rPr lang="da-DK" sz="2000" dirty="0"/>
              <a:t>Use mainstream source code management systems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sz="1800" dirty="0"/>
              <a:t>SVN, GitHub, Mercurial, CVS, ...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sz="1800" dirty="0"/>
              <a:t>File "diff" tools etc</a:t>
            </a:r>
          </a:p>
          <a:p>
            <a:r>
              <a:rPr lang="da-DK" sz="2000" dirty="0"/>
              <a:t>Easily share code between APL versions</a:t>
            </a:r>
          </a:p>
          <a:p>
            <a:r>
              <a:rPr lang="da-DK" sz="2000" dirty="0"/>
              <a:t>Read, collaboratively write and exchange APL code without installing an APL IDE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sz="1800" dirty="0"/>
              <a:t>Most operating systems display readable APL without installing APL fonts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sz="1800" dirty="0"/>
              <a:t>Recent Linuxes even come with APL keyboard support built in (thanks to Geoff!)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sz="2200" dirty="0"/>
              <a:t>New users expect it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sz="1800" dirty="0"/>
              <a:t>Not just Software Engineers; anyone who collaborated on software will have used Git[Hub] etc</a:t>
            </a:r>
          </a:p>
          <a:p>
            <a:pPr marL="361950" lvl="1" indent="0">
              <a:buNone/>
            </a:pPr>
            <a:endParaRPr lang="da-DK" sz="1800" dirty="0"/>
          </a:p>
          <a:p>
            <a:pPr>
              <a:buFont typeface="Wingdings" panose="05000000000000000000" pitchFamily="2" charset="2"/>
              <a:buChar char="v"/>
            </a:pPr>
            <a:endParaRPr lang="da-DK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DEA70-85A7-4094-B5C8-212FE1B4FE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58D6B-6D68-4E13-99CD-AA8BD852C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220" y="546525"/>
            <a:ext cx="4092220" cy="3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4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213C5-46F6-4148-B9A0-70AFA903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Project to convert Python Project to APL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F3D4A-6626-4CC3-A05D-4BEA9DD7D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Learn a little Python</a:t>
            </a:r>
          </a:p>
          <a:p>
            <a:pPr lvl="1"/>
            <a:r>
              <a:rPr lang="da-DK" dirty="0"/>
              <a:t>Know your "enemy"</a:t>
            </a:r>
          </a:p>
          <a:p>
            <a:r>
              <a:rPr lang="da-DK" dirty="0"/>
              <a:t>Learn about the Python IDE</a:t>
            </a:r>
          </a:p>
          <a:p>
            <a:pPr lvl="1"/>
            <a:r>
              <a:rPr lang="da-DK" dirty="0"/>
              <a:t>Any ideas worth st... er, borrowing?</a:t>
            </a:r>
          </a:p>
          <a:p>
            <a:r>
              <a:rPr lang="da-DK" dirty="0"/>
              <a:t>Thanks to Romilly Cocking for providing the example and doing some teaching!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9F9097-B9AD-4417-937C-48D7071C34F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5530" y="1601022"/>
            <a:ext cx="4723306" cy="3542478"/>
          </a:xfrm>
        </p:spPr>
      </p:pic>
    </p:spTree>
    <p:extLst>
      <p:ext uri="{BB962C8B-B14F-4D97-AF65-F5344CB8AC3E}">
        <p14:creationId xmlns:p14="http://schemas.microsoft.com/office/powerpoint/2010/main" val="314800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213C5-46F6-4148-B9A0-70AFA903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https://github.com/romilly/breadboarder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F3D4A-6626-4CC3-A05D-4BEA9DD7D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504" y="1581640"/>
            <a:ext cx="4113965" cy="2991951"/>
          </a:xfrm>
        </p:spPr>
        <p:txBody>
          <a:bodyPr>
            <a:normAutofit/>
          </a:bodyPr>
          <a:lstStyle/>
          <a:p>
            <a:r>
              <a:rPr lang="da-DK" dirty="0"/>
              <a:t>Romilly is an  electonics geek</a:t>
            </a:r>
          </a:p>
          <a:p>
            <a:r>
              <a:rPr lang="da-DK" dirty="0"/>
              <a:t>He is developing a tool to create "breadboard" designs</a:t>
            </a:r>
          </a:p>
          <a:p>
            <a:r>
              <a:rPr lang="da-DK" dirty="0"/>
              <a:t>In Python, on GitHub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9F9097-B9AD-4417-937C-48D7071C34F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4" t="5" r="48337" b="52256"/>
          <a:stretch/>
        </p:blipFill>
        <p:spPr>
          <a:xfrm>
            <a:off x="116505" y="1315581"/>
            <a:ext cx="4572000" cy="3168000"/>
          </a:xfrm>
        </p:spPr>
      </p:pic>
    </p:spTree>
    <p:extLst>
      <p:ext uri="{BB962C8B-B14F-4D97-AF65-F5344CB8AC3E}">
        <p14:creationId xmlns:p14="http://schemas.microsoft.com/office/powerpoint/2010/main" val="183696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B0BB-1A7E-4AF7-BBA7-CCC31A00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</p:spPr>
        <p:txBody>
          <a:bodyPr/>
          <a:lstStyle/>
          <a:p>
            <a:r>
              <a:rPr lang="da-DK" dirty="0"/>
              <a:t>Working with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0AA97-F841-4F82-9810-FDFD75485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PyCharm from JetBrains is a very popular Python IDE</a:t>
            </a:r>
          </a:p>
          <a:p>
            <a:r>
              <a:rPr lang="da-DK" dirty="0"/>
              <a:t>I installed the "Community Edition"</a:t>
            </a:r>
          </a:p>
          <a:p>
            <a:r>
              <a:rPr lang="da-DK" dirty="0"/>
              <a:t>Will probably get the "Professional Edition" any day now ...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19643-8C24-4A22-8646-1754CED3DE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8" name="Picture 4" descr="Image result for pycharm logo">
            <a:extLst>
              <a:ext uri="{FF2B5EF4-FFF2-40B4-BE49-F238E27FC236}">
                <a16:creationId xmlns:a16="http://schemas.microsoft.com/office/drawing/2014/main" id="{39305D00-AB4E-4E2F-802E-51856CB9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28" y="996574"/>
            <a:ext cx="2160241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6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5641</TotalTime>
  <Words>1554</Words>
  <Application>Microsoft Office PowerPoint</Application>
  <PresentationFormat>On-screen Show (16:9)</PresentationFormat>
  <Paragraphs>199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APL385 Unicode</vt:lpstr>
      <vt:lpstr>Arial</vt:lpstr>
      <vt:lpstr>Arial Unicode MS</vt:lpstr>
      <vt:lpstr>Calibri</vt:lpstr>
      <vt:lpstr>Courier New</vt:lpstr>
      <vt:lpstr>Old English Text MT</vt:lpstr>
      <vt:lpstr>Wingdings</vt:lpstr>
      <vt:lpstr>Office Theme</vt:lpstr>
      <vt:lpstr>Link your code </vt:lpstr>
      <vt:lpstr>Goals</vt:lpstr>
      <vt:lpstr>Agenda</vt:lpstr>
      <vt:lpstr>Why text files?</vt:lpstr>
      <vt:lpstr>PowerPoint Presentation</vt:lpstr>
      <vt:lpstr>Benefits of Text Source</vt:lpstr>
      <vt:lpstr>Project to convert Python Project to APL</vt:lpstr>
      <vt:lpstr>https://github.com/romilly/breadboarder</vt:lpstr>
      <vt:lpstr>Working with Python</vt:lpstr>
      <vt:lpstr>Demo 1: Breadboarding</vt:lpstr>
      <vt:lpstr>Nice Things  About Python</vt:lpstr>
      <vt:lpstr>Nice things about APL</vt:lpstr>
      <vt:lpstr>Really Nice thing about APL</vt:lpstr>
      <vt:lpstr>Breadboarder Conclusions</vt:lpstr>
      <vt:lpstr>]link ns dir</vt:lpstr>
      <vt:lpstr>Demo 2: ]link</vt:lpstr>
      <vt:lpstr>How it works: Changes in the Workspace</vt:lpstr>
      <vt:lpstr>How it works: Changes to Files</vt:lpstr>
      <vt:lpstr>The -onRead and -onWrite Hooks</vt:lpstr>
      <vt:lpstr>]link modifiers: Summary</vt:lpstr>
      <vt:lpstr>Purpose of the Link mechanism</vt:lpstr>
      <vt:lpstr>Purpose of the Link mechanism</vt:lpstr>
      <vt:lpstr>]dbuild   and   ]dtest</vt:lpstr>
      <vt:lpstr>Demo 3: ]dbuild and ]dtest</vt:lpstr>
      <vt:lpstr>conga</vt:lpstr>
      <vt:lpstr>isolate</vt:lpstr>
      <vt:lpstr>PowerPoint Presentation</vt:lpstr>
      <vt:lpstr>]dbuild "commands"</vt:lpstr>
      <vt:lpstr>]dbuild modifiers</vt:lpstr>
      <vt:lpstr>DTest Examples</vt:lpstr>
      <vt:lpstr>PowerPoint Presentation</vt:lpstr>
      <vt:lpstr>]dtest "commands"</vt:lpstr>
      <vt:lpstr>]dtest modifiers</vt:lpstr>
      <vt:lpstr>]dbuild / ]dtest Summary</vt:lpstr>
      <vt:lpstr>Selected Dyalog Projects on GitHub</vt:lpstr>
      <vt:lpstr>In v17.0 (on track for May/June release)</vt:lpstr>
      <vt:lpstr>The coming year...</vt:lpstr>
      <vt:lpstr>v18.0 Targets</vt:lpstr>
      <vt:lpstr>Conclusion</vt:lpstr>
      <vt:lpstr>Open Source is Key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125</cp:revision>
  <dcterms:created xsi:type="dcterms:W3CDTF">2016-07-29T08:25:06Z</dcterms:created>
  <dcterms:modified xsi:type="dcterms:W3CDTF">2018-04-05T07:26:54Z</dcterms:modified>
</cp:coreProperties>
</file>