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embedTrueTypeFonts="1">
  <p:sldMasterIdLst>
    <p:sldMasterId id="2147483648" r:id="rId1"/>
  </p:sldMasterIdLst>
  <p:notesMasterIdLst>
    <p:notesMasterId r:id="rId14"/>
  </p:notesMasterIdLst>
  <p:handoutMasterIdLst>
    <p:handoutMasterId r:id="rId15"/>
  </p:handoutMasterIdLst>
  <p:sldIdLst>
    <p:sldId id="257" r:id="rId2"/>
    <p:sldId id="262" r:id="rId3"/>
    <p:sldId id="271" r:id="rId4"/>
    <p:sldId id="274" r:id="rId5"/>
    <p:sldId id="275" r:id="rId6"/>
    <p:sldId id="276" r:id="rId7"/>
    <p:sldId id="277" r:id="rId8"/>
    <p:sldId id="280" r:id="rId9"/>
    <p:sldId id="278" r:id="rId10"/>
    <p:sldId id="259" r:id="rId11"/>
    <p:sldId id="260" r:id="rId12"/>
    <p:sldId id="261" r:id="rId13"/>
  </p:sldIdLst>
  <p:sldSz cx="9144000" cy="5143500" type="screen16x9"/>
  <p:notesSz cx="6858000" cy="9144000"/>
  <p:embeddedFontLst>
    <p:embeddedFont>
      <p:font typeface="APL385 Unicode" panose="020B0709000202000203" pitchFamily="49" charset="0"/>
      <p:regular r:id="rId16"/>
    </p:embeddedFont>
    <p:embeddedFont>
      <p:font typeface="Sarabun" panose="020B0604020202020204" charset="-34"/>
      <p:regular r:id="rId17"/>
      <p:bold r:id="rId18"/>
      <p:italic r:id="rId19"/>
      <p:boldItalic r:id="rId20"/>
    </p:embeddedFont>
    <p:embeddedFont>
      <p:font typeface="Wingdings 2" panose="05020102010507070707" pitchFamily="18" charset="2"/>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5A6D8F"/>
    <a:srgbClr val="3B475E"/>
    <a:srgbClr val="ED7F00"/>
    <a:srgbClr val="FDFDF5"/>
    <a:srgbClr val="F6F6D9"/>
    <a:srgbClr val="BBB5D6"/>
    <a:srgbClr val="928ABD"/>
    <a:srgbClr val="37353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71" autoAdjust="0"/>
    <p:restoredTop sz="95508" autoAdjust="0"/>
  </p:normalViewPr>
  <p:slideViewPr>
    <p:cSldViewPr snapToGrid="0">
      <p:cViewPr>
        <p:scale>
          <a:sx n="80" d="100"/>
          <a:sy n="80" d="100"/>
        </p:scale>
        <p:origin x="284" y="260"/>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69" d="100"/>
          <a:sy n="69" d="100"/>
        </p:scale>
        <p:origin x="2693" y="77"/>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font" Target="NUL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latin typeface="Sarabun" panose="00000500000000000000" pitchFamily="2" charset="-34"/>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A6A3BD-28BD-4949-B52F-24E999822598}" type="datetimeFigureOut">
              <a:rPr lang="en-GB" smtClean="0">
                <a:latin typeface="Sarabun" panose="00000500000000000000" pitchFamily="2" charset="-34"/>
              </a:rPr>
              <a:t>19/05/2025</a:t>
            </a:fld>
            <a:endParaRPr lang="en-GB" dirty="0">
              <a:latin typeface="Sarabun" panose="00000500000000000000" pitchFamily="2" charset="-34"/>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latin typeface="Sarabun" panose="00000500000000000000" pitchFamily="2" charset="-34"/>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D7370AB-76A5-41F1-9753-9FE7E667F0C0}" type="slidenum">
              <a:rPr lang="en-GB" smtClean="0">
                <a:latin typeface="Sarabun" panose="00000500000000000000" pitchFamily="2" charset="-34"/>
              </a:rPr>
              <a:t>‹#›</a:t>
            </a:fld>
            <a:endParaRPr lang="en-GB" dirty="0">
              <a:latin typeface="Sarabun" panose="00000500000000000000" pitchFamily="2" charset="-34"/>
            </a:endParaRPr>
          </a:p>
        </p:txBody>
      </p:sp>
    </p:spTree>
    <p:extLst>
      <p:ext uri="{BB962C8B-B14F-4D97-AF65-F5344CB8AC3E}">
        <p14:creationId xmlns:p14="http://schemas.microsoft.com/office/powerpoint/2010/main" val="35647182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arabun" panose="00000500000000000000" pitchFamily="2" charset="-34"/>
              </a:defRPr>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arabun" panose="00000500000000000000" pitchFamily="2" charset="-34"/>
              </a:defRPr>
            </a:lvl1pPr>
          </a:lstStyle>
          <a:p>
            <a:fld id="{CDEAEF8A-5BB8-41C8-B8C2-160617C17EF4}" type="datetimeFigureOut">
              <a:rPr lang="en-GB" smtClean="0"/>
              <a:pPr/>
              <a:t>19/05/2025</a:t>
            </a:fld>
            <a:endParaRPr lang="en-GB"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Sarabun" panose="00000500000000000000" pitchFamily="2" charset="-34"/>
              </a:defRPr>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Sarabun" panose="00000500000000000000" pitchFamily="2" charset="-34"/>
              </a:defRPr>
            </a:lvl1pPr>
          </a:lstStyle>
          <a:p>
            <a:fld id="{4320660A-27FD-4528-AE7F-EC6080404EEB}" type="slidenum">
              <a:rPr lang="en-GB" smtClean="0"/>
              <a:pPr/>
              <a:t>‹#›</a:t>
            </a:fld>
            <a:endParaRPr lang="en-GB" dirty="0"/>
          </a:p>
        </p:txBody>
      </p:sp>
    </p:spTree>
    <p:extLst>
      <p:ext uri="{BB962C8B-B14F-4D97-AF65-F5344CB8AC3E}">
        <p14:creationId xmlns:p14="http://schemas.microsoft.com/office/powerpoint/2010/main" val="2012133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Sarabun" panose="00000500000000000000" pitchFamily="2" charset="-34"/>
        <a:ea typeface="+mn-ea"/>
        <a:cs typeface="+mn-cs"/>
      </a:defRPr>
    </a:lvl1pPr>
    <a:lvl2pPr marL="457200" algn="l" defTabSz="914400" rtl="0" eaLnBrk="1" latinLnBrk="0" hangingPunct="1">
      <a:defRPr sz="1200" kern="1200">
        <a:solidFill>
          <a:schemeClr val="tx1"/>
        </a:solidFill>
        <a:latin typeface="Sarabun" panose="00000500000000000000" pitchFamily="2" charset="-34"/>
        <a:ea typeface="+mn-ea"/>
        <a:cs typeface="+mn-cs"/>
      </a:defRPr>
    </a:lvl2pPr>
    <a:lvl3pPr marL="914400" algn="l" defTabSz="914400" rtl="0" eaLnBrk="1" latinLnBrk="0" hangingPunct="1">
      <a:defRPr sz="1200" kern="1200">
        <a:solidFill>
          <a:schemeClr val="tx1"/>
        </a:solidFill>
        <a:latin typeface="Sarabun" panose="00000500000000000000" pitchFamily="2" charset="-34"/>
        <a:ea typeface="+mn-ea"/>
        <a:cs typeface="+mn-cs"/>
      </a:defRPr>
    </a:lvl3pPr>
    <a:lvl4pPr marL="1371600" algn="l" defTabSz="914400" rtl="0" eaLnBrk="1" latinLnBrk="0" hangingPunct="1">
      <a:defRPr sz="1200" kern="1200">
        <a:solidFill>
          <a:schemeClr val="tx1"/>
        </a:solidFill>
        <a:latin typeface="Sarabun" panose="00000500000000000000" pitchFamily="2" charset="-34"/>
        <a:ea typeface="+mn-ea"/>
        <a:cs typeface="+mn-cs"/>
      </a:defRPr>
    </a:lvl4pPr>
    <a:lvl5pPr marL="1828800" algn="l" defTabSz="914400" rtl="0" eaLnBrk="1" latinLnBrk="0" hangingPunct="1">
      <a:defRPr sz="1200" kern="1200">
        <a:solidFill>
          <a:schemeClr val="tx1"/>
        </a:solidFill>
        <a:latin typeface="Sarabun" panose="00000500000000000000" pitchFamily="2" charset="-34"/>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APL Forge is a new initiative launched this year to encourage the organic development of a diverse APL ecosystem.</a:t>
            </a:r>
          </a:p>
          <a:p>
            <a:r>
              <a:rPr lang="en-GB" dirty="0"/>
              <a:t> </a:t>
            </a:r>
          </a:p>
          <a:p>
            <a:r>
              <a:rPr lang="en-GB" dirty="0"/>
              <a:t>O Annual competition for innovative open-source libraries, commercial applications and tools.</a:t>
            </a:r>
          </a:p>
          <a:p>
            <a:endParaRPr lang="en-GB" dirty="0"/>
          </a:p>
          <a:p>
            <a:r>
              <a:rPr lang="en-GB" dirty="0"/>
              <a:t>O Prizes: £2,500 GBP, an expenses-paid opportunity to present at our next user meeting, and a commercial licence valid for one year. We will also help you to take your application into production (if relevant).</a:t>
            </a:r>
          </a:p>
          <a:p>
            <a:endParaRPr lang="en-GB" dirty="0"/>
          </a:p>
          <a:p>
            <a:r>
              <a:rPr lang="en-GB" dirty="0"/>
              <a:t>O Eligibility: Individuals, groups, or companies can participate if they meet certain conditions – the criteria include being 16 years or older, registered for a free Basic licence for Dyalog, and not an employee, contractor, or otherwise directly associated with Dyalog Ltd.</a:t>
            </a:r>
          </a:p>
          <a:p>
            <a:endParaRPr lang="en-GB" dirty="0"/>
          </a:p>
          <a:p>
            <a:r>
              <a:rPr lang="en-GB" dirty="0"/>
              <a:t>O The deadline for submissions for the current round of the APL Forge is Monday 23 June 2025 at 12:00 UTC.</a:t>
            </a:r>
          </a:p>
          <a:p>
            <a:endParaRPr lang="en-GB" dirty="0"/>
          </a:p>
          <a:p>
            <a:r>
              <a:rPr lang="en-GB" dirty="0"/>
              <a:t>O More information on ideas for submissions, judging criteria, and previous winners can be found at the website. </a:t>
            </a:r>
          </a:p>
        </p:txBody>
      </p:sp>
      <p:sp>
        <p:nvSpPr>
          <p:cNvPr id="4" name="Slide Number Placeholder 3"/>
          <p:cNvSpPr>
            <a:spLocks noGrp="1"/>
          </p:cNvSpPr>
          <p:nvPr>
            <p:ph type="sldNum" sz="quarter" idx="5"/>
          </p:nvPr>
        </p:nvSpPr>
        <p:spPr/>
        <p:txBody>
          <a:bodyPr/>
          <a:lstStyle/>
          <a:p>
            <a:fld id="{4320660A-27FD-4528-AE7F-EC6080404EEB}" type="slidenum">
              <a:rPr lang="en-GB" smtClean="0"/>
              <a:pPr/>
              <a:t>2</a:t>
            </a:fld>
            <a:endParaRPr lang="en-GB" dirty="0"/>
          </a:p>
        </p:txBody>
      </p:sp>
    </p:spTree>
    <p:extLst>
      <p:ext uri="{BB962C8B-B14F-4D97-AF65-F5344CB8AC3E}">
        <p14:creationId xmlns:p14="http://schemas.microsoft.com/office/powerpoint/2010/main" val="2047367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APL Challenge it’s the successor to the annual Student Competition and is a completely different beast than the long running one you may be familiar with. </a:t>
            </a:r>
          </a:p>
          <a:p>
            <a:endParaRPr lang="en-GB" dirty="0"/>
          </a:p>
          <a:p>
            <a:r>
              <a:rPr lang="en-GB" dirty="0" err="1"/>
              <a:t>oThere</a:t>
            </a:r>
            <a:r>
              <a:rPr lang="en-GB" dirty="0"/>
              <a:t> are four rounds of the APL Challenge each year.</a:t>
            </a:r>
          </a:p>
          <a:p>
            <a:r>
              <a:rPr lang="en-GB" dirty="0" err="1"/>
              <a:t>oYou</a:t>
            </a:r>
            <a:r>
              <a:rPr lang="en-GB" dirty="0"/>
              <a:t> don’t need to participate in an earlier round to participate in the current one.</a:t>
            </a:r>
          </a:p>
          <a:p>
            <a:r>
              <a:rPr lang="en-GB" dirty="0" err="1"/>
              <a:t>oEach</a:t>
            </a:r>
            <a:r>
              <a:rPr lang="en-GB" dirty="0"/>
              <a:t> round has ten problems and runs for three months. The questions start off very easy and get progressively more complex. </a:t>
            </a:r>
          </a:p>
          <a:p>
            <a:r>
              <a:rPr lang="en-GB" dirty="0" err="1"/>
              <a:t>oPrizes</a:t>
            </a:r>
            <a:r>
              <a:rPr lang="en-GB" dirty="0"/>
              <a:t>:  three winners awarded $100 (USD), chosen at the discretion of Dyalog </a:t>
            </a:r>
          </a:p>
          <a:p>
            <a:r>
              <a:rPr lang="en-GB" dirty="0" err="1"/>
              <a:t>oEligibility</a:t>
            </a:r>
            <a:r>
              <a:rPr lang="en-GB" dirty="0"/>
              <a:t>: Anyone can win a prize except Dyalog employees and associates.</a:t>
            </a:r>
          </a:p>
          <a:p>
            <a:r>
              <a:rPr lang="en-GB" dirty="0" err="1"/>
              <a:t>oThe</a:t>
            </a:r>
            <a:r>
              <a:rPr lang="en-GB" dirty="0"/>
              <a:t> target audience for this is geared more towards beginner </a:t>
            </a:r>
            <a:r>
              <a:rPr lang="en-GB" dirty="0" err="1"/>
              <a:t>APL’ers</a:t>
            </a:r>
            <a:r>
              <a:rPr lang="en-GB" dirty="0"/>
              <a:t>, especially young people – the questions are designed to teach the participant APL principles as they go along without needing many resources outside of the problem questions themselves. Especially good opportunity for students so if you have any young family members that you would like to introduce APL to this is a great starting point! We want this competition to be as accessible as possible – which means having more available languages, including Finnish. Fi will explain more at the end. </a:t>
            </a:r>
          </a:p>
          <a:p>
            <a:endParaRPr lang="en-GB" dirty="0"/>
          </a:p>
        </p:txBody>
      </p:sp>
      <p:sp>
        <p:nvSpPr>
          <p:cNvPr id="4" name="Slide Number Placeholder 3"/>
          <p:cNvSpPr>
            <a:spLocks noGrp="1"/>
          </p:cNvSpPr>
          <p:nvPr>
            <p:ph type="sldNum" sz="quarter" idx="5"/>
          </p:nvPr>
        </p:nvSpPr>
        <p:spPr/>
        <p:txBody>
          <a:bodyPr/>
          <a:lstStyle/>
          <a:p>
            <a:fld id="{4320660A-27FD-4528-AE7F-EC6080404EEB}" type="slidenum">
              <a:rPr lang="en-GB" smtClean="0"/>
              <a:pPr/>
              <a:t>3</a:t>
            </a:fld>
            <a:endParaRPr lang="en-GB" dirty="0"/>
          </a:p>
        </p:txBody>
      </p:sp>
    </p:spTree>
    <p:extLst>
      <p:ext uri="{BB962C8B-B14F-4D97-AF65-F5344CB8AC3E}">
        <p14:creationId xmlns:p14="http://schemas.microsoft.com/office/powerpoint/2010/main" val="6389589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5060" y="1688053"/>
            <a:ext cx="5073517" cy="1767394"/>
          </a:xfrm>
          <a:prstGeom prst="rect">
            <a:avLst/>
          </a:prstGeom>
        </p:spPr>
        <p:txBody>
          <a:bodyPr anchor="ctr" anchorCtr="0">
            <a:noAutofit/>
          </a:bodyPr>
          <a:lstStyle>
            <a:lvl1pPr algn="l">
              <a:lnSpc>
                <a:spcPct val="100000"/>
              </a:lnSpc>
              <a:defRPr sz="3600" b="0">
                <a:solidFill>
                  <a:srgbClr val="3B475E"/>
                </a:solidFill>
                <a:latin typeface="Sarabun" panose="00000500000000000000" pitchFamily="2" charset="-34"/>
              </a:defRPr>
            </a:lvl1pPr>
          </a:lstStyle>
          <a:p>
            <a:r>
              <a:rPr lang="en-US" dirty="0"/>
              <a:t>Title</a:t>
            </a:r>
            <a:endParaRPr lang="en-GB" dirty="0"/>
          </a:p>
        </p:txBody>
      </p:sp>
      <p:sp>
        <p:nvSpPr>
          <p:cNvPr id="9" name="Text Placeholder 8"/>
          <p:cNvSpPr>
            <a:spLocks noGrp="1"/>
          </p:cNvSpPr>
          <p:nvPr>
            <p:ph type="body" sz="quarter" idx="10" hasCustomPrompt="1"/>
          </p:nvPr>
        </p:nvSpPr>
        <p:spPr>
          <a:xfrm>
            <a:off x="445061" y="3741620"/>
            <a:ext cx="5073516" cy="1024109"/>
          </a:xfrm>
        </p:spPr>
        <p:txBody>
          <a:bodyPr anchor="t" anchorCtr="0">
            <a:noAutofit/>
          </a:bodyPr>
          <a:lstStyle>
            <a:lvl1pPr marL="0" indent="0" algn="l">
              <a:lnSpc>
                <a:spcPct val="100000"/>
              </a:lnSpc>
              <a:buNone/>
              <a:defRPr sz="2400" i="1" baseline="0">
                <a:solidFill>
                  <a:srgbClr val="3B475E"/>
                </a:solidFill>
                <a:latin typeface="Sarabun" panose="00000500000000000000" pitchFamily="2" charset="-34"/>
              </a:defRPr>
            </a:lvl1pPr>
          </a:lstStyle>
          <a:p>
            <a:pPr lvl="0"/>
            <a:r>
              <a:rPr lang="en-US" dirty="0"/>
              <a:t>Presenter</a:t>
            </a:r>
          </a:p>
        </p:txBody>
      </p:sp>
      <p:sp useBgFill="1">
        <p:nvSpPr>
          <p:cNvPr id="3" name="Rounded Rectangle 2"/>
          <p:cNvSpPr/>
          <p:nvPr userDrawn="1"/>
        </p:nvSpPr>
        <p:spPr>
          <a:xfrm>
            <a:off x="8616917" y="51470"/>
            <a:ext cx="405045" cy="27003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arabun" panose="00000500000000000000" pitchFamily="2" charset="-34"/>
            </a:endParaRPr>
          </a:p>
        </p:txBody>
      </p:sp>
      <p:pic>
        <p:nvPicPr>
          <p:cNvPr id="4" name="Picture 3">
            <a:extLst>
              <a:ext uri="{FF2B5EF4-FFF2-40B4-BE49-F238E27FC236}">
                <a16:creationId xmlns:a16="http://schemas.microsoft.com/office/drawing/2014/main" id="{91A7F93E-0AC9-4994-C087-EC47479093D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51227" y="679296"/>
            <a:ext cx="2306274" cy="381037"/>
          </a:xfrm>
          <a:prstGeom prst="rect">
            <a:avLst/>
          </a:prstGeom>
        </p:spPr>
      </p:pic>
      <p:pic>
        <p:nvPicPr>
          <p:cNvPr id="6" name="Picture 5">
            <a:extLst>
              <a:ext uri="{FF2B5EF4-FFF2-40B4-BE49-F238E27FC236}">
                <a16:creationId xmlns:a16="http://schemas.microsoft.com/office/drawing/2014/main" id="{B1FE235E-8BE2-78BC-2D0F-81A926E2507A}"/>
              </a:ext>
            </a:extLst>
          </p:cNvPr>
          <p:cNvPicPr>
            <a:picLocks noChangeAspect="1"/>
          </p:cNvPicPr>
          <p:nvPr userDrawn="1"/>
        </p:nvPicPr>
        <p:blipFill>
          <a:blip r:embed="rId4"/>
          <a:stretch>
            <a:fillRect/>
          </a:stretch>
        </p:blipFill>
        <p:spPr>
          <a:xfrm>
            <a:off x="0" y="5094961"/>
            <a:ext cx="9144000" cy="48768"/>
          </a:xfrm>
          <a:prstGeom prst="rect">
            <a:avLst/>
          </a:prstGeom>
        </p:spPr>
      </p:pic>
    </p:spTree>
    <p:extLst>
      <p:ext uri="{BB962C8B-B14F-4D97-AF65-F5344CB8AC3E}">
        <p14:creationId xmlns:p14="http://schemas.microsoft.com/office/powerpoint/2010/main" val="2947373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2"/>
          <p:cNvSpPr>
            <a:spLocks noGrp="1"/>
          </p:cNvSpPr>
          <p:nvPr>
            <p:ph idx="10" hasCustomPrompt="1"/>
          </p:nvPr>
        </p:nvSpPr>
        <p:spPr>
          <a:xfrm>
            <a:off x="6723925" y="1417983"/>
            <a:ext cx="2127975" cy="3088981"/>
          </a:xfrm>
        </p:spPr>
        <p:txBody>
          <a:bodyPr>
            <a:normAutofit/>
          </a:bodyPr>
          <a:lstStyle>
            <a:lvl1pPr marL="0" indent="0">
              <a:lnSpc>
                <a:spcPct val="100000"/>
              </a:lnSpc>
              <a:spcBef>
                <a:spcPts val="0"/>
              </a:spcBef>
              <a:buFont typeface="Arial" panose="020B0604020202020204" pitchFamily="34" charset="0"/>
              <a:buNone/>
              <a:defRPr sz="1800"/>
            </a:lvl1pPr>
            <a:lvl2pPr marL="717550" indent="-355600">
              <a:buSzPct val="60000"/>
              <a:buFont typeface="Courier New" panose="02070309020205020404" pitchFamily="49" charset="0"/>
              <a:buChar char="o"/>
              <a:defRPr/>
            </a:lvl2pPr>
            <a:lvl3pPr marL="1079500" indent="-361950">
              <a:buFont typeface="Wingdings" panose="05000000000000000000" pitchFamily="2" charset="2"/>
              <a:buChar char="§"/>
              <a:defRPr/>
            </a:lvl3pPr>
            <a:lvl4pPr marL="1433513" indent="-354013">
              <a:buFont typeface="Calibri" panose="020F0502020204030204" pitchFamily="34" charset="0"/>
              <a:buChar char="–"/>
              <a:defRPr/>
            </a:lvl4pPr>
          </a:lstStyle>
          <a:p>
            <a:r>
              <a:rPr lang="da-DK" dirty="0"/>
              <a:t>Space here </a:t>
            </a:r>
            <a:br>
              <a:rPr lang="da-DK" dirty="0"/>
            </a:br>
            <a:r>
              <a:rPr lang="da-DK" dirty="0"/>
              <a:t>for code </a:t>
            </a:r>
            <a:r>
              <a:rPr lang="da-DK" dirty="0">
                <a:latin typeface="APL385 Unicode" panose="020B0709000202000203" pitchFamily="49" charset="0"/>
              </a:rPr>
              <a:t>{⍺×⍵}</a:t>
            </a:r>
            <a:br>
              <a:rPr lang="da-DK" dirty="0"/>
            </a:br>
            <a:r>
              <a:rPr lang="da-DK" dirty="0"/>
              <a:t>pictures</a:t>
            </a:r>
            <a:br>
              <a:rPr lang="da-DK" dirty="0"/>
            </a:br>
            <a:r>
              <a:rPr lang="da-DK" dirty="0"/>
              <a:t>etc.</a:t>
            </a:r>
          </a:p>
        </p:txBody>
      </p:sp>
      <p:sp>
        <p:nvSpPr>
          <p:cNvPr id="6" name="Text Placeholder 2">
            <a:extLst>
              <a:ext uri="{FF2B5EF4-FFF2-40B4-BE49-F238E27FC236}">
                <a16:creationId xmlns:a16="http://schemas.microsoft.com/office/drawing/2014/main" id="{56DBA27B-8304-4CFA-81F2-07D6954C9B4F}"/>
              </a:ext>
            </a:extLst>
          </p:cNvPr>
          <p:cNvSpPr>
            <a:spLocks noGrp="1"/>
          </p:cNvSpPr>
          <p:nvPr>
            <p:ph idx="1"/>
          </p:nvPr>
        </p:nvSpPr>
        <p:spPr>
          <a:xfrm>
            <a:off x="323527" y="1264925"/>
            <a:ext cx="6092513" cy="3242040"/>
          </a:xfrm>
          <a:prstGeom prst="rect">
            <a:avLst/>
          </a:prstGeom>
        </p:spPr>
        <p:txBody>
          <a:bodyPr vert="horz" lIns="91440" tIns="45720" rIns="91440" bIns="45720" rtlCol="0">
            <a:normAutofit/>
          </a:bodyPr>
          <a:lstStyle>
            <a:lvl1pPr>
              <a:spcBef>
                <a:spcPts val="0"/>
              </a:spcBef>
              <a:buClr>
                <a:srgbClr val="FF6600"/>
              </a:buClr>
              <a:defRPr/>
            </a:lvl1pPr>
            <a:lvl2pPr>
              <a:spcBef>
                <a:spcPts val="0"/>
              </a:spcBef>
              <a:buClr>
                <a:srgbClr val="FF6600"/>
              </a:buClr>
              <a:defRPr/>
            </a:lvl2pPr>
            <a:lvl3pPr>
              <a:spcBef>
                <a:spcPts val="0"/>
              </a:spcBef>
              <a:buClr>
                <a:srgbClr val="FF6600"/>
              </a:buClr>
              <a:defRPr/>
            </a:lvl3pPr>
            <a:lvl4pPr>
              <a:spcBef>
                <a:spcPts val="0"/>
              </a:spcBef>
              <a:buClr>
                <a:srgbClr val="FFA336"/>
              </a:buClr>
              <a:defRPr/>
            </a:lvl4pPr>
          </a:lstStyle>
          <a:p>
            <a:pPr lvl="0"/>
            <a:r>
              <a:rPr lang="en-US" dirty="0"/>
              <a:t>Click to edit Master text styles</a:t>
            </a:r>
          </a:p>
          <a:p>
            <a:pPr lvl="1"/>
            <a:r>
              <a:rPr lang="en-US" dirty="0"/>
              <a:t>Second level</a:t>
            </a:r>
          </a:p>
          <a:p>
            <a:pPr lvl="2"/>
            <a:r>
              <a:rPr lang="en-US" dirty="0"/>
              <a:t>Third level</a:t>
            </a:r>
          </a:p>
        </p:txBody>
      </p:sp>
      <p:sp>
        <p:nvSpPr>
          <p:cNvPr id="8" name="Title Placeholder 1">
            <a:extLst>
              <a:ext uri="{FF2B5EF4-FFF2-40B4-BE49-F238E27FC236}">
                <a16:creationId xmlns:a16="http://schemas.microsoft.com/office/drawing/2014/main" id="{228F4D49-482B-40A2-86AF-43C7452AA67C}"/>
              </a:ext>
            </a:extLst>
          </p:cNvPr>
          <p:cNvSpPr>
            <a:spLocks noGrp="1"/>
          </p:cNvSpPr>
          <p:nvPr>
            <p:ph type="title"/>
          </p:nvPr>
        </p:nvSpPr>
        <p:spPr>
          <a:xfrm>
            <a:off x="323529" y="267657"/>
            <a:ext cx="6507968" cy="685535"/>
          </a:xfrm>
          <a:prstGeom prst="rect">
            <a:avLst/>
          </a:prstGeom>
        </p:spPr>
        <p:txBody>
          <a:bodyPr vert="horz" lIns="91440" tIns="45720" rIns="91440" bIns="45720" rtlCol="0" anchor="b" anchorCtr="0">
            <a:noAutofit/>
          </a:bodyPr>
          <a:lstStyle/>
          <a:p>
            <a:r>
              <a:rPr lang="en-US" dirty="0"/>
              <a:t>Click to edit Master title style</a:t>
            </a:r>
            <a:endParaRPr lang="en-GB" dirty="0"/>
          </a:p>
        </p:txBody>
      </p:sp>
    </p:spTree>
    <p:extLst>
      <p:ext uri="{BB962C8B-B14F-4D97-AF65-F5344CB8AC3E}">
        <p14:creationId xmlns:p14="http://schemas.microsoft.com/office/powerpoint/2010/main" val="231835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BE1C07FA-679D-46C0-86F7-8D17779A014C}"/>
              </a:ext>
            </a:extLst>
          </p:cNvPr>
          <p:cNvSpPr>
            <a:spLocks noGrp="1"/>
          </p:cNvSpPr>
          <p:nvPr>
            <p:ph idx="1"/>
          </p:nvPr>
        </p:nvSpPr>
        <p:spPr>
          <a:xfrm>
            <a:off x="323527" y="1264925"/>
            <a:ext cx="4104000" cy="3242040"/>
          </a:xfrm>
          <a:prstGeom prst="rect">
            <a:avLst/>
          </a:prstGeom>
        </p:spPr>
        <p:txBody>
          <a:bodyPr vert="horz" lIns="91440" tIns="45720" rIns="91440" bIns="45720" rtlCol="0">
            <a:normAutofit/>
          </a:bodyPr>
          <a:lstStyle>
            <a:lvl1pPr>
              <a:spcBef>
                <a:spcPts val="0"/>
              </a:spcBef>
              <a:buClr>
                <a:srgbClr val="FF6600"/>
              </a:buClr>
              <a:defRPr>
                <a:latin typeface="Sarabun" panose="00000500000000000000" pitchFamily="2" charset="-34"/>
              </a:defRPr>
            </a:lvl1pPr>
            <a:lvl2pPr>
              <a:spcBef>
                <a:spcPts val="0"/>
              </a:spcBef>
              <a:buClr>
                <a:srgbClr val="FF6600"/>
              </a:buClr>
              <a:defRPr>
                <a:latin typeface="Sarabun" panose="00000500000000000000" pitchFamily="2" charset="-34"/>
              </a:defRPr>
            </a:lvl2pPr>
            <a:lvl3pPr>
              <a:spcBef>
                <a:spcPts val="0"/>
              </a:spcBef>
              <a:buClr>
                <a:srgbClr val="FF6600"/>
              </a:buClr>
              <a:defRPr>
                <a:latin typeface="Sarabun" panose="00000500000000000000" pitchFamily="2" charset="-34"/>
              </a:defRPr>
            </a:lvl3pPr>
            <a:lvl4pPr>
              <a:spcBef>
                <a:spcPts val="0"/>
              </a:spcBef>
              <a:defRPr>
                <a:latin typeface="Sarabun" panose="00000500000000000000" pitchFamily="2" charset="-34"/>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2">
            <a:extLst>
              <a:ext uri="{FF2B5EF4-FFF2-40B4-BE49-F238E27FC236}">
                <a16:creationId xmlns:a16="http://schemas.microsoft.com/office/drawing/2014/main" id="{64BF5B9E-EBC4-409F-984B-6D47D81EDF48}"/>
              </a:ext>
            </a:extLst>
          </p:cNvPr>
          <p:cNvSpPr>
            <a:spLocks noGrp="1"/>
          </p:cNvSpPr>
          <p:nvPr>
            <p:ph idx="10"/>
          </p:nvPr>
        </p:nvSpPr>
        <p:spPr>
          <a:xfrm>
            <a:off x="4747260" y="1264925"/>
            <a:ext cx="4104641" cy="3242040"/>
          </a:xfrm>
          <a:prstGeom prst="rect">
            <a:avLst/>
          </a:prstGeom>
        </p:spPr>
        <p:txBody>
          <a:bodyPr vert="horz" lIns="91440" tIns="45720" rIns="91440" bIns="45720" rtlCol="0">
            <a:normAutofit/>
          </a:bodyPr>
          <a:lstStyle>
            <a:lvl1pPr>
              <a:spcBef>
                <a:spcPts val="0"/>
              </a:spcBef>
              <a:buClr>
                <a:srgbClr val="FF6600"/>
              </a:buClr>
              <a:defRPr>
                <a:latin typeface="Sarabun" panose="00000500000000000000" pitchFamily="2" charset="-34"/>
              </a:defRPr>
            </a:lvl1pPr>
            <a:lvl2pPr>
              <a:spcBef>
                <a:spcPts val="0"/>
              </a:spcBef>
              <a:buClr>
                <a:srgbClr val="FF6600"/>
              </a:buClr>
              <a:defRPr>
                <a:latin typeface="Sarabun" panose="00000500000000000000" pitchFamily="2" charset="-34"/>
              </a:defRPr>
            </a:lvl2pPr>
            <a:lvl3pPr>
              <a:spcBef>
                <a:spcPts val="0"/>
              </a:spcBef>
              <a:buClr>
                <a:srgbClr val="FF6600"/>
              </a:buClr>
              <a:defRPr>
                <a:latin typeface="Sarabun" panose="00000500000000000000" pitchFamily="2" charset="-34"/>
              </a:defRPr>
            </a:lvl3pPr>
            <a:lvl4pPr>
              <a:spcBef>
                <a:spcPts val="0"/>
              </a:spcBef>
              <a:defRPr>
                <a:latin typeface="Sarabun" panose="00000500000000000000" pitchFamily="2" charset="-34"/>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itle Placeholder 1">
            <a:extLst>
              <a:ext uri="{FF2B5EF4-FFF2-40B4-BE49-F238E27FC236}">
                <a16:creationId xmlns:a16="http://schemas.microsoft.com/office/drawing/2014/main" id="{1378A4D6-E4A6-4021-9A3E-CD1962CFECD1}"/>
              </a:ext>
            </a:extLst>
          </p:cNvPr>
          <p:cNvSpPr>
            <a:spLocks noGrp="1"/>
          </p:cNvSpPr>
          <p:nvPr>
            <p:ph type="title"/>
          </p:nvPr>
        </p:nvSpPr>
        <p:spPr>
          <a:xfrm>
            <a:off x="323529" y="267657"/>
            <a:ext cx="6554350" cy="685535"/>
          </a:xfrm>
          <a:prstGeom prst="rect">
            <a:avLst/>
          </a:prstGeom>
        </p:spPr>
        <p:txBody>
          <a:bodyPr vert="horz" lIns="91440" tIns="45720" rIns="91440" bIns="45720" rtlCol="0" anchor="b" anchorCtr="0">
            <a:noAutofit/>
          </a:bodyPr>
          <a:lstStyle/>
          <a:p>
            <a:r>
              <a:rPr lang="en-US" dirty="0"/>
              <a:t>Click to edit Master title style</a:t>
            </a:r>
            <a:endParaRPr lang="en-GB" dirty="0"/>
          </a:p>
        </p:txBody>
      </p:sp>
    </p:spTree>
    <p:extLst>
      <p:ext uri="{BB962C8B-B14F-4D97-AF65-F5344CB8AC3E}">
        <p14:creationId xmlns:p14="http://schemas.microsoft.com/office/powerpoint/2010/main" val="1414322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4C4900D4-E042-4F52-A837-0B504DD6A4AA}"/>
              </a:ext>
            </a:extLst>
          </p:cNvPr>
          <p:cNvSpPr>
            <a:spLocks noGrp="1"/>
          </p:cNvSpPr>
          <p:nvPr>
            <p:ph type="title"/>
          </p:nvPr>
        </p:nvSpPr>
        <p:spPr>
          <a:xfrm>
            <a:off x="323529" y="267657"/>
            <a:ext cx="6527846" cy="685535"/>
          </a:xfrm>
          <a:prstGeom prst="rect">
            <a:avLst/>
          </a:prstGeom>
        </p:spPr>
        <p:txBody>
          <a:bodyPr vert="horz" lIns="91440" tIns="45720" rIns="91440" bIns="45720" rtlCol="0" anchor="b" anchorCtr="0">
            <a:noAutofit/>
          </a:bodyPr>
          <a:lstStyle/>
          <a:p>
            <a:r>
              <a:rPr lang="en-US" dirty="0"/>
              <a:t>Click to edit Master title style</a:t>
            </a:r>
            <a:endParaRPr lang="en-GB" dirty="0"/>
          </a:p>
        </p:txBody>
      </p:sp>
    </p:spTree>
    <p:extLst>
      <p:ext uri="{BB962C8B-B14F-4D97-AF65-F5344CB8AC3E}">
        <p14:creationId xmlns:p14="http://schemas.microsoft.com/office/powerpoint/2010/main" val="4226472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7694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Content Placeholder 2"/>
          <p:cNvSpPr>
            <a:spLocks noGrp="1"/>
          </p:cNvSpPr>
          <p:nvPr>
            <p:ph idx="10" hasCustomPrompt="1"/>
          </p:nvPr>
        </p:nvSpPr>
        <p:spPr>
          <a:xfrm>
            <a:off x="6723925" y="1417983"/>
            <a:ext cx="2127975" cy="3088981"/>
          </a:xfrm>
        </p:spPr>
        <p:txBody>
          <a:bodyPr>
            <a:normAutofit/>
          </a:bodyPr>
          <a:lstStyle>
            <a:lvl1pPr marL="0" indent="0">
              <a:lnSpc>
                <a:spcPct val="100000"/>
              </a:lnSpc>
              <a:spcBef>
                <a:spcPts val="0"/>
              </a:spcBef>
              <a:buFont typeface="Arial" panose="020B0604020202020204" pitchFamily="34" charset="0"/>
              <a:buNone/>
              <a:defRPr sz="1800"/>
            </a:lvl1pPr>
            <a:lvl2pPr marL="717550" indent="-355600">
              <a:buSzPct val="60000"/>
              <a:buFont typeface="Courier New" panose="02070309020205020404" pitchFamily="49" charset="0"/>
              <a:buChar char="o"/>
              <a:defRPr/>
            </a:lvl2pPr>
            <a:lvl3pPr marL="1079500" indent="-361950">
              <a:buFont typeface="Wingdings" panose="05000000000000000000" pitchFamily="2" charset="2"/>
              <a:buChar char="§"/>
              <a:defRPr/>
            </a:lvl3pPr>
            <a:lvl4pPr marL="1433513" indent="-354013">
              <a:buFont typeface="Calibri" panose="020F0502020204030204" pitchFamily="34" charset="0"/>
              <a:buChar char="–"/>
              <a:defRPr/>
            </a:lvl4pPr>
          </a:lstStyle>
          <a:p>
            <a:r>
              <a:rPr lang="da-DK" dirty="0"/>
              <a:t>Space here </a:t>
            </a:r>
            <a:br>
              <a:rPr lang="da-DK" dirty="0"/>
            </a:br>
            <a:r>
              <a:rPr lang="da-DK" dirty="0"/>
              <a:t>for code </a:t>
            </a:r>
            <a:r>
              <a:rPr lang="da-DK" dirty="0">
                <a:latin typeface="APL385 Unicode" panose="020B0709000202000203" pitchFamily="49" charset="0"/>
              </a:rPr>
              <a:t>{⍺×⍵}</a:t>
            </a:r>
            <a:br>
              <a:rPr lang="da-DK" dirty="0"/>
            </a:br>
            <a:r>
              <a:rPr lang="da-DK" dirty="0"/>
              <a:t>pictures</a:t>
            </a:r>
            <a:br>
              <a:rPr lang="da-DK" dirty="0"/>
            </a:br>
            <a:r>
              <a:rPr lang="da-DK" dirty="0"/>
              <a:t>etc.</a:t>
            </a:r>
          </a:p>
        </p:txBody>
      </p:sp>
      <p:sp>
        <p:nvSpPr>
          <p:cNvPr id="6" name="Text Placeholder 2">
            <a:extLst>
              <a:ext uri="{FF2B5EF4-FFF2-40B4-BE49-F238E27FC236}">
                <a16:creationId xmlns:a16="http://schemas.microsoft.com/office/drawing/2014/main" id="{56DBA27B-8304-4CFA-81F2-07D6954C9B4F}"/>
              </a:ext>
            </a:extLst>
          </p:cNvPr>
          <p:cNvSpPr>
            <a:spLocks noGrp="1"/>
          </p:cNvSpPr>
          <p:nvPr>
            <p:ph idx="1"/>
          </p:nvPr>
        </p:nvSpPr>
        <p:spPr>
          <a:xfrm>
            <a:off x="323527" y="1264925"/>
            <a:ext cx="6092513" cy="3242040"/>
          </a:xfrm>
          <a:prstGeom prst="rect">
            <a:avLst/>
          </a:prstGeom>
        </p:spPr>
        <p:txBody>
          <a:bodyPr vert="horz" lIns="91440" tIns="45720" rIns="91440" bIns="45720" rtlCol="0">
            <a:normAutofit/>
          </a:bodyPr>
          <a:lstStyle>
            <a:lvl1pPr>
              <a:spcBef>
                <a:spcPts val="0"/>
              </a:spcBef>
              <a:buClr>
                <a:srgbClr val="FF6600"/>
              </a:buClr>
              <a:defRPr/>
            </a:lvl1pPr>
            <a:lvl2pPr>
              <a:spcBef>
                <a:spcPts val="0"/>
              </a:spcBef>
              <a:buClr>
                <a:srgbClr val="FF6600"/>
              </a:buClr>
              <a:defRPr/>
            </a:lvl2pPr>
            <a:lvl3pPr>
              <a:spcBef>
                <a:spcPts val="0"/>
              </a:spcBef>
              <a:buClr>
                <a:srgbClr val="FF6600"/>
              </a:buClr>
              <a:defRPr/>
            </a:lvl3pPr>
            <a:lvl4pPr>
              <a:spcBef>
                <a:spcPts val="0"/>
              </a:spcBef>
              <a:buClr>
                <a:srgbClr val="FFA336"/>
              </a:buClr>
              <a:defRPr/>
            </a:lvl4pPr>
          </a:lstStyle>
          <a:p>
            <a:pPr lvl="0"/>
            <a:r>
              <a:rPr lang="en-US" dirty="0"/>
              <a:t>Click to edit Master text styles</a:t>
            </a:r>
          </a:p>
          <a:p>
            <a:pPr lvl="1"/>
            <a:r>
              <a:rPr lang="en-US" dirty="0"/>
              <a:t>Second level</a:t>
            </a:r>
          </a:p>
          <a:p>
            <a:pPr lvl="2"/>
            <a:r>
              <a:rPr lang="en-US" dirty="0"/>
              <a:t>Third level</a:t>
            </a:r>
          </a:p>
        </p:txBody>
      </p:sp>
      <p:sp>
        <p:nvSpPr>
          <p:cNvPr id="8" name="Title Placeholder 1">
            <a:extLst>
              <a:ext uri="{FF2B5EF4-FFF2-40B4-BE49-F238E27FC236}">
                <a16:creationId xmlns:a16="http://schemas.microsoft.com/office/drawing/2014/main" id="{228F4D49-482B-40A2-86AF-43C7452AA67C}"/>
              </a:ext>
            </a:extLst>
          </p:cNvPr>
          <p:cNvSpPr>
            <a:spLocks noGrp="1"/>
          </p:cNvSpPr>
          <p:nvPr>
            <p:ph type="title"/>
          </p:nvPr>
        </p:nvSpPr>
        <p:spPr>
          <a:xfrm>
            <a:off x="323529" y="267657"/>
            <a:ext cx="6507968" cy="685535"/>
          </a:xfrm>
          <a:prstGeom prst="rect">
            <a:avLst/>
          </a:prstGeom>
        </p:spPr>
        <p:txBody>
          <a:bodyPr vert="horz" lIns="91440" tIns="45720" rIns="91440" bIns="45720" rtlCol="0" anchor="b" anchorCtr="0">
            <a:noAutofit/>
          </a:bodyPr>
          <a:lstStyle/>
          <a:p>
            <a:endParaRPr lang="en-GB" dirty="0"/>
          </a:p>
        </p:txBody>
      </p:sp>
      <p:sp>
        <p:nvSpPr>
          <p:cNvPr id="3" name="Content Placeholder 6">
            <a:extLst>
              <a:ext uri="{FF2B5EF4-FFF2-40B4-BE49-F238E27FC236}">
                <a16:creationId xmlns:a16="http://schemas.microsoft.com/office/drawing/2014/main" id="{0D952242-8C5B-5D1C-6EEB-5EED6E14074A}"/>
              </a:ext>
            </a:extLst>
          </p:cNvPr>
          <p:cNvSpPr>
            <a:spLocks noGrp="1" noChangeAspect="1"/>
          </p:cNvSpPr>
          <p:nvPr>
            <p:ph sz="quarter" idx="12" hasCustomPrompt="1"/>
          </p:nvPr>
        </p:nvSpPr>
        <p:spPr>
          <a:xfrm>
            <a:off x="6936581" y="0"/>
            <a:ext cx="2207419" cy="1320800"/>
          </a:xfrm>
          <a:noFill/>
        </p:spPr>
        <p:txBody>
          <a:bodyPr anchor="ctr"/>
          <a:lstStyle>
            <a:lvl1pPr marL="0" indent="0" algn="ctr">
              <a:buNone/>
              <a:defRPr sz="1200" baseline="0"/>
            </a:lvl1pPr>
          </a:lstStyle>
          <a:p>
            <a:pPr lvl="0"/>
            <a:r>
              <a:rPr lang="en-GB" dirty="0" err="1"/>
              <a:t>PICinPIC</a:t>
            </a:r>
            <a:r>
              <a:rPr lang="en-GB" dirty="0"/>
              <a:t> WILL SHOW HERE, CONTENT COULD BE OBSCURED.</a:t>
            </a:r>
            <a:br>
              <a:rPr lang="en-GB" dirty="0"/>
            </a:br>
            <a:r>
              <a:rPr lang="en-GB" dirty="0"/>
              <a:t>(invisible box)</a:t>
            </a:r>
          </a:p>
        </p:txBody>
      </p:sp>
    </p:spTree>
    <p:extLst>
      <p:ext uri="{BB962C8B-B14F-4D97-AF65-F5344CB8AC3E}">
        <p14:creationId xmlns:p14="http://schemas.microsoft.com/office/powerpoint/2010/main" val="769193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BE1C07FA-679D-46C0-86F7-8D17779A014C}"/>
              </a:ext>
            </a:extLst>
          </p:cNvPr>
          <p:cNvSpPr>
            <a:spLocks noGrp="1"/>
          </p:cNvSpPr>
          <p:nvPr>
            <p:ph idx="1"/>
          </p:nvPr>
        </p:nvSpPr>
        <p:spPr>
          <a:xfrm>
            <a:off x="323527" y="1264925"/>
            <a:ext cx="4104000" cy="3242040"/>
          </a:xfrm>
          <a:prstGeom prst="rect">
            <a:avLst/>
          </a:prstGeom>
        </p:spPr>
        <p:txBody>
          <a:bodyPr vert="horz" lIns="91440" tIns="45720" rIns="91440" bIns="45720" rtlCol="0">
            <a:normAutofit/>
          </a:bodyPr>
          <a:lstStyle>
            <a:lvl1pPr>
              <a:spcBef>
                <a:spcPts val="0"/>
              </a:spcBef>
              <a:buClr>
                <a:srgbClr val="FF6600"/>
              </a:buClr>
              <a:defRPr>
                <a:latin typeface="Sarabun" panose="00000500000000000000" pitchFamily="2" charset="-34"/>
              </a:defRPr>
            </a:lvl1pPr>
            <a:lvl2pPr>
              <a:spcBef>
                <a:spcPts val="0"/>
              </a:spcBef>
              <a:buClr>
                <a:srgbClr val="FF6600"/>
              </a:buClr>
              <a:defRPr>
                <a:latin typeface="Sarabun" panose="00000500000000000000" pitchFamily="2" charset="-34"/>
              </a:defRPr>
            </a:lvl2pPr>
            <a:lvl3pPr>
              <a:spcBef>
                <a:spcPts val="0"/>
              </a:spcBef>
              <a:buClr>
                <a:srgbClr val="FF6600"/>
              </a:buClr>
              <a:defRPr>
                <a:latin typeface="Sarabun" panose="00000500000000000000" pitchFamily="2" charset="-34"/>
              </a:defRPr>
            </a:lvl3pPr>
            <a:lvl4pPr>
              <a:spcBef>
                <a:spcPts val="0"/>
              </a:spcBef>
              <a:defRPr>
                <a:latin typeface="Sarabun" panose="00000500000000000000" pitchFamily="2" charset="-34"/>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2">
            <a:extLst>
              <a:ext uri="{FF2B5EF4-FFF2-40B4-BE49-F238E27FC236}">
                <a16:creationId xmlns:a16="http://schemas.microsoft.com/office/drawing/2014/main" id="{64BF5B9E-EBC4-409F-984B-6D47D81EDF48}"/>
              </a:ext>
            </a:extLst>
          </p:cNvPr>
          <p:cNvSpPr>
            <a:spLocks noGrp="1"/>
          </p:cNvSpPr>
          <p:nvPr>
            <p:ph idx="10"/>
          </p:nvPr>
        </p:nvSpPr>
        <p:spPr>
          <a:xfrm>
            <a:off x="4747260" y="1264925"/>
            <a:ext cx="4104641" cy="3242040"/>
          </a:xfrm>
          <a:prstGeom prst="rect">
            <a:avLst/>
          </a:prstGeom>
        </p:spPr>
        <p:txBody>
          <a:bodyPr vert="horz" lIns="91440" tIns="45720" rIns="91440" bIns="45720" rtlCol="0">
            <a:normAutofit/>
          </a:bodyPr>
          <a:lstStyle>
            <a:lvl1pPr>
              <a:spcBef>
                <a:spcPts val="0"/>
              </a:spcBef>
              <a:buClr>
                <a:srgbClr val="FF6600"/>
              </a:buClr>
              <a:defRPr>
                <a:latin typeface="Sarabun" panose="00000500000000000000" pitchFamily="2" charset="-34"/>
              </a:defRPr>
            </a:lvl1pPr>
            <a:lvl2pPr>
              <a:spcBef>
                <a:spcPts val="0"/>
              </a:spcBef>
              <a:buClr>
                <a:srgbClr val="FF6600"/>
              </a:buClr>
              <a:defRPr>
                <a:latin typeface="Sarabun" panose="00000500000000000000" pitchFamily="2" charset="-34"/>
              </a:defRPr>
            </a:lvl2pPr>
            <a:lvl3pPr>
              <a:spcBef>
                <a:spcPts val="0"/>
              </a:spcBef>
              <a:buClr>
                <a:srgbClr val="FF6600"/>
              </a:buClr>
              <a:defRPr>
                <a:latin typeface="Sarabun" panose="00000500000000000000" pitchFamily="2" charset="-34"/>
              </a:defRPr>
            </a:lvl3pPr>
            <a:lvl4pPr>
              <a:spcBef>
                <a:spcPts val="0"/>
              </a:spcBef>
              <a:defRPr>
                <a:latin typeface="Sarabun" panose="00000500000000000000" pitchFamily="2" charset="-34"/>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itle Placeholder 1">
            <a:extLst>
              <a:ext uri="{FF2B5EF4-FFF2-40B4-BE49-F238E27FC236}">
                <a16:creationId xmlns:a16="http://schemas.microsoft.com/office/drawing/2014/main" id="{1378A4D6-E4A6-4021-9A3E-CD1962CFECD1}"/>
              </a:ext>
            </a:extLst>
          </p:cNvPr>
          <p:cNvSpPr>
            <a:spLocks noGrp="1"/>
          </p:cNvSpPr>
          <p:nvPr>
            <p:ph type="title"/>
          </p:nvPr>
        </p:nvSpPr>
        <p:spPr>
          <a:xfrm>
            <a:off x="323529" y="267657"/>
            <a:ext cx="6554350" cy="685535"/>
          </a:xfrm>
          <a:prstGeom prst="rect">
            <a:avLst/>
          </a:prstGeom>
        </p:spPr>
        <p:txBody>
          <a:bodyPr vert="horz" lIns="91440" tIns="45720" rIns="91440" bIns="45720" rtlCol="0" anchor="b" anchorCtr="0">
            <a:noAutofit/>
          </a:bodyPr>
          <a:lstStyle/>
          <a:p>
            <a:endParaRPr lang="en-GB" dirty="0"/>
          </a:p>
        </p:txBody>
      </p:sp>
      <p:sp>
        <p:nvSpPr>
          <p:cNvPr id="2" name="Content Placeholder 6">
            <a:extLst>
              <a:ext uri="{FF2B5EF4-FFF2-40B4-BE49-F238E27FC236}">
                <a16:creationId xmlns:a16="http://schemas.microsoft.com/office/drawing/2014/main" id="{6B9AF9E6-AA45-9785-A1CE-16C2DFAA1EE0}"/>
              </a:ext>
            </a:extLst>
          </p:cNvPr>
          <p:cNvSpPr>
            <a:spLocks noGrp="1" noChangeAspect="1"/>
          </p:cNvSpPr>
          <p:nvPr>
            <p:ph sz="quarter" idx="12" hasCustomPrompt="1"/>
          </p:nvPr>
        </p:nvSpPr>
        <p:spPr>
          <a:xfrm>
            <a:off x="6936581" y="0"/>
            <a:ext cx="2207419" cy="1320800"/>
          </a:xfrm>
          <a:noFill/>
        </p:spPr>
        <p:txBody>
          <a:bodyPr anchor="ctr"/>
          <a:lstStyle>
            <a:lvl1pPr marL="0" indent="0" algn="ctr">
              <a:buNone/>
              <a:defRPr sz="1200" baseline="0"/>
            </a:lvl1pPr>
          </a:lstStyle>
          <a:p>
            <a:pPr lvl="0"/>
            <a:r>
              <a:rPr lang="en-GB" dirty="0" err="1"/>
              <a:t>PICinPIC</a:t>
            </a:r>
            <a:r>
              <a:rPr lang="en-GB" dirty="0"/>
              <a:t> WILL SHOW HERE, CONTENT COULD BE OBSCURED.</a:t>
            </a:r>
            <a:br>
              <a:rPr lang="en-GB" dirty="0"/>
            </a:br>
            <a:r>
              <a:rPr lang="en-GB" dirty="0"/>
              <a:t>(invisible box)</a:t>
            </a:r>
          </a:p>
        </p:txBody>
      </p:sp>
    </p:spTree>
    <p:extLst>
      <p:ext uri="{BB962C8B-B14F-4D97-AF65-F5344CB8AC3E}">
        <p14:creationId xmlns:p14="http://schemas.microsoft.com/office/powerpoint/2010/main" val="3525277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sv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3528" y="267657"/>
            <a:ext cx="7005527" cy="685535"/>
          </a:xfrm>
          <a:prstGeom prst="rect">
            <a:avLst/>
          </a:prstGeom>
        </p:spPr>
        <p:txBody>
          <a:bodyPr vert="horz" lIns="91440" tIns="45720" rIns="91440" bIns="45720" rtlCol="0" anchor="b"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323527" y="1264925"/>
            <a:ext cx="8528373" cy="32420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Content Placeholder 2">
            <a:extLst>
              <a:ext uri="{FF2B5EF4-FFF2-40B4-BE49-F238E27FC236}">
                <a16:creationId xmlns:a16="http://schemas.microsoft.com/office/drawing/2014/main" id="{79B4391E-A2CA-4E7C-B5A9-A31CF000D3E5}"/>
              </a:ext>
            </a:extLst>
          </p:cNvPr>
          <p:cNvSpPr txBox="1">
            <a:spLocks/>
          </p:cNvSpPr>
          <p:nvPr userDrawn="1"/>
        </p:nvSpPr>
        <p:spPr>
          <a:xfrm>
            <a:off x="710852" y="4745354"/>
            <a:ext cx="7066640" cy="398145"/>
          </a:xfrm>
          <a:prstGeom prst="rect">
            <a:avLst/>
          </a:prstGeom>
        </p:spPr>
        <p:txBody>
          <a:bodyPr anchor="ctr">
            <a:normAutofit/>
          </a:bodyPr>
          <a:lstStyle>
            <a:lvl1pPr marL="0" indent="0" algn="l" defTabSz="914400" rtl="0" eaLnBrk="1" latinLnBrk="0" hangingPunct="1">
              <a:lnSpc>
                <a:spcPct val="80000"/>
              </a:lnSpc>
              <a:spcBef>
                <a:spcPts val="400"/>
              </a:spcBef>
              <a:buClr>
                <a:srgbClr val="FF9421"/>
              </a:buClr>
              <a:buFont typeface="Arial" panose="020B0604020202020204" pitchFamily="34" charset="0"/>
              <a:buNone/>
              <a:defRPr sz="1800" kern="1200">
                <a:solidFill>
                  <a:schemeClr val="bg1"/>
                </a:solidFill>
                <a:latin typeface="+mn-lt"/>
                <a:ea typeface="+mn-ea"/>
                <a:cs typeface="+mn-cs"/>
              </a:defRPr>
            </a:lvl1pPr>
            <a:lvl2pPr marL="717550" indent="-355600" algn="l" defTabSz="914400" rtl="0" eaLnBrk="1" latinLnBrk="0" hangingPunct="1">
              <a:lnSpc>
                <a:spcPct val="80000"/>
              </a:lnSpc>
              <a:spcBef>
                <a:spcPts val="400"/>
              </a:spcBef>
              <a:buClr>
                <a:srgbClr val="FF9421"/>
              </a:buClr>
              <a:buSzPct val="60000"/>
              <a:buFont typeface="Courier New" panose="02070309020205020404" pitchFamily="49" charset="0"/>
              <a:buChar char="o"/>
              <a:defRPr sz="2400" kern="1200">
                <a:solidFill>
                  <a:schemeClr val="bg1"/>
                </a:solidFill>
                <a:latin typeface="+mn-lt"/>
                <a:ea typeface="+mn-ea"/>
                <a:cs typeface="+mn-cs"/>
              </a:defRPr>
            </a:lvl2pPr>
            <a:lvl3pPr marL="1079500" indent="-361950" algn="l" defTabSz="914400" rtl="0" eaLnBrk="1" latinLnBrk="0" hangingPunct="1">
              <a:lnSpc>
                <a:spcPct val="80000"/>
              </a:lnSpc>
              <a:spcBef>
                <a:spcPts val="400"/>
              </a:spcBef>
              <a:buClr>
                <a:srgbClr val="FF9421"/>
              </a:buClr>
              <a:buSzPct val="75000"/>
              <a:buFont typeface="Wingdings" panose="05000000000000000000" pitchFamily="2" charset="2"/>
              <a:buChar char="§"/>
              <a:defRPr sz="2000" kern="1200">
                <a:solidFill>
                  <a:schemeClr val="bg1"/>
                </a:solidFill>
                <a:latin typeface="+mn-lt"/>
                <a:ea typeface="+mn-ea"/>
                <a:cs typeface="+mn-cs"/>
              </a:defRPr>
            </a:lvl3pPr>
            <a:lvl4pPr marL="1433513" indent="-354013" algn="l" defTabSz="914400" rtl="0" eaLnBrk="1" latinLnBrk="0" hangingPunct="1">
              <a:lnSpc>
                <a:spcPct val="80000"/>
              </a:lnSpc>
              <a:spcBef>
                <a:spcPts val="400"/>
              </a:spcBef>
              <a:buClr>
                <a:srgbClr val="FF9421"/>
              </a:buClr>
              <a:buFont typeface="Calibri" panose="020F0502020204030204" pitchFamily="34" charset="0"/>
              <a:buChar char="–"/>
              <a:defRPr sz="1600" kern="1200">
                <a:solidFill>
                  <a:schemeClr val="bg1"/>
                </a:solidFill>
                <a:latin typeface="+mn-lt"/>
                <a:ea typeface="+mn-ea"/>
                <a:cs typeface="+mn-cs"/>
              </a:defRPr>
            </a:lvl4pPr>
            <a:lvl5pPr marL="1828800" indent="0" algn="l" defTabSz="914400" rtl="0" eaLnBrk="1" latinLnBrk="0" hangingPunct="1">
              <a:spcBef>
                <a:spcPct val="20000"/>
              </a:spcBef>
              <a:buClr>
                <a:srgbClr val="FF9421"/>
              </a:buClr>
              <a:buFont typeface="Calibri" panose="020F050202020403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rtl="0">
              <a:spcBef>
                <a:spcPts val="0"/>
              </a:spcBef>
            </a:pPr>
            <a:endParaRPr lang="en-US" sz="1600" dirty="0">
              <a:solidFill>
                <a:srgbClr val="282828"/>
              </a:solidFill>
              <a:latin typeface="Sarabun" panose="00000500000000000000" pitchFamily="2" charset="-34"/>
            </a:endParaRPr>
          </a:p>
        </p:txBody>
      </p:sp>
      <p:sp>
        <p:nvSpPr>
          <p:cNvPr id="49" name="Date Placeholder 3"/>
          <p:cNvSpPr txBox="1">
            <a:spLocks/>
          </p:cNvSpPr>
          <p:nvPr userDrawn="1"/>
        </p:nvSpPr>
        <p:spPr>
          <a:xfrm>
            <a:off x="45720" y="4743900"/>
            <a:ext cx="665132" cy="399600"/>
          </a:xfrm>
          <a:prstGeom prst="rect">
            <a:avLst/>
          </a:prstGeom>
        </p:spPr>
        <p:txBody>
          <a:bodyPr vert="horz" lIns="91440" tIns="45720" rIns="91440" bIns="45720" rtlCol="0" anchor="ctr"/>
          <a:lstStyle>
            <a:defPPr>
              <a:defRPr lang="en-US"/>
            </a:defPPr>
            <a:lvl1pPr marL="0" algn="l" defTabSz="914400" rtl="0" eaLnBrk="1" latinLnBrk="0" hangingPunct="1">
              <a:defRPr sz="2000" b="0" kern="1200">
                <a:solidFill>
                  <a:schemeClr val="bg1"/>
                </a:solidFill>
                <a:latin typeface="Klavika Medium" panose="02000603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02EDF88B-1B61-4481-9BD6-D2E23BF0DCD8}" type="slidenum">
              <a:rPr lang="en-GB" sz="1600" baseline="0" smtClean="0">
                <a:solidFill>
                  <a:srgbClr val="FF6A13"/>
                </a:solidFill>
                <a:latin typeface="Sarabun" panose="00000500000000000000" pitchFamily="2" charset="-34"/>
              </a:rPr>
              <a:pPr algn="l"/>
              <a:t>‹#›</a:t>
            </a:fld>
            <a:endParaRPr lang="en-GB" sz="1600" baseline="0" dirty="0">
              <a:solidFill>
                <a:srgbClr val="FF6A13"/>
              </a:solidFill>
              <a:latin typeface="Sarabun" panose="00000500000000000000" pitchFamily="2" charset="-34"/>
            </a:endParaRPr>
          </a:p>
        </p:txBody>
      </p:sp>
      <p:pic>
        <p:nvPicPr>
          <p:cNvPr id="4" name="Picture 3">
            <a:extLst>
              <a:ext uri="{FF2B5EF4-FFF2-40B4-BE49-F238E27FC236}">
                <a16:creationId xmlns:a16="http://schemas.microsoft.com/office/drawing/2014/main" id="{14920957-0551-8F72-773E-84D867F26A52}"/>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b="90400"/>
          <a:stretch/>
        </p:blipFill>
        <p:spPr>
          <a:xfrm>
            <a:off x="0" y="5097467"/>
            <a:ext cx="9144000" cy="45719"/>
          </a:xfrm>
          <a:prstGeom prst="rect">
            <a:avLst/>
          </a:prstGeom>
        </p:spPr>
      </p:pic>
      <p:pic>
        <p:nvPicPr>
          <p:cNvPr id="5" name="Picture 4">
            <a:extLst>
              <a:ext uri="{FF2B5EF4-FFF2-40B4-BE49-F238E27FC236}">
                <a16:creationId xmlns:a16="http://schemas.microsoft.com/office/drawing/2014/main" id="{CFEC5741-2586-9026-BBB0-7FC530AB64E7}"/>
              </a:ext>
            </a:extLst>
          </p:cNvPr>
          <p:cNvPicPr>
            <a:picLocks noChangeAspect="1"/>
          </p:cNvPicPr>
          <p:nvPr userDrawn="1"/>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8067022" y="4818698"/>
            <a:ext cx="938248" cy="155015"/>
          </a:xfrm>
          <a:prstGeom prst="rect">
            <a:avLst/>
          </a:prstGeom>
        </p:spPr>
      </p:pic>
    </p:spTree>
    <p:extLst>
      <p:ext uri="{BB962C8B-B14F-4D97-AF65-F5344CB8AC3E}">
        <p14:creationId xmlns:p14="http://schemas.microsoft.com/office/powerpoint/2010/main" val="2781740000"/>
      </p:ext>
    </p:extLst>
  </p:cSld>
  <p:clrMap bg1="lt1" tx1="dk1" bg2="lt2" tx2="dk2" accent1="accent1" accent2="accent2" accent3="accent3" accent4="accent4" accent5="accent5" accent6="accent6" hlink="hlink" folHlink="folHlink"/>
  <p:sldLayoutIdLst>
    <p:sldLayoutId id="2147483657" r:id="rId1"/>
    <p:sldLayoutId id="2147483650" r:id="rId2"/>
    <p:sldLayoutId id="2147483652" r:id="rId3"/>
    <p:sldLayoutId id="2147483654" r:id="rId4"/>
    <p:sldLayoutId id="2147483655" r:id="rId5"/>
    <p:sldLayoutId id="2147483658" r:id="rId6"/>
    <p:sldLayoutId id="2147483659" r:id="rId7"/>
  </p:sldLayoutIdLst>
  <p:hf sldNum="0" hdr="0" dt="0"/>
  <p:txStyles>
    <p:titleStyle>
      <a:lvl1pPr algn="l" defTabSz="914400" rtl="0" eaLnBrk="1" latinLnBrk="0" hangingPunct="1">
        <a:spcBef>
          <a:spcPct val="0"/>
        </a:spcBef>
        <a:buNone/>
        <a:defRPr sz="3600" b="0" kern="1200">
          <a:solidFill>
            <a:srgbClr val="3B475E"/>
          </a:solidFill>
          <a:latin typeface="Sarabun" panose="00000500000000000000" pitchFamily="2" charset="-34"/>
          <a:ea typeface="+mj-ea"/>
          <a:cs typeface="Calibri" panose="020F0502020204030204" pitchFamily="34" charset="0"/>
        </a:defRPr>
      </a:lvl1pPr>
    </p:titleStyle>
    <p:bodyStyle>
      <a:lvl1pPr marL="458788" indent="-458788" algn="l" defTabSz="914400" rtl="0" eaLnBrk="1" latinLnBrk="0" hangingPunct="1">
        <a:lnSpc>
          <a:spcPct val="100000"/>
        </a:lnSpc>
        <a:spcBef>
          <a:spcPts val="0"/>
        </a:spcBef>
        <a:spcAft>
          <a:spcPts val="1200"/>
        </a:spcAft>
        <a:buClr>
          <a:srgbClr val="FF6600"/>
        </a:buClr>
        <a:buSzPct val="75000"/>
        <a:buFont typeface="Wingdings 2" panose="05020102010507070707" pitchFamily="18" charset="2"/>
        <a:buChar char=""/>
        <a:defRPr sz="2400" kern="1200">
          <a:solidFill>
            <a:srgbClr val="3B475E"/>
          </a:solidFill>
          <a:latin typeface="Sarabun" panose="00000500000000000000" pitchFamily="2" charset="-34"/>
          <a:ea typeface="+mn-ea"/>
          <a:cs typeface="+mn-cs"/>
        </a:defRPr>
      </a:lvl1pPr>
      <a:lvl2pPr marL="858838" indent="-401638" algn="l" defTabSz="914400" rtl="0" eaLnBrk="1" latinLnBrk="0" hangingPunct="1">
        <a:lnSpc>
          <a:spcPct val="100000"/>
        </a:lnSpc>
        <a:spcBef>
          <a:spcPts val="0"/>
        </a:spcBef>
        <a:spcAft>
          <a:spcPts val="1200"/>
        </a:spcAft>
        <a:buClr>
          <a:srgbClr val="FF6600"/>
        </a:buClr>
        <a:buSzPct val="75000"/>
        <a:buFont typeface="Wingdings 2" panose="05020102010507070707" pitchFamily="18" charset="2"/>
        <a:buChar char=""/>
        <a:defRPr lang="en-US" sz="2000" kern="1200" dirty="0" smtClean="0">
          <a:solidFill>
            <a:srgbClr val="3B475E"/>
          </a:solidFill>
          <a:latin typeface="Sarabun" panose="00000500000000000000" pitchFamily="2" charset="-34"/>
          <a:ea typeface="+mn-ea"/>
          <a:cs typeface="+mn-cs"/>
        </a:defRPr>
      </a:lvl2pPr>
      <a:lvl3pPr marL="1257300" indent="-342900" algn="l" defTabSz="914400" rtl="0" eaLnBrk="1" latinLnBrk="0" hangingPunct="1">
        <a:lnSpc>
          <a:spcPct val="100000"/>
        </a:lnSpc>
        <a:spcBef>
          <a:spcPts val="0"/>
        </a:spcBef>
        <a:spcAft>
          <a:spcPts val="1200"/>
        </a:spcAft>
        <a:buClr>
          <a:srgbClr val="FF6600"/>
        </a:buClr>
        <a:buSzPct val="75000"/>
        <a:buFont typeface="Wingdings 2" panose="05020102010507070707" pitchFamily="18" charset="2"/>
        <a:buChar char=""/>
        <a:defRPr sz="1800" kern="1200">
          <a:solidFill>
            <a:srgbClr val="3B475E"/>
          </a:solidFill>
          <a:latin typeface="Sarabun" panose="00000500000000000000" pitchFamily="2" charset="-34"/>
          <a:ea typeface="+mn-ea"/>
          <a:cs typeface="+mn-cs"/>
        </a:defRPr>
      </a:lvl3pPr>
      <a:lvl4pPr marL="1655763" indent="-284163" algn="l" defTabSz="914400" rtl="0" eaLnBrk="1" latinLnBrk="0" hangingPunct="1">
        <a:lnSpc>
          <a:spcPct val="100000"/>
        </a:lnSpc>
        <a:spcBef>
          <a:spcPts val="0"/>
        </a:spcBef>
        <a:spcAft>
          <a:spcPts val="1200"/>
        </a:spcAft>
        <a:buClr>
          <a:srgbClr val="FF6600"/>
        </a:buClr>
        <a:buSzPct val="75000"/>
        <a:buFont typeface="Wingdings 2" panose="05020102010507070707" pitchFamily="18" charset="2"/>
        <a:buChar char=""/>
        <a:defRPr sz="1400" kern="1200">
          <a:solidFill>
            <a:srgbClr val="3B475E"/>
          </a:solidFill>
          <a:latin typeface="Sarabun" panose="00000500000000000000" pitchFamily="2" charset="-34"/>
          <a:ea typeface="+mn-ea"/>
          <a:cs typeface="+mn-cs"/>
        </a:defRPr>
      </a:lvl4pPr>
      <a:lvl5pPr marL="1828800" indent="0" algn="l" defTabSz="914400" rtl="0" eaLnBrk="1" latinLnBrk="0" hangingPunct="1">
        <a:spcBef>
          <a:spcPct val="20000"/>
        </a:spcBef>
        <a:buClr>
          <a:srgbClr val="FF9421"/>
        </a:buClr>
        <a:buFont typeface="Calibri" panose="020F050202020403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xml"/><Relationship Id="rId4" Type="http://schemas.openxmlformats.org/officeDocument/2006/relationships/image" Target="../media/image8.sv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hyperlink" Target="https://forge.dyalog.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challenge.dyalog.com/"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exercism.org/" TargetMode="External"/><Relationship Id="rId2" Type="http://schemas.openxmlformats.org/officeDocument/2006/relationships/hyperlink" Target="https://www.arraycast.com/" TargetMode="External"/><Relationship Id="rId1" Type="http://schemas.openxmlformats.org/officeDocument/2006/relationships/slideLayout" Target="../slideLayouts/slideLayout7.xml"/><Relationship Id="rId6" Type="http://schemas.openxmlformats.org/officeDocument/2006/relationships/hyperlink" Target="https://forums.dyalog.com/" TargetMode="External"/><Relationship Id="rId5" Type="http://schemas.openxmlformats.org/officeDocument/2006/relationships/hyperlink" Target="https://aplwiki.com/wiki/APL_Farm" TargetMode="External"/><Relationship Id="rId4" Type="http://schemas.openxmlformats.org/officeDocument/2006/relationships/hyperlink" Target="https://apl.chat/"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yernab" TargetMode="External"/><Relationship Id="rId2" Type="http://schemas.openxmlformats.org/officeDocument/2006/relationships/hyperlink" Target="https://www.youtube.com/@arrayaccessor"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A6417-55D0-46BB-0DFF-8D4AA0A716A1}"/>
              </a:ext>
            </a:extLst>
          </p:cNvPr>
          <p:cNvSpPr>
            <a:spLocks noGrp="1"/>
          </p:cNvSpPr>
          <p:nvPr>
            <p:ph type="title"/>
          </p:nvPr>
        </p:nvSpPr>
        <p:spPr/>
        <p:txBody>
          <a:bodyPr/>
          <a:lstStyle/>
          <a:p>
            <a:r>
              <a:rPr lang="en-US" dirty="0"/>
              <a:t>News from Dyalog Ltd.</a:t>
            </a:r>
            <a:endParaRPr lang="en-GB" dirty="0"/>
          </a:p>
        </p:txBody>
      </p:sp>
      <p:sp>
        <p:nvSpPr>
          <p:cNvPr id="3" name="Text Placeholder 2">
            <a:extLst>
              <a:ext uri="{FF2B5EF4-FFF2-40B4-BE49-F238E27FC236}">
                <a16:creationId xmlns:a16="http://schemas.microsoft.com/office/drawing/2014/main" id="{4968C988-130F-A25A-2390-AB59A78D532C}"/>
              </a:ext>
            </a:extLst>
          </p:cNvPr>
          <p:cNvSpPr>
            <a:spLocks noGrp="1"/>
          </p:cNvSpPr>
          <p:nvPr>
            <p:ph type="body" sz="quarter" idx="10"/>
          </p:nvPr>
        </p:nvSpPr>
        <p:spPr/>
        <p:txBody>
          <a:bodyPr/>
          <a:lstStyle/>
          <a:p>
            <a:r>
              <a:rPr lang="en-US" dirty="0"/>
              <a:t>Stine Kromberg</a:t>
            </a:r>
            <a:endParaRPr lang="en-GB" dirty="0"/>
          </a:p>
        </p:txBody>
      </p:sp>
      <p:pic>
        <p:nvPicPr>
          <p:cNvPr id="4" name="Picture 3" descr="A person smiling at the camera&#10;&#10;AI-generated content may be incorrect.">
            <a:extLst>
              <a:ext uri="{FF2B5EF4-FFF2-40B4-BE49-F238E27FC236}">
                <a16:creationId xmlns:a16="http://schemas.microsoft.com/office/drawing/2014/main" id="{1ECA559E-14B9-E80E-97AA-F94D646AB3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23877" y="2937586"/>
            <a:ext cx="1828143" cy="1828143"/>
          </a:xfrm>
          <a:prstGeom prst="rect">
            <a:avLst/>
          </a:prstGeom>
        </p:spPr>
      </p:pic>
    </p:spTree>
    <p:extLst>
      <p:ext uri="{BB962C8B-B14F-4D97-AF65-F5344CB8AC3E}">
        <p14:creationId xmlns:p14="http://schemas.microsoft.com/office/powerpoint/2010/main" val="548887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4DE519-A392-B495-4027-B6F6072ABC07}"/>
              </a:ext>
            </a:extLst>
          </p:cNvPr>
          <p:cNvSpPr>
            <a:spLocks noGrp="1"/>
          </p:cNvSpPr>
          <p:nvPr>
            <p:ph idx="1"/>
          </p:nvPr>
        </p:nvSpPr>
        <p:spPr>
          <a:xfrm>
            <a:off x="323527" y="1264925"/>
            <a:ext cx="8631787" cy="3242040"/>
          </a:xfrm>
        </p:spPr>
        <p:txBody>
          <a:bodyPr/>
          <a:lstStyle/>
          <a:p>
            <a:r>
              <a:rPr lang="en-US" dirty="0"/>
              <a:t>I have some questions for you! </a:t>
            </a:r>
          </a:p>
          <a:p>
            <a:r>
              <a:rPr lang="en-US" dirty="0"/>
              <a:t>Please talk amongst yourselves (in Finnish if you like).</a:t>
            </a:r>
          </a:p>
          <a:p>
            <a:r>
              <a:rPr lang="en-US" dirty="0"/>
              <a:t>And then we can debate in English. </a:t>
            </a:r>
          </a:p>
          <a:p>
            <a:r>
              <a:rPr lang="en-US" dirty="0"/>
              <a:t>Does that sound OK to you? </a:t>
            </a:r>
            <a:endParaRPr lang="en-GB" dirty="0"/>
          </a:p>
        </p:txBody>
      </p:sp>
      <p:sp>
        <p:nvSpPr>
          <p:cNvPr id="4" name="Title 3">
            <a:extLst>
              <a:ext uri="{FF2B5EF4-FFF2-40B4-BE49-F238E27FC236}">
                <a16:creationId xmlns:a16="http://schemas.microsoft.com/office/drawing/2014/main" id="{10592320-C3E3-B44C-5B24-1FDE39BF7978}"/>
              </a:ext>
            </a:extLst>
          </p:cNvPr>
          <p:cNvSpPr>
            <a:spLocks noGrp="1"/>
          </p:cNvSpPr>
          <p:nvPr>
            <p:ph type="title"/>
          </p:nvPr>
        </p:nvSpPr>
        <p:spPr/>
        <p:txBody>
          <a:bodyPr/>
          <a:lstStyle/>
          <a:p>
            <a:r>
              <a:rPr lang="en-US" dirty="0"/>
              <a:t>What can we do for you?!</a:t>
            </a:r>
          </a:p>
        </p:txBody>
      </p:sp>
    </p:spTree>
    <p:extLst>
      <p:ext uri="{BB962C8B-B14F-4D97-AF65-F5344CB8AC3E}">
        <p14:creationId xmlns:p14="http://schemas.microsoft.com/office/powerpoint/2010/main" val="209148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E56B43-EF26-A31E-B895-6DCD0A3F47E8}"/>
              </a:ext>
            </a:extLst>
          </p:cNvPr>
          <p:cNvSpPr>
            <a:spLocks noGrp="1"/>
          </p:cNvSpPr>
          <p:nvPr>
            <p:ph idx="1"/>
          </p:nvPr>
        </p:nvSpPr>
        <p:spPr>
          <a:xfrm>
            <a:off x="323527" y="1264925"/>
            <a:ext cx="8187956" cy="3242040"/>
          </a:xfrm>
        </p:spPr>
        <p:txBody>
          <a:bodyPr/>
          <a:lstStyle/>
          <a:p>
            <a:r>
              <a:rPr lang="en-US" dirty="0"/>
              <a:t>What is the future of </a:t>
            </a:r>
            <a:r>
              <a:rPr lang="en-US" dirty="0" err="1"/>
              <a:t>FinnAPL</a:t>
            </a:r>
            <a:r>
              <a:rPr lang="en-US" dirty="0"/>
              <a:t>?</a:t>
            </a:r>
          </a:p>
          <a:p>
            <a:r>
              <a:rPr lang="en-US" dirty="0"/>
              <a:t>How can we help?</a:t>
            </a:r>
          </a:p>
          <a:p>
            <a:r>
              <a:rPr lang="en-US" dirty="0"/>
              <a:t>What do you want to hear about, if you invite us back next time? </a:t>
            </a:r>
            <a:endParaRPr lang="en-GB" dirty="0"/>
          </a:p>
        </p:txBody>
      </p:sp>
      <p:sp>
        <p:nvSpPr>
          <p:cNvPr id="4" name="Title 3">
            <a:extLst>
              <a:ext uri="{FF2B5EF4-FFF2-40B4-BE49-F238E27FC236}">
                <a16:creationId xmlns:a16="http://schemas.microsoft.com/office/drawing/2014/main" id="{E09BA5CB-9B13-133F-2842-40E1ACA22F48}"/>
              </a:ext>
            </a:extLst>
          </p:cNvPr>
          <p:cNvSpPr>
            <a:spLocks noGrp="1"/>
          </p:cNvSpPr>
          <p:nvPr>
            <p:ph type="title"/>
          </p:nvPr>
        </p:nvSpPr>
        <p:spPr/>
        <p:txBody>
          <a:bodyPr/>
          <a:lstStyle/>
          <a:p>
            <a:r>
              <a:rPr lang="en-US" dirty="0"/>
              <a:t>Time for questions</a:t>
            </a:r>
            <a:endParaRPr lang="en-GB" dirty="0"/>
          </a:p>
        </p:txBody>
      </p:sp>
    </p:spTree>
    <p:extLst>
      <p:ext uri="{BB962C8B-B14F-4D97-AF65-F5344CB8AC3E}">
        <p14:creationId xmlns:p14="http://schemas.microsoft.com/office/powerpoint/2010/main" val="201450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B53D0F-C0E2-DB29-3CAD-0428A6FFF720}"/>
              </a:ext>
            </a:extLst>
          </p:cNvPr>
          <p:cNvSpPr>
            <a:spLocks noGrp="1"/>
          </p:cNvSpPr>
          <p:nvPr>
            <p:ph idx="1"/>
          </p:nvPr>
        </p:nvSpPr>
        <p:spPr>
          <a:xfrm>
            <a:off x="250956" y="1258050"/>
            <a:ext cx="8109273" cy="3242040"/>
          </a:xfrm>
        </p:spPr>
        <p:txBody>
          <a:bodyPr/>
          <a:lstStyle/>
          <a:p>
            <a:pPr marL="0" indent="0">
              <a:buNone/>
            </a:pPr>
            <a:r>
              <a:rPr lang="en-US" dirty="0"/>
              <a:t>	Now over to Peter and the interesting stuff.  </a:t>
            </a:r>
            <a:endParaRPr lang="en-GB" dirty="0"/>
          </a:p>
        </p:txBody>
      </p:sp>
      <p:sp>
        <p:nvSpPr>
          <p:cNvPr id="4" name="Title 3">
            <a:extLst>
              <a:ext uri="{FF2B5EF4-FFF2-40B4-BE49-F238E27FC236}">
                <a16:creationId xmlns:a16="http://schemas.microsoft.com/office/drawing/2014/main" id="{356B2561-9803-44D1-29FF-EBFB6E4F48B2}"/>
              </a:ext>
            </a:extLst>
          </p:cNvPr>
          <p:cNvSpPr>
            <a:spLocks noGrp="1"/>
          </p:cNvSpPr>
          <p:nvPr>
            <p:ph type="title"/>
          </p:nvPr>
        </p:nvSpPr>
        <p:spPr>
          <a:xfrm>
            <a:off x="323529" y="267657"/>
            <a:ext cx="7964128" cy="685535"/>
          </a:xfrm>
        </p:spPr>
        <p:txBody>
          <a:bodyPr/>
          <a:lstStyle/>
          <a:p>
            <a:r>
              <a:rPr lang="en-US" dirty="0"/>
              <a:t>Thank you for listing and engaging</a:t>
            </a:r>
            <a:endParaRPr lang="en-GB" dirty="0"/>
          </a:p>
        </p:txBody>
      </p:sp>
      <p:pic>
        <p:nvPicPr>
          <p:cNvPr id="5" name="Picture 4" descr="A colorful background with numbers&#10;&#10;AI-generated content may be incorrect.">
            <a:extLst>
              <a:ext uri="{FF2B5EF4-FFF2-40B4-BE49-F238E27FC236}">
                <a16:creationId xmlns:a16="http://schemas.microsoft.com/office/drawing/2014/main" id="{EBB30EC5-D5A3-37D2-F9B0-121C142960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7575" y="1699083"/>
            <a:ext cx="5696001" cy="3204000"/>
          </a:xfrm>
          <a:prstGeom prst="rect">
            <a:avLst/>
          </a:prstGeom>
        </p:spPr>
      </p:pic>
    </p:spTree>
    <p:extLst>
      <p:ext uri="{BB962C8B-B14F-4D97-AF65-F5344CB8AC3E}">
        <p14:creationId xmlns:p14="http://schemas.microsoft.com/office/powerpoint/2010/main" val="268954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CC578-8F22-586E-D181-2AB6C7379EA5}"/>
              </a:ext>
            </a:extLst>
          </p:cNvPr>
          <p:cNvSpPr>
            <a:spLocks noGrp="1"/>
          </p:cNvSpPr>
          <p:nvPr>
            <p:ph type="title"/>
          </p:nvPr>
        </p:nvSpPr>
        <p:spPr/>
        <p:txBody>
          <a:bodyPr/>
          <a:lstStyle/>
          <a:p>
            <a:r>
              <a:rPr lang="en-US" dirty="0"/>
              <a:t>News from Dyalog</a:t>
            </a:r>
            <a:endParaRPr lang="en-DK" dirty="0"/>
          </a:p>
        </p:txBody>
      </p:sp>
      <p:sp>
        <p:nvSpPr>
          <p:cNvPr id="3" name="Content Placeholder 2">
            <a:extLst>
              <a:ext uri="{FF2B5EF4-FFF2-40B4-BE49-F238E27FC236}">
                <a16:creationId xmlns:a16="http://schemas.microsoft.com/office/drawing/2014/main" id="{348A88B2-23E7-98AF-9972-80241C01B068}"/>
              </a:ext>
            </a:extLst>
          </p:cNvPr>
          <p:cNvSpPr txBox="1">
            <a:spLocks/>
          </p:cNvSpPr>
          <p:nvPr/>
        </p:nvSpPr>
        <p:spPr>
          <a:xfrm>
            <a:off x="323527" y="1264925"/>
            <a:ext cx="8631787" cy="3242040"/>
          </a:xfrm>
          <a:prstGeom prst="rect">
            <a:avLst/>
          </a:prstGeom>
        </p:spPr>
        <p:txBody>
          <a:bodyPr/>
          <a:lstStyle>
            <a:lvl1pPr marL="458788" indent="-458788" algn="l" defTabSz="914400" rtl="0" eaLnBrk="1" latinLnBrk="0" hangingPunct="1">
              <a:lnSpc>
                <a:spcPct val="100000"/>
              </a:lnSpc>
              <a:spcBef>
                <a:spcPts val="0"/>
              </a:spcBef>
              <a:spcAft>
                <a:spcPts val="1200"/>
              </a:spcAft>
              <a:buClr>
                <a:srgbClr val="FF6600"/>
              </a:buClr>
              <a:buSzPct val="75000"/>
              <a:buFont typeface="Wingdings 2" panose="05020102010507070707" pitchFamily="18" charset="2"/>
              <a:buChar char=""/>
              <a:defRPr sz="2400" kern="1200">
                <a:solidFill>
                  <a:srgbClr val="3B475E"/>
                </a:solidFill>
                <a:latin typeface="Sarabun" panose="00000500000000000000" pitchFamily="2" charset="-34"/>
                <a:ea typeface="+mn-ea"/>
                <a:cs typeface="+mn-cs"/>
              </a:defRPr>
            </a:lvl1pPr>
            <a:lvl2pPr marL="858838" indent="-401638" algn="l" defTabSz="914400" rtl="0" eaLnBrk="1" latinLnBrk="0" hangingPunct="1">
              <a:lnSpc>
                <a:spcPct val="100000"/>
              </a:lnSpc>
              <a:spcBef>
                <a:spcPts val="0"/>
              </a:spcBef>
              <a:spcAft>
                <a:spcPts val="1200"/>
              </a:spcAft>
              <a:buClr>
                <a:srgbClr val="FF6600"/>
              </a:buClr>
              <a:buSzPct val="75000"/>
              <a:buFont typeface="Wingdings 2" panose="05020102010507070707" pitchFamily="18" charset="2"/>
              <a:buChar char=""/>
              <a:defRPr lang="en-US" sz="2000" kern="1200" dirty="0" smtClean="0">
                <a:solidFill>
                  <a:srgbClr val="3B475E"/>
                </a:solidFill>
                <a:latin typeface="Sarabun" panose="00000500000000000000" pitchFamily="2" charset="-34"/>
                <a:ea typeface="+mn-ea"/>
                <a:cs typeface="+mn-cs"/>
              </a:defRPr>
            </a:lvl2pPr>
            <a:lvl3pPr marL="1257300" indent="-342900" algn="l" defTabSz="914400" rtl="0" eaLnBrk="1" latinLnBrk="0" hangingPunct="1">
              <a:lnSpc>
                <a:spcPct val="100000"/>
              </a:lnSpc>
              <a:spcBef>
                <a:spcPts val="0"/>
              </a:spcBef>
              <a:spcAft>
                <a:spcPts val="1200"/>
              </a:spcAft>
              <a:buClr>
                <a:srgbClr val="FF6600"/>
              </a:buClr>
              <a:buSzPct val="75000"/>
              <a:buFont typeface="Wingdings 2" panose="05020102010507070707" pitchFamily="18" charset="2"/>
              <a:buChar char=""/>
              <a:defRPr sz="1800" kern="1200">
                <a:solidFill>
                  <a:srgbClr val="3B475E"/>
                </a:solidFill>
                <a:latin typeface="Sarabun" panose="00000500000000000000" pitchFamily="2" charset="-34"/>
                <a:ea typeface="+mn-ea"/>
                <a:cs typeface="+mn-cs"/>
              </a:defRPr>
            </a:lvl3pPr>
            <a:lvl4pPr marL="1655763" indent="-284163" algn="l" defTabSz="914400" rtl="0" eaLnBrk="1" latinLnBrk="0" hangingPunct="1">
              <a:lnSpc>
                <a:spcPct val="100000"/>
              </a:lnSpc>
              <a:spcBef>
                <a:spcPts val="0"/>
              </a:spcBef>
              <a:spcAft>
                <a:spcPts val="1200"/>
              </a:spcAft>
              <a:buClr>
                <a:srgbClr val="FF6600"/>
              </a:buClr>
              <a:buSzPct val="75000"/>
              <a:buFont typeface="Wingdings 2" panose="05020102010507070707" pitchFamily="18" charset="2"/>
              <a:buChar char=""/>
              <a:defRPr sz="1400" kern="1200">
                <a:solidFill>
                  <a:srgbClr val="3B475E"/>
                </a:solidFill>
                <a:latin typeface="Sarabun" panose="00000500000000000000" pitchFamily="2" charset="-34"/>
                <a:ea typeface="+mn-ea"/>
                <a:cs typeface="+mn-cs"/>
              </a:defRPr>
            </a:lvl4pPr>
            <a:lvl5pPr marL="1828800" indent="0" algn="l" defTabSz="914400" rtl="0" eaLnBrk="1" latinLnBrk="0" hangingPunct="1">
              <a:spcBef>
                <a:spcPct val="20000"/>
              </a:spcBef>
              <a:buClr>
                <a:srgbClr val="FF9421"/>
              </a:buClr>
              <a:buFont typeface="Calibri" panose="020F0502020204030204"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The Challenge and the Forge</a:t>
            </a:r>
          </a:p>
          <a:p>
            <a:r>
              <a:rPr lang="en-US" dirty="0"/>
              <a:t>New web site</a:t>
            </a:r>
          </a:p>
          <a:p>
            <a:r>
              <a:rPr lang="en-US" dirty="0"/>
              <a:t>APL Tutor</a:t>
            </a:r>
          </a:p>
          <a:p>
            <a:r>
              <a:rPr lang="en-US" dirty="0"/>
              <a:t>Going out</a:t>
            </a:r>
          </a:p>
          <a:p>
            <a:r>
              <a:rPr lang="en-US" dirty="0"/>
              <a:t>Expanding the online community</a:t>
            </a:r>
          </a:p>
          <a:p>
            <a:r>
              <a:rPr lang="en-US" dirty="0"/>
              <a:t>What can we do for you?!</a:t>
            </a:r>
          </a:p>
          <a:p>
            <a:endParaRPr lang="en-US" dirty="0"/>
          </a:p>
          <a:p>
            <a:endParaRPr lang="en-GB" dirty="0"/>
          </a:p>
        </p:txBody>
      </p:sp>
      <p:pic>
        <p:nvPicPr>
          <p:cNvPr id="4" name="Picture 3" descr="A colorful background with numbers&#10;&#10;AI-generated content may be incorrect.">
            <a:extLst>
              <a:ext uri="{FF2B5EF4-FFF2-40B4-BE49-F238E27FC236}">
                <a16:creationId xmlns:a16="http://schemas.microsoft.com/office/drawing/2014/main" id="{D5BBD239-1221-08E8-F14E-2B10577BC1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4532" y="402630"/>
            <a:ext cx="3065939" cy="1724590"/>
          </a:xfrm>
          <a:prstGeom prst="rect">
            <a:avLst/>
          </a:prstGeom>
        </p:spPr>
      </p:pic>
      <p:pic>
        <p:nvPicPr>
          <p:cNvPr id="6" name="Graphic 5" descr="Close with solid fill">
            <a:extLst>
              <a:ext uri="{FF2B5EF4-FFF2-40B4-BE49-F238E27FC236}">
                <a16:creationId xmlns:a16="http://schemas.microsoft.com/office/drawing/2014/main" id="{98D61139-249F-C7D4-C83C-D9D8A28980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24622" y="102046"/>
            <a:ext cx="2325757" cy="2325757"/>
          </a:xfrm>
          <a:prstGeom prst="rect">
            <a:avLst/>
          </a:prstGeom>
        </p:spPr>
      </p:pic>
    </p:spTree>
    <p:extLst>
      <p:ext uri="{BB962C8B-B14F-4D97-AF65-F5344CB8AC3E}">
        <p14:creationId xmlns:p14="http://schemas.microsoft.com/office/powerpoint/2010/main" val="3603061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0E494-506F-302A-4541-1F16E7659860}"/>
              </a:ext>
            </a:extLst>
          </p:cNvPr>
          <p:cNvSpPr>
            <a:spLocks noGrp="1"/>
          </p:cNvSpPr>
          <p:nvPr>
            <p:ph idx="10"/>
          </p:nvPr>
        </p:nvSpPr>
        <p:spPr>
          <a:xfrm>
            <a:off x="6723925" y="1417983"/>
            <a:ext cx="2127975" cy="3088981"/>
          </a:xfrm>
        </p:spPr>
        <p:txBody>
          <a:bodyPr>
            <a:normAutofit/>
          </a:bodyPr>
          <a:lstStyle/>
          <a:p>
            <a:r>
              <a:rPr lang="en-GB" sz="4400" dirty="0"/>
              <a:t>The APL Forge</a:t>
            </a:r>
          </a:p>
        </p:txBody>
      </p:sp>
      <p:pic>
        <p:nvPicPr>
          <p:cNvPr id="6" name="Picture 5">
            <a:extLst>
              <a:ext uri="{FF2B5EF4-FFF2-40B4-BE49-F238E27FC236}">
                <a16:creationId xmlns:a16="http://schemas.microsoft.com/office/drawing/2014/main" id="{005127C2-587C-64CF-0FAF-4FC574CEFA09}"/>
              </a:ext>
            </a:extLst>
          </p:cNvPr>
          <p:cNvPicPr>
            <a:picLocks noChangeAspect="1"/>
          </p:cNvPicPr>
          <p:nvPr/>
        </p:nvPicPr>
        <p:blipFill>
          <a:blip r:embed="rId3"/>
          <a:srcRect t="5398" r="-2" b="-2"/>
          <a:stretch/>
        </p:blipFill>
        <p:spPr>
          <a:xfrm>
            <a:off x="323527" y="1264925"/>
            <a:ext cx="6092513" cy="3242040"/>
          </a:xfrm>
          <a:prstGeom prst="rect">
            <a:avLst/>
          </a:prstGeom>
          <a:noFill/>
        </p:spPr>
      </p:pic>
      <p:sp>
        <p:nvSpPr>
          <p:cNvPr id="4" name="Title 3">
            <a:extLst>
              <a:ext uri="{FF2B5EF4-FFF2-40B4-BE49-F238E27FC236}">
                <a16:creationId xmlns:a16="http://schemas.microsoft.com/office/drawing/2014/main" id="{15EEF5C0-03E4-1DF7-383F-1CDF9D231219}"/>
              </a:ext>
            </a:extLst>
          </p:cNvPr>
          <p:cNvSpPr>
            <a:spLocks noGrp="1"/>
          </p:cNvSpPr>
          <p:nvPr>
            <p:ph type="title"/>
          </p:nvPr>
        </p:nvSpPr>
        <p:spPr>
          <a:xfrm>
            <a:off x="323529" y="267657"/>
            <a:ext cx="6507968" cy="685535"/>
          </a:xfrm>
        </p:spPr>
        <p:txBody>
          <a:bodyPr anchor="b">
            <a:normAutofit/>
          </a:bodyPr>
          <a:lstStyle/>
          <a:p>
            <a:r>
              <a:rPr lang="en-GB" dirty="0"/>
              <a:t>Dyalog is doing big things</a:t>
            </a:r>
          </a:p>
        </p:txBody>
      </p:sp>
      <p:sp>
        <p:nvSpPr>
          <p:cNvPr id="2" name="Content Placeholder 1">
            <a:extLst>
              <a:ext uri="{FF2B5EF4-FFF2-40B4-BE49-F238E27FC236}">
                <a16:creationId xmlns:a16="http://schemas.microsoft.com/office/drawing/2014/main" id="{2A81EFC0-F6A7-A709-9FAA-D2112EB8256D}"/>
              </a:ext>
            </a:extLst>
          </p:cNvPr>
          <p:cNvSpPr>
            <a:spLocks noGrp="1"/>
          </p:cNvSpPr>
          <p:nvPr>
            <p:ph sz="quarter" idx="12"/>
          </p:nvPr>
        </p:nvSpPr>
        <p:spPr>
          <a:xfrm>
            <a:off x="6267939" y="3939482"/>
            <a:ext cx="2876062" cy="936361"/>
          </a:xfrm>
        </p:spPr>
        <p:txBody>
          <a:bodyPr anchor="ctr">
            <a:normAutofit fontScale="40000" lnSpcReduction="20000"/>
          </a:bodyPr>
          <a:lstStyle/>
          <a:p>
            <a:r>
              <a:rPr lang="en-GB" sz="4000" dirty="0">
                <a:hlinkClick r:id="rId4"/>
              </a:rPr>
              <a:t>https://forge.dyalog.com/</a:t>
            </a:r>
            <a:endParaRPr lang="en-GB" sz="4000" dirty="0"/>
          </a:p>
          <a:p>
            <a:r>
              <a:rPr lang="en-GB" sz="2000" dirty="0"/>
              <a:t> </a:t>
            </a:r>
          </a:p>
          <a:p>
            <a:endParaRPr lang="en-GB" dirty="0"/>
          </a:p>
        </p:txBody>
      </p:sp>
    </p:spTree>
    <p:extLst>
      <p:ext uri="{BB962C8B-B14F-4D97-AF65-F5344CB8AC3E}">
        <p14:creationId xmlns:p14="http://schemas.microsoft.com/office/powerpoint/2010/main" val="2295446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76E4B-0D3C-E6A6-30A3-FA775BDE762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58D8440-B69D-C8F6-857F-1B556EB31F98}"/>
              </a:ext>
            </a:extLst>
          </p:cNvPr>
          <p:cNvPicPr>
            <a:picLocks noChangeAspect="1"/>
          </p:cNvPicPr>
          <p:nvPr/>
        </p:nvPicPr>
        <p:blipFill>
          <a:blip r:embed="rId3"/>
          <a:stretch>
            <a:fillRect/>
          </a:stretch>
        </p:blipFill>
        <p:spPr>
          <a:xfrm>
            <a:off x="463883" y="953191"/>
            <a:ext cx="4015968" cy="3932857"/>
          </a:xfrm>
          <a:prstGeom prst="rect">
            <a:avLst/>
          </a:prstGeom>
          <a:noFill/>
        </p:spPr>
      </p:pic>
      <p:sp>
        <p:nvSpPr>
          <p:cNvPr id="3" name="Content Placeholder 2">
            <a:extLst>
              <a:ext uri="{FF2B5EF4-FFF2-40B4-BE49-F238E27FC236}">
                <a16:creationId xmlns:a16="http://schemas.microsoft.com/office/drawing/2014/main" id="{A3B94C4B-C0FD-65E1-D8B9-82EB6A68646D}"/>
              </a:ext>
            </a:extLst>
          </p:cNvPr>
          <p:cNvSpPr>
            <a:spLocks noGrp="1"/>
          </p:cNvSpPr>
          <p:nvPr>
            <p:ph idx="10"/>
          </p:nvPr>
        </p:nvSpPr>
        <p:spPr>
          <a:xfrm>
            <a:off x="4747260" y="1264925"/>
            <a:ext cx="4104641" cy="3242040"/>
          </a:xfrm>
        </p:spPr>
        <p:txBody>
          <a:bodyPr>
            <a:normAutofit/>
          </a:bodyPr>
          <a:lstStyle/>
          <a:p>
            <a:pPr marL="0" indent="0">
              <a:buNone/>
            </a:pPr>
            <a:r>
              <a:rPr lang="en-GB" sz="4400" dirty="0"/>
              <a:t>The APL Challenge </a:t>
            </a:r>
          </a:p>
        </p:txBody>
      </p:sp>
      <p:sp>
        <p:nvSpPr>
          <p:cNvPr id="4" name="Title 3">
            <a:extLst>
              <a:ext uri="{FF2B5EF4-FFF2-40B4-BE49-F238E27FC236}">
                <a16:creationId xmlns:a16="http://schemas.microsoft.com/office/drawing/2014/main" id="{45F49286-F8AC-40CB-3775-68EDC87098BE}"/>
              </a:ext>
            </a:extLst>
          </p:cNvPr>
          <p:cNvSpPr>
            <a:spLocks noGrp="1"/>
          </p:cNvSpPr>
          <p:nvPr>
            <p:ph type="title"/>
          </p:nvPr>
        </p:nvSpPr>
        <p:spPr>
          <a:xfrm>
            <a:off x="323529" y="267657"/>
            <a:ext cx="6554350" cy="685535"/>
          </a:xfrm>
        </p:spPr>
        <p:txBody>
          <a:bodyPr anchor="b">
            <a:normAutofit/>
          </a:bodyPr>
          <a:lstStyle/>
          <a:p>
            <a:r>
              <a:rPr lang="en-GB" dirty="0"/>
              <a:t>Dyalog is doing big things</a:t>
            </a:r>
          </a:p>
        </p:txBody>
      </p:sp>
      <p:sp>
        <p:nvSpPr>
          <p:cNvPr id="2" name="Content Placeholder 1">
            <a:extLst>
              <a:ext uri="{FF2B5EF4-FFF2-40B4-BE49-F238E27FC236}">
                <a16:creationId xmlns:a16="http://schemas.microsoft.com/office/drawing/2014/main" id="{486C55B6-377A-13B6-8E90-8FC61AED880A}"/>
              </a:ext>
            </a:extLst>
          </p:cNvPr>
          <p:cNvSpPr>
            <a:spLocks noGrp="1"/>
          </p:cNvSpPr>
          <p:nvPr>
            <p:ph sz="quarter" idx="12"/>
          </p:nvPr>
        </p:nvSpPr>
        <p:spPr>
          <a:xfrm>
            <a:off x="5004391" y="3615069"/>
            <a:ext cx="3452037" cy="1320800"/>
          </a:xfrm>
        </p:spPr>
        <p:txBody>
          <a:bodyPr anchor="ctr">
            <a:normAutofit/>
          </a:bodyPr>
          <a:lstStyle/>
          <a:p>
            <a:r>
              <a:rPr lang="en-GB" sz="1800" dirty="0">
                <a:hlinkClick r:id="rId4"/>
              </a:rPr>
              <a:t>https://challenge.dyalog.com/</a:t>
            </a:r>
            <a:endParaRPr lang="en-GB" sz="1800" dirty="0"/>
          </a:p>
          <a:p>
            <a:endParaRPr lang="en-GB" sz="1800" dirty="0"/>
          </a:p>
          <a:p>
            <a:endParaRPr lang="en-GB" dirty="0"/>
          </a:p>
        </p:txBody>
      </p:sp>
      <p:sp>
        <p:nvSpPr>
          <p:cNvPr id="5" name="TextBox 4">
            <a:extLst>
              <a:ext uri="{FF2B5EF4-FFF2-40B4-BE49-F238E27FC236}">
                <a16:creationId xmlns:a16="http://schemas.microsoft.com/office/drawing/2014/main" id="{377032CD-C77A-2362-AE24-51CDFC9E6797}"/>
              </a:ext>
            </a:extLst>
          </p:cNvPr>
          <p:cNvSpPr txBox="1"/>
          <p:nvPr/>
        </p:nvSpPr>
        <p:spPr>
          <a:xfrm>
            <a:off x="2266122" y="1528431"/>
            <a:ext cx="5128592" cy="1569660"/>
          </a:xfrm>
          <a:prstGeom prst="rect">
            <a:avLst/>
          </a:prstGeom>
          <a:solidFill>
            <a:schemeClr val="accent1"/>
          </a:solidFill>
        </p:spPr>
        <p:txBody>
          <a:bodyPr wrap="square" rtlCol="0">
            <a:spAutoFit/>
          </a:bodyPr>
          <a:lstStyle/>
          <a:p>
            <a:endParaRPr lang="en-US" sz="3200" dirty="0"/>
          </a:p>
          <a:p>
            <a:r>
              <a:rPr lang="en-US" sz="3200" dirty="0"/>
              <a:t>  Do you want it in </a:t>
            </a:r>
            <a:r>
              <a:rPr lang="en-US" sz="3200" dirty="0" err="1"/>
              <a:t>finnish</a:t>
            </a:r>
            <a:r>
              <a:rPr lang="en-US" sz="3200" dirty="0"/>
              <a:t>??  </a:t>
            </a:r>
          </a:p>
          <a:p>
            <a:endParaRPr lang="en-DK" sz="3200" dirty="0"/>
          </a:p>
        </p:txBody>
      </p:sp>
    </p:spTree>
    <p:extLst>
      <p:ext uri="{BB962C8B-B14F-4D97-AF65-F5344CB8AC3E}">
        <p14:creationId xmlns:p14="http://schemas.microsoft.com/office/powerpoint/2010/main" val="151514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C4A59C-ED7F-D4CB-118A-38970BE04454}"/>
              </a:ext>
            </a:extLst>
          </p:cNvPr>
          <p:cNvSpPr>
            <a:spLocks noGrp="1"/>
          </p:cNvSpPr>
          <p:nvPr>
            <p:ph idx="10"/>
          </p:nvPr>
        </p:nvSpPr>
        <p:spPr>
          <a:xfrm>
            <a:off x="3516631" y="3673944"/>
            <a:ext cx="2110738" cy="685535"/>
          </a:xfrm>
        </p:spPr>
        <p:txBody>
          <a:bodyPr/>
          <a:lstStyle/>
          <a:p>
            <a:pPr marL="0" indent="0">
              <a:buNone/>
            </a:pPr>
            <a:r>
              <a:rPr lang="en-US" dirty="0"/>
              <a:t>Coming soon!</a:t>
            </a:r>
            <a:endParaRPr lang="en-DK" dirty="0"/>
          </a:p>
        </p:txBody>
      </p:sp>
      <p:sp>
        <p:nvSpPr>
          <p:cNvPr id="4" name="Title 3">
            <a:extLst>
              <a:ext uri="{FF2B5EF4-FFF2-40B4-BE49-F238E27FC236}">
                <a16:creationId xmlns:a16="http://schemas.microsoft.com/office/drawing/2014/main" id="{0A00EA29-E81C-2B1B-C4A6-2E7DBDE1247F}"/>
              </a:ext>
            </a:extLst>
          </p:cNvPr>
          <p:cNvSpPr>
            <a:spLocks noGrp="1"/>
          </p:cNvSpPr>
          <p:nvPr>
            <p:ph type="title"/>
          </p:nvPr>
        </p:nvSpPr>
        <p:spPr/>
        <p:txBody>
          <a:bodyPr/>
          <a:lstStyle/>
          <a:p>
            <a:r>
              <a:rPr lang="en-US" dirty="0"/>
              <a:t>New website</a:t>
            </a:r>
            <a:endParaRPr lang="en-DK" dirty="0"/>
          </a:p>
        </p:txBody>
      </p:sp>
      <p:pic>
        <p:nvPicPr>
          <p:cNvPr id="6" name="Screen Recording 2025-05-14 135345">
            <a:hlinkClick r:id="" action="ppaction://media"/>
            <a:extLst>
              <a:ext uri="{FF2B5EF4-FFF2-40B4-BE49-F238E27FC236}">
                <a16:creationId xmlns:a16="http://schemas.microsoft.com/office/drawing/2014/main" id="{4E659E78-C5FC-52EF-821D-D684E3EBA691}"/>
              </a:ext>
            </a:extLst>
          </p:cNvPr>
          <p:cNvPicPr>
            <a:picLocks noGrp="1" noChangeAspect="1"/>
          </p:cNvPicPr>
          <p:nvPr>
            <p:ph idx="1"/>
            <a:videoFile r:link="rId1"/>
            <p:extLst>
              <p:ext uri="{DAA4B4D4-6D71-4841-9C94-3DE7FCFB9230}">
                <p14:media xmlns:p14="http://schemas.microsoft.com/office/powerpoint/2010/main" r:embed="rId2">
                  <p14:trim st="5780" end="1818"/>
                </p14:media>
              </p:ext>
            </p:extLst>
          </p:nvPr>
        </p:nvPicPr>
        <p:blipFill>
          <a:blip r:embed="rId4"/>
          <a:srcRect l="17294" t="24677" r="17367"/>
          <a:stretch>
            <a:fillRect/>
          </a:stretch>
        </p:blipFill>
        <p:spPr>
          <a:xfrm>
            <a:off x="2520156" y="1434984"/>
            <a:ext cx="4103688" cy="1904652"/>
          </a:xfrm>
          <a:prstGeom prst="rect">
            <a:avLst/>
          </a:prstGeom>
        </p:spPr>
      </p:pic>
    </p:spTree>
    <p:extLst>
      <p:ext uri="{BB962C8B-B14F-4D97-AF65-F5344CB8AC3E}">
        <p14:creationId xmlns:p14="http://schemas.microsoft.com/office/powerpoint/2010/main" val="238538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14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F42D378-BE71-56C5-13CA-A15D08E90BF0}"/>
              </a:ext>
            </a:extLst>
          </p:cNvPr>
          <p:cNvPicPr>
            <a:picLocks noGrp="1" noChangeAspect="1"/>
          </p:cNvPicPr>
          <p:nvPr>
            <p:ph idx="1"/>
          </p:nvPr>
        </p:nvPicPr>
        <p:blipFill>
          <a:blip r:embed="rId2"/>
          <a:stretch>
            <a:fillRect/>
          </a:stretch>
        </p:blipFill>
        <p:spPr>
          <a:xfrm>
            <a:off x="556775" y="1265238"/>
            <a:ext cx="3637837" cy="3241675"/>
          </a:xfrm>
        </p:spPr>
      </p:pic>
      <p:sp>
        <p:nvSpPr>
          <p:cNvPr id="4" name="Title 3">
            <a:extLst>
              <a:ext uri="{FF2B5EF4-FFF2-40B4-BE49-F238E27FC236}">
                <a16:creationId xmlns:a16="http://schemas.microsoft.com/office/drawing/2014/main" id="{901038F0-25BD-24AC-285F-63B3C762C75A}"/>
              </a:ext>
            </a:extLst>
          </p:cNvPr>
          <p:cNvSpPr>
            <a:spLocks noGrp="1"/>
          </p:cNvSpPr>
          <p:nvPr>
            <p:ph type="title"/>
          </p:nvPr>
        </p:nvSpPr>
        <p:spPr/>
        <p:txBody>
          <a:bodyPr/>
          <a:lstStyle/>
          <a:p>
            <a:r>
              <a:rPr lang="en-US" dirty="0"/>
              <a:t>APL Tutor </a:t>
            </a:r>
            <a:endParaRPr lang="en-DK" dirty="0"/>
          </a:p>
        </p:txBody>
      </p:sp>
      <p:sp>
        <p:nvSpPr>
          <p:cNvPr id="5" name="Content Placeholder 4">
            <a:extLst>
              <a:ext uri="{FF2B5EF4-FFF2-40B4-BE49-F238E27FC236}">
                <a16:creationId xmlns:a16="http://schemas.microsoft.com/office/drawing/2014/main" id="{23650D1C-4645-57BD-FB76-2735B21F575E}"/>
              </a:ext>
            </a:extLst>
          </p:cNvPr>
          <p:cNvSpPr>
            <a:spLocks noGrp="1"/>
          </p:cNvSpPr>
          <p:nvPr>
            <p:ph sz="quarter" idx="12"/>
          </p:nvPr>
        </p:nvSpPr>
        <p:spPr/>
        <p:txBody>
          <a:bodyPr/>
          <a:lstStyle/>
          <a:p>
            <a:endParaRPr lang="en-DK"/>
          </a:p>
        </p:txBody>
      </p:sp>
      <p:pic>
        <p:nvPicPr>
          <p:cNvPr id="15" name="Content Placeholder 14">
            <a:extLst>
              <a:ext uri="{FF2B5EF4-FFF2-40B4-BE49-F238E27FC236}">
                <a16:creationId xmlns:a16="http://schemas.microsoft.com/office/drawing/2014/main" id="{E3265C26-61FA-7469-72EF-9C7C67DA1C76}"/>
              </a:ext>
            </a:extLst>
          </p:cNvPr>
          <p:cNvPicPr>
            <a:picLocks noGrp="1" noChangeAspect="1"/>
          </p:cNvPicPr>
          <p:nvPr>
            <p:ph idx="10"/>
          </p:nvPr>
        </p:nvPicPr>
        <p:blipFill>
          <a:blip r:embed="rId3"/>
          <a:stretch>
            <a:fillRect/>
          </a:stretch>
        </p:blipFill>
        <p:spPr>
          <a:xfrm>
            <a:off x="556775" y="1265238"/>
            <a:ext cx="3648584" cy="3219899"/>
          </a:xfrm>
        </p:spPr>
      </p:pic>
      <p:sp>
        <p:nvSpPr>
          <p:cNvPr id="16" name="TextBox 15">
            <a:extLst>
              <a:ext uri="{FF2B5EF4-FFF2-40B4-BE49-F238E27FC236}">
                <a16:creationId xmlns:a16="http://schemas.microsoft.com/office/drawing/2014/main" id="{FB449E59-A3D0-9B07-2D67-021805335C19}"/>
              </a:ext>
            </a:extLst>
          </p:cNvPr>
          <p:cNvSpPr txBox="1"/>
          <p:nvPr/>
        </p:nvSpPr>
        <p:spPr>
          <a:xfrm>
            <a:off x="4572000" y="1131279"/>
            <a:ext cx="3287486" cy="1477328"/>
          </a:xfrm>
          <a:prstGeom prst="rect">
            <a:avLst/>
          </a:prstGeom>
          <a:noFill/>
        </p:spPr>
        <p:txBody>
          <a:bodyPr wrap="square" rtlCol="0">
            <a:spAutoFit/>
          </a:bodyPr>
          <a:lstStyle/>
          <a:p>
            <a:pPr marL="285750" indent="-285750">
              <a:buFont typeface="Arial" panose="020B0604020202020204" pitchFamily="34" charset="0"/>
              <a:buChar char="•"/>
            </a:pPr>
            <a:r>
              <a:rPr lang="en-US" dirty="0"/>
              <a:t>Same content</a:t>
            </a:r>
          </a:p>
          <a:p>
            <a:pPr marL="285750" indent="-285750">
              <a:buFont typeface="Arial" panose="020B0604020202020204" pitchFamily="34" charset="0"/>
              <a:buChar char="•"/>
            </a:pPr>
            <a:r>
              <a:rPr lang="en-US" dirty="0"/>
              <a:t>New face</a:t>
            </a:r>
          </a:p>
          <a:p>
            <a:pPr marL="285750" indent="-285750">
              <a:buFont typeface="Arial" panose="020B0604020202020204" pitchFamily="34" charset="0"/>
              <a:buChar char="•"/>
            </a:pPr>
            <a:r>
              <a:rPr lang="en-US" dirty="0"/>
              <a:t>Little less snark</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Coming soon!</a:t>
            </a:r>
            <a:endParaRPr lang="en-DK" dirty="0"/>
          </a:p>
        </p:txBody>
      </p:sp>
    </p:spTree>
    <p:extLst>
      <p:ext uri="{BB962C8B-B14F-4D97-AF65-F5344CB8AC3E}">
        <p14:creationId xmlns:p14="http://schemas.microsoft.com/office/powerpoint/2010/main" val="2241177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A66830-1ED6-8A44-C041-000BB6B940CB}"/>
              </a:ext>
            </a:extLst>
          </p:cNvPr>
          <p:cNvSpPr>
            <a:spLocks noGrp="1"/>
          </p:cNvSpPr>
          <p:nvPr>
            <p:ph idx="1"/>
          </p:nvPr>
        </p:nvSpPr>
        <p:spPr>
          <a:xfrm>
            <a:off x="323527" y="1430039"/>
            <a:ext cx="4104000" cy="3141961"/>
          </a:xfrm>
        </p:spPr>
        <p:txBody>
          <a:bodyPr>
            <a:normAutofit/>
          </a:bodyPr>
          <a:lstStyle/>
          <a:p>
            <a:pPr>
              <a:buFont typeface="Arial" panose="020B0604020202020204" pitchFamily="34" charset="0"/>
              <a:buChar char="•"/>
            </a:pPr>
            <a:r>
              <a:rPr lang="en-US" sz="2000" dirty="0"/>
              <a:t>Functional Conf 2025</a:t>
            </a:r>
          </a:p>
          <a:p>
            <a:pPr>
              <a:buFont typeface="Arial" panose="020B0604020202020204" pitchFamily="34" charset="0"/>
              <a:buChar char="•"/>
            </a:pPr>
            <a:r>
              <a:rPr lang="en-US" sz="2000" dirty="0"/>
              <a:t>APL Germany Spring Meeting</a:t>
            </a:r>
          </a:p>
          <a:p>
            <a:pPr>
              <a:buFont typeface="Arial" panose="020B0604020202020204" pitchFamily="34" charset="0"/>
              <a:buChar char="•"/>
            </a:pPr>
            <a:r>
              <a:rPr lang="en-US" sz="2000" dirty="0"/>
              <a:t>DYNA Spring 2025</a:t>
            </a:r>
          </a:p>
          <a:p>
            <a:pPr>
              <a:buFont typeface="Arial" panose="020B0604020202020204" pitchFamily="34" charset="0"/>
              <a:buChar char="•"/>
            </a:pPr>
            <a:r>
              <a:rPr lang="en-US" sz="2000" dirty="0"/>
              <a:t>Lambda Conf</a:t>
            </a:r>
          </a:p>
          <a:p>
            <a:pPr>
              <a:buFont typeface="Arial" panose="020B0604020202020204" pitchFamily="34" charset="0"/>
              <a:buChar char="•"/>
            </a:pPr>
            <a:r>
              <a:rPr lang="en-US" sz="2000" dirty="0" err="1"/>
              <a:t>FinnAPL</a:t>
            </a:r>
            <a:r>
              <a:rPr lang="en-US" sz="2000" dirty="0"/>
              <a:t> Spring Meeting</a:t>
            </a:r>
          </a:p>
        </p:txBody>
      </p:sp>
      <p:sp>
        <p:nvSpPr>
          <p:cNvPr id="3" name="Content Placeholder 2">
            <a:extLst>
              <a:ext uri="{FF2B5EF4-FFF2-40B4-BE49-F238E27FC236}">
                <a16:creationId xmlns:a16="http://schemas.microsoft.com/office/drawing/2014/main" id="{3182F0F6-FFA8-69C5-5652-4F5024822C5B}"/>
              </a:ext>
            </a:extLst>
          </p:cNvPr>
          <p:cNvSpPr>
            <a:spLocks noGrp="1"/>
          </p:cNvSpPr>
          <p:nvPr>
            <p:ph idx="10"/>
          </p:nvPr>
        </p:nvSpPr>
        <p:spPr>
          <a:xfrm>
            <a:off x="4747260" y="1430039"/>
            <a:ext cx="4104641" cy="3272590"/>
          </a:xfrm>
        </p:spPr>
        <p:txBody>
          <a:bodyPr>
            <a:normAutofit fontScale="70000" lnSpcReduction="20000"/>
          </a:bodyPr>
          <a:lstStyle/>
          <a:p>
            <a:pPr>
              <a:buFont typeface="Arial" panose="020B0604020202020204" pitchFamily="34" charset="0"/>
              <a:buChar char="•"/>
            </a:pPr>
            <a:r>
              <a:rPr lang="en-US" sz="2900" dirty="0"/>
              <a:t>Technical meeting in Milan</a:t>
            </a:r>
          </a:p>
          <a:p>
            <a:pPr>
              <a:buFont typeface="Arial" panose="020B0604020202020204" pitchFamily="34" charset="0"/>
              <a:buChar char="•"/>
            </a:pPr>
            <a:r>
              <a:rPr lang="en-US" sz="2900" dirty="0"/>
              <a:t>Programming Language Standardization and Specification meeting</a:t>
            </a:r>
          </a:p>
          <a:p>
            <a:pPr>
              <a:buFont typeface="Arial" panose="020B0604020202020204" pitchFamily="34" charset="0"/>
              <a:buChar char="•"/>
            </a:pPr>
            <a:r>
              <a:rPr lang="en-US" sz="2900" dirty="0"/>
              <a:t>JSM 2025</a:t>
            </a:r>
          </a:p>
          <a:p>
            <a:pPr>
              <a:buFont typeface="Arial" panose="020B0604020202020204" pitchFamily="34" charset="0"/>
              <a:buChar char="•"/>
            </a:pPr>
            <a:r>
              <a:rPr lang="en-US" sz="2900" dirty="0"/>
              <a:t>DYNA Fall 2025</a:t>
            </a:r>
          </a:p>
          <a:p>
            <a:pPr>
              <a:buFont typeface="Arial" panose="020B0604020202020204" pitchFamily="34" charset="0"/>
              <a:buChar char="•"/>
            </a:pPr>
            <a:r>
              <a:rPr lang="en-US" sz="2900" dirty="0"/>
              <a:t>APL Germany Autumn Meeting?</a:t>
            </a:r>
          </a:p>
          <a:p>
            <a:pPr>
              <a:buFont typeface="Arial" panose="020B0604020202020204" pitchFamily="34" charset="0"/>
              <a:buChar char="•"/>
            </a:pPr>
            <a:r>
              <a:rPr lang="en-US" sz="2900" dirty="0" err="1"/>
              <a:t>FinnAPL</a:t>
            </a:r>
            <a:r>
              <a:rPr lang="en-US" sz="2900" dirty="0"/>
              <a:t> Autumn Meeting?</a:t>
            </a:r>
          </a:p>
          <a:p>
            <a:endParaRPr lang="en-DK" dirty="0"/>
          </a:p>
        </p:txBody>
      </p:sp>
      <p:sp>
        <p:nvSpPr>
          <p:cNvPr id="4" name="Title 3">
            <a:extLst>
              <a:ext uri="{FF2B5EF4-FFF2-40B4-BE49-F238E27FC236}">
                <a16:creationId xmlns:a16="http://schemas.microsoft.com/office/drawing/2014/main" id="{5CE78FDD-0B97-3A58-7FB0-2084E7963979}"/>
              </a:ext>
            </a:extLst>
          </p:cNvPr>
          <p:cNvSpPr>
            <a:spLocks noGrp="1"/>
          </p:cNvSpPr>
          <p:nvPr>
            <p:ph type="title"/>
          </p:nvPr>
        </p:nvSpPr>
        <p:spPr/>
        <p:txBody>
          <a:bodyPr/>
          <a:lstStyle/>
          <a:p>
            <a:r>
              <a:rPr lang="en-US" dirty="0"/>
              <a:t>Going out</a:t>
            </a:r>
            <a:endParaRPr lang="en-DK" dirty="0"/>
          </a:p>
        </p:txBody>
      </p:sp>
      <p:sp>
        <p:nvSpPr>
          <p:cNvPr id="5" name="Content Placeholder 4">
            <a:extLst>
              <a:ext uri="{FF2B5EF4-FFF2-40B4-BE49-F238E27FC236}">
                <a16:creationId xmlns:a16="http://schemas.microsoft.com/office/drawing/2014/main" id="{D44B6FE7-DF93-239E-1322-534124FDD673}"/>
              </a:ext>
            </a:extLst>
          </p:cNvPr>
          <p:cNvSpPr>
            <a:spLocks noGrp="1"/>
          </p:cNvSpPr>
          <p:nvPr>
            <p:ph sz="quarter" idx="12"/>
          </p:nvPr>
        </p:nvSpPr>
        <p:spPr/>
        <p:txBody>
          <a:bodyPr/>
          <a:lstStyle/>
          <a:p>
            <a:endParaRPr lang="en-DK"/>
          </a:p>
        </p:txBody>
      </p:sp>
      <p:sp>
        <p:nvSpPr>
          <p:cNvPr id="6" name="Rectangle: Rounded Corners 5">
            <a:extLst>
              <a:ext uri="{FF2B5EF4-FFF2-40B4-BE49-F238E27FC236}">
                <a16:creationId xmlns:a16="http://schemas.microsoft.com/office/drawing/2014/main" id="{AAFE7E25-D842-E5F1-5595-69DDDB1645F5}"/>
              </a:ext>
            </a:extLst>
          </p:cNvPr>
          <p:cNvSpPr/>
          <p:nvPr/>
        </p:nvSpPr>
        <p:spPr>
          <a:xfrm>
            <a:off x="1865086" y="1103086"/>
            <a:ext cx="5682343" cy="327259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7" name="TextBox 6">
            <a:extLst>
              <a:ext uri="{FF2B5EF4-FFF2-40B4-BE49-F238E27FC236}">
                <a16:creationId xmlns:a16="http://schemas.microsoft.com/office/drawing/2014/main" id="{E7980E54-D1DF-5B0B-6448-E3473D6F9AC4}"/>
              </a:ext>
            </a:extLst>
          </p:cNvPr>
          <p:cNvSpPr txBox="1"/>
          <p:nvPr/>
        </p:nvSpPr>
        <p:spPr>
          <a:xfrm>
            <a:off x="1995714" y="1430039"/>
            <a:ext cx="5500915" cy="2062103"/>
          </a:xfrm>
          <a:prstGeom prst="rect">
            <a:avLst/>
          </a:prstGeom>
          <a:noFill/>
        </p:spPr>
        <p:txBody>
          <a:bodyPr wrap="square" rtlCol="0">
            <a:spAutoFit/>
          </a:bodyPr>
          <a:lstStyle/>
          <a:p>
            <a:pPr algn="ctr"/>
            <a:r>
              <a:rPr lang="en-US" sz="3200" dirty="0"/>
              <a:t>We are going back to Eastbourne for Dyalog 26’</a:t>
            </a:r>
          </a:p>
          <a:p>
            <a:pPr algn="ctr"/>
            <a:endParaRPr lang="en-US" sz="3200" dirty="0"/>
          </a:p>
          <a:p>
            <a:pPr algn="ctr"/>
            <a:r>
              <a:rPr lang="en-US" sz="3200" dirty="0"/>
              <a:t>12</a:t>
            </a:r>
            <a:r>
              <a:rPr lang="en-US" sz="3200" baseline="30000" dirty="0"/>
              <a:t>th</a:t>
            </a:r>
            <a:r>
              <a:rPr lang="en-US" sz="3200" dirty="0"/>
              <a:t> - 16</a:t>
            </a:r>
            <a:r>
              <a:rPr lang="en-US" sz="3200" baseline="30000" dirty="0"/>
              <a:t>th</a:t>
            </a:r>
            <a:r>
              <a:rPr lang="en-US" sz="3200" dirty="0"/>
              <a:t> of October 2026</a:t>
            </a:r>
            <a:endParaRPr lang="en-DK" sz="3200" dirty="0"/>
          </a:p>
        </p:txBody>
      </p:sp>
    </p:spTree>
    <p:extLst>
      <p:ext uri="{BB962C8B-B14F-4D97-AF65-F5344CB8AC3E}">
        <p14:creationId xmlns:p14="http://schemas.microsoft.com/office/powerpoint/2010/main" val="67624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xEl>
                                              <p:pRg st="0" end="0"/>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EB244-02B0-58C7-8FDC-F274C932866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131705-DD7D-DA78-1A66-E0759A7A15E9}"/>
              </a:ext>
            </a:extLst>
          </p:cNvPr>
          <p:cNvSpPr>
            <a:spLocks noGrp="1"/>
          </p:cNvSpPr>
          <p:nvPr>
            <p:ph idx="1"/>
          </p:nvPr>
        </p:nvSpPr>
        <p:spPr>
          <a:xfrm>
            <a:off x="323527" y="1059543"/>
            <a:ext cx="8443102" cy="3447422"/>
          </a:xfrm>
        </p:spPr>
        <p:txBody>
          <a:bodyPr>
            <a:normAutofit fontScale="92500" lnSpcReduction="20000"/>
          </a:bodyPr>
          <a:lstStyle/>
          <a:p>
            <a:r>
              <a:rPr lang="en-US" dirty="0">
                <a:effectLst/>
                <a:latin typeface="+mn-lt"/>
              </a:rPr>
              <a:t>APL Monday</a:t>
            </a:r>
          </a:p>
          <a:p>
            <a:r>
              <a:rPr lang="en-US" dirty="0">
                <a:effectLst/>
                <a:latin typeface="+mn-lt"/>
              </a:rPr>
              <a:t>Array Cast </a:t>
            </a:r>
            <a:r>
              <a:rPr lang="en-US" dirty="0">
                <a:effectLst/>
                <a:latin typeface="+mn-lt"/>
                <a:hlinkClick r:id="rId2" tooltip="https://www.arraycast.com/"/>
              </a:rPr>
              <a:t>https://www.arraycast.com/</a:t>
            </a:r>
            <a:endParaRPr lang="en-US" dirty="0">
              <a:effectLst/>
              <a:latin typeface="+mn-lt"/>
            </a:endParaRPr>
          </a:p>
          <a:p>
            <a:r>
              <a:rPr lang="en-US" dirty="0">
                <a:effectLst/>
                <a:latin typeface="+mn-lt"/>
              </a:rPr>
              <a:t>Possibly </a:t>
            </a:r>
            <a:r>
              <a:rPr lang="en-US" dirty="0" err="1">
                <a:effectLst/>
                <a:latin typeface="+mn-lt"/>
              </a:rPr>
              <a:t>Exercism</a:t>
            </a:r>
            <a:r>
              <a:rPr lang="en-US" dirty="0">
                <a:effectLst/>
                <a:latin typeface="+mn-lt"/>
              </a:rPr>
              <a:t> </a:t>
            </a:r>
            <a:r>
              <a:rPr lang="en-US" dirty="0">
                <a:effectLst/>
                <a:latin typeface="+mn-lt"/>
                <a:hlinkClick r:id="rId3" tooltip="https://exercism.org/"/>
              </a:rPr>
              <a:t>https://exercism.org</a:t>
            </a:r>
            <a:r>
              <a:rPr lang="en-US" dirty="0">
                <a:effectLst/>
                <a:latin typeface="+mn-lt"/>
              </a:rPr>
              <a:t> (still need to find out mentoring requirements before committing)</a:t>
            </a:r>
          </a:p>
          <a:p>
            <a:r>
              <a:rPr lang="en-US" dirty="0">
                <a:effectLst/>
                <a:latin typeface="+mn-lt"/>
              </a:rPr>
              <a:t>Active chat rooms</a:t>
            </a:r>
            <a:br>
              <a:rPr lang="en-US" dirty="0">
                <a:effectLst/>
                <a:latin typeface="+mn-lt"/>
              </a:rPr>
            </a:br>
            <a:r>
              <a:rPr lang="en-US" dirty="0">
                <a:effectLst/>
                <a:latin typeface="+mn-lt"/>
              </a:rPr>
              <a:t>  - Orchard (</a:t>
            </a:r>
            <a:r>
              <a:rPr lang="en-US" dirty="0" err="1">
                <a:effectLst/>
                <a:latin typeface="+mn-lt"/>
              </a:rPr>
              <a:t>apl.chat</a:t>
            </a:r>
            <a:r>
              <a:rPr lang="en-US" dirty="0">
                <a:effectLst/>
                <a:latin typeface="+mn-lt"/>
              </a:rPr>
              <a:t>) </a:t>
            </a:r>
            <a:r>
              <a:rPr lang="en-US" dirty="0">
                <a:effectLst/>
                <a:latin typeface="+mn-lt"/>
                <a:hlinkClick r:id="rId4" tooltip="https://apl.chat/"/>
              </a:rPr>
              <a:t>https://apl.chat</a:t>
            </a:r>
            <a:br>
              <a:rPr lang="en-US" dirty="0">
                <a:effectLst/>
                <a:latin typeface="+mn-lt"/>
              </a:rPr>
            </a:br>
            <a:r>
              <a:rPr lang="en-US" dirty="0">
                <a:effectLst/>
                <a:latin typeface="+mn-lt"/>
              </a:rPr>
              <a:t>  - Farm (Discord) </a:t>
            </a:r>
            <a:r>
              <a:rPr lang="en-US" dirty="0">
                <a:effectLst/>
                <a:latin typeface="+mn-lt"/>
                <a:hlinkClick r:id="rId5" tooltip="https://aplwiki.com/wiki/apl_farm"/>
              </a:rPr>
              <a:t>https://aplwiki.com/wiki/APL_Farm</a:t>
            </a:r>
            <a:endParaRPr lang="en-US" dirty="0">
              <a:effectLst/>
              <a:latin typeface="+mn-lt"/>
            </a:endParaRPr>
          </a:p>
          <a:p>
            <a:r>
              <a:rPr lang="en-US" dirty="0">
                <a:effectLst/>
                <a:latin typeface="+mn-lt"/>
              </a:rPr>
              <a:t>Forums</a:t>
            </a:r>
            <a:br>
              <a:rPr lang="en-US" dirty="0">
                <a:effectLst/>
                <a:latin typeface="+mn-lt"/>
              </a:rPr>
            </a:br>
            <a:r>
              <a:rPr lang="en-US" dirty="0">
                <a:effectLst/>
                <a:latin typeface="+mn-lt"/>
              </a:rPr>
              <a:t>  - Stack Overflow</a:t>
            </a:r>
            <a:br>
              <a:rPr lang="en-US" dirty="0">
                <a:effectLst/>
                <a:latin typeface="+mn-lt"/>
              </a:rPr>
            </a:br>
            <a:r>
              <a:rPr lang="en-US" dirty="0">
                <a:effectLst/>
                <a:latin typeface="+mn-lt"/>
              </a:rPr>
              <a:t>  - Dyalog Forums </a:t>
            </a:r>
            <a:r>
              <a:rPr lang="en-US" dirty="0">
                <a:effectLst/>
                <a:latin typeface="+mn-lt"/>
                <a:hlinkClick r:id="rId6" tooltip="https://forums.dyalog.com/"/>
              </a:rPr>
              <a:t>https://forums.dyalog.com/</a:t>
            </a:r>
            <a:endParaRPr lang="en-US" dirty="0">
              <a:effectLst/>
              <a:latin typeface="+mn-lt"/>
            </a:endParaRPr>
          </a:p>
        </p:txBody>
      </p:sp>
      <p:sp>
        <p:nvSpPr>
          <p:cNvPr id="4" name="Title 3">
            <a:extLst>
              <a:ext uri="{FF2B5EF4-FFF2-40B4-BE49-F238E27FC236}">
                <a16:creationId xmlns:a16="http://schemas.microsoft.com/office/drawing/2014/main" id="{5487547B-A2DF-1E53-AA5A-EFCFCE956DB1}"/>
              </a:ext>
            </a:extLst>
          </p:cNvPr>
          <p:cNvSpPr>
            <a:spLocks noGrp="1"/>
          </p:cNvSpPr>
          <p:nvPr>
            <p:ph type="title"/>
          </p:nvPr>
        </p:nvSpPr>
        <p:spPr>
          <a:xfrm>
            <a:off x="323528" y="267657"/>
            <a:ext cx="7314805" cy="685535"/>
          </a:xfrm>
        </p:spPr>
        <p:txBody>
          <a:bodyPr/>
          <a:lstStyle/>
          <a:p>
            <a:r>
              <a:rPr lang="en-US" dirty="0"/>
              <a:t>Expanding the online community</a:t>
            </a:r>
            <a:endParaRPr lang="en-DK" dirty="0"/>
          </a:p>
        </p:txBody>
      </p:sp>
    </p:spTree>
    <p:extLst>
      <p:ext uri="{BB962C8B-B14F-4D97-AF65-F5344CB8AC3E}">
        <p14:creationId xmlns:p14="http://schemas.microsoft.com/office/powerpoint/2010/main" val="4143369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660C64-4E72-47A1-CF3D-E454623E7774}"/>
              </a:ext>
            </a:extLst>
          </p:cNvPr>
          <p:cNvSpPr>
            <a:spLocks noGrp="1"/>
          </p:cNvSpPr>
          <p:nvPr>
            <p:ph idx="1"/>
          </p:nvPr>
        </p:nvSpPr>
        <p:spPr>
          <a:xfrm>
            <a:off x="323527" y="1264925"/>
            <a:ext cx="8443102" cy="3242040"/>
          </a:xfrm>
        </p:spPr>
        <p:txBody>
          <a:bodyPr>
            <a:normAutofit/>
          </a:bodyPr>
          <a:lstStyle/>
          <a:p>
            <a:r>
              <a:rPr lang="en-US" dirty="0">
                <a:latin typeface="+mn-lt"/>
              </a:rPr>
              <a:t>Updated branding</a:t>
            </a:r>
          </a:p>
          <a:p>
            <a:r>
              <a:rPr lang="en-US" dirty="0">
                <a:latin typeface="+mn-lt"/>
              </a:rPr>
              <a:t>Training sessions are being planned</a:t>
            </a:r>
          </a:p>
          <a:p>
            <a:r>
              <a:rPr lang="en-GB" dirty="0">
                <a:latin typeface="+mn-lt"/>
              </a:rPr>
              <a:t>arrayportal.com</a:t>
            </a:r>
            <a:endParaRPr lang="en-US" dirty="0">
              <a:latin typeface="+mn-lt"/>
            </a:endParaRPr>
          </a:p>
          <a:p>
            <a:r>
              <a:rPr lang="en-US" dirty="0">
                <a:effectLst/>
                <a:latin typeface="+mn-lt"/>
              </a:rPr>
              <a:t>Other people are making videos about APL:</a:t>
            </a:r>
            <a:br>
              <a:rPr lang="en-US" dirty="0">
                <a:effectLst/>
                <a:latin typeface="+mn-lt"/>
              </a:rPr>
            </a:br>
            <a:r>
              <a:rPr lang="en-US" dirty="0">
                <a:effectLst/>
                <a:latin typeface="+mn-lt"/>
              </a:rPr>
              <a:t>- </a:t>
            </a:r>
            <a:r>
              <a:rPr lang="en-US" dirty="0">
                <a:effectLst/>
                <a:latin typeface="+mn-lt"/>
                <a:hlinkClick r:id="rId2" tooltip="https://www.youtube.com/@arrayaccessor"/>
              </a:rPr>
              <a:t>https://www.youtube.com/@arrayaccessor</a:t>
            </a:r>
            <a:br>
              <a:rPr lang="en-US" dirty="0">
                <a:effectLst/>
                <a:latin typeface="+mn-lt"/>
              </a:rPr>
            </a:br>
            <a:r>
              <a:rPr lang="en-US" dirty="0">
                <a:effectLst/>
                <a:latin typeface="+mn-lt"/>
              </a:rPr>
              <a:t>- </a:t>
            </a:r>
            <a:r>
              <a:rPr lang="en-US" dirty="0">
                <a:effectLst/>
                <a:latin typeface="+mn-lt"/>
                <a:hlinkClick r:id="rId3" tooltip="https://www.youtube.com/@yernab"/>
              </a:rPr>
              <a:t>https://www.youtube.com/@yernab</a:t>
            </a:r>
            <a:endParaRPr lang="en-US" dirty="0">
              <a:latin typeface="+mn-lt"/>
            </a:endParaRPr>
          </a:p>
          <a:p>
            <a:pPr marL="0" indent="0">
              <a:buNone/>
            </a:pPr>
            <a:endParaRPr lang="en-US" dirty="0"/>
          </a:p>
          <a:p>
            <a:pPr>
              <a:buNone/>
            </a:pPr>
            <a:endParaRPr lang="en-US" dirty="0">
              <a:effectLst/>
              <a:latin typeface="-apple-system"/>
            </a:endParaRPr>
          </a:p>
        </p:txBody>
      </p:sp>
      <p:sp>
        <p:nvSpPr>
          <p:cNvPr id="4" name="Title 3">
            <a:extLst>
              <a:ext uri="{FF2B5EF4-FFF2-40B4-BE49-F238E27FC236}">
                <a16:creationId xmlns:a16="http://schemas.microsoft.com/office/drawing/2014/main" id="{5A5B3F10-2D94-DFC2-F1E9-F7F917A670C2}"/>
              </a:ext>
            </a:extLst>
          </p:cNvPr>
          <p:cNvSpPr>
            <a:spLocks noGrp="1"/>
          </p:cNvSpPr>
          <p:nvPr>
            <p:ph type="title"/>
          </p:nvPr>
        </p:nvSpPr>
        <p:spPr>
          <a:xfrm>
            <a:off x="323528" y="267657"/>
            <a:ext cx="7314805" cy="685535"/>
          </a:xfrm>
        </p:spPr>
        <p:txBody>
          <a:bodyPr/>
          <a:lstStyle/>
          <a:p>
            <a:r>
              <a:rPr lang="en-US" dirty="0"/>
              <a:t>Expanding the online community</a:t>
            </a:r>
            <a:endParaRPr lang="en-DK" dirty="0"/>
          </a:p>
        </p:txBody>
      </p:sp>
    </p:spTree>
    <p:extLst>
      <p:ext uri="{BB962C8B-B14F-4D97-AF65-F5344CB8AC3E}">
        <p14:creationId xmlns:p14="http://schemas.microsoft.com/office/powerpoint/2010/main" val="350876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Dyalog">
      <a:dk1>
        <a:srgbClr val="3B475E"/>
      </a:dk1>
      <a:lt1>
        <a:sysClr val="window" lastClr="FFFFFF"/>
      </a:lt1>
      <a:dk2>
        <a:srgbClr val="5A6D8F"/>
      </a:dk2>
      <a:lt2>
        <a:srgbClr val="F6F6D9"/>
      </a:lt2>
      <a:accent1>
        <a:srgbClr val="ED7F00"/>
      </a:accent1>
      <a:accent2>
        <a:srgbClr val="928ABD"/>
      </a:accent2>
      <a:accent3>
        <a:srgbClr val="2C5656"/>
      </a:accent3>
      <a:accent4>
        <a:srgbClr val="FFA336"/>
      </a:accent4>
      <a:accent5>
        <a:srgbClr val="BBB5D6"/>
      </a:accent5>
      <a:accent6>
        <a:srgbClr val="231F20"/>
      </a:accent6>
      <a:hlink>
        <a:srgbClr val="5A6D8F"/>
      </a:hlink>
      <a:folHlink>
        <a:srgbClr val="928ABD"/>
      </a:folHlink>
    </a:clrScheme>
    <a:fontScheme name="Sarabun">
      <a:majorFont>
        <a:latin typeface="Sarabun"/>
        <a:ea typeface=""/>
        <a:cs typeface=""/>
      </a:majorFont>
      <a:minorFont>
        <a:latin typeface="Sarabu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yalog19_template_bold_calibri.potx" id="{F0C38D23-3AC9-47E9-8D0D-BEDB5EAFCAD2}" vid="{35320D08-F00A-4224-9D94-CDC48BBB4D0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2161</TotalTime>
  <Words>746</Words>
  <Application>Microsoft Office PowerPoint</Application>
  <PresentationFormat>On-screen Show (16:9)</PresentationFormat>
  <Paragraphs>84</Paragraphs>
  <Slides>12</Slides>
  <Notes>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APL385 Unicode</vt:lpstr>
      <vt:lpstr>Calibri</vt:lpstr>
      <vt:lpstr>-apple-system</vt:lpstr>
      <vt:lpstr>Courier New</vt:lpstr>
      <vt:lpstr>Wingdings</vt:lpstr>
      <vt:lpstr>Wingdings 2</vt:lpstr>
      <vt:lpstr>Sarabun</vt:lpstr>
      <vt:lpstr>Arial</vt:lpstr>
      <vt:lpstr>Office Theme</vt:lpstr>
      <vt:lpstr>News from Dyalog Ltd.</vt:lpstr>
      <vt:lpstr>News from Dyalog</vt:lpstr>
      <vt:lpstr>Dyalog is doing big things</vt:lpstr>
      <vt:lpstr>Dyalog is doing big things</vt:lpstr>
      <vt:lpstr>New website</vt:lpstr>
      <vt:lpstr>APL Tutor </vt:lpstr>
      <vt:lpstr>Going out</vt:lpstr>
      <vt:lpstr>Expanding the online community</vt:lpstr>
      <vt:lpstr>Expanding the online community</vt:lpstr>
      <vt:lpstr>What can we do for you?!</vt:lpstr>
      <vt:lpstr>Time for questions</vt:lpstr>
      <vt:lpstr>Thank you for listing and engaging</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Fiona Smith</dc:creator>
  <cp:lastModifiedBy>Stine Kromberg</cp:lastModifiedBy>
  <cp:revision>240</cp:revision>
  <dcterms:created xsi:type="dcterms:W3CDTF">2019-07-25T11:46:05Z</dcterms:created>
  <dcterms:modified xsi:type="dcterms:W3CDTF">2025-05-19T19:39:27Z</dcterms:modified>
</cp:coreProperties>
</file>