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63" r:id="rId3"/>
    <p:sldId id="333" r:id="rId4"/>
    <p:sldId id="334" r:id="rId5"/>
    <p:sldId id="303" r:id="rId6"/>
    <p:sldId id="270" r:id="rId7"/>
    <p:sldId id="269" r:id="rId8"/>
    <p:sldId id="325" r:id="rId9"/>
    <p:sldId id="272" r:id="rId10"/>
    <p:sldId id="273" r:id="rId11"/>
    <p:sldId id="292" r:id="rId12"/>
    <p:sldId id="286" r:id="rId13"/>
    <p:sldId id="287" r:id="rId14"/>
    <p:sldId id="288" r:id="rId15"/>
    <p:sldId id="289" r:id="rId16"/>
    <p:sldId id="290" r:id="rId17"/>
    <p:sldId id="298" r:id="rId18"/>
    <p:sldId id="299" r:id="rId19"/>
    <p:sldId id="293" r:id="rId20"/>
    <p:sldId id="301" r:id="rId21"/>
    <p:sldId id="302" r:id="rId22"/>
    <p:sldId id="295" r:id="rId23"/>
    <p:sldId id="294" r:id="rId24"/>
    <p:sldId id="296" r:id="rId25"/>
    <p:sldId id="297" r:id="rId26"/>
    <p:sldId id="262" r:id="rId27"/>
    <p:sldId id="304" r:id="rId28"/>
    <p:sldId id="305" r:id="rId29"/>
    <p:sldId id="306" r:id="rId30"/>
    <p:sldId id="307" r:id="rId31"/>
    <p:sldId id="313" r:id="rId32"/>
    <p:sldId id="282" r:id="rId33"/>
    <p:sldId id="261" r:id="rId34"/>
    <p:sldId id="279" r:id="rId35"/>
    <p:sldId id="280" r:id="rId36"/>
    <p:sldId id="281" r:id="rId37"/>
    <p:sldId id="326" r:id="rId38"/>
    <p:sldId id="332" r:id="rId39"/>
    <p:sldId id="331" r:id="rId40"/>
    <p:sldId id="308" r:id="rId41"/>
    <p:sldId id="310" r:id="rId42"/>
    <p:sldId id="309" r:id="rId43"/>
    <p:sldId id="316" r:id="rId44"/>
    <p:sldId id="317" r:id="rId45"/>
    <p:sldId id="319" r:id="rId46"/>
    <p:sldId id="320" r:id="rId47"/>
    <p:sldId id="318" r:id="rId48"/>
    <p:sldId id="322" r:id="rId49"/>
    <p:sldId id="328" r:id="rId50"/>
    <p:sldId id="330" r:id="rId5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4"/>
    </p:embeddedFont>
    <p:embeddedFont>
      <p:font typeface="Sarabun" panose="00000500000000000000" pitchFamily="2" charset="-34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5033" autoAdjust="0"/>
  </p:normalViewPr>
  <p:slideViewPr>
    <p:cSldViewPr snapToGrid="0">
      <p:cViewPr varScale="1">
        <p:scale>
          <a:sx n="104" d="100"/>
          <a:sy n="104" d="100"/>
        </p:scale>
        <p:origin x="80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6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NUL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25/11/2024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25/11/2024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1227" y="679296"/>
            <a:ext cx="2306274" cy="381037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94961"/>
            <a:ext cx="9144000" cy="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Experimenting with Large Language Models for APL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 dirty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67022" y="4818698"/>
            <a:ext cx="938248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Qr4Xklqzw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iYrfSLQHCd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jmlr.csail.mit.edu/papers/v12/pedregosa11a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it.com/r/ChatGPT/comments/1dqbysz/will_smith_eating_spaghetti_kling_june_2024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83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2.5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Experimenting with Large Language Models for APL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2EA5-743F-0C57-F0F6-091CEAA3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06C2-6782-7F6E-7689-4F958715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16159" cy="324204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CatFact</a:t>
            </a:r>
            <a:r>
              <a:rPr lang="en-GB" dirty="0">
                <a:latin typeface="APL385 Unicode" panose="020B0709000202000203" pitchFamily="49" charset="0"/>
              </a:rPr>
              <a:t>''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British cat owners spend roughly 550 million pounds yearly on cat food.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0F845-5706-BAC2-C242-C065A92C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Claude 3.5 Sonnet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57B8502-B206-7F51-D0A1-F411F40A161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1D9F1-640A-A789-527C-A826BCDBBB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D5C4-4081-E2C8-47FD-A2DF9949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86055D-C6EA-C22E-2976-CE7B8479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Challenge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A2D6419-E056-68F0-4953-EF2E3B635F0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395D4-FA96-648F-FF7A-68135DD3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" y="0"/>
            <a:ext cx="90861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E7D58-DAFC-DD3D-9083-D1E6EB56CC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D53F-4249-8E88-2920-22A43D68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5A4BC7-3160-EB2F-353F-513AD2EE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8860CBC-CBA5-9090-8BAE-8A7205DFF21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DD319-309E-BD3F-F7CB-FF9A0E9A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8" y="0"/>
            <a:ext cx="73752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AAAAB-6FE4-209F-625C-2E09DC2187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DF6CD-298A-8CCA-8D18-A11D7F42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DC63C-D5C7-879C-4782-DA5C6EED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01F1DD9-DAE5-8146-2870-C550BC0F19E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F8C6C-C3C3-ACC3-0C5A-3669935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1" y="0"/>
            <a:ext cx="697563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174B6-5E21-F419-F9E1-C99FB406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8" y="2038275"/>
            <a:ext cx="8764223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4873F1-4A95-F594-472F-2DF42D8C2B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BE23E-73DC-11B4-5F06-BDCDC8248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6E5AB-A772-B4BE-2E11-6DFEC93B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218263E-C7E4-B953-9269-4FD63114B55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4EE78-67EC-7BD8-5C5B-DC785EA0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7" y="0"/>
            <a:ext cx="75193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4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FD0C2-F4FC-5608-3E93-C49BFA5354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6756-DBBB-E0A2-C25C-5893653E3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B6DA7-49B4-8453-4E56-F6A82756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7EEDA98-354A-C22F-987F-FE62D0724FA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64200A-D4F9-6365-C1F0-442C1EA8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7" y="0"/>
            <a:ext cx="73501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8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104D0-D06C-9CFC-A735-AECE002AE5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FDE9-66B8-498F-ABB9-613FF256F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3EEA28-43AE-1508-8208-A941DEB6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64585E9-B31A-48FB-62F4-99872440B0F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A9250-A9EC-5ABC-2C7D-2B41657E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73" y="0"/>
            <a:ext cx="5999653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AC2E8-EC3C-5C61-6AF1-DDC42A5A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2" y="1652459"/>
            <a:ext cx="8783276" cy="18385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4756EC-57D0-F947-3584-FC4FC8B8FAAB}"/>
              </a:ext>
            </a:extLst>
          </p:cNvPr>
          <p:cNvSpPr/>
          <p:nvPr/>
        </p:nvSpPr>
        <p:spPr>
          <a:xfrm>
            <a:off x="95865" y="2249129"/>
            <a:ext cx="8974393" cy="1347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8B499-11E6-4DAF-D53A-83CFDB1B8C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4900-1280-45EF-1DDD-DB299247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FCF01-E06D-1C42-D861-F87FB0F3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7E048F9-27F6-DFCE-AF06-BB38E22A598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7A296-F51A-D435-B47F-F0282A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89" y="0"/>
            <a:ext cx="64014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799B8E-E3D9-2009-A8C2-4B65986D75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A822-F723-F026-CF9D-9BAB2C52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887A57-F10B-CC71-4101-641AAEC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8B633BD-BBD1-16BF-BF06-1CF43E5AC48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0F054-882E-5459-659A-35C7640A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98" y="0"/>
            <a:ext cx="68022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2A051-9203-F966-D03A-4C9F22BEF9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38626-3A91-1904-036D-4AEFA06B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C3B98-7B2E-F328-42C9-D3A74560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5C869FE-ECCE-1D74-20AB-2EE87D14327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DC9D4-634F-7956-DAFB-05EFB688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22"/>
            <a:ext cx="9144000" cy="50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8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640EBC-D208-270A-6D98-6DC107507D6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48AC-0A09-F896-39D3-8634AF4C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7CE278-64B9-CBC8-CFAD-601CCFA3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Neural Networks and Deep Learning in 2024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6D443E7-8505-A312-DB31-DB92C9D9A9A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8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F3F89-7040-8A14-97FE-852543B43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1C1B-76FD-FF78-5661-1D6D3A2A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6621" cy="324204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</a:t>
            </a:r>
            <a:r>
              <a:rPr lang="en-GB" sz="2200" dirty="0" err="1">
                <a:latin typeface="APL385 Unicode" panose="020B0709000202000203" pitchFamily="49" charset="0"/>
              </a:rPr>
              <a:t>LyndonWords</a:t>
            </a:r>
            <a:r>
              <a:rPr lang="en-GB" sz="2200" dirty="0">
                <a:latin typeface="APL385 Unicode" panose="020B0709000202000203" pitchFamily="49" charset="0"/>
              </a:rPr>
              <a:t> 4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┌─┬────┬───┬────┬──┬───┬────┬─┐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│0│0001│001│0011│01│011│0111│1│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└─┴────┴───┴────┴──┴───┴────┴─┘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'APL' </a:t>
            </a:r>
            <a:r>
              <a:rPr lang="en-GB" sz="2200" dirty="0" err="1">
                <a:latin typeface="APL385 Unicode" panose="020B0709000202000203" pitchFamily="49" charset="0"/>
              </a:rPr>
              <a:t>LyndonWords</a:t>
            </a:r>
            <a:r>
              <a:rPr lang="en-GB" sz="2200" dirty="0">
                <a:latin typeface="APL385 Unicode" panose="020B0709000202000203" pitchFamily="49" charset="0"/>
              </a:rPr>
              <a:t> 3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┌─┬───┬───┬──┬───┬───┬──┬───┬───┬─┬───┬──┬───┬─┐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│A│AAP│AAL│AP│APP│APL│AL│ALP│ALL│P│PPL│PL│PLL│L│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└─┴───┴───┴──┴───┴───┴──┴───┴───┴─┴───┴──┴───┴─┘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675F8-CC4D-D2A1-6D14-7019E6E9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Claude 3.5 Sonnet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5DB5CF1-CE7B-849E-B934-D888221A32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1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568A4-E84A-4512-F9A6-CD5DE1828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F5A8-50BB-BF40-56B4-2C52C7B9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6621" cy="324204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'APL' </a:t>
            </a:r>
            <a:r>
              <a:rPr lang="en-GB" sz="2200" dirty="0" err="1">
                <a:latin typeface="APL385 Unicode" panose="020B0709000202000203" pitchFamily="49" charset="0"/>
              </a:rPr>
              <a:t>LyndonWords</a:t>
            </a:r>
            <a:r>
              <a:rPr lang="en-GB" sz="2200" dirty="0">
                <a:latin typeface="APL385 Unicode" panose="020B0709000202000203" pitchFamily="49" charset="0"/>
              </a:rPr>
              <a:t> 3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┌─┬───┬───┬──┬───┬───┬──┬───┬───┬─┬───┬──┬───┬─┐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│A│AAP│AAL│AP│APP│APL│AL│ALP│ALL│P│PPL│PL│PLL│L│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└─┴───┴───┴──┴───┴───┴──┴───┴───┴─┴───┴──┴───┴─┘</a:t>
            </a:r>
          </a:p>
          <a:p>
            <a:pPr marL="0" indent="0">
              <a:lnSpc>
                <a:spcPct val="50000"/>
              </a:lnSpc>
              <a:buNone/>
            </a:pPr>
            <a:endParaRPr lang="en-GB" sz="2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      ⊂⍤⍋⍛⌷(⍳3)⌽¨⊂'AAP'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┌───┬───┬───┐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│AAP│APA│PAA│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2200" dirty="0">
                <a:latin typeface="APL385 Unicode" panose="020B0709000202000203" pitchFamily="49" charset="0"/>
              </a:rPr>
              <a:t>└───┴───┴───┘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043C3-D66F-26EB-9D11-4736ECFD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Claude 3.5 Sonnet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42783FD-7411-65A3-CF8E-CC9808C21C8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E8D4A6C-B554-62A4-DDA2-A8ADE7A1B94E}"/>
              </a:ext>
            </a:extLst>
          </p:cNvPr>
          <p:cNvSpPr/>
          <p:nvPr/>
        </p:nvSpPr>
        <p:spPr>
          <a:xfrm>
            <a:off x="4122175" y="3431770"/>
            <a:ext cx="4609808" cy="893610"/>
          </a:xfrm>
          <a:prstGeom prst="wedgeEllipseCallout">
            <a:avLst>
              <a:gd name="adj1" fmla="val -92322"/>
              <a:gd name="adj2" fmla="val -462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Behind operator ⍛</a:t>
            </a:r>
          </a:p>
          <a:p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Coming in version 20.0</a:t>
            </a:r>
          </a:p>
        </p:txBody>
      </p:sp>
    </p:spTree>
    <p:extLst>
      <p:ext uri="{BB962C8B-B14F-4D97-AF65-F5344CB8AC3E}">
        <p14:creationId xmlns:p14="http://schemas.microsoft.com/office/powerpoint/2010/main" val="33660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115F7-A6EF-3B6F-8AB0-7CF75E69D5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22B4-E597-BB2B-A8B1-5C429941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C9E0D-AB7E-1F39-75C4-99551E85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07E93D4-65D6-53CB-7953-77B70071D7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3E8E1-5B1F-A404-979B-0CA20F97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24" y="0"/>
            <a:ext cx="5938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6E955C-4F31-8668-4D6F-EF3B4E7A03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F776-A64E-A480-C56C-6357936D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AFE482-1769-5CFF-F808-6FC48C1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7FC6F34-D286-19AA-FB54-094A9B31A67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F05E2-4E47-DC75-9C06-4F300D0D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3" y="388502"/>
            <a:ext cx="4867954" cy="1752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43939-B383-FFE7-F85D-47C91FBC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81" y="2453080"/>
            <a:ext cx="4391638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D99C9-3231-D48B-C8D7-52B02522FD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D0F3-E5BA-D1F3-266B-AF3051F9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ABD7C4-9AF4-6CAC-2572-90DB7CBA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DD7A767-1951-595A-AD32-0024A565378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CEAF5-4B7B-FEBD-AC73-95565915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3"/>
            <a:ext cx="9144000" cy="51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62D096-02DF-F5F3-B15C-C933F8A0AD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E941-995E-25BA-BB67-95B635C5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D59CB4-A1B6-746E-8A3D-B26CC56B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702C0BE-09CF-5024-6A1D-295CC19D1F2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2409D-5880-CC9B-79E6-7026F33F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21" y="0"/>
            <a:ext cx="42617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C3700-4F90-FD4F-CE4A-F1ABD62D0E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4E22-2440-19D1-AA99-032F18F4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972EE-882C-30DC-F30E-A7A1A20D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8049C5E-B129-CA18-5353-6A1CFEFABCC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B76C19-5105-7E2C-1A53-412EC049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" y="6252"/>
            <a:ext cx="7988812" cy="106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3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CC745-FEA1-AF5F-68DB-EF54D9B0E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54FC1-B837-F2B4-C9EE-66C88A95CF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D36F-3458-B616-031F-66B0BD35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FC33A-8414-13B1-8878-CD7F55E3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6DE28B9-B04D-962D-AD77-35CB7CB7635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B748B8-4359-E903-2725-319C8855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" y="-5104071"/>
            <a:ext cx="7988812" cy="106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50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C7E061-95D2-1613-0DB4-AD554CA8F3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6181-78ED-CB6E-817E-FE3B636A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051078-8890-4BC6-4B31-A959D40E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5F46A73-5E85-A6F8-6798-05C3B1B3FEA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9FD0D-F81F-534E-B0F0-CA98678B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67" t="10752" r="20214" b="1"/>
          <a:stretch/>
        </p:blipFill>
        <p:spPr>
          <a:xfrm>
            <a:off x="1062724" y="0"/>
            <a:ext cx="7018552" cy="63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4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5DD50-79C3-B77B-CF51-3216842B3F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A664-BCF4-81A0-1A2F-216B0934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3DDB8A-3C29-F42C-396C-44A3B7A0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C6BC57B-B015-0A15-3C41-D6B3149F677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D4BFD-7B44-191D-7900-81451A45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0" y="0"/>
            <a:ext cx="781394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A14F6-51EC-8624-3EB4-70772211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10" y="-1"/>
            <a:ext cx="7798560" cy="3267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68CE2-D0BF-F149-A811-315A3C8D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9" y="2729948"/>
            <a:ext cx="7806915" cy="24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BE46-044D-2BDC-A6A8-AF7C6B51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9805"/>
            <a:ext cx="8495620" cy="30571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Will Smith Eating Spaghetti</a:t>
            </a:r>
          </a:p>
          <a:p>
            <a:pPr marL="0" indent="0">
              <a:buNone/>
            </a:pPr>
            <a:r>
              <a:rPr lang="en-GB" dirty="0">
                <a:solidFill>
                  <a:srgbClr val="131313"/>
                </a:solidFill>
                <a:effectLst/>
              </a:rPr>
              <a:t>by Reddit user </a:t>
            </a:r>
            <a:r>
              <a:rPr lang="en-GB" dirty="0" err="1">
                <a:solidFill>
                  <a:srgbClr val="131313"/>
                </a:solidFill>
                <a:effectLst/>
              </a:rPr>
              <a:t>chaindrop</a:t>
            </a:r>
            <a:r>
              <a:rPr lang="en-GB" dirty="0">
                <a:solidFill>
                  <a:srgbClr val="131313"/>
                </a:solidFill>
                <a:effectLst/>
              </a:rPr>
              <a:t> </a:t>
            </a:r>
            <a:r>
              <a:rPr lang="en-GB" dirty="0">
                <a:solidFill>
                  <a:srgbClr val="131313"/>
                </a:solidFill>
              </a:rPr>
              <a:t>using </a:t>
            </a:r>
            <a:r>
              <a:rPr lang="en-GB" dirty="0" err="1">
                <a:solidFill>
                  <a:srgbClr val="131313"/>
                </a:solidFill>
                <a:effectLst/>
              </a:rPr>
              <a:t>StableDiffusion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https://www.youtube.com/watch?v=XQr4Xklqzw8</a:t>
            </a:r>
            <a:r>
              <a:rPr lang="en-GB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E4C5B-A486-7A4F-6154-9B4E72D0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April 2023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A3BD48-D671-105A-18D5-8CFB0A6958B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08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996F3-A015-2B0B-339B-87732A04D1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BA01-0D76-6107-6900-A2EE7B30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3064E-A2BD-4411-900C-1FA01E7F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974BAA8-7C97-2C1D-E4AD-8D8EBE131B3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9DF5D-1DCB-EA3A-79B4-0E5BEA5A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67" y="0"/>
            <a:ext cx="74048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8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CAF3E-FF76-CB2B-587C-08D501C2FB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76BD-9A08-9693-83BD-E9C748E7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B4134D-F21E-CD51-79BA-2611F665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8BB80FF-5AFA-0DA4-1F40-B2D18C4D329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88E57-CE58-6BF6-51CF-3BD3F22A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45"/>
            <a:ext cx="9144000" cy="460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505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D01B3F-CC54-E04D-DD2B-B038AB29E7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708C-B579-315C-0B67-880387ADD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CE462C-9AE9-2959-0580-70F7716C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Assistant in Cursor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076624A-B192-3F1B-7DF1-ACC01E3476C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9911DD8-32F7-E420-D2A0-92C57307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23" y="1417983"/>
            <a:ext cx="4792658" cy="2703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66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2A5C4-8608-DD92-536B-502D30DBF6C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D83F-5383-142F-8283-C7DE2B49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252AB-E878-B65E-7C44-F8855A5E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1F19323-7481-1E73-6ACA-7257EEC434A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5F809-4695-8712-1148-8CF61902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9144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1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FF29D6-8C0F-78E6-0A71-76F216BEFF0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FF2C-1133-C20A-98E3-4962080D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94B37F-94D4-4F66-F423-1A426FC3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2A5F24E-0E67-0EBE-FD09-D6FC5C2B9D4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75A2D-D33E-3CB2-FC0D-CE8C32D0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9" y="0"/>
            <a:ext cx="72618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3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8CAF0-7710-BFCA-425D-2029F4D57B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A247-6C32-7F27-75EC-77A6D54C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64B891-6C5E-33EB-130C-16A1BDD2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541552B-F4A5-829B-8EE1-28905422043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789F1-B59A-1EE8-FE59-F46819A2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8" y="0"/>
            <a:ext cx="7679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8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5E3DA-3CFB-4C5C-7785-E44A94A650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E2A9-3A3F-5C92-3309-723937F78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8B8608-1E74-2928-8890-B39AAF0D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EEE59F9-43EA-07B6-7ACD-1F03CBC4A64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00995-3BFD-7E5C-7A75-4F41441D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474"/>
            <a:ext cx="9144000" cy="38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7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C331C-EE21-E6CD-811A-7B4A9494D4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73EF-E338-3F0E-4497-B521EB24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5CF01-ADD0-1AEB-A294-95FB159E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30307E0-CA44-0128-4CD9-5600EEEED87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04920-BE60-ABE3-0A3C-BEE7EFA4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06" y="7107"/>
            <a:ext cx="8008388" cy="69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58632-47A0-04B9-6826-8CC19448EF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graph with colored dots&#10;&#10;Description automatically generated with medium confidence">
            <a:extLst>
              <a:ext uri="{FF2B5EF4-FFF2-40B4-BE49-F238E27FC236}">
                <a16:creationId xmlns:a16="http://schemas.microsoft.com/office/drawing/2014/main" id="{EC30C0B9-718E-9161-9963-0FA4E0F4F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6" y="1265238"/>
            <a:ext cx="4322233" cy="32416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224E17-2143-D42B-636A-8FEC5CF5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Clustering Algorithms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F7B1CA5-F529-9051-E175-6B1D08FB4D0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C43C2-6A0F-E521-5FAF-F2A0C5E59ED0}"/>
              </a:ext>
            </a:extLst>
          </p:cNvPr>
          <p:cNvSpPr txBox="1"/>
          <p:nvPr/>
        </p:nvSpPr>
        <p:spPr>
          <a:xfrm>
            <a:off x="5239199" y="3675916"/>
            <a:ext cx="343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Image from </a:t>
            </a:r>
            <a:r>
              <a:rPr lang="en-GB" sz="1200" dirty="0">
                <a:hlinkClick r:id="rId3"/>
              </a:rPr>
              <a:t>Scikit-learn: Machine Learning in Python</a:t>
            </a:r>
            <a:r>
              <a:rPr lang="en-GB" sz="1200" dirty="0"/>
              <a:t>, </a:t>
            </a:r>
            <a:r>
              <a:rPr lang="en-GB" sz="1200" dirty="0" err="1"/>
              <a:t>Pedregosa</a:t>
            </a:r>
            <a:r>
              <a:rPr lang="en-GB" sz="1200" dirty="0"/>
              <a:t> </a:t>
            </a:r>
            <a:r>
              <a:rPr lang="en-GB" sz="1200" i="1" dirty="0"/>
              <a:t>et al.</a:t>
            </a:r>
            <a:r>
              <a:rPr lang="en-GB" sz="1200" dirty="0"/>
              <a:t>, JMLR 12, pp. 2825-2830, 2011.</a:t>
            </a:r>
          </a:p>
        </p:txBody>
      </p:sp>
    </p:spTree>
    <p:extLst>
      <p:ext uri="{BB962C8B-B14F-4D97-AF65-F5344CB8AC3E}">
        <p14:creationId xmlns:p14="http://schemas.microsoft.com/office/powerpoint/2010/main" val="404542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1F28-0B74-DE48-9F34-15E41350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4A3009-795D-A9E7-B73A-C7C1C6E605C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0DF3B-2B04-BD6B-EEAB-EF13F5681A74}"/>
              </a:ext>
            </a:extLst>
          </p:cNvPr>
          <p:cNvSpPr txBox="1"/>
          <p:nvPr/>
        </p:nvSpPr>
        <p:spPr>
          <a:xfrm>
            <a:off x="164366" y="91157"/>
            <a:ext cx="863201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KMeans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(n max)←⍺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max: maximum iterations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n: number of clusters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⍵: data set           :: numeric matrix 1 column per field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End←{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⍺≡⍵:1        ⍝ converged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i</a:t>
            </a:r>
            <a:r>
              <a:rPr lang="en-GB" sz="1400" dirty="0">
                <a:latin typeface="APL385 Unicode" panose="020B0709000202000203" pitchFamily="49" charset="0"/>
              </a:rPr>
              <a:t>=</a:t>
            </a:r>
            <a:r>
              <a:rPr lang="en-GB" sz="1400" dirty="0" err="1">
                <a:latin typeface="APL385 Unicode" panose="020B0709000202000203" pitchFamily="49" charset="0"/>
              </a:rPr>
              <a:t>max⊣i</a:t>
            </a:r>
            <a:r>
              <a:rPr lang="en-GB" sz="1400" dirty="0">
                <a:latin typeface="APL385 Unicode" panose="020B0709000202000203" pitchFamily="49" charset="0"/>
              </a:rPr>
              <a:t>+←1   ⍝ maximum iterations reached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ComputeCentroids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d←0.5*⍨+/×⍨⍺(-⍤1⍤1 2)⍵   ⍝ distance from points to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g←d</a:t>
            </a:r>
            <a:r>
              <a:rPr lang="en-GB" sz="1400" dirty="0">
                <a:latin typeface="APL385 Unicode" panose="020B0709000202000203" pitchFamily="49" charset="0"/>
              </a:rPr>
              <a:t>⍳⍤1 0⌊/d              ⍝ cluster (group) for each data point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g{(+⌿÷1⌈≢)⍵}⌸⍺           ⍝ new clusters are means of points in each group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i←0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I←{(⊂⍺)⌷⍵}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c←n</a:t>
            </a:r>
            <a:r>
              <a:rPr lang="en-GB" sz="1400" dirty="0">
                <a:latin typeface="APL385 Unicode" panose="020B0709000202000203" pitchFamily="49" charset="0"/>
              </a:rPr>
              <a:t>(?∘≢I⊢)⍵                ⍝ guess random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⍵ </a:t>
            </a:r>
            <a:r>
              <a:rPr lang="en-GB" sz="1400" dirty="0" err="1">
                <a:latin typeface="APL385 Unicode" panose="020B0709000202000203" pitchFamily="49" charset="0"/>
              </a:rPr>
              <a:t>ComputeCentroids⍣End⊢c</a:t>
            </a:r>
            <a:r>
              <a:rPr lang="en-GB" sz="1400" dirty="0">
                <a:latin typeface="APL385 Unicode" panose="020B0709000202000203" pitchFamily="49" charset="0"/>
              </a:rPr>
              <a:t>   ⍝ compute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507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48590-732D-78C8-81B7-796DACE7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349A-5414-EBF5-801D-ACA58DE8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9805"/>
            <a:ext cx="8495620" cy="30571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Will Smith Eating Spaghetti</a:t>
            </a:r>
          </a:p>
          <a:p>
            <a:pPr marL="0" indent="0">
              <a:buNone/>
            </a:pPr>
            <a:r>
              <a:rPr lang="en-GB" dirty="0">
                <a:solidFill>
                  <a:srgbClr val="131313"/>
                </a:solidFill>
                <a:effectLst/>
              </a:rPr>
              <a:t>by Reddit user </a:t>
            </a:r>
            <a:r>
              <a:rPr lang="en-GB" dirty="0" err="1">
                <a:solidFill>
                  <a:srgbClr val="131313"/>
                </a:solidFill>
                <a:effectLst/>
              </a:rPr>
              <a:t>jwhkccc</a:t>
            </a:r>
            <a:r>
              <a:rPr lang="en-GB" dirty="0">
                <a:solidFill>
                  <a:srgbClr val="131313"/>
                </a:solidFill>
              </a:rPr>
              <a:t> using Kling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https://www.reddit.com/r/ChatGPT/comments/1dqbysz/will_smith_eating_spaghetti_kling_june_2024/</a:t>
            </a:r>
            <a:r>
              <a:rPr lang="en-GB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DC8B1F-03CF-63A9-22FA-CED33DBE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June 2024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DC9E17B-F015-8682-0853-4B5E826B51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5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35E88-9B70-E1CD-9C02-6EF5286729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56D3-8182-6F54-FFB0-28954072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4F589-497C-F621-00EB-71201ECF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19D8EA7-7095-F668-A123-63D031B844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17FAE-8578-C5E8-F2FF-FD480E2F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61" y="2338"/>
            <a:ext cx="7397678" cy="65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2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29AA-FB30-29ED-A49D-578BC823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6080F-AF76-465E-F634-F90F5C6DB3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CE5F-F6C7-3750-E210-8338FEBF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D6E9EC-8762-F449-90E6-47DBC801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68F4E76-169D-43B7-1399-2BE0B904652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3BE44-7604-4BB7-9588-B34672BF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61" y="-1664230"/>
            <a:ext cx="7397678" cy="65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0A3C2-0CD1-3280-CC82-2BE61578898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78C0-356D-2CC8-A1C1-0233C5EC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C2764-053A-476C-D629-2C625879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690B10D-F1EF-EC22-2AB1-E14ED38C49B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8E3D2-926D-CC1E-EB82-2B73172A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5" y="366404"/>
            <a:ext cx="874517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9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C565733-A473-1E9A-2479-6E0481349C3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463E2-D019-C5D3-7731-777E47323638}"/>
              </a:ext>
            </a:extLst>
          </p:cNvPr>
          <p:cNvSpPr txBox="1"/>
          <p:nvPr/>
        </p:nvSpPr>
        <p:spPr>
          <a:xfrm>
            <a:off x="164366" y="91157"/>
            <a:ext cx="863201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KMeans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(n max)←⍺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max: maximum iterations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n: number of clusters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⍵: data set           :: numeric matrix 1 column per field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End←{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⍺≡⍵:1        ⍝ converged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i</a:t>
            </a:r>
            <a:r>
              <a:rPr lang="en-GB" sz="1400" dirty="0">
                <a:latin typeface="APL385 Unicode" panose="020B0709000202000203" pitchFamily="49" charset="0"/>
              </a:rPr>
              <a:t>=</a:t>
            </a:r>
            <a:r>
              <a:rPr lang="en-GB" sz="1400" dirty="0" err="1">
                <a:latin typeface="APL385 Unicode" panose="020B0709000202000203" pitchFamily="49" charset="0"/>
              </a:rPr>
              <a:t>max⊣i</a:t>
            </a:r>
            <a:r>
              <a:rPr lang="en-GB" sz="1400" dirty="0">
                <a:latin typeface="APL385 Unicode" panose="020B0709000202000203" pitchFamily="49" charset="0"/>
              </a:rPr>
              <a:t>+←1   ⍝ maximum iterations reached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ComputeCentroids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d←0.5*⍨+/×⍨⍺(-⍤1⍤1 2)⍵   ⍝ distance from points to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g←d</a:t>
            </a:r>
            <a:r>
              <a:rPr lang="en-GB" sz="1400" dirty="0">
                <a:latin typeface="APL385 Unicode" panose="020B0709000202000203" pitchFamily="49" charset="0"/>
              </a:rPr>
              <a:t>⍳⍤1 0⌊/d              ⍝ cluster (group) for each data point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g{(+⌿÷1⌈≢)⍵}⌸⍺           ⍝ new clusters are means of points in each group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i←0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I←{(⊂⍺)⌷⍵}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c←n</a:t>
            </a:r>
            <a:r>
              <a:rPr lang="en-GB" sz="1400" dirty="0">
                <a:latin typeface="APL385 Unicode" panose="020B0709000202000203" pitchFamily="49" charset="0"/>
              </a:rPr>
              <a:t>(?∘≢I⊢)⍵                ⍝ guess random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⍵ </a:t>
            </a:r>
            <a:r>
              <a:rPr lang="en-GB" sz="1400" dirty="0" err="1">
                <a:latin typeface="APL385 Unicode" panose="020B0709000202000203" pitchFamily="49" charset="0"/>
              </a:rPr>
              <a:t>ComputeCentroids⍣End⊢c</a:t>
            </a:r>
            <a:r>
              <a:rPr lang="en-GB" sz="1400" dirty="0">
                <a:latin typeface="APL385 Unicode" panose="020B0709000202000203" pitchFamily="49" charset="0"/>
              </a:rPr>
              <a:t>   ⍝ compute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2364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50358-F28F-02BF-9C81-31E726D52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EC116AB-F0CA-8531-70B1-3468821E03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D4BE7-4385-C0CD-D77D-50E21624FC11}"/>
              </a:ext>
            </a:extLst>
          </p:cNvPr>
          <p:cNvSpPr txBox="1"/>
          <p:nvPr/>
        </p:nvSpPr>
        <p:spPr>
          <a:xfrm>
            <a:off x="255994" y="1113793"/>
            <a:ext cx="8632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 End←{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⍺≡⍵:1        ⍝ converged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=</a:t>
            </a:r>
            <a:r>
              <a:rPr lang="en-GB" dirty="0" err="1">
                <a:latin typeface="APL385 Unicode" panose="020B0709000202000203" pitchFamily="49" charset="0"/>
              </a:rPr>
              <a:t>max⊣i</a:t>
            </a:r>
            <a:r>
              <a:rPr lang="en-GB" dirty="0">
                <a:latin typeface="APL385 Unicode" panose="020B0709000202000203" pitchFamily="49" charset="0"/>
              </a:rPr>
              <a:t>+←1   ⍝ maximum iterations reached</a:t>
            </a:r>
          </a:p>
          <a:p>
            <a:r>
              <a:rPr lang="en-GB" dirty="0">
                <a:latin typeface="APL385 Unicode" panose="020B0709000202000203" pitchFamily="49" charset="0"/>
              </a:rPr>
              <a:t>  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C66510-2BD1-2E8B-215D-814E87F1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</p:spPr>
        <p:txBody>
          <a:bodyPr/>
          <a:lstStyle/>
          <a:p>
            <a:r>
              <a:rPr lang="en-GB" dirty="0"/>
              <a:t>Convergence Threshold (</a:t>
            </a:r>
            <a:r>
              <a:rPr lang="el-GR" i="1" dirty="0"/>
              <a:t>ε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362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E9120-05D4-02D2-4756-3A557EC0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730F307-81B0-96B6-E614-30A89C54E81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8F172-27A8-D3A5-EF3E-A2BE1948269D}"/>
              </a:ext>
            </a:extLst>
          </p:cNvPr>
          <p:cNvSpPr txBox="1"/>
          <p:nvPr/>
        </p:nvSpPr>
        <p:spPr>
          <a:xfrm>
            <a:off x="255994" y="1113793"/>
            <a:ext cx="86320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End←{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d2←+/×⍨⍺-⍵   ⍝ squared distance from previous centroids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∧/d2≤e*2:1   ⍝ converged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i</a:t>
            </a:r>
            <a:r>
              <a:rPr lang="en-GB" dirty="0">
                <a:latin typeface="APL385 Unicode" panose="020B0709000202000203" pitchFamily="49" charset="0"/>
              </a:rPr>
              <a:t>=</a:t>
            </a:r>
            <a:r>
              <a:rPr lang="en-GB" dirty="0" err="1">
                <a:latin typeface="APL385 Unicode" panose="020B0709000202000203" pitchFamily="49" charset="0"/>
              </a:rPr>
              <a:t>max⊣i</a:t>
            </a:r>
            <a:r>
              <a:rPr lang="en-GB" dirty="0">
                <a:latin typeface="APL385 Unicode" panose="020B0709000202000203" pitchFamily="49" charset="0"/>
              </a:rPr>
              <a:t>+←1   ⍝ maximum iterations reached</a:t>
            </a:r>
          </a:p>
          <a:p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AD6BC46-6F19-C845-DAE3-5D616FF6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</p:spPr>
        <p:txBody>
          <a:bodyPr/>
          <a:lstStyle/>
          <a:p>
            <a:r>
              <a:rPr lang="en-GB" dirty="0"/>
              <a:t>Convergence Threshold (</a:t>
            </a:r>
            <a:r>
              <a:rPr lang="el-GR" i="1" dirty="0"/>
              <a:t>ε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1688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885E-C974-4BCA-B12C-1E74F140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8C94F0F-530B-103B-6E06-68C5AD32D14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3946C-94DF-9439-D42D-CA4B660E1315}"/>
              </a:ext>
            </a:extLst>
          </p:cNvPr>
          <p:cNvSpPr txBox="1"/>
          <p:nvPr/>
        </p:nvSpPr>
        <p:spPr>
          <a:xfrm>
            <a:off x="164366" y="91157"/>
            <a:ext cx="86320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KMeans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(n max)←⍺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max: maximum iterations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n: number of clusters :: scalar integer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⍝   ⍵: data set           :: numeric matrix 1 column per field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End←{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d2←+/×⍨⍺-⍵   ⍝ squared distance from previous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∧/d2≤e*2:1   ⍝ converged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i</a:t>
            </a:r>
            <a:r>
              <a:rPr lang="en-GB" sz="1400" dirty="0">
                <a:latin typeface="APL385 Unicode" panose="020B0709000202000203" pitchFamily="49" charset="0"/>
              </a:rPr>
              <a:t>=</a:t>
            </a:r>
            <a:r>
              <a:rPr lang="en-GB" sz="1400" dirty="0" err="1">
                <a:latin typeface="APL385 Unicode" panose="020B0709000202000203" pitchFamily="49" charset="0"/>
              </a:rPr>
              <a:t>max⊣i</a:t>
            </a:r>
            <a:r>
              <a:rPr lang="en-GB" sz="1400" dirty="0">
                <a:latin typeface="APL385 Unicode" panose="020B0709000202000203" pitchFamily="49" charset="0"/>
              </a:rPr>
              <a:t>+←1   ⍝ maximum iterations reached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ComputeCentroids</a:t>
            </a:r>
            <a:r>
              <a:rPr lang="en-GB" sz="1400" dirty="0">
                <a:latin typeface="APL385 Unicode" panose="020B0709000202000203" pitchFamily="49" charset="0"/>
              </a:rPr>
              <a:t>←{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d←0.5*⍨+/×⍨⍺(-⍤1⍤1 2)⍵   ⍝ distance from points to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</a:t>
            </a:r>
            <a:r>
              <a:rPr lang="en-GB" sz="1400" dirty="0" err="1">
                <a:latin typeface="APL385 Unicode" panose="020B0709000202000203" pitchFamily="49" charset="0"/>
              </a:rPr>
              <a:t>g←d</a:t>
            </a:r>
            <a:r>
              <a:rPr lang="en-GB" sz="1400" dirty="0">
                <a:latin typeface="APL385 Unicode" panose="020B0709000202000203" pitchFamily="49" charset="0"/>
              </a:rPr>
              <a:t>⍳⍤1 0⌊/d              ⍝ cluster (group) for each data point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g{(+⌿÷1⌈≢)⍵}⌸⍺           ⍝ new clusters are means of points in each group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i←0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I←{(⊂⍺)⌷⍵}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</a:t>
            </a:r>
            <a:r>
              <a:rPr lang="en-GB" sz="1400" dirty="0" err="1">
                <a:latin typeface="APL385 Unicode" panose="020B0709000202000203" pitchFamily="49" charset="0"/>
              </a:rPr>
              <a:t>c←n</a:t>
            </a:r>
            <a:r>
              <a:rPr lang="en-GB" sz="1400" dirty="0">
                <a:latin typeface="APL385 Unicode" panose="020B0709000202000203" pitchFamily="49" charset="0"/>
              </a:rPr>
              <a:t>(?∘≢I⊢)⍵                ⍝ guess random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⍵ </a:t>
            </a:r>
            <a:r>
              <a:rPr lang="en-GB" sz="1400" dirty="0" err="1">
                <a:latin typeface="APL385 Unicode" panose="020B0709000202000203" pitchFamily="49" charset="0"/>
              </a:rPr>
              <a:t>ComputeCentroids⍣End⊢c</a:t>
            </a:r>
            <a:r>
              <a:rPr lang="en-GB" sz="1400" dirty="0">
                <a:latin typeface="APL385 Unicode" panose="020B0709000202000203" pitchFamily="49" charset="0"/>
              </a:rPr>
              <a:t>   ⍝ compute centroids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8572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2AB2E-EDFD-A57E-3E05-ED2EBB58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90B7E23-50FB-1888-4798-4C64791EEA0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A8FA-13E8-C377-BBB9-738A89BE963D}"/>
              </a:ext>
            </a:extLst>
          </p:cNvPr>
          <p:cNvSpPr txBox="1"/>
          <p:nvPr/>
        </p:nvSpPr>
        <p:spPr>
          <a:xfrm>
            <a:off x="255993" y="2006067"/>
            <a:ext cx="8784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d←0.5*⍨+/×⍨⍺(-⍤1⍤1 2)⍵   ⍝ distance from points to centroids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B0732EA-9805-C943-B134-F7E1AD3C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</p:spPr>
        <p:txBody>
          <a:bodyPr/>
          <a:lstStyle/>
          <a:p>
            <a:r>
              <a:rPr lang="en-GB" dirty="0"/>
              <a:t>Distance Metric</a:t>
            </a:r>
          </a:p>
        </p:txBody>
      </p:sp>
    </p:spTree>
    <p:extLst>
      <p:ext uri="{BB962C8B-B14F-4D97-AF65-F5344CB8AC3E}">
        <p14:creationId xmlns:p14="http://schemas.microsoft.com/office/powerpoint/2010/main" val="2252392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F1FF-83CE-CCBE-C607-D0F7E70DD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B2B5674-812E-7958-D257-DEB143C82D6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33695-3FC2-74B0-882A-153F09DBE067}"/>
              </a:ext>
            </a:extLst>
          </p:cNvPr>
          <p:cNvSpPr txBox="1"/>
          <p:nvPr/>
        </p:nvSpPr>
        <p:spPr>
          <a:xfrm>
            <a:off x="255993" y="2006067"/>
            <a:ext cx="8784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d←0.5*⍨+/×⍨⍺(-⍤1⍤1 2)⍵          ⍝ Euclidean distance</a:t>
            </a:r>
          </a:p>
          <a:p>
            <a:r>
              <a:rPr lang="en-GB" dirty="0">
                <a:latin typeface="APL385 Unicode" panose="020B0709000202000203" pitchFamily="49" charset="0"/>
              </a:rPr>
              <a:t>d←+/|⍺(-⍤1⍤1 2)⍵                ⍝ Manhattan distance</a:t>
            </a:r>
          </a:p>
          <a:p>
            <a:r>
              <a:rPr lang="en-GB" dirty="0">
                <a:latin typeface="APL385 Unicode" panose="020B0709000202000203" pitchFamily="49" charset="0"/>
              </a:rPr>
              <a:t>d←(⍺+.×⍉⍵)÷⍺∘.×⍥{0.5*⍨+/×⍨⍵}⍵   ⍝ Cosine similarity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18CCE48-4CBD-AA02-71B8-DE628780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</p:spPr>
        <p:txBody>
          <a:bodyPr/>
          <a:lstStyle/>
          <a:p>
            <a:r>
              <a:rPr lang="en-GB" dirty="0"/>
              <a:t>Distance Metric</a:t>
            </a:r>
          </a:p>
        </p:txBody>
      </p:sp>
    </p:spTree>
    <p:extLst>
      <p:ext uri="{BB962C8B-B14F-4D97-AF65-F5344CB8AC3E}">
        <p14:creationId xmlns:p14="http://schemas.microsoft.com/office/powerpoint/2010/main" val="121021311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2E67A-09BC-1F8C-91C6-315EF1EAD5F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B61D-45B1-1359-27E8-E4E0A78C7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4B93F-CA58-766E-B60F-E16E38E6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16AB0EC-A8C8-1974-8609-D33FE47F123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A6DEC-DE10-0719-D99D-DCA0955E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" y="4404"/>
            <a:ext cx="8859486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artoon of a person digging a pile of dirt&#10;&#10;Description automatically generated">
            <a:extLst>
              <a:ext uri="{FF2B5EF4-FFF2-40B4-BE49-F238E27FC236}">
                <a16:creationId xmlns:a16="http://schemas.microsoft.com/office/drawing/2014/main" id="{EBDCE1D9-8271-F238-E82C-3E1C5763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314594"/>
            <a:ext cx="3546979" cy="4192320"/>
          </a:xfr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8461C67-7750-5F11-4FAA-286993BB6C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CF1E7-900D-781F-7A58-C9B3FC63B66B}"/>
              </a:ext>
            </a:extLst>
          </p:cNvPr>
          <p:cNvSpPr txBox="1"/>
          <p:nvPr/>
        </p:nvSpPr>
        <p:spPr>
          <a:xfrm>
            <a:off x="5239199" y="3675916"/>
            <a:ext cx="3436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XKCD 1838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This work is licensed under a </a:t>
            </a:r>
            <a:r>
              <a:rPr lang="en-GB" sz="1200" dirty="0">
                <a:hlinkClick r:id="rId4"/>
              </a:rPr>
              <a:t>Creative Commons Attribution-</a:t>
            </a:r>
            <a:r>
              <a:rPr lang="en-GB" sz="1200" dirty="0" err="1">
                <a:hlinkClick r:id="rId4"/>
              </a:rPr>
              <a:t>NonCommercial</a:t>
            </a:r>
            <a:r>
              <a:rPr lang="en-GB" sz="1200" dirty="0">
                <a:hlinkClick r:id="rId4"/>
              </a:rPr>
              <a:t> 2.5 License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809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4EBCA-D26D-14CA-3BD5-37320D3615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852A1-2780-BA2A-769C-334B350A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F60580-3894-54AF-37DA-8BE690D4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2F5AECF-741E-90C9-7C25-07CA3677D97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3482D-2EF1-C261-2B1E-BA9BC895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671"/>
          <a:stretch/>
        </p:blipFill>
        <p:spPr>
          <a:xfrm>
            <a:off x="656678" y="1700931"/>
            <a:ext cx="5115639" cy="72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89037-49FD-4AAE-F990-066D5235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8" y="2407787"/>
            <a:ext cx="511563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949D-F25F-3110-374B-4CBE14AF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AAE1-39DE-9AC1-8DD0-E0AAFFBC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09835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GetCatFact</a:t>
            </a:r>
            <a:r>
              <a:rPr lang="en-GB" sz="2000" dirty="0">
                <a:latin typeface="APL385 Unicode" panose="020B0709000202000203" pitchFamily="49" charset="0"/>
              </a:rPr>
              <a:t> ← {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response ← ⎕CURL 'https://catfact.ninja/fact'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fact ← response ⊣ 'fact' ⍸ response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fact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E28F0F-5708-8845-D1F1-B34E30D0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OpenAI GPT 3.5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B071C42-E21D-D914-7D97-252D14B9D01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63A61A7-5638-A694-D82D-E0299590D7C0}"/>
              </a:ext>
            </a:extLst>
          </p:cNvPr>
          <p:cNvSpPr/>
          <p:nvPr/>
        </p:nvSpPr>
        <p:spPr>
          <a:xfrm>
            <a:off x="2470355" y="2885945"/>
            <a:ext cx="3274141" cy="1826165"/>
          </a:xfrm>
          <a:prstGeom prst="wedgeEllipseCallout">
            <a:avLst>
              <a:gd name="adj1" fmla="val -109171"/>
              <a:gd name="adj2" fmla="val 462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Write a </a:t>
            </a:r>
            <a:r>
              <a:rPr lang="en-GB" dirty="0" err="1">
                <a:solidFill>
                  <a:schemeClr val="bg1"/>
                </a:solidFill>
              </a:rPr>
              <a:t>dfn</a:t>
            </a:r>
            <a:r>
              <a:rPr lang="en-GB" dirty="0">
                <a:solidFill>
                  <a:schemeClr val="bg1"/>
                </a:solidFill>
              </a:rPr>
              <a:t> in Dyalog APL to fetch a fact from the cat facts </a:t>
            </a:r>
            <a:r>
              <a:rPr lang="en-GB" dirty="0" err="1">
                <a:solidFill>
                  <a:schemeClr val="bg1"/>
                </a:solidFill>
              </a:rPr>
              <a:t>api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9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ED600-D8AA-8420-6009-E190E27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97B4-D957-F31B-B9EC-AEA42B02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065822"/>
            <a:ext cx="4123110" cy="91783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000" dirty="0" err="1">
                <a:latin typeface="APL385 Unicode" panose="020B0709000202000203" pitchFamily="49" charset="0"/>
              </a:rPr>
              <a:t>GetCatFact</a:t>
            </a:r>
            <a:r>
              <a:rPr lang="en-GB" sz="1000" dirty="0">
                <a:latin typeface="APL385 Unicode" panose="020B0709000202000203" pitchFamily="49" charset="0"/>
              </a:rPr>
              <a:t> ←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PL385 Unicode" panose="020B0709000202000203" pitchFamily="49" charset="0"/>
              </a:rPr>
              <a:t>    response ← ⎕CURL 'https://catfact.ninja/fact'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PL385 Unicode" panose="020B0709000202000203" pitchFamily="49" charset="0"/>
              </a:rPr>
              <a:t>    fact ← response ⊣ 'fact' ⍸ response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PL385 Unicode" panose="020B0709000202000203" pitchFamily="49" charset="0"/>
              </a:rPr>
              <a:t>    fact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000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AA2D6A-50E6-00A2-59BA-474AE31C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OpenAI GPT 3.5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A034BC9-2049-3279-2116-7B2F88D113C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B17D45E-969B-6C21-6E26-103BEF9C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1" y="2220507"/>
            <a:ext cx="807720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Explanation: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⎕CURL 'https://catfact.ninja/fact'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This sends a GET request to the Cat Facts API endpoint.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⎕CURL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fetches the JSON response from the API.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response ⊣ 'fact' ⍸ response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This extracts the value associated with the key "fact" from the JSON response by using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Key Operator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⍸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fact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The result is a string containing a cat fact.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95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4C7D-686F-9119-749C-E2207315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D4DC-6ED0-810C-BA34-DF371C77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16159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CatFact</a:t>
            </a:r>
            <a:r>
              <a:rPr lang="en-GB" dirty="0">
                <a:latin typeface="APL385 Unicode" panose="020B0709000202000203" pitchFamily="49" charset="0"/>
              </a:rPr>
              <a:t>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url</a:t>
            </a:r>
            <a:r>
              <a:rPr lang="en-GB" dirty="0">
                <a:latin typeface="APL385 Unicode" panose="020B0709000202000203" pitchFamily="49" charset="0"/>
              </a:rPr>
              <a:t>←'https://catfact.ninja/fact'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>
                <a:latin typeface="APL385 Unicode" panose="020B0709000202000203" pitchFamily="49" charset="0"/>
              </a:rPr>
              <a:t>←⎕NEW </a:t>
            </a:r>
            <a:r>
              <a:rPr lang="en-GB" dirty="0" err="1">
                <a:latin typeface="APL385 Unicode" panose="020B0709000202000203" pitchFamily="49" charset="0"/>
              </a:rPr>
              <a:t>HttpCommand'GET</a:t>
            </a:r>
            <a:r>
              <a:rPr lang="en-GB" dirty="0">
                <a:latin typeface="APL385 Unicode" panose="020B0709000202000203" pitchFamily="49" charset="0"/>
              </a:rPr>
              <a:t>'(⊂</a:t>
            </a:r>
            <a:r>
              <a:rPr lang="en-GB" dirty="0" err="1">
                <a:latin typeface="APL385 Unicode" panose="020B0709000202000203" pitchFamily="49" charset="0"/>
              </a:rPr>
              <a:t>url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result←req.Run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fact←⎕JSON </a:t>
            </a:r>
            <a:r>
              <a:rPr lang="en-GB" dirty="0" err="1">
                <a:latin typeface="APL385 Unicode" panose="020B0709000202000203" pitchFamily="49" charset="0"/>
              </a:rPr>
              <a:t>result.Data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fact.fact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D0048-080F-0BC0-4048-054B5C02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Claude 3.5 Sonnet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FF62045-1820-B560-7329-D637566674E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0AA0D92-9BEB-60B2-E391-0739C1477233}"/>
              </a:ext>
            </a:extLst>
          </p:cNvPr>
          <p:cNvSpPr/>
          <p:nvPr/>
        </p:nvSpPr>
        <p:spPr>
          <a:xfrm>
            <a:off x="2337620" y="1658667"/>
            <a:ext cx="4361142" cy="1826165"/>
          </a:xfrm>
          <a:prstGeom prst="wedgeEllipseCallout">
            <a:avLst>
              <a:gd name="adj1" fmla="val -90402"/>
              <a:gd name="adj2" fmla="val 1055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LENGTH ERROR</a:t>
            </a:r>
          </a:p>
          <a:p>
            <a:r>
              <a:rPr lang="en-GB" dirty="0" err="1">
                <a:solidFill>
                  <a:schemeClr val="bg1"/>
                </a:solidFill>
                <a:latin typeface="APL385 Unicode" panose="020B0709000202000203" pitchFamily="49" charset="0"/>
              </a:rPr>
              <a:t>CatFact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[2] </a:t>
            </a:r>
            <a:r>
              <a:rPr lang="en-GB" dirty="0" err="1">
                <a:solidFill>
                  <a:schemeClr val="bg1"/>
                </a:solidFill>
                <a:latin typeface="APL385 Unicode" panose="020B0709000202000203" pitchFamily="49" charset="0"/>
              </a:rPr>
              <a:t>req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←⎕NEW </a:t>
            </a:r>
            <a:r>
              <a:rPr lang="en-GB" dirty="0" err="1">
                <a:solidFill>
                  <a:schemeClr val="bg1"/>
                </a:solidFill>
                <a:latin typeface="APL385 Unicode" panose="020B0709000202000203" pitchFamily="49" charset="0"/>
              </a:rPr>
              <a:t>HttpCommand'GET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'(</a:t>
            </a:r>
            <a:r>
              <a:rPr lang="en-GB" dirty="0" err="1">
                <a:solidFill>
                  <a:schemeClr val="bg1"/>
                </a:solidFill>
                <a:latin typeface="APL385 Unicode" panose="020B0709000202000203" pitchFamily="49" charset="0"/>
              </a:rPr>
              <a:t>url</a:t>
            </a:r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APL385 Unicode" panose="020B0709000202000203" pitchFamily="49" charset="0"/>
              </a:rPr>
              <a:t>               ∧</a:t>
            </a:r>
          </a:p>
        </p:txBody>
      </p:sp>
    </p:spTree>
    <p:extLst>
      <p:ext uri="{BB962C8B-B14F-4D97-AF65-F5344CB8AC3E}">
        <p14:creationId xmlns:p14="http://schemas.microsoft.com/office/powerpoint/2010/main" val="20305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BB273-15C4-19E1-718C-E8B3F1266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1E27-0BAB-63E3-F2C4-9A5D57C03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16159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CatFact</a:t>
            </a:r>
            <a:r>
              <a:rPr lang="en-GB" dirty="0">
                <a:latin typeface="APL385 Unicode" panose="020B0709000202000203" pitchFamily="49" charset="0"/>
              </a:rPr>
              <a:t>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url</a:t>
            </a:r>
            <a:r>
              <a:rPr lang="en-GB" dirty="0">
                <a:latin typeface="APL385 Unicode" panose="020B0709000202000203" pitchFamily="49" charset="0"/>
              </a:rPr>
              <a:t>←'https://catfact.ninja/fact'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>
                <a:latin typeface="APL385 Unicode" panose="020B0709000202000203" pitchFamily="49" charset="0"/>
              </a:rPr>
              <a:t>←⎕NEW </a:t>
            </a:r>
            <a:r>
              <a:rPr lang="en-GB" dirty="0" err="1">
                <a:latin typeface="APL385 Unicode" panose="020B0709000202000203" pitchFamily="49" charset="0"/>
              </a:rPr>
              <a:t>HttpCommand</a:t>
            </a:r>
            <a:r>
              <a:rPr lang="en-GB" dirty="0">
                <a:latin typeface="APL385 Unicode" panose="020B0709000202000203" pitchFamily="49" charset="0"/>
              </a:rPr>
              <a:t>(('GET' </a:t>
            </a:r>
            <a:r>
              <a:rPr lang="en-GB" dirty="0" err="1">
                <a:latin typeface="APL385 Unicode" panose="020B0709000202000203" pitchFamily="49" charset="0"/>
              </a:rPr>
              <a:t>url</a:t>
            </a:r>
            <a:r>
              <a:rPr lang="en-GB" dirty="0">
                <a:latin typeface="APL385 Unicode" panose="020B0709000202000203" pitchFamily="49" charset="0"/>
              </a:rPr>
              <a:t>))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result←req.Run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fact←⎕JSON </a:t>
            </a:r>
            <a:r>
              <a:rPr lang="en-GB" dirty="0" err="1">
                <a:latin typeface="APL385 Unicode" panose="020B0709000202000203" pitchFamily="49" charset="0"/>
              </a:rPr>
              <a:t>result.Data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fact.fact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BBD3D9-8073-884C-7D23-5110564E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Claude 3.5 Sonnet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0F5405C-2C96-A94B-53C3-A3C7D38CE26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11936</TotalTime>
  <Words>1213</Words>
  <Application>Microsoft Office PowerPoint</Application>
  <PresentationFormat>On-screen Show (16:9)</PresentationFormat>
  <Paragraphs>157</Paragraphs>
  <Slides>50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Courier New</vt:lpstr>
      <vt:lpstr>APL385 Unicode</vt:lpstr>
      <vt:lpstr>Arial</vt:lpstr>
      <vt:lpstr>Calibri</vt:lpstr>
      <vt:lpstr>Sarabun</vt:lpstr>
      <vt:lpstr>Wingdings 2</vt:lpstr>
      <vt:lpstr>Wingdings</vt:lpstr>
      <vt:lpstr>Office Theme</vt:lpstr>
      <vt:lpstr>Experimenting with Large Language Models for APL</vt:lpstr>
      <vt:lpstr>Neural Networks and Deep Learning in 2024</vt:lpstr>
      <vt:lpstr>April 2023</vt:lpstr>
      <vt:lpstr>June 2024</vt:lpstr>
      <vt:lpstr>PowerPoint Presentation</vt:lpstr>
      <vt:lpstr>OpenAI GPT 3.5</vt:lpstr>
      <vt:lpstr>OpenAI GPT 3.5</vt:lpstr>
      <vt:lpstr>Claude 3.5 Sonnet</vt:lpstr>
      <vt:lpstr>Claude 3.5 Sonnet</vt:lpstr>
      <vt:lpstr>Claude 3.5 Sonnet</vt:lpstr>
      <vt:lpstr>APL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Claude 3.5 Sonnet</vt:lpstr>
      <vt:lpstr>Claude 3.5 Sonnet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Assistant in Cursor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Clustering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Convergence Threshold (ε)</vt:lpstr>
      <vt:lpstr>Convergence Threshold (ε)</vt:lpstr>
      <vt:lpstr>PowerPoint Presentation</vt:lpstr>
      <vt:lpstr>Distance Metric</vt:lpstr>
      <vt:lpstr>Distance Metric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311</cp:revision>
  <dcterms:created xsi:type="dcterms:W3CDTF">2019-07-25T11:46:05Z</dcterms:created>
  <dcterms:modified xsi:type="dcterms:W3CDTF">2024-11-28T11:11:21Z</dcterms:modified>
</cp:coreProperties>
</file>