
<file path=[Content_Types].xml><?xml version="1.0" encoding="utf-8"?>
<Types xmlns="http://schemas.openxmlformats.org/package/2006/content-types">
  <Default Extension="fntdata" ContentType="application/x-fontdata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embedTrueType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965" r:id="rId2"/>
    <p:sldId id="967" r:id="rId3"/>
    <p:sldId id="966" r:id="rId4"/>
    <p:sldId id="968" r:id="rId5"/>
    <p:sldId id="969" r:id="rId6"/>
    <p:sldId id="970" r:id="rId7"/>
    <p:sldId id="976" r:id="rId8"/>
    <p:sldId id="971" r:id="rId9"/>
    <p:sldId id="972" r:id="rId10"/>
    <p:sldId id="973" r:id="rId11"/>
    <p:sldId id="974" r:id="rId12"/>
    <p:sldId id="975" r:id="rId13"/>
  </p:sldIdLst>
  <p:sldSz cx="9144000" cy="5143500" type="screen16x9"/>
  <p:notesSz cx="6858000" cy="9144000"/>
  <p:embeddedFontLst>
    <p:embeddedFont>
      <p:font typeface="APL385 Unicode" panose="020B0709000202000203" pitchFamily="49" charset="0"/>
      <p:regular r:id="rId16"/>
    </p:embeddedFont>
    <p:embeddedFont>
      <p:font typeface="Sarabun" panose="020B0604020202020204" charset="-34"/>
      <p:regular r:id="rId17"/>
      <p:bold r:id="rId18"/>
      <p:italic r:id="rId19"/>
      <p:boldItalic r:id="rId20"/>
    </p:embeddedFont>
    <p:embeddedFont>
      <p:font typeface="Wingdings 2" panose="05020102010507070707" pitchFamily="18" charset="2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7390385-980F-453B-8F5F-85DF3D1160A4}">
          <p14:sldIdLst>
            <p14:sldId id="965"/>
            <p14:sldId id="967"/>
            <p14:sldId id="966"/>
            <p14:sldId id="968"/>
            <p14:sldId id="969"/>
            <p14:sldId id="970"/>
            <p14:sldId id="976"/>
            <p14:sldId id="971"/>
            <p14:sldId id="972"/>
            <p14:sldId id="973"/>
            <p14:sldId id="974"/>
            <p14:sldId id="975"/>
          </p14:sldIdLst>
        </p14:section>
        <p14:section name="Untitled Section" id="{11EF5AD0-76D0-4FDA-B6D9-5BD85B151043}">
          <p14:sldIdLst/>
        </p14:section>
        <p14:section name="Untitled Section" id="{3E6CB6E8-B322-4F89-BC38-7A536AEE26D6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5A6D8F"/>
    <a:srgbClr val="3B475E"/>
    <a:srgbClr val="ED7F00"/>
    <a:srgbClr val="FDFDF5"/>
    <a:srgbClr val="F6F6D9"/>
    <a:srgbClr val="BBB5D6"/>
    <a:srgbClr val="928ABD"/>
    <a:srgbClr val="373535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71" autoAdjust="0"/>
    <p:restoredTop sz="95508" autoAdjust="0"/>
  </p:normalViewPr>
  <p:slideViewPr>
    <p:cSldViewPr snapToGrid="0">
      <p:cViewPr varScale="1">
        <p:scale>
          <a:sx n="135" d="100"/>
          <a:sy n="135" d="100"/>
        </p:scale>
        <p:origin x="780" y="9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9" d="100"/>
          <a:sy n="69" d="100"/>
        </p:scale>
        <p:origin x="2693" y="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font" Target="NUL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Sarabun" panose="00000500000000000000" pitchFamily="2" charset="-34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6A3BD-28BD-4949-B52F-24E999822598}" type="datetimeFigureOut">
              <a:rPr lang="en-GB" smtClean="0">
                <a:latin typeface="Sarabun" panose="00000500000000000000" pitchFamily="2" charset="-34"/>
              </a:rPr>
              <a:t>13/05/2024</a:t>
            </a:fld>
            <a:endParaRPr lang="en-GB" dirty="0">
              <a:latin typeface="Sarabun" panose="00000500000000000000" pitchFamily="2" charset="-34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Sarabun" panose="00000500000000000000" pitchFamily="2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370AB-76A5-41F1-9753-9FE7E667F0C0}" type="slidenum">
              <a:rPr lang="en-GB" smtClean="0">
                <a:latin typeface="Sarabun" panose="00000500000000000000" pitchFamily="2" charset="-34"/>
              </a:rPr>
              <a:t>‹#›</a:t>
            </a:fld>
            <a:endParaRPr lang="en-GB" dirty="0">
              <a:latin typeface="Sarabun" panose="000005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64718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Sarabun" panose="00000500000000000000" pitchFamily="2" charset="-34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Sarabun" panose="00000500000000000000" pitchFamily="2" charset="-34"/>
              </a:defRPr>
            </a:lvl1pPr>
          </a:lstStyle>
          <a:p>
            <a:fld id="{CDEAEF8A-5BB8-41C8-B8C2-160617C17EF4}" type="datetimeFigureOut">
              <a:rPr lang="en-GB" smtClean="0"/>
              <a:pPr/>
              <a:t>13/05/2024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Sarabun" panose="00000500000000000000" pitchFamily="2" charset="-34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Sarabun" panose="00000500000000000000" pitchFamily="2" charset="-34"/>
              </a:defRPr>
            </a:lvl1pPr>
          </a:lstStyle>
          <a:p>
            <a:fld id="{4320660A-27FD-4528-AE7F-EC6080404E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2133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5060" y="1688053"/>
            <a:ext cx="5073517" cy="1767394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3600" b="0">
                <a:solidFill>
                  <a:srgbClr val="3B475E"/>
                </a:solidFill>
                <a:latin typeface="Sarabun" panose="00000500000000000000" pitchFamily="2" charset="-34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45061" y="3741620"/>
            <a:ext cx="5073516" cy="1024109"/>
          </a:xfrm>
        </p:spPr>
        <p:txBody>
          <a:bodyPr anchor="t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2400" i="1" baseline="0">
                <a:solidFill>
                  <a:srgbClr val="3B475E"/>
                </a:solidFill>
                <a:latin typeface="Sarabun" panose="00000500000000000000" pitchFamily="2" charset="-34"/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 useBgFill="1">
        <p:nvSpPr>
          <p:cNvPr id="3" name="Rounded Rectangle 2"/>
          <p:cNvSpPr/>
          <p:nvPr userDrawn="1"/>
        </p:nvSpPr>
        <p:spPr>
          <a:xfrm>
            <a:off x="8616917" y="51470"/>
            <a:ext cx="405045" cy="27003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Sarabun" panose="00000500000000000000" pitchFamily="2" charset="-34"/>
            </a:endParaRPr>
          </a:p>
        </p:txBody>
      </p:sp>
      <p:sp>
        <p:nvSpPr>
          <p:cNvPr id="10" name="Media Placeholder 3">
            <a:extLst>
              <a:ext uri="{FF2B5EF4-FFF2-40B4-BE49-F238E27FC236}">
                <a16:creationId xmlns:a16="http://schemas.microsoft.com/office/drawing/2014/main" id="{A8C42A55-8D9A-E8BD-8457-92C7015F8BD3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7531200" y="0"/>
            <a:ext cx="1612800" cy="10368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60F2C20E-0B5D-D1E2-2133-0E48D81028BF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23" t="-548" r="223" b="35658"/>
          <a:stretch/>
        </p:blipFill>
        <p:spPr bwMode="auto">
          <a:xfrm>
            <a:off x="1630786" y="334085"/>
            <a:ext cx="3006864" cy="655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1E09F194-B3CB-E2C7-EA84-4D533DA2909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61466" y="334085"/>
            <a:ext cx="856517" cy="522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7373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6723925" y="1264925"/>
            <a:ext cx="2127975" cy="324203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717550" indent="-355600">
              <a:buSzPct val="60000"/>
              <a:buFont typeface="Courier New" panose="02070309020205020404" pitchFamily="49" charset="0"/>
              <a:buChar char="o"/>
              <a:defRPr/>
            </a:lvl2pPr>
            <a:lvl3pPr marL="1079500" indent="-361950">
              <a:buFont typeface="Wingdings" panose="05000000000000000000" pitchFamily="2" charset="2"/>
              <a:buChar char="§"/>
              <a:defRPr/>
            </a:lvl3pPr>
            <a:lvl4pPr marL="1433513" indent="-354013">
              <a:buFont typeface="Calibri" panose="020F0502020204030204" pitchFamily="34" charset="0"/>
              <a:buChar char="–"/>
              <a:defRPr/>
            </a:lvl4pPr>
          </a:lstStyle>
          <a:p>
            <a:r>
              <a:rPr lang="da-DK" dirty="0"/>
              <a:t>Space here </a:t>
            </a:r>
            <a:br>
              <a:rPr lang="da-DK" dirty="0"/>
            </a:br>
            <a:r>
              <a:rPr lang="da-DK" dirty="0"/>
              <a:t>for code </a:t>
            </a:r>
            <a:r>
              <a:rPr lang="da-DK" dirty="0">
                <a:latin typeface="APL385 Unicode" panose="020B0709000202000203" pitchFamily="49" charset="0"/>
              </a:rPr>
              <a:t>{⍺×⍵}</a:t>
            </a:r>
            <a:br>
              <a:rPr lang="da-DK" dirty="0"/>
            </a:br>
            <a:r>
              <a:rPr lang="da-DK" dirty="0"/>
              <a:t>pictures</a:t>
            </a:r>
            <a:br>
              <a:rPr lang="da-DK" dirty="0"/>
            </a:br>
            <a:r>
              <a:rPr lang="da-DK" dirty="0"/>
              <a:t>etc.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6DBA27B-8304-4CFA-81F2-07D6954C9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609251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6600"/>
              </a:buClr>
              <a:defRPr/>
            </a:lvl1pPr>
            <a:lvl2pPr>
              <a:spcBef>
                <a:spcPts val="0"/>
              </a:spcBef>
              <a:buClr>
                <a:srgbClr val="FF6600"/>
              </a:buClr>
              <a:defRPr/>
            </a:lvl2pPr>
            <a:lvl3pPr>
              <a:spcBef>
                <a:spcPts val="0"/>
              </a:spcBef>
              <a:buClr>
                <a:srgbClr val="FF6600"/>
              </a:buClr>
              <a:defRPr/>
            </a:lvl3pPr>
            <a:lvl4pPr>
              <a:spcBef>
                <a:spcPts val="0"/>
              </a:spcBef>
              <a:buClr>
                <a:srgbClr val="FFA336"/>
              </a:buClr>
              <a:defRPr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28F4D49-482B-40A2-86AF-43C7452AA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044681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854F5EF3-F1DB-2A73-B2A5-9024026CD504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7531200" y="0"/>
            <a:ext cx="1612800" cy="10368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231835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E1C07FA-679D-46C0-86F7-8D17779A0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4104000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1pPr>
            <a:lvl2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2pPr>
            <a:lvl3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3pPr>
            <a:lvl4pPr>
              <a:spcBef>
                <a:spcPts val="0"/>
              </a:spcBef>
              <a:defRPr>
                <a:latin typeface="Sarabun" panose="00000500000000000000" pitchFamily="2" charset="-34"/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64BF5B9E-EBC4-409F-984B-6D47D81EDF4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747260" y="1264925"/>
            <a:ext cx="4104641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1pPr>
            <a:lvl2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2pPr>
            <a:lvl3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3pPr>
            <a:lvl4pPr>
              <a:spcBef>
                <a:spcPts val="0"/>
              </a:spcBef>
              <a:defRPr>
                <a:latin typeface="Sarabun" panose="00000500000000000000" pitchFamily="2" charset="-34"/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1378A4D6-E4A6-4021-9A3E-CD1962CFE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2" name="Media Placeholder 3">
            <a:extLst>
              <a:ext uri="{FF2B5EF4-FFF2-40B4-BE49-F238E27FC236}">
                <a16:creationId xmlns:a16="http://schemas.microsoft.com/office/drawing/2014/main" id="{4369DE39-329B-749B-A7A3-A4E619570652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7531200" y="0"/>
            <a:ext cx="1612800" cy="10368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1414322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4C4900D4-E042-4F52-A837-0B504DD6A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2" name="Media Placeholder 3">
            <a:extLst>
              <a:ext uri="{FF2B5EF4-FFF2-40B4-BE49-F238E27FC236}">
                <a16:creationId xmlns:a16="http://schemas.microsoft.com/office/drawing/2014/main" id="{1C93D6E0-C7DD-6C1D-3A8B-F53AA3C9E5EE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7531200" y="0"/>
            <a:ext cx="1612800" cy="10368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4226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dia Placeholder 3">
            <a:extLst>
              <a:ext uri="{FF2B5EF4-FFF2-40B4-BE49-F238E27FC236}">
                <a16:creationId xmlns:a16="http://schemas.microsoft.com/office/drawing/2014/main" id="{22492172-4A07-CFD7-8D10-0463DBD22D00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7531200" y="0"/>
            <a:ext cx="1612800" cy="10368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1447694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7" y="1264925"/>
            <a:ext cx="852837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9B4391E-A2CA-4E7C-B5A9-A31CF000D3E5}"/>
              </a:ext>
            </a:extLst>
          </p:cNvPr>
          <p:cNvSpPr txBox="1">
            <a:spLocks/>
          </p:cNvSpPr>
          <p:nvPr userDrawn="1"/>
        </p:nvSpPr>
        <p:spPr>
          <a:xfrm>
            <a:off x="756572" y="4656288"/>
            <a:ext cx="7066640" cy="39814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17550" indent="-355600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SzPct val="60000"/>
              <a:buFont typeface="Courier New" panose="02070309020205020404" pitchFamily="49" charset="0"/>
              <a:buChar char="o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079500" indent="-361950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SzPct val="75000"/>
              <a:buFont typeface="Wingdings" panose="05000000000000000000" pitchFamily="2" charset="2"/>
              <a:buChar char="§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433513" indent="-354013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Font typeface="Calibri" panose="020F0502020204030204" pitchFamily="34" charset="0"/>
              <a:buChar char="–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>
              <a:spcBef>
                <a:spcPts val="0"/>
              </a:spcBef>
            </a:pPr>
            <a:r>
              <a:rPr lang="en-US" sz="1600" dirty="0">
                <a:solidFill>
                  <a:srgbClr val="282828"/>
                </a:solidFill>
                <a:latin typeface="Sarabun" panose="00000500000000000000" pitchFamily="2" charset="-34"/>
              </a:rPr>
              <a:t>OpenAI</a:t>
            </a:r>
          </a:p>
        </p:txBody>
      </p:sp>
      <p:sp>
        <p:nvSpPr>
          <p:cNvPr id="49" name="Date Placeholder 3"/>
          <p:cNvSpPr txBox="1">
            <a:spLocks/>
          </p:cNvSpPr>
          <p:nvPr userDrawn="1"/>
        </p:nvSpPr>
        <p:spPr>
          <a:xfrm>
            <a:off x="45720" y="4743900"/>
            <a:ext cx="665132" cy="39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2000" b="0" kern="1200">
                <a:solidFill>
                  <a:schemeClr val="bg1"/>
                </a:solidFill>
                <a:latin typeface="Klavika Medium" panose="02000603000000000000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02EDF88B-1B61-4481-9BD6-D2E23BF0DCD8}" type="slidenum">
              <a:rPr lang="en-GB" sz="1600" smtClean="0">
                <a:solidFill>
                  <a:srgbClr val="FF6600"/>
                </a:solidFill>
                <a:latin typeface="Sarabun" panose="00000500000000000000" pitchFamily="2" charset="-34"/>
              </a:rPr>
              <a:pPr algn="l"/>
              <a:t>‹#›</a:t>
            </a:fld>
            <a:endParaRPr lang="en-GB" sz="1600" dirty="0">
              <a:solidFill>
                <a:srgbClr val="FF6600"/>
              </a:solidFill>
              <a:latin typeface="Sarabun" panose="00000500000000000000" pitchFamily="2" charset="-3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920957-0551-8F72-773E-84D867F26A5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0400"/>
          <a:stretch/>
        </p:blipFill>
        <p:spPr>
          <a:xfrm>
            <a:off x="0" y="5097467"/>
            <a:ext cx="9144000" cy="4571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B0B2AD1-718D-876C-8C3C-F603B9398C24}"/>
              </a:ext>
            </a:extLst>
          </p:cNvPr>
          <p:cNvSpPr txBox="1"/>
          <p:nvPr userDrawn="1"/>
        </p:nvSpPr>
        <p:spPr>
          <a:xfrm>
            <a:off x="7164827" y="4655974"/>
            <a:ext cx="18020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600" dirty="0" err="1"/>
              <a:t>FinnAPL</a:t>
            </a:r>
            <a:r>
              <a:rPr lang="da-DK" sz="1600" dirty="0"/>
              <a:t> Spring'24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78174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0" r:id="rId2"/>
    <p:sldLayoutId id="2147483652" r:id="rId3"/>
    <p:sldLayoutId id="2147483654" r:id="rId4"/>
    <p:sldLayoutId id="2147483655" r:id="rId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rgbClr val="3B475E"/>
          </a:solidFill>
          <a:latin typeface="Sarabun" panose="00000500000000000000" pitchFamily="2" charset="-34"/>
          <a:ea typeface="+mj-ea"/>
          <a:cs typeface="Calibri" panose="020F0502020204030204" pitchFamily="34" charset="0"/>
        </a:defRPr>
      </a:lvl1pPr>
    </p:titleStyle>
    <p:bodyStyle>
      <a:lvl1pPr marL="458788" indent="-458788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rgbClr val="FF6600"/>
        </a:buClr>
        <a:buSzPct val="75000"/>
        <a:buFont typeface="Wingdings 2" panose="05020102010507070707" pitchFamily="18" charset="2"/>
        <a:buChar char=""/>
        <a:defRPr sz="2400" kern="120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1pPr>
      <a:lvl2pPr marL="858838" indent="-401638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rgbClr val="FF6600"/>
        </a:buClr>
        <a:buSzPct val="75000"/>
        <a:buFont typeface="Wingdings 2" panose="05020102010507070707" pitchFamily="18" charset="2"/>
        <a:buChar char=""/>
        <a:defRPr lang="en-US" sz="2000" kern="1200" dirty="0" smtClean="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rgbClr val="FF6600"/>
        </a:buClr>
        <a:buSzPct val="75000"/>
        <a:buFont typeface="Wingdings 2" panose="05020102010507070707" pitchFamily="18" charset="2"/>
        <a:buChar char=""/>
        <a:defRPr sz="1800" kern="120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3pPr>
      <a:lvl4pPr marL="1655763" indent="-284163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rgbClr val="FF6600"/>
        </a:buClr>
        <a:buSzPct val="75000"/>
        <a:buFont typeface="Wingdings 2" panose="05020102010507070707" pitchFamily="18" charset="2"/>
        <a:buChar char=""/>
        <a:defRPr sz="1400" kern="120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Clr>
          <a:srgbClr val="FF9421"/>
        </a:buClr>
        <a:buFont typeface="Calibri" panose="020F050202020403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latform.openai.com/docs/quickstar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platform.openai.com/docs/guides/error-codes/api-errors.%22,%22param%22:null,%22type%22:%22insufficient_quota%22%7d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A6417-55D0-46BB-0DFF-8D4AA0A71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060" y="1688053"/>
            <a:ext cx="8122940" cy="1767394"/>
          </a:xfrm>
        </p:spPr>
        <p:txBody>
          <a:bodyPr/>
          <a:lstStyle/>
          <a:p>
            <a:r>
              <a:rPr lang="da-DK" dirty="0" err="1"/>
              <a:t>OpenAI</a:t>
            </a:r>
            <a:r>
              <a:rPr lang="da-DK" dirty="0"/>
              <a:t> Demo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68C988-130F-A25A-2390-AB59A78D532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a-DK" dirty="0"/>
              <a:t>Morten Kromberg</a:t>
            </a:r>
            <a:r>
              <a:rPr lang="en-GB" dirty="0"/>
              <a:t>, CTO</a:t>
            </a:r>
            <a:br>
              <a:rPr lang="en-GB" dirty="0"/>
            </a:br>
            <a:r>
              <a:rPr lang="en-GB" dirty="0"/>
              <a:t>(Code and examples by Brian Becker)</a:t>
            </a:r>
            <a:endParaRPr lang="da-DK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F86287E-AC62-797B-66E3-AD9C3A1795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2375" y="129585"/>
            <a:ext cx="1590675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5171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ACD7B-D8C7-29BD-FDD3-3CE0C072E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614910" cy="3370870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kern="100" dirty="0"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      </a:t>
            </a:r>
            <a:r>
              <a:rPr lang="en-US" sz="1800" kern="100" dirty="0" err="1"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kern="100" dirty="0" err="1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xt←'Suomi</a:t>
            </a:r>
            <a: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 on </a:t>
            </a:r>
            <a:r>
              <a:rPr lang="en-US" sz="1800" kern="100" dirty="0" err="1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kaunis</a:t>
            </a:r>
            <a: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 maa, ja </a:t>
            </a:r>
            <a:r>
              <a:rPr lang="en-US" sz="1800" kern="100" dirty="0" err="1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ihmiset</a:t>
            </a:r>
            <a: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ovat</a:t>
            </a:r>
            <a: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hyvin</a:t>
            </a:r>
            <a: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ystävällisiä</a:t>
            </a:r>
            <a: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.'</a:t>
            </a:r>
            <a:b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      </a:t>
            </a:r>
            <a:r>
              <a:rPr lang="en-US" sz="1800" kern="100" dirty="0" err="1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s←OpenAI.Audio.Speech</a:t>
            </a:r>
            <a: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 txt</a:t>
            </a:r>
            <a:b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      </a:t>
            </a:r>
            <a:r>
              <a:rPr lang="en-US" sz="1800" kern="100" dirty="0" err="1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s.OutFile</a:t>
            </a:r>
            <a: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←'/</a:t>
            </a:r>
            <a:r>
              <a:rPr lang="en-US" sz="1800" kern="100" dirty="0" err="1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tmp</a:t>
            </a:r>
            <a: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/finnish.wav' 1 ⍝ 1 specifies to overwrite</a:t>
            </a:r>
            <a:b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      </a:t>
            </a:r>
            <a:r>
              <a:rPr lang="en-US" sz="1800" kern="100" dirty="0" err="1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s.Run.IsOK</a:t>
            </a:r>
            <a:b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      ]open c:\tmp\finnish.wav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      </a:t>
            </a:r>
            <a:r>
              <a:rPr lang="en-US" sz="1800" kern="100" dirty="0" err="1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ts←OpenAI.Audio.Transcription</a:t>
            </a:r>
            <a: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 '/</a:t>
            </a:r>
            <a:r>
              <a:rPr lang="en-US" sz="1800" kern="100" dirty="0" err="1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tmp</a:t>
            </a:r>
            <a: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/finnish.wav'</a:t>
            </a:r>
            <a:b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      </a:t>
            </a:r>
            <a:r>
              <a:rPr lang="en-US" sz="1800" kern="100" dirty="0" err="1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ts.Run.IsOK</a:t>
            </a:r>
            <a:b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      </a:t>
            </a:r>
            <a:r>
              <a:rPr lang="en-US" sz="1800" kern="100" dirty="0" err="1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ts.Response.Data.text</a:t>
            </a:r>
            <a:b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fi-FI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Suomi on kaunis maa ja ihmiset hyvin ystävällisiä.</a:t>
            </a:r>
            <a:endParaRPr lang="en-GB" sz="1800" kern="100" dirty="0">
              <a:effectLst/>
              <a:latin typeface="APL385 Unicode" panose="020B0709000202000203" pitchFamily="49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      </a:t>
            </a:r>
            <a:r>
              <a:rPr lang="en-US" sz="1800" kern="100" dirty="0" err="1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tl←OpenAI.Audio.Translation</a:t>
            </a:r>
            <a: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 '/</a:t>
            </a:r>
            <a:r>
              <a:rPr lang="en-US" sz="1800" kern="100" dirty="0" err="1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tmp</a:t>
            </a:r>
            <a: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/finnish.wav'</a:t>
            </a:r>
            <a:b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      </a:t>
            </a:r>
            <a:r>
              <a:rPr lang="en-US" sz="1800" kern="100" dirty="0" err="1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tl.Run.IsOK</a:t>
            </a:r>
            <a:b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      </a:t>
            </a:r>
            <a:r>
              <a:rPr lang="en-US" sz="1800" kern="100" dirty="0" err="1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tl.Response.Data.text</a:t>
            </a:r>
            <a:b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Finland is a beautiful country and people are very friendly.</a:t>
            </a:r>
            <a:endParaRPr lang="en-GB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A679862-7FAD-5F9E-AAD9-C076B160D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Audio </a:t>
            </a:r>
            <a:r>
              <a:rPr lang="da-DK" dirty="0" err="1"/>
              <a:t>Examples</a:t>
            </a:r>
            <a:endParaRPr lang="en-GB" dirty="0"/>
          </a:p>
        </p:txBody>
      </p:sp>
      <p:pic>
        <p:nvPicPr>
          <p:cNvPr id="6" name="finnish">
            <a:hlinkClick r:id="" action="ppaction://media"/>
            <a:extLst>
              <a:ext uri="{FF2B5EF4-FFF2-40B4-BE49-F238E27FC236}">
                <a16:creationId xmlns:a16="http://schemas.microsoft.com/office/drawing/2014/main" id="{EA9FE033-5FBF-1F0B-9DBC-E732AD72855D}"/>
              </a:ext>
            </a:extLst>
          </p:cNvPr>
          <p:cNvPicPr>
            <a:picLocks noGrp="1" noChangeAspect="1"/>
          </p:cNvPicPr>
          <p:nvPr>
            <p:ph type="media" sz="quarter" idx="11"/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3962400" y="2036024"/>
            <a:ext cx="609600" cy="609600"/>
          </a:xfrm>
        </p:spPr>
      </p:pic>
    </p:spTree>
    <p:extLst>
      <p:ext uri="{BB962C8B-B14F-4D97-AF65-F5344CB8AC3E}">
        <p14:creationId xmlns:p14="http://schemas.microsoft.com/office/powerpoint/2010/main" val="190330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5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AA27644-B15E-48F2-4A96-13AF789C3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OpenAI.Image</a:t>
            </a:r>
            <a:r>
              <a:rPr lang="da-DK" dirty="0"/>
              <a:t> Methods</a:t>
            </a:r>
            <a:endParaRPr lang="en-GB" dirty="0"/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3843DA0E-B13F-E319-CC71-238489AD748C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4923AF6-F93E-81F1-5073-100AB5A202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179766"/>
              </p:ext>
            </p:extLst>
          </p:nvPr>
        </p:nvGraphicFramePr>
        <p:xfrm>
          <a:off x="404036" y="1196889"/>
          <a:ext cx="8208336" cy="19432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5527">
                  <a:extLst>
                    <a:ext uri="{9D8B030D-6E8A-4147-A177-3AD203B41FA5}">
                      <a16:colId xmlns:a16="http://schemas.microsoft.com/office/drawing/2014/main" val="1786941656"/>
                    </a:ext>
                  </a:extLst>
                </a:gridCol>
                <a:gridCol w="3487479">
                  <a:extLst>
                    <a:ext uri="{9D8B030D-6E8A-4147-A177-3AD203B41FA5}">
                      <a16:colId xmlns:a16="http://schemas.microsoft.com/office/drawing/2014/main" val="1129842755"/>
                    </a:ext>
                  </a:extLst>
                </a:gridCol>
                <a:gridCol w="3395330">
                  <a:extLst>
                    <a:ext uri="{9D8B030D-6E8A-4147-A177-3AD203B41FA5}">
                      <a16:colId xmlns:a16="http://schemas.microsoft.com/office/drawing/2014/main" val="524955611"/>
                    </a:ext>
                  </a:extLst>
                </a:gridCol>
              </a:tblGrid>
              <a:tr h="517876">
                <a:tc>
                  <a:txBody>
                    <a:bodyPr/>
                    <a:lstStyle/>
                    <a:p>
                      <a:r>
                        <a:rPr lang="da-DK" dirty="0"/>
                        <a:t>Method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/>
                        <a:t>Description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/>
                        <a:t>Constructor</a:t>
                      </a:r>
                      <a:r>
                        <a:rPr lang="da-DK" dirty="0"/>
                        <a:t> Arguments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187758"/>
                  </a:ext>
                </a:extLst>
              </a:tr>
              <a:tr h="517876">
                <a:tc>
                  <a:txBody>
                    <a:bodyPr/>
                    <a:lstStyle/>
                    <a:p>
                      <a:r>
                        <a:rPr lang="da-DK" dirty="0" err="1"/>
                        <a:t>Create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/>
                        <a:t>Create</a:t>
                      </a:r>
                      <a:r>
                        <a:rPr lang="da-DK" dirty="0"/>
                        <a:t> Image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latin typeface="APL385 Unicode" panose="020B0709000202000203" pitchFamily="49" charset="0"/>
                        </a:rPr>
                        <a:t>prompt </a:t>
                      </a:r>
                      <a:r>
                        <a:rPr lang="da-DK" dirty="0" err="1">
                          <a:latin typeface="APL385 Unicode" panose="020B0709000202000203" pitchFamily="49" charset="0"/>
                        </a:rPr>
                        <a:t>OutFile</a:t>
                      </a:r>
                      <a:r>
                        <a:rPr lang="da-DK" dirty="0">
                          <a:latin typeface="APL385 Unicode" panose="020B0709000202000203" pitchFamily="49" charset="0"/>
                        </a:rPr>
                        <a:t> style</a:t>
                      </a:r>
                      <a:endParaRPr lang="en-GB" dirty="0">
                        <a:latin typeface="APL385 Unicode" panose="020B0709000202000203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690144"/>
                  </a:ext>
                </a:extLst>
              </a:tr>
              <a:tr h="448038">
                <a:tc>
                  <a:txBody>
                    <a:bodyPr/>
                    <a:lstStyle/>
                    <a:p>
                      <a:r>
                        <a:rPr lang="da-DK" dirty="0"/>
                        <a:t>Edit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/>
                        <a:t>Modify</a:t>
                      </a:r>
                      <a:r>
                        <a:rPr lang="da-DK" dirty="0"/>
                        <a:t> Image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>
                          <a:latin typeface="APL385 Unicode" panose="020B0709000202000203" pitchFamily="49" charset="0"/>
                        </a:rPr>
                        <a:t>ImageFile</a:t>
                      </a:r>
                      <a:r>
                        <a:rPr lang="da-DK" dirty="0">
                          <a:latin typeface="APL385 Unicode" panose="020B0709000202000203" pitchFamily="49" charset="0"/>
                        </a:rPr>
                        <a:t> prompt</a:t>
                      </a:r>
                      <a:endParaRPr lang="en-GB" dirty="0">
                        <a:latin typeface="APL385 Unicode" panose="020B0709000202000203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6322940"/>
                  </a:ext>
                </a:extLst>
              </a:tr>
              <a:tr h="459471">
                <a:tc>
                  <a:txBody>
                    <a:bodyPr/>
                    <a:lstStyle/>
                    <a:p>
                      <a:r>
                        <a:rPr lang="da-DK" dirty="0" err="1"/>
                        <a:t>Vary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/>
                        <a:t>Create</a:t>
                      </a:r>
                      <a:r>
                        <a:rPr lang="da-DK" dirty="0"/>
                        <a:t> variants of Image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>
                          <a:latin typeface="APL385 Unicode" panose="020B0709000202000203" pitchFamily="49" charset="0"/>
                        </a:rPr>
                        <a:t>ImageFile</a:t>
                      </a:r>
                      <a:r>
                        <a:rPr lang="da-DK" dirty="0">
                          <a:latin typeface="APL385 Unicode" panose="020B0709000202000203" pitchFamily="49" charset="0"/>
                        </a:rPr>
                        <a:t> n</a:t>
                      </a:r>
                      <a:endParaRPr lang="en-GB" dirty="0">
                        <a:latin typeface="APL385 Unicode" panose="020B0709000202000203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13990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730BC07-2276-6548-5145-49491D6F3C92}"/>
              </a:ext>
            </a:extLst>
          </p:cNvPr>
          <p:cNvSpPr txBox="1"/>
          <p:nvPr/>
        </p:nvSpPr>
        <p:spPr>
          <a:xfrm>
            <a:off x="323528" y="3284891"/>
            <a:ext cx="762740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PL385 Unicode" panose="020B0709000202000203" pitchFamily="49" charset="0"/>
              </a:rPr>
              <a:t>Prompt           </a:t>
            </a:r>
            <a:r>
              <a:rPr lang="en-US" sz="1600" dirty="0"/>
              <a:t>inspiration used by the AI to generate or modify the image</a:t>
            </a:r>
            <a:br>
              <a:rPr lang="en-US" sz="1600" dirty="0"/>
            </a:br>
            <a:r>
              <a:rPr lang="en-US" sz="1600" dirty="0">
                <a:latin typeface="APL385 Unicode" panose="020B0709000202000203" pitchFamily="49" charset="0"/>
              </a:rPr>
              <a:t>style            </a:t>
            </a:r>
            <a:r>
              <a:rPr lang="en-US" sz="1600" dirty="0"/>
              <a:t>'vivid' (the default) or 'natural' </a:t>
            </a:r>
          </a:p>
          <a:p>
            <a:r>
              <a:rPr lang="en-US" sz="1600" dirty="0">
                <a:latin typeface="APL385 Unicode" panose="020B0709000202000203" pitchFamily="49" charset="0"/>
              </a:rPr>
              <a:t>n                </a:t>
            </a:r>
            <a:r>
              <a:rPr lang="en-US" sz="1600" dirty="0"/>
              <a:t>the number of images to generate from 1 (the default) to 10</a:t>
            </a:r>
          </a:p>
          <a:p>
            <a:r>
              <a:rPr lang="en-US" sz="1600" dirty="0" err="1">
                <a:latin typeface="APL385 Unicode" panose="020B0709000202000203" pitchFamily="49" charset="0"/>
              </a:rPr>
              <a:t>response_format</a:t>
            </a:r>
            <a:r>
              <a:rPr lang="en-US" sz="1600" dirty="0">
                <a:latin typeface="APL385 Unicode" panose="020B0709000202000203" pitchFamily="49" charset="0"/>
              </a:rPr>
              <a:t>  </a:t>
            </a:r>
            <a:r>
              <a:rPr lang="en-US" sz="1600" dirty="0"/>
              <a:t>'</a:t>
            </a:r>
            <a:r>
              <a:rPr lang="en-US" sz="1600" dirty="0" err="1"/>
              <a:t>url</a:t>
            </a:r>
            <a:r>
              <a:rPr lang="en-US" sz="1600" dirty="0"/>
              <a:t>' (the default, valid for 60 mins) or 'b64_json'</a:t>
            </a:r>
          </a:p>
          <a:p>
            <a:r>
              <a:rPr lang="en-US" sz="1600" dirty="0">
                <a:latin typeface="APL385 Unicode" panose="020B0709000202000203" pitchFamily="49" charset="0"/>
              </a:rPr>
              <a:t>size             </a:t>
            </a:r>
            <a:r>
              <a:rPr lang="en-US" sz="1600" dirty="0"/>
              <a:t>'256x256', '512x512', or '1024x1024' (the default)</a:t>
            </a:r>
          </a:p>
        </p:txBody>
      </p:sp>
    </p:spTree>
    <p:extLst>
      <p:ext uri="{BB962C8B-B14F-4D97-AF65-F5344CB8AC3E}">
        <p14:creationId xmlns:p14="http://schemas.microsoft.com/office/powerpoint/2010/main" val="35518298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ACD7B-D8C7-29BD-FDD3-3CE0C072E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614910" cy="3242040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kern="100" dirty="0" err="1"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i←OpenAI.Image.Create</a:t>
            </a:r>
            <a:r>
              <a:rPr lang="en-US" sz="1800" kern="100" dirty="0"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 'a giraffe snowboarding'</a:t>
            </a:r>
            <a:br>
              <a:rPr lang="en-US" sz="1800" kern="100" dirty="0"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1800" kern="100" dirty="0"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i.size←'512x512'</a:t>
            </a:r>
            <a:br>
              <a:rPr lang="en-US" sz="1800" kern="100" dirty="0"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1800" kern="100" dirty="0"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i.n←3</a:t>
            </a:r>
            <a:br>
              <a:rPr lang="en-US" sz="1800" kern="100" dirty="0"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1800" kern="100" dirty="0" err="1"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i.Run.IsOK</a:t>
            </a:r>
            <a:br>
              <a:rPr lang="en-US" sz="1800" kern="100" dirty="0"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1800" kern="100" dirty="0" err="1"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i.Show</a:t>
            </a:r>
            <a:endParaRPr lang="en-US" sz="1800" kern="100" dirty="0">
              <a:latin typeface="APL385 Unicode" panose="020B0709000202000203" pitchFamily="49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A679862-7FAD-5F9E-AAD9-C076B160D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Image </a:t>
            </a:r>
            <a:r>
              <a:rPr lang="da-DK" dirty="0" err="1"/>
              <a:t>Example</a:t>
            </a:r>
            <a:endParaRPr lang="en-GB" dirty="0"/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26AAEFEE-14C3-CE4B-51B2-F75F177A917A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EA5C48A-93B5-F6C0-66B2-754E256E5B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1868" y="2083878"/>
            <a:ext cx="5614981" cy="1929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132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4E1C4-5CAE-47CD-B7E8-C5A96C9302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Wikipedia </a:t>
            </a:r>
            <a:r>
              <a:rPr lang="da-DK" dirty="0" err="1"/>
              <a:t>says</a:t>
            </a:r>
            <a:r>
              <a:rPr lang="da-DK" dirty="0"/>
              <a:t>: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B309628-91FC-6C2E-B8B1-3F7451DC1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What</a:t>
            </a:r>
            <a:r>
              <a:rPr lang="da-DK" dirty="0"/>
              <a:t> is </a:t>
            </a:r>
            <a:r>
              <a:rPr lang="da-DK" dirty="0" err="1"/>
              <a:t>OpenAI</a:t>
            </a:r>
            <a:r>
              <a:rPr lang="da-DK" dirty="0"/>
              <a:t>?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BA11424-9C00-0B32-2B36-AC6747220A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254" y="2074238"/>
            <a:ext cx="8140219" cy="2073695"/>
          </a:xfrm>
          <a:prstGeom prst="rect">
            <a:avLst/>
          </a:prstGeom>
        </p:spPr>
      </p:pic>
      <p:pic>
        <p:nvPicPr>
          <p:cNvPr id="5122" name="Picture 2">
            <a:extLst>
              <a:ext uri="{FF2B5EF4-FFF2-40B4-BE49-F238E27FC236}">
                <a16:creationId xmlns:a16="http://schemas.microsoft.com/office/drawing/2014/main" id="{F9F43C3D-910E-4EA0-9E84-F2CF70A52C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5211" y="355280"/>
            <a:ext cx="2425995" cy="657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910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F733E-E05B-0A73-43D3-0A2A2017D0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Wikipedia </a:t>
            </a:r>
            <a:r>
              <a:rPr lang="da-DK" dirty="0" err="1"/>
              <a:t>says</a:t>
            </a:r>
            <a:r>
              <a:rPr lang="da-DK" dirty="0"/>
              <a:t>: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A58EB8C-91A6-1EC2-F913-9C1659A3D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What</a:t>
            </a:r>
            <a:r>
              <a:rPr lang="da-DK" dirty="0"/>
              <a:t> is an LLM?</a:t>
            </a:r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C93DB1A-9294-E6AB-DF07-2D3EA682CE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3880" y="2002453"/>
            <a:ext cx="5675403" cy="2243482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C0D791-BC3C-EA9B-4CE8-C40B28CC9A30}"/>
              </a:ext>
            </a:extLst>
          </p:cNvPr>
          <p:cNvSpPr/>
          <p:nvPr/>
        </p:nvSpPr>
        <p:spPr>
          <a:xfrm>
            <a:off x="1944265" y="3958669"/>
            <a:ext cx="3570488" cy="287265"/>
          </a:xfrm>
          <a:prstGeom prst="rect">
            <a:avLst/>
          </a:prstGeom>
          <a:solidFill>
            <a:srgbClr val="ED7F00">
              <a:alpha val="2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146" name="Picture 2" descr="ChatGPT Vector Logo - Download Free SVG ...">
            <a:extLst>
              <a:ext uri="{FF2B5EF4-FFF2-40B4-BE49-F238E27FC236}">
                <a16:creationId xmlns:a16="http://schemas.microsoft.com/office/drawing/2014/main" id="{136752D0-E6A3-14B9-50A3-02DF8E8555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4196" y="253826"/>
            <a:ext cx="2404432" cy="699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0117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0A872-87DE-B7B1-E370-F7B981DEE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6715226" cy="3242040"/>
          </a:xfrm>
        </p:spPr>
        <p:txBody>
          <a:bodyPr>
            <a:normAutofit lnSpcReduction="10000"/>
          </a:bodyPr>
          <a:lstStyle/>
          <a:p>
            <a:r>
              <a:rPr lang="da-DK" dirty="0" err="1"/>
              <a:t>Follow</a:t>
            </a:r>
            <a:r>
              <a:rPr lang="da-DK" dirty="0"/>
              <a:t> the </a:t>
            </a:r>
            <a:r>
              <a:rPr lang="da-DK" dirty="0" err="1"/>
              <a:t>instructions</a:t>
            </a:r>
            <a:r>
              <a:rPr lang="da-DK" dirty="0"/>
              <a:t> at</a:t>
            </a:r>
            <a:br>
              <a:rPr lang="da-DK" dirty="0"/>
            </a:br>
            <a:br>
              <a:rPr lang="da-DK" sz="1000" dirty="0"/>
            </a:br>
            <a:r>
              <a:rPr lang="en-US" u="sng" dirty="0">
                <a:solidFill>
                  <a:srgbClr val="0563C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https://platform.openai.com/docs/quickstart</a:t>
            </a:r>
            <a:endParaRPr lang="da-DK" sz="3200" dirty="0"/>
          </a:p>
          <a:p>
            <a:r>
              <a:rPr lang="da-DK" dirty="0" err="1"/>
              <a:t>You</a:t>
            </a:r>
            <a:r>
              <a:rPr lang="da-DK" dirty="0"/>
              <a:t> </a:t>
            </a:r>
            <a:r>
              <a:rPr lang="da-DK" dirty="0" err="1"/>
              <a:t>need</a:t>
            </a:r>
            <a:r>
              <a:rPr lang="da-DK" dirty="0"/>
              <a:t> an API Key</a:t>
            </a:r>
          </a:p>
          <a:p>
            <a:r>
              <a:rPr lang="da-DK" dirty="0"/>
              <a:t>Do not store it in </a:t>
            </a:r>
            <a:r>
              <a:rPr lang="da-DK" dirty="0" err="1"/>
              <a:t>code</a:t>
            </a:r>
            <a:r>
              <a:rPr lang="da-DK" dirty="0"/>
              <a:t>, and do not </a:t>
            </a:r>
            <a:r>
              <a:rPr lang="da-DK" dirty="0" err="1"/>
              <a:t>lose</a:t>
            </a:r>
            <a:r>
              <a:rPr lang="da-DK" dirty="0"/>
              <a:t> it!</a:t>
            </a:r>
          </a:p>
          <a:p>
            <a:pPr lvl="1"/>
            <a:r>
              <a:rPr lang="da-DK" dirty="0"/>
              <a:t>I store it in an </a:t>
            </a:r>
            <a:r>
              <a:rPr lang="da-DK" dirty="0" err="1"/>
              <a:t>environment</a:t>
            </a:r>
            <a:r>
              <a:rPr lang="da-DK" dirty="0"/>
              <a:t> variable</a:t>
            </a:r>
          </a:p>
          <a:p>
            <a:r>
              <a:rPr lang="da-DK" dirty="0" err="1"/>
              <a:t>You</a:t>
            </a:r>
            <a:r>
              <a:rPr lang="da-DK" dirty="0"/>
              <a:t> </a:t>
            </a:r>
            <a:r>
              <a:rPr lang="da-DK" dirty="0" err="1"/>
              <a:t>will</a:t>
            </a:r>
            <a:r>
              <a:rPr lang="da-DK" dirty="0"/>
              <a:t> </a:t>
            </a:r>
            <a:r>
              <a:rPr lang="da-DK" dirty="0" err="1"/>
              <a:t>need</a:t>
            </a:r>
            <a:r>
              <a:rPr lang="da-DK" dirty="0"/>
              <a:t> to pay </a:t>
            </a:r>
            <a:r>
              <a:rPr lang="da-DK" dirty="0" err="1"/>
              <a:t>some</a:t>
            </a:r>
            <a:r>
              <a:rPr lang="da-DK" dirty="0"/>
              <a:t> </a:t>
            </a:r>
            <a:r>
              <a:rPr lang="da-DK" dirty="0" err="1"/>
              <a:t>money</a:t>
            </a:r>
            <a:endParaRPr lang="da-DK" dirty="0"/>
          </a:p>
          <a:p>
            <a:pPr lvl="1"/>
            <a:r>
              <a:rPr lang="da-DK" dirty="0"/>
              <a:t>(I </a:t>
            </a:r>
            <a:r>
              <a:rPr lang="da-DK" dirty="0" err="1"/>
              <a:t>paid</a:t>
            </a:r>
            <a:r>
              <a:rPr lang="da-DK" dirty="0"/>
              <a:t> $10 + VAT)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5E3F45F-405A-FC77-1F32-13F228FDC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Getting</a:t>
            </a:r>
            <a:r>
              <a:rPr lang="da-DK" dirty="0"/>
              <a:t> </a:t>
            </a:r>
            <a:r>
              <a:rPr lang="da-DK" dirty="0" err="1"/>
              <a:t>Started</a:t>
            </a:r>
            <a:endParaRPr lang="en-GB" dirty="0"/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DA5DDF2F-AF85-DB19-B605-C2F8C08346AB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424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594D7-B6B7-1989-A8BA-BA03D7634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Written</a:t>
            </a:r>
            <a:r>
              <a:rPr lang="da-DK" dirty="0"/>
              <a:t> by Brian Becker in the last </a:t>
            </a:r>
            <a:r>
              <a:rPr lang="da-DK" dirty="0" err="1"/>
              <a:t>month</a:t>
            </a:r>
            <a:endParaRPr lang="da-DK" dirty="0"/>
          </a:p>
          <a:p>
            <a:r>
              <a:rPr lang="da-DK" dirty="0"/>
              <a:t>Will </a:t>
            </a:r>
            <a:r>
              <a:rPr lang="da-DK" dirty="0" err="1"/>
              <a:t>soon</a:t>
            </a:r>
            <a:r>
              <a:rPr lang="da-DK" dirty="0"/>
              <a:t> </a:t>
            </a:r>
            <a:r>
              <a:rPr lang="da-DK" dirty="0" err="1"/>
              <a:t>move</a:t>
            </a:r>
            <a:r>
              <a:rPr lang="da-DK" dirty="0"/>
              <a:t> to separate </a:t>
            </a:r>
            <a:r>
              <a:rPr lang="da-DK" dirty="0" err="1"/>
              <a:t>repository</a:t>
            </a:r>
            <a:r>
              <a:rPr lang="da-DK" dirty="0"/>
              <a:t> github.com/</a:t>
            </a:r>
            <a:r>
              <a:rPr lang="da-DK" dirty="0" err="1"/>
              <a:t>dyalog</a:t>
            </a:r>
            <a:r>
              <a:rPr lang="da-DK" dirty="0"/>
              <a:t>/</a:t>
            </a:r>
            <a:r>
              <a:rPr lang="da-DK" dirty="0" err="1"/>
              <a:t>openai</a:t>
            </a:r>
            <a:endParaRPr lang="da-DK" dirty="0"/>
          </a:p>
          <a:p>
            <a:r>
              <a:rPr lang="da-DK" dirty="0" err="1"/>
              <a:t>Demonstrates</a:t>
            </a:r>
            <a:endParaRPr lang="da-DK" dirty="0"/>
          </a:p>
          <a:p>
            <a:pPr lvl="1"/>
            <a:r>
              <a:rPr lang="da-DK" dirty="0"/>
              <a:t>Chat with LLM</a:t>
            </a:r>
          </a:p>
          <a:p>
            <a:pPr lvl="1"/>
            <a:r>
              <a:rPr lang="da-DK" dirty="0"/>
              <a:t>Audio Manipulation</a:t>
            </a:r>
          </a:p>
          <a:p>
            <a:pPr lvl="1"/>
            <a:r>
              <a:rPr lang="da-DK" dirty="0"/>
              <a:t>Image Creation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3C6BA67-FA85-32E0-2B02-A7C34EEE6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The </a:t>
            </a:r>
            <a:r>
              <a:rPr lang="da-DK" dirty="0" err="1"/>
              <a:t>OpenAI</a:t>
            </a:r>
            <a:r>
              <a:rPr lang="da-DK" dirty="0"/>
              <a:t> Class</a:t>
            </a:r>
            <a:endParaRPr lang="en-GB" dirty="0"/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7312BCAF-D36A-7EC2-072B-482AEA6CEFB8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0E11F248-D011-E9FD-F85C-D694CCA047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0716" y="3127301"/>
            <a:ext cx="3460898" cy="937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7405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4A6DF-C0D6-7875-16BF-342EA6D73A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3 sub-classes, Audio, Chat and Image, each of which has methods that will create an instance:</a:t>
            </a:r>
          </a:p>
          <a:p>
            <a:pPr>
              <a:buFont typeface="+mj-lt"/>
              <a:buAutoNum type="arabicPeriod"/>
            </a:pPr>
            <a:r>
              <a:rPr lang="en-US" dirty="0"/>
              <a:t>Create an instance of the endpoint with most common parameters. Example:</a:t>
            </a:r>
            <a:br>
              <a:rPr lang="en-US" dirty="0"/>
            </a:br>
            <a:br>
              <a:rPr lang="en-US" dirty="0"/>
            </a:br>
            <a:r>
              <a:rPr lang="en-US" dirty="0">
                <a:latin typeface="APL385 Unicode" panose="020B0709000202000203" pitchFamily="49" charset="0"/>
              </a:rPr>
              <a:t>     </a:t>
            </a:r>
            <a:r>
              <a:rPr lang="en-US" dirty="0" err="1">
                <a:latin typeface="APL385 Unicode" panose="020B0709000202000203" pitchFamily="49" charset="0"/>
              </a:rPr>
              <a:t>i←OpenAI.Image.Create</a:t>
            </a:r>
            <a:r>
              <a:rPr lang="en-US" dirty="0">
                <a:latin typeface="APL385 Unicode" panose="020B0709000202000203" pitchFamily="49" charset="0"/>
              </a:rPr>
              <a:t> parameters</a:t>
            </a:r>
          </a:p>
          <a:p>
            <a:pPr>
              <a:buFont typeface="+mj-lt"/>
              <a:buAutoNum type="arabicPeriod"/>
            </a:pPr>
            <a:r>
              <a:rPr lang="en-US" dirty="0"/>
              <a:t>Set any additional parameters if needed</a:t>
            </a:r>
          </a:p>
          <a:p>
            <a:pPr>
              <a:buFont typeface="+mj-lt"/>
              <a:buAutoNum type="arabicPeriod"/>
            </a:pPr>
            <a:r>
              <a:rPr lang="en-US" dirty="0"/>
              <a:t>Run: </a:t>
            </a:r>
            <a:r>
              <a:rPr lang="en-US" dirty="0" err="1">
                <a:latin typeface="APL385 Unicode" panose="020B0709000202000203" pitchFamily="49" charset="0"/>
              </a:rPr>
              <a:t>r←i.Run</a:t>
            </a:r>
            <a:endParaRPr lang="en-US" dirty="0">
              <a:latin typeface="APL385 Unicode" panose="020B0709000202000203" pitchFamily="49" charset="0"/>
            </a:endParaRPr>
          </a:p>
          <a:p>
            <a:pPr>
              <a:buFont typeface="+mj-lt"/>
              <a:buAutoNum type="arabicPeriod"/>
            </a:pPr>
            <a:r>
              <a:rPr lang="en-US" dirty="0"/>
              <a:t>If </a:t>
            </a:r>
            <a:r>
              <a:rPr lang="en-US" dirty="0">
                <a:latin typeface="APL385 Unicode" panose="020B0709000202000203" pitchFamily="49" charset="0"/>
              </a:rPr>
              <a:t>~ </a:t>
            </a:r>
            <a:r>
              <a:rPr lang="en-US" dirty="0" err="1">
                <a:latin typeface="APL385 Unicode" panose="020B0709000202000203" pitchFamily="49" charset="0"/>
              </a:rPr>
              <a:t>r.IsOK</a:t>
            </a:r>
            <a:endParaRPr lang="en-US" dirty="0">
              <a:latin typeface="APL385 Unicode" panose="020B0709000202000203" pitchFamily="49" charset="0"/>
            </a:endParaRPr>
          </a:p>
          <a:p>
            <a:pPr lvl="1"/>
            <a:r>
              <a:rPr lang="en-US" dirty="0"/>
              <a:t>Check </a:t>
            </a:r>
            <a:r>
              <a:rPr lang="en-US" dirty="0" err="1"/>
              <a:t>r.Data</a:t>
            </a:r>
            <a:endParaRPr lang="en-US" dirty="0"/>
          </a:p>
          <a:p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213C065-1311-964A-3B0D-FC735B55D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General Usage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8693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F5374E5D-5DE9-EAC6-8813-F8A50F20DE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56264" y="695568"/>
            <a:ext cx="8207696" cy="3331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L385 Unicode" panose="020B0709000202000203" pitchFamily="49" charset="0"/>
                <a:ea typeface="Yu Gothic" panose="020B0400000000000000" pitchFamily="34" charset="-128"/>
                <a:cs typeface="Courier New" panose="02070309020205020404" pitchFamily="49" charset="0"/>
              </a:rPr>
              <a:t>    </a:t>
            </a:r>
            <a:r>
              <a:rPr kumimoji="0" lang="en-GB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PL385 Unicode" panose="020B0709000202000203" pitchFamily="49" charset="0"/>
                <a:ea typeface="Yu Gothic" panose="020B0400000000000000" pitchFamily="34" charset="-128"/>
                <a:cs typeface="Courier New" panose="02070309020205020404" pitchFamily="49" charset="0"/>
              </a:rPr>
              <a:t>z.IsOK</a:t>
            </a:r>
            <a:br>
              <a:rPr kumimoji="0" lang="en-GB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L385 Unicode" panose="020B0709000202000203" pitchFamily="49" charset="0"/>
                <a:ea typeface="Yu Gothic" panose="020B0400000000000000" pitchFamily="34" charset="-128"/>
                <a:cs typeface="Courier New" panose="02070309020205020404" pitchFamily="49" charset="0"/>
              </a:rPr>
            </a:br>
            <a:r>
              <a:rPr kumimoji="0" lang="en-GB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L385 Unicode" panose="020B0709000202000203" pitchFamily="49" charset="0"/>
                <a:ea typeface="Yu Gothic" panose="020B0400000000000000" pitchFamily="34" charset="-128"/>
                <a:cs typeface="Courier New" panose="02070309020205020404" pitchFamily="49" charset="0"/>
              </a:rPr>
              <a:t>0  </a:t>
            </a:r>
            <a:br>
              <a:rPr kumimoji="0" lang="en-GB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L385 Unicode" panose="020B0709000202000203" pitchFamily="49" charset="0"/>
                <a:ea typeface="Yu Gothic" panose="020B0400000000000000" pitchFamily="34" charset="-128"/>
                <a:cs typeface="Courier New" panose="02070309020205020404" pitchFamily="49" charset="0"/>
              </a:rPr>
            </a:br>
            <a:br>
              <a:rPr kumimoji="0" lang="en-GB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L385 Unicode" panose="020B0709000202000203" pitchFamily="49" charset="0"/>
                <a:ea typeface="Yu Gothic" panose="020B0400000000000000" pitchFamily="34" charset="-128"/>
                <a:cs typeface="Courier New" panose="02070309020205020404" pitchFamily="49" charset="0"/>
              </a:rPr>
            </a:br>
            <a:r>
              <a:rPr kumimoji="0" lang="en-GB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L385 Unicode" panose="020B0709000202000203" pitchFamily="49" charset="0"/>
                <a:ea typeface="Yu Gothic" panose="020B0400000000000000" pitchFamily="34" charset="-128"/>
                <a:cs typeface="Courier New" panose="02070309020205020404" pitchFamily="49" charset="0"/>
              </a:rPr>
              <a:t>    ⎕</a:t>
            </a:r>
            <a:r>
              <a:rPr kumimoji="0" lang="en-GB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PL385 Unicode" panose="020B0709000202000203" pitchFamily="49" charset="0"/>
                <a:ea typeface="Yu Gothic" panose="020B0400000000000000" pitchFamily="34" charset="-128"/>
                <a:cs typeface="Courier New" panose="02070309020205020404" pitchFamily="49" charset="0"/>
              </a:rPr>
              <a:t>json</a:t>
            </a:r>
            <a:r>
              <a:rPr kumimoji="0" lang="en-GB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L385 Unicode" panose="020B0709000202000203" pitchFamily="49" charset="0"/>
                <a:ea typeface="Yu Gothic" panose="020B0400000000000000" pitchFamily="34" charset="-128"/>
                <a:cs typeface="Courier New" panose="02070309020205020404" pitchFamily="49" charset="0"/>
              </a:rPr>
              <a:t> </a:t>
            </a:r>
            <a:r>
              <a:rPr kumimoji="0" lang="en-GB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PL385 Unicode" panose="020B0709000202000203" pitchFamily="49" charset="0"/>
                <a:ea typeface="Yu Gothic" panose="020B0400000000000000" pitchFamily="34" charset="-128"/>
                <a:cs typeface="Courier New" panose="02070309020205020404" pitchFamily="49" charset="0"/>
              </a:rPr>
              <a:t>z.Data</a:t>
            </a:r>
            <a:br>
              <a:rPr kumimoji="0" lang="en-GB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L385 Unicode" panose="020B0709000202000203" pitchFamily="49" charset="0"/>
                <a:ea typeface="Yu Gothic" panose="020B0400000000000000" pitchFamily="34" charset="-128"/>
                <a:cs typeface="Calibri" panose="020F0502020204030204" pitchFamily="34" charset="0"/>
              </a:rPr>
            </a:br>
            <a:r>
              <a:rPr kumimoji="0" lang="en-GB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L385 Unicode" panose="020B0709000202000203" pitchFamily="49" charset="0"/>
                <a:ea typeface="Yu Gothic" panose="020B0400000000000000" pitchFamily="34" charset="-128"/>
                <a:cs typeface="Courier New" panose="02070309020205020404" pitchFamily="49" charset="0"/>
              </a:rPr>
              <a:t>{"error":{"code":"</a:t>
            </a:r>
            <a:r>
              <a:rPr kumimoji="0" lang="en-GB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PL385 Unicode" panose="020B0709000202000203" pitchFamily="49" charset="0"/>
                <a:ea typeface="Yu Gothic" panose="020B0400000000000000" pitchFamily="34" charset="-128"/>
                <a:cs typeface="Courier New" panose="02070309020205020404" pitchFamily="49" charset="0"/>
              </a:rPr>
              <a:t>insufficient_quota</a:t>
            </a:r>
            <a:r>
              <a:rPr kumimoji="0" lang="en-GB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L385 Unicode" panose="020B0709000202000203" pitchFamily="49" charset="0"/>
                <a:ea typeface="Yu Gothic" panose="020B0400000000000000" pitchFamily="34" charset="-128"/>
                <a:cs typeface="Courier New" panose="02070309020205020404" pitchFamily="49" charset="0"/>
              </a:rPr>
              <a:t>",</a:t>
            </a:r>
            <a:br>
              <a:rPr kumimoji="0" lang="en-GB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L385 Unicode" panose="020B0709000202000203" pitchFamily="49" charset="0"/>
                <a:ea typeface="Yu Gothic" panose="020B0400000000000000" pitchFamily="34" charset="-128"/>
                <a:cs typeface="Courier New" panose="02070309020205020404" pitchFamily="49" charset="0"/>
              </a:rPr>
            </a:br>
            <a:r>
              <a:rPr kumimoji="0" lang="en-GB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L385 Unicode" panose="020B0709000202000203" pitchFamily="49" charset="0"/>
                <a:ea typeface="Yu Gothic" panose="020B0400000000000000" pitchFamily="34" charset="-128"/>
                <a:cs typeface="Courier New" panose="02070309020205020404" pitchFamily="49" charset="0"/>
              </a:rPr>
              <a:t>"</a:t>
            </a:r>
            <a:r>
              <a:rPr kumimoji="0" lang="en-GB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PL385 Unicode" panose="020B0709000202000203" pitchFamily="49" charset="0"/>
                <a:ea typeface="Yu Gothic" panose="020B0400000000000000" pitchFamily="34" charset="-128"/>
                <a:cs typeface="Courier New" panose="02070309020205020404" pitchFamily="49" charset="0"/>
              </a:rPr>
              <a:t>message":"You</a:t>
            </a:r>
            <a:r>
              <a:rPr kumimoji="0" lang="en-GB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L385 Unicode" panose="020B0709000202000203" pitchFamily="49" charset="0"/>
                <a:ea typeface="Yu Gothic" panose="020B0400000000000000" pitchFamily="34" charset="-128"/>
                <a:cs typeface="Courier New" panose="02070309020205020404" pitchFamily="49" charset="0"/>
              </a:rPr>
              <a:t> exceeded your current quota, </a:t>
            </a:r>
            <a:br>
              <a:rPr kumimoji="0" lang="en-GB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L385 Unicode" panose="020B0709000202000203" pitchFamily="49" charset="0"/>
                <a:ea typeface="Yu Gothic" panose="020B0400000000000000" pitchFamily="34" charset="-128"/>
                <a:cs typeface="Courier New" panose="02070309020205020404" pitchFamily="49" charset="0"/>
              </a:rPr>
            </a:br>
            <a:r>
              <a:rPr kumimoji="0" lang="en-GB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L385 Unicode" panose="020B0709000202000203" pitchFamily="49" charset="0"/>
                <a:ea typeface="Yu Gothic" panose="020B0400000000000000" pitchFamily="34" charset="-128"/>
                <a:cs typeface="Courier New" panose="02070309020205020404" pitchFamily="49" charset="0"/>
              </a:rPr>
              <a:t>please check your plan and billing details. </a:t>
            </a:r>
            <a:br>
              <a:rPr kumimoji="0" lang="en-GB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L385 Unicode" panose="020B0709000202000203" pitchFamily="49" charset="0"/>
                <a:ea typeface="Yu Gothic" panose="020B0400000000000000" pitchFamily="34" charset="-128"/>
                <a:cs typeface="Courier New" panose="02070309020205020404" pitchFamily="49" charset="0"/>
              </a:rPr>
            </a:br>
            <a:r>
              <a:rPr kumimoji="0" lang="en-GB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L385 Unicode" panose="020B0709000202000203" pitchFamily="49" charset="0"/>
                <a:ea typeface="Yu Gothic" panose="020B0400000000000000" pitchFamily="34" charset="-128"/>
                <a:cs typeface="Courier New" panose="02070309020205020404" pitchFamily="49" charset="0"/>
              </a:rPr>
              <a:t>For more information on this error, read the docs: </a:t>
            </a:r>
            <a:br>
              <a:rPr kumimoji="0" lang="en-GB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L385 Unicode" panose="020B0709000202000203" pitchFamily="49" charset="0"/>
                <a:ea typeface="Yu Gothic" panose="020B0400000000000000" pitchFamily="34" charset="-128"/>
                <a:cs typeface="Courier New" panose="02070309020205020404" pitchFamily="49" charset="0"/>
              </a:rPr>
            </a:br>
            <a:r>
              <a:rPr kumimoji="0" lang="en-GB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L385 Unicode" panose="020B0709000202000203" pitchFamily="49" charset="0"/>
                <a:ea typeface="Yu Gothic" panose="020B0400000000000000" pitchFamily="34" charset="-128"/>
                <a:cs typeface="Courier New" panose="02070309020205020404" pitchFamily="49" charset="0"/>
                <a:hlinkClick r:id="rId2"/>
              </a:rPr>
              <a:t>https://platform.openai.com/docs/guides/error-codes/api-errors.",</a:t>
            </a:r>
            <a:br>
              <a:rPr kumimoji="0" lang="en-GB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L385 Unicode" panose="020B0709000202000203" pitchFamily="49" charset="0"/>
                <a:ea typeface="Yu Gothic" panose="020B0400000000000000" pitchFamily="34" charset="-128"/>
                <a:cs typeface="Courier New" panose="02070309020205020404" pitchFamily="49" charset="0"/>
                <a:hlinkClick r:id="rId2"/>
              </a:rPr>
            </a:br>
            <a:r>
              <a:rPr kumimoji="0" lang="en-GB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L385 Unicode" panose="020B0709000202000203" pitchFamily="49" charset="0"/>
                <a:ea typeface="Yu Gothic" panose="020B0400000000000000" pitchFamily="34" charset="-128"/>
                <a:cs typeface="Courier New" panose="02070309020205020404" pitchFamily="49" charset="0"/>
                <a:hlinkClick r:id="rId2"/>
              </a:rPr>
              <a:t>"param":null,"type":"</a:t>
            </a:r>
            <a:r>
              <a:rPr kumimoji="0" lang="en-GB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PL385 Unicode" panose="020B0709000202000203" pitchFamily="49" charset="0"/>
                <a:ea typeface="Yu Gothic" panose="020B0400000000000000" pitchFamily="34" charset="-128"/>
                <a:cs typeface="Courier New" panose="02070309020205020404" pitchFamily="49" charset="0"/>
                <a:hlinkClick r:id="rId2"/>
              </a:rPr>
              <a:t>insufficient_quota</a:t>
            </a:r>
            <a:r>
              <a:rPr kumimoji="0" lang="en-GB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L385 Unicode" panose="020B0709000202000203" pitchFamily="49" charset="0"/>
                <a:ea typeface="Yu Gothic" panose="020B0400000000000000" pitchFamily="34" charset="-128"/>
                <a:cs typeface="Courier New" panose="02070309020205020404" pitchFamily="49" charset="0"/>
                <a:hlinkClick r:id="rId2"/>
              </a:rPr>
              <a:t>"}</a:t>
            </a:r>
            <a:r>
              <a:rPr kumimoji="0" lang="en-GB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L385 Unicode" panose="020B0709000202000203" pitchFamily="49" charset="0"/>
                <a:ea typeface="Yu Gothic" panose="020B0400000000000000" pitchFamily="34" charset="-128"/>
                <a:cs typeface="Courier New" panose="02070309020205020404" pitchFamily="49" charset="0"/>
              </a:rPr>
              <a:t>}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Translation: Please Enter Your Credit Card #</a:t>
            </a:r>
          </a:p>
        </p:txBody>
      </p:sp>
    </p:spTree>
    <p:extLst>
      <p:ext uri="{BB962C8B-B14F-4D97-AF65-F5344CB8AC3E}">
        <p14:creationId xmlns:p14="http://schemas.microsoft.com/office/powerpoint/2010/main" val="3514999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3DB7B-491D-7233-A48C-DAE1E1A0B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"</a:t>
            </a:r>
            <a:r>
              <a:rPr lang="da-DK" dirty="0" err="1"/>
              <a:t>Completion</a:t>
            </a:r>
            <a:r>
              <a:rPr lang="da-DK" dirty="0"/>
              <a:t>" </a:t>
            </a:r>
            <a:r>
              <a:rPr lang="da-DK" dirty="0" err="1"/>
              <a:t>means</a:t>
            </a:r>
            <a:r>
              <a:rPr lang="da-DK" dirty="0"/>
              <a:t> </a:t>
            </a:r>
            <a:r>
              <a:rPr lang="da-DK" dirty="0" err="1"/>
              <a:t>continue</a:t>
            </a:r>
            <a:r>
              <a:rPr lang="da-DK" dirty="0"/>
              <a:t> a </a:t>
            </a:r>
            <a:r>
              <a:rPr lang="da-DK" dirty="0" err="1"/>
              <a:t>conversion</a:t>
            </a:r>
            <a:r>
              <a:rPr lang="da-DK" dirty="0"/>
              <a:t> with an "Assistant"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      </a:t>
            </a:r>
            <a:r>
              <a:rPr lang="en-US" sz="1800" kern="100" dirty="0" err="1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i←OpenAI.Chat.Completion</a:t>
            </a:r>
            <a: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 System User</a:t>
            </a:r>
            <a:b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or    </a:t>
            </a:r>
            <a:r>
              <a:rPr lang="en-US" sz="1800" kern="100" dirty="0" err="1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i←OpenAI.Chat.Completion</a:t>
            </a:r>
            <a: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 System</a:t>
            </a:r>
            <a:b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or    </a:t>
            </a:r>
            <a:r>
              <a:rPr lang="en-US" sz="1800" kern="100" dirty="0" err="1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i←OpenAI.Chat.Completion</a:t>
            </a:r>
            <a: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 ''</a:t>
            </a:r>
            <a:endParaRPr lang="en-GB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kern="100" dirty="0"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   </a:t>
            </a:r>
            <a: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System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describes the assistant.</a:t>
            </a:r>
            <a:b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1800" kern="100" dirty="0">
                <a:effectLst/>
                <a:latin typeface="APL385 Unicode" panose="020B0709000202000203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   User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is the user's initial input.</a:t>
            </a:r>
            <a:endParaRPr lang="en-GB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AA27644-B15E-48F2-4A96-13AF789C3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Chat.Completion</a:t>
            </a:r>
            <a:endParaRPr lang="en-GB" dirty="0"/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3843DA0E-B13F-E319-CC71-238489AD748C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B160A5F2-37A3-2A32-324D-6ED6CBA6C2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7" y="4052340"/>
            <a:ext cx="8728324" cy="3077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dirty="0" err="1">
                <a:latin typeface="APL385 Unicode" panose="020B0709000202000203" pitchFamily="49" charset="0"/>
                <a:ea typeface="Yu Gothic Light" panose="020B0300000000000000" pitchFamily="34" charset="-128"/>
                <a:cs typeface="Courier New" panose="02070309020205020404" pitchFamily="49" charset="0"/>
              </a:rPr>
              <a:t>i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PL385 Unicode" panose="020B0709000202000203" pitchFamily="49" charset="0"/>
                <a:ea typeface="Yu Gothic Light" panose="020B0300000000000000" pitchFamily="34" charset="-128"/>
                <a:cs typeface="Courier New" panose="02070309020205020404" pitchFamily="49" charset="0"/>
              </a:rPr>
              <a:t>←OpenAI.Chat.Completion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L385 Unicode" panose="020B0709000202000203" pitchFamily="49" charset="0"/>
                <a:ea typeface="Yu Gothic Light" panose="020B0300000000000000" pitchFamily="34" charset="-128"/>
                <a:cs typeface="Courier New" panose="02070309020205020404" pitchFamily="49" charset="0"/>
              </a:rPr>
              <a:t> 'you are a sarcastic assistant' 'how much is 2+2'</a:t>
            </a:r>
            <a:r>
              <a:rPr kumimoji="0" lang="en-GB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GB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999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AA27644-B15E-48F2-4A96-13AF789C3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OpenAI.Audio</a:t>
            </a:r>
            <a:r>
              <a:rPr lang="da-DK" dirty="0"/>
              <a:t> Methods</a:t>
            </a:r>
            <a:endParaRPr lang="en-GB" dirty="0"/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3843DA0E-B13F-E319-CC71-238489AD748C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4923AF6-F93E-81F1-5073-100AB5A202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7638022"/>
              </p:ext>
            </p:extLst>
          </p:nvPr>
        </p:nvGraphicFramePr>
        <p:xfrm>
          <a:off x="404036" y="1196889"/>
          <a:ext cx="7689481" cy="19432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3368">
                  <a:extLst>
                    <a:ext uri="{9D8B030D-6E8A-4147-A177-3AD203B41FA5}">
                      <a16:colId xmlns:a16="http://schemas.microsoft.com/office/drawing/2014/main" val="1786941656"/>
                    </a:ext>
                  </a:extLst>
                </a:gridCol>
                <a:gridCol w="3322578">
                  <a:extLst>
                    <a:ext uri="{9D8B030D-6E8A-4147-A177-3AD203B41FA5}">
                      <a16:colId xmlns:a16="http://schemas.microsoft.com/office/drawing/2014/main" val="1129842755"/>
                    </a:ext>
                  </a:extLst>
                </a:gridCol>
                <a:gridCol w="2823535">
                  <a:extLst>
                    <a:ext uri="{9D8B030D-6E8A-4147-A177-3AD203B41FA5}">
                      <a16:colId xmlns:a16="http://schemas.microsoft.com/office/drawing/2014/main" val="524955611"/>
                    </a:ext>
                  </a:extLst>
                </a:gridCol>
              </a:tblGrid>
              <a:tr h="517876">
                <a:tc>
                  <a:txBody>
                    <a:bodyPr/>
                    <a:lstStyle/>
                    <a:p>
                      <a:r>
                        <a:rPr lang="da-DK" dirty="0"/>
                        <a:t>Method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/>
                        <a:t>Description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/>
                        <a:t>Constructor</a:t>
                      </a:r>
                      <a:r>
                        <a:rPr lang="da-DK" dirty="0"/>
                        <a:t> Arguments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187758"/>
                  </a:ext>
                </a:extLst>
              </a:tr>
              <a:tr h="517876">
                <a:tc>
                  <a:txBody>
                    <a:bodyPr/>
                    <a:lstStyle/>
                    <a:p>
                      <a:r>
                        <a:rPr lang="da-DK" dirty="0"/>
                        <a:t>Speech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/>
                        <a:t>Create</a:t>
                      </a:r>
                      <a:r>
                        <a:rPr lang="da-DK" dirty="0"/>
                        <a:t> Audio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>
                          <a:latin typeface="APL385 Unicode" panose="020B0709000202000203" pitchFamily="49" charset="0"/>
                        </a:rPr>
                        <a:t>Text</a:t>
                      </a:r>
                      <a:r>
                        <a:rPr lang="da-DK" dirty="0">
                          <a:latin typeface="APL385 Unicode" panose="020B0709000202000203" pitchFamily="49" charset="0"/>
                        </a:rPr>
                        <a:t> </a:t>
                      </a:r>
                      <a:r>
                        <a:rPr lang="da-DK" dirty="0" err="1">
                          <a:latin typeface="APL385 Unicode" panose="020B0709000202000203" pitchFamily="49" charset="0"/>
                        </a:rPr>
                        <a:t>OutFile</a:t>
                      </a:r>
                      <a:r>
                        <a:rPr lang="da-DK" dirty="0">
                          <a:latin typeface="APL385 Unicode" panose="020B0709000202000203" pitchFamily="49" charset="0"/>
                        </a:rPr>
                        <a:t> Voice</a:t>
                      </a:r>
                      <a:endParaRPr lang="en-GB" dirty="0">
                        <a:latin typeface="APL385 Unicode" panose="020B0709000202000203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690144"/>
                  </a:ext>
                </a:extLst>
              </a:tr>
              <a:tr h="448038">
                <a:tc>
                  <a:txBody>
                    <a:bodyPr/>
                    <a:lstStyle/>
                    <a:p>
                      <a:r>
                        <a:rPr lang="da-DK" dirty="0" err="1"/>
                        <a:t>Transcription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/>
                        <a:t>Create</a:t>
                      </a:r>
                      <a:r>
                        <a:rPr lang="da-DK" dirty="0"/>
                        <a:t> </a:t>
                      </a:r>
                      <a:r>
                        <a:rPr lang="da-DK" dirty="0" err="1"/>
                        <a:t>Text</a:t>
                      </a:r>
                      <a:r>
                        <a:rPr lang="da-DK" dirty="0"/>
                        <a:t> from Audio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>
                          <a:latin typeface="APL385 Unicode" panose="020B0709000202000203" pitchFamily="49" charset="0"/>
                        </a:rPr>
                        <a:t>AudioFile</a:t>
                      </a:r>
                      <a:r>
                        <a:rPr lang="da-DK" dirty="0">
                          <a:latin typeface="APL385 Unicode" panose="020B0709000202000203" pitchFamily="49" charset="0"/>
                        </a:rPr>
                        <a:t> </a:t>
                      </a:r>
                      <a:r>
                        <a:rPr lang="da-DK" dirty="0" err="1">
                          <a:latin typeface="APL385 Unicode" panose="020B0709000202000203" pitchFamily="49" charset="0"/>
                        </a:rPr>
                        <a:t>OutFile</a:t>
                      </a:r>
                      <a:endParaRPr lang="en-GB" dirty="0">
                        <a:latin typeface="APL385 Unicode" panose="020B0709000202000203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6322940"/>
                  </a:ext>
                </a:extLst>
              </a:tr>
              <a:tr h="459471">
                <a:tc>
                  <a:txBody>
                    <a:bodyPr/>
                    <a:lstStyle/>
                    <a:p>
                      <a:r>
                        <a:rPr lang="da-DK" dirty="0" err="1"/>
                        <a:t>Translate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/>
                        <a:t>Translate</a:t>
                      </a:r>
                      <a:r>
                        <a:rPr lang="da-DK" dirty="0"/>
                        <a:t> Audio to English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>
                          <a:latin typeface="APL385 Unicode" panose="020B0709000202000203" pitchFamily="49" charset="0"/>
                        </a:rPr>
                        <a:t>AudioFile</a:t>
                      </a:r>
                      <a:r>
                        <a:rPr lang="da-DK" dirty="0">
                          <a:latin typeface="APL385 Unicode" panose="020B0709000202000203" pitchFamily="49" charset="0"/>
                        </a:rPr>
                        <a:t> </a:t>
                      </a:r>
                      <a:r>
                        <a:rPr lang="da-DK" dirty="0" err="1">
                          <a:latin typeface="APL385 Unicode" panose="020B0709000202000203" pitchFamily="49" charset="0"/>
                        </a:rPr>
                        <a:t>OutFile</a:t>
                      </a:r>
                      <a:endParaRPr lang="en-GB" dirty="0">
                        <a:latin typeface="APL385 Unicode" panose="020B0709000202000203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1399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1441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yalog">
      <a:dk1>
        <a:srgbClr val="3B475E"/>
      </a:dk1>
      <a:lt1>
        <a:sysClr val="window" lastClr="FFFFFF"/>
      </a:lt1>
      <a:dk2>
        <a:srgbClr val="5A6D8F"/>
      </a:dk2>
      <a:lt2>
        <a:srgbClr val="F6F6D9"/>
      </a:lt2>
      <a:accent1>
        <a:srgbClr val="ED7F00"/>
      </a:accent1>
      <a:accent2>
        <a:srgbClr val="928ABD"/>
      </a:accent2>
      <a:accent3>
        <a:srgbClr val="2C5656"/>
      </a:accent3>
      <a:accent4>
        <a:srgbClr val="FFA336"/>
      </a:accent4>
      <a:accent5>
        <a:srgbClr val="BBB5D6"/>
      </a:accent5>
      <a:accent6>
        <a:srgbClr val="231F20"/>
      </a:accent6>
      <a:hlink>
        <a:srgbClr val="5A6D8F"/>
      </a:hlink>
      <a:folHlink>
        <a:srgbClr val="928ABD"/>
      </a:folHlink>
    </a:clrScheme>
    <a:fontScheme name="Sarabun">
      <a:majorFont>
        <a:latin typeface="Sarabun"/>
        <a:ea typeface=""/>
        <a:cs typeface=""/>
      </a:majorFont>
      <a:minorFont>
        <a:latin typeface="Sarabu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yalog19_template_bold_calibri.potx" id="{F0C38D23-3AC9-47E9-8D0D-BEDB5EAFCAD2}" vid="{35320D08-F00A-4224-9D94-CDC48BBB4D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14741</TotalTime>
  <Words>665</Words>
  <Application>Microsoft Office PowerPoint</Application>
  <PresentationFormat>On-screen Show (16:9)</PresentationFormat>
  <Paragraphs>72</Paragraphs>
  <Slides>12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Sarabun</vt:lpstr>
      <vt:lpstr>Aptos</vt:lpstr>
      <vt:lpstr>Wingdings 2</vt:lpstr>
      <vt:lpstr>Wingdings</vt:lpstr>
      <vt:lpstr>APL385 Unicode</vt:lpstr>
      <vt:lpstr>Courier New</vt:lpstr>
      <vt:lpstr>Office Theme</vt:lpstr>
      <vt:lpstr>OpenAI Demo</vt:lpstr>
      <vt:lpstr>What is OpenAI?</vt:lpstr>
      <vt:lpstr>What is an LLM?</vt:lpstr>
      <vt:lpstr>Getting Started</vt:lpstr>
      <vt:lpstr>The OpenAI Class</vt:lpstr>
      <vt:lpstr>General Usage</vt:lpstr>
      <vt:lpstr>PowerPoint Presentation</vt:lpstr>
      <vt:lpstr>Chat.Completion</vt:lpstr>
      <vt:lpstr>OpenAI.Audio Methods</vt:lpstr>
      <vt:lpstr>Audio Examples</vt:lpstr>
      <vt:lpstr>OpenAI.Image Methods</vt:lpstr>
      <vt:lpstr>Image Example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Smith</dc:creator>
  <cp:lastModifiedBy>Morten Kromberg</cp:lastModifiedBy>
  <cp:revision>281</cp:revision>
  <dcterms:created xsi:type="dcterms:W3CDTF">2019-07-25T11:46:05Z</dcterms:created>
  <dcterms:modified xsi:type="dcterms:W3CDTF">2024-05-14T08:02:04Z</dcterms:modified>
</cp:coreProperties>
</file>