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61" r:id="rId2"/>
    <p:sldId id="535" r:id="rId3"/>
    <p:sldId id="577" r:id="rId4"/>
    <p:sldId id="578" r:id="rId5"/>
    <p:sldId id="530" r:id="rId6"/>
    <p:sldId id="432" r:id="rId7"/>
    <p:sldId id="426" r:id="rId8"/>
    <p:sldId id="532" r:id="rId9"/>
    <p:sldId id="533" r:id="rId10"/>
    <p:sldId id="534" r:id="rId11"/>
    <p:sldId id="531" r:id="rId12"/>
    <p:sldId id="434" r:id="rId13"/>
    <p:sldId id="527" r:id="rId14"/>
    <p:sldId id="435" r:id="rId15"/>
    <p:sldId id="526" r:id="rId16"/>
    <p:sldId id="444" r:id="rId17"/>
    <p:sldId id="525" r:id="rId18"/>
    <p:sldId id="446" r:id="rId19"/>
    <p:sldId id="536" r:id="rId20"/>
    <p:sldId id="537" r:id="rId21"/>
    <p:sldId id="569" r:id="rId22"/>
    <p:sldId id="568" r:id="rId23"/>
    <p:sldId id="548" r:id="rId24"/>
    <p:sldId id="564" r:id="rId25"/>
    <p:sldId id="565" r:id="rId26"/>
    <p:sldId id="550" r:id="rId27"/>
    <p:sldId id="551" r:id="rId28"/>
    <p:sldId id="570" r:id="rId29"/>
    <p:sldId id="324" r:id="rId30"/>
    <p:sldId id="326" r:id="rId31"/>
    <p:sldId id="327" r:id="rId32"/>
    <p:sldId id="539" r:id="rId33"/>
    <p:sldId id="538" r:id="rId34"/>
    <p:sldId id="540" r:id="rId35"/>
    <p:sldId id="297" r:id="rId36"/>
    <p:sldId id="306" r:id="rId37"/>
    <p:sldId id="289" r:id="rId38"/>
    <p:sldId id="304" r:id="rId39"/>
    <p:sldId id="273" r:id="rId40"/>
    <p:sldId id="457" r:id="rId41"/>
    <p:sldId id="459" r:id="rId42"/>
    <p:sldId id="460" r:id="rId43"/>
    <p:sldId id="572" r:id="rId44"/>
    <p:sldId id="542" r:id="rId45"/>
    <p:sldId id="546" r:id="rId46"/>
    <p:sldId id="543" r:id="rId47"/>
    <p:sldId id="544" r:id="rId48"/>
    <p:sldId id="545" r:id="rId49"/>
    <p:sldId id="447" r:id="rId50"/>
    <p:sldId id="453" r:id="rId51"/>
    <p:sldId id="552" r:id="rId52"/>
    <p:sldId id="553" r:id="rId53"/>
    <p:sldId id="573" r:id="rId54"/>
    <p:sldId id="554" r:id="rId55"/>
    <p:sldId id="555" r:id="rId56"/>
    <p:sldId id="556" r:id="rId57"/>
    <p:sldId id="566" r:id="rId58"/>
    <p:sldId id="557" r:id="rId59"/>
    <p:sldId id="558" r:id="rId60"/>
    <p:sldId id="559" r:id="rId61"/>
    <p:sldId id="574" r:id="rId62"/>
    <p:sldId id="575" r:id="rId63"/>
    <p:sldId id="580" r:id="rId64"/>
    <p:sldId id="579" r:id="rId65"/>
    <p:sldId id="581" r:id="rId66"/>
    <p:sldId id="582" r:id="rId67"/>
    <p:sldId id="583" r:id="rId68"/>
    <p:sldId id="576" r:id="rId69"/>
    <p:sldId id="571" r:id="rId70"/>
    <p:sldId id="560" r:id="rId71"/>
    <p:sldId id="567" r:id="rId72"/>
    <p:sldId id="561" r:id="rId73"/>
  </p:sldIdLst>
  <p:sldSz cx="9144000" cy="5143500" type="screen16x9"/>
  <p:notesSz cx="6858000" cy="9144000"/>
  <p:embeddedFontLst>
    <p:embeddedFont>
      <p:font typeface="APL333" panose="020B0700000202000203" pitchFamily="34" charset="0"/>
      <p:regular r:id="rId76"/>
    </p:embeddedFont>
    <p:embeddedFont>
      <p:font typeface="APL385 Unicode" panose="020B0709000202000203" pitchFamily="49" charset="0"/>
      <p:regular r:id="rId77"/>
    </p:embeddedFont>
    <p:embeddedFont>
      <p:font typeface="APL386 Unicode" panose="020B0709000202000203" pitchFamily="50" charset="0"/>
      <p:regular r:id="rId78"/>
    </p:embeddedFont>
    <p:embeddedFont>
      <p:font typeface="Calibri" panose="020F0502020204030204" pitchFamily="34" charset="0"/>
      <p:regular r:id="rId77"/>
      <p:bold r:id="rId77"/>
      <p:italic r:id="rId77"/>
      <p:boldItalic r:id="rId77"/>
    </p:embeddedFont>
    <p:embeddedFont>
      <p:font typeface="DYALOG LOGO" pitchFamily="2" charset="0"/>
      <p:regular r:id="rId79"/>
    </p:embeddedFont>
    <p:embeddedFont>
      <p:font typeface="MV Boli" panose="02000500030200090000" pitchFamily="2" charset="0"/>
      <p:regular r:id="rId80"/>
    </p:embeddedFont>
    <p:embeddedFont>
      <p:font typeface="Sarabun" panose="00000500000000000000" pitchFamily="2" charset="-34"/>
      <p:regular r:id="rId81"/>
      <p:bold r:id="rId82"/>
      <p:italic r:id="rId83"/>
      <p:boldItalic r:id="rId84"/>
    </p:embeddedFont>
    <p:embeddedFont>
      <p:font typeface="Segoe UI Emoji" panose="020B0502040204020203" pitchFamily="34" charset="0"/>
      <p:regular r:id="rId85"/>
    </p:embeddedFont>
    <p:embeddedFont>
      <p:font typeface="Stencil" panose="040409050D0802020404" pitchFamily="82" charset="0"/>
      <p:regular r:id="rId86"/>
    </p:embeddedFont>
    <p:embeddedFont>
      <p:font typeface="Wingdings 2" panose="05020102010507070707" pitchFamily="18" charset="2"/>
      <p:regular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B8299482-D2C4-4E4F-A830-6D5165D76F51}">
          <p14:sldIdLst>
            <p14:sldId id="261"/>
          </p14:sldIdLst>
        </p14:section>
        <p14:section name="APLAN" id="{07108726-EC8A-4F53-9EB0-E03ECD826AFD}">
          <p14:sldIdLst>
            <p14:sldId id="535"/>
            <p14:sldId id="577"/>
            <p14:sldId id="578"/>
            <p14:sldId id="530"/>
            <p14:sldId id="432"/>
            <p14:sldId id="426"/>
            <p14:sldId id="532"/>
            <p14:sldId id="533"/>
            <p14:sldId id="534"/>
            <p14:sldId id="531"/>
            <p14:sldId id="434"/>
            <p14:sldId id="527"/>
            <p14:sldId id="435"/>
            <p14:sldId id="526"/>
            <p14:sldId id="444"/>
            <p14:sldId id="525"/>
            <p14:sldId id="446"/>
            <p14:sldId id="536"/>
          </p14:sldIdLst>
        </p14:section>
        <p14:section name="Language" id="{9CD9A53E-087D-41C3-ACA2-FF3037A8FAD5}">
          <p14:sldIdLst>
            <p14:sldId id="537"/>
          </p14:sldIdLst>
        </p14:section>
        <p14:section name="Set/Get" id="{577B36E1-6533-4D04-BBEB-5E9045BA08C7}">
          <p14:sldIdLst>
            <p14:sldId id="569"/>
            <p14:sldId id="568"/>
            <p14:sldId id="548"/>
            <p14:sldId id="564"/>
            <p14:sldId id="565"/>
            <p14:sldId id="550"/>
            <p14:sldId id="551"/>
          </p14:sldIdLst>
        </p14:section>
        <p14:section name="Depth" id="{030426EA-5C50-479F-A28D-1EA7202EC7AC}">
          <p14:sldIdLst>
            <p14:sldId id="570"/>
            <p14:sldId id="324"/>
            <p14:sldId id="326"/>
            <p14:sldId id="327"/>
            <p14:sldId id="539"/>
            <p14:sldId id="538"/>
            <p14:sldId id="540"/>
          </p14:sldIdLst>
        </p14:section>
        <p14:section name="Select" id="{54E6944A-A49F-4797-9A05-B1DCD5A7AA81}">
          <p14:sldIdLst>
            <p14:sldId id="297"/>
            <p14:sldId id="306"/>
            <p14:sldId id="289"/>
            <p14:sldId id="304"/>
          </p14:sldIdLst>
        </p14:section>
        <p14:section name="Behind" id="{2713E619-17BE-482F-9E9A-E2CF07222E60}">
          <p14:sldIdLst>
            <p14:sldId id="273"/>
            <p14:sldId id="457"/>
            <p14:sldId id="459"/>
            <p14:sldId id="460"/>
            <p14:sldId id="572"/>
            <p14:sldId id="542"/>
            <p14:sldId id="546"/>
            <p14:sldId id="543"/>
            <p14:sldId id="544"/>
            <p14:sldId id="545"/>
            <p14:sldId id="447"/>
            <p14:sldId id="453"/>
          </p14:sldIdLst>
        </p14:section>
        <p14:section name="Far future" id="{1A96AD79-5B98-493D-9A7C-8C286C135FEB}">
          <p14:sldIdLst>
            <p14:sldId id="552"/>
            <p14:sldId id="553"/>
            <p14:sldId id="573"/>
            <p14:sldId id="554"/>
            <p14:sldId id="555"/>
            <p14:sldId id="556"/>
            <p14:sldId id="566"/>
            <p14:sldId id="557"/>
            <p14:sldId id="558"/>
            <p14:sldId id="559"/>
            <p14:sldId id="574"/>
            <p14:sldId id="575"/>
            <p14:sldId id="580"/>
            <p14:sldId id="579"/>
            <p14:sldId id="581"/>
            <p14:sldId id="582"/>
            <p14:sldId id="583"/>
            <p14:sldId id="576"/>
            <p14:sldId id="571"/>
            <p14:sldId id="560"/>
          </p14:sldIdLst>
        </p14:section>
        <p14:section name="Closing" id="{D979AB80-2EE4-4D87-B4AA-97F627AC80CF}">
          <p14:sldIdLst>
            <p14:sldId id="567"/>
            <p14:sldId id="5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D0A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3" autoAdjust="0"/>
    <p:restoredTop sz="95508" autoAdjust="0"/>
  </p:normalViewPr>
  <p:slideViewPr>
    <p:cSldViewPr snapToGrid="0">
      <p:cViewPr varScale="1">
        <p:scale>
          <a:sx n="143" d="100"/>
          <a:sy n="143" d="100"/>
        </p:scale>
        <p:origin x="600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8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3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NUL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83" Type="http://schemas.openxmlformats.org/officeDocument/2006/relationships/font" Target="fonts/font7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fonts/font6.fntdata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2023-12-12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2023-12-12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FinnAPL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Autumn Meeting</a:t>
            </a:r>
            <a:b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</a:br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Suomen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APL-</a:t>
            </a:r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yhdistyksen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</a:t>
            </a:r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syyskokous</a:t>
            </a:r>
            <a:endParaRPr lang="en-GB" sz="1600" kern="700" spc="-20" baseline="0" dirty="0">
              <a:solidFill>
                <a:srgbClr val="3B475E"/>
              </a:solidFill>
              <a:latin typeface="Sarabun" panose="00000500000000000000" pitchFamily="2" charset="-34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9BABB-3F86-425A-856D-1F4D6DBF8D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43412" y="1465577"/>
            <a:ext cx="2212346" cy="221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33899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15680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242736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60838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18823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88145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16930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01537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60574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79274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latin typeface="Sarabun" panose="00000500000000000000" pitchFamily="2" charset="-34"/>
              </a:rPr>
              <a:t>Array Notation and Language Vision</a:t>
            </a:r>
            <a:endParaRPr lang="en-US" sz="1600" dirty="0">
              <a:solidFill>
                <a:srgbClr val="928ABD"/>
              </a:solidFill>
              <a:latin typeface="Sarabun" panose="00000500000000000000" pitchFamily="2" charset="-34"/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AF4994-CBFA-4D1E-BE14-CDBB17E938EB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8C48C10-27D9-4472-8B32-5A9D707CF941}"/>
              </a:ext>
            </a:extLst>
          </p:cNvPr>
          <p:cNvSpPr/>
          <p:nvPr userDrawn="1"/>
        </p:nvSpPr>
        <p:spPr>
          <a:xfrm>
            <a:off x="8186768" y="4406487"/>
            <a:ext cx="665132" cy="66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37ED07B-2A6B-4263-B171-4C494D7809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2633" y="4411334"/>
            <a:ext cx="593401" cy="6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9" r:id="rId6"/>
    <p:sldLayoutId id="2147483663" r:id="rId7"/>
    <p:sldLayoutId id="2147483665" r:id="rId8"/>
    <p:sldLayoutId id="2147483667" r:id="rId9"/>
    <p:sldLayoutId id="2147483668" r:id="rId10"/>
    <p:sldLayoutId id="2147483674" r:id="rId11"/>
    <p:sldLayoutId id="2147483675" r:id="rId12"/>
    <p:sldLayoutId id="2147483676" r:id="rId13"/>
    <p:sldLayoutId id="2147483677" r:id="rId14"/>
    <p:sldLayoutId id="2147483681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 Notation and Language 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67305C-4D86-9F0D-9359-FAD1A1E230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D8469D-62F5-C9D3-4238-09B131A44D4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20C485-9CBB-11F8-8692-FF25606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APLAN namespaces</a:t>
            </a: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C75BAFCA-C5AE-E4F1-0750-F4759BECE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371178"/>
              </p:ext>
            </p:extLst>
          </p:nvPr>
        </p:nvGraphicFramePr>
        <p:xfrm>
          <a:off x="323850" y="1265238"/>
          <a:ext cx="8478621" cy="3438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9917">
                  <a:extLst>
                    <a:ext uri="{9D8B030D-6E8A-4147-A177-3AD203B41FA5}">
                      <a16:colId xmlns:a16="http://schemas.microsoft.com/office/drawing/2014/main" val="3276187419"/>
                    </a:ext>
                  </a:extLst>
                </a:gridCol>
                <a:gridCol w="456114">
                  <a:extLst>
                    <a:ext uri="{9D8B030D-6E8A-4147-A177-3AD203B41FA5}">
                      <a16:colId xmlns:a16="http://schemas.microsoft.com/office/drawing/2014/main" val="1816866701"/>
                    </a:ext>
                  </a:extLst>
                </a:gridCol>
                <a:gridCol w="3126559">
                  <a:extLst>
                    <a:ext uri="{9D8B030D-6E8A-4147-A177-3AD203B41FA5}">
                      <a16:colId xmlns:a16="http://schemas.microsoft.com/office/drawing/2014/main" val="1532100186"/>
                    </a:ext>
                  </a:extLst>
                </a:gridCol>
                <a:gridCol w="456114">
                  <a:extLst>
                    <a:ext uri="{9D8B030D-6E8A-4147-A177-3AD203B41FA5}">
                      <a16:colId xmlns:a16="http://schemas.microsoft.com/office/drawing/2014/main" val="2042883531"/>
                    </a:ext>
                  </a:extLst>
                </a:gridCol>
                <a:gridCol w="2219917">
                  <a:extLst>
                    <a:ext uri="{9D8B030D-6E8A-4147-A177-3AD203B41FA5}">
                      <a16:colId xmlns:a16="http://schemas.microsoft.com/office/drawing/2014/main" val="2128679480"/>
                    </a:ext>
                  </a:extLst>
                </a:gridCol>
              </a:tblGrid>
              <a:tr h="408698"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>
                          <a:solidFill>
                            <a:srgbClr val="403152"/>
                          </a:solidFill>
                        </a:rPr>
                        <a:t>Multi-line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7475D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403152"/>
                          </a:solidFill>
                        </a:rPr>
                        <a:t>Inline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7475D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403152"/>
                          </a:solidFill>
                        </a:rPr>
                        <a:t>Expression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516685"/>
                  </a:ext>
                </a:extLst>
              </a:tr>
              <a:tr h="1433628">
                <a:tc>
                  <a:txBody>
                    <a:bodyPr/>
                    <a:lstStyle/>
                    <a:p>
                      <a:pPr lvl="1" algn="l" rtl="0"/>
                      <a:r>
                        <a:rPr lang="en-US" sz="1800" dirty="0">
                          <a:solidFill>
                            <a:srgbClr val="80000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(</a:t>
                      </a:r>
                    </a:p>
                    <a:p>
                      <a:pPr lvl="1" algn="l" rtl="0"/>
                      <a:r>
                        <a:rPr lang="en-US" sz="1800" dirty="0">
                          <a:solidFill>
                            <a:srgbClr val="80000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8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dirty="0">
                          <a:solidFill>
                            <a:srgbClr val="80000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800" dirty="0">
                          <a:solidFill>
                            <a:srgbClr val="0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'APL'</a:t>
                      </a:r>
                      <a:endParaRPr lang="en-GB" sz="1800" dirty="0">
                        <a:latin typeface="APL385 Unicode" panose="020B0709000202000203" pitchFamily="49" charset="0"/>
                      </a:endParaRPr>
                    </a:p>
                    <a:p>
                      <a:pPr lvl="1" algn="l" rtl="0"/>
                      <a:r>
                        <a:rPr lang="en-GB" sz="18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8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GB" sz="1800" dirty="0">
                          <a:solidFill>
                            <a:srgbClr val="80000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,⍨</a:t>
                      </a:r>
                      <a:r>
                        <a:rPr lang="en-GB" sz="18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1 2</a:t>
                      </a:r>
                    </a:p>
                    <a:p>
                      <a:pPr lvl="1" algn="l" rtl="0"/>
                      <a:r>
                        <a:rPr lang="en-US" sz="1800" dirty="0">
                          <a:solidFill>
                            <a:srgbClr val="80000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)</a:t>
                      </a:r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475D1"/>
                          </a:solidFill>
                        </a:rPr>
                        <a:t>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dirty="0">
                          <a:solidFill>
                            <a:srgbClr val="80000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800" dirty="0">
                          <a:solidFill>
                            <a:srgbClr val="0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'APL'</a:t>
                      </a:r>
                      <a:r>
                        <a:rPr lang="en-GB" sz="1800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80000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⋄</a:t>
                      </a:r>
                      <a:r>
                        <a:rPr lang="en-GB" sz="1800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GB" sz="1800" dirty="0">
                          <a:solidFill>
                            <a:srgbClr val="80000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,⍨</a:t>
                      </a:r>
                      <a:r>
                        <a:rPr lang="en-GB" sz="18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1 2</a:t>
                      </a:r>
                      <a:r>
                        <a:rPr lang="en-US" sz="1800" dirty="0">
                          <a:solidFill>
                            <a:srgbClr val="80000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)</a:t>
                      </a:r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475D1"/>
                          </a:solidFill>
                        </a:rPr>
                        <a:t>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 rtl="0">
                        <a:lnSpc>
                          <a:spcPct val="90000"/>
                        </a:lnSpc>
                      </a:pPr>
                      <a:r>
                        <a:rPr lang="en-US" sz="1800" kern="12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 lvl="1" algn="l" rtl="0">
                        <a:lnSpc>
                          <a:spcPct val="90000"/>
                        </a:lnSpc>
                      </a:pPr>
                      <a:r>
                        <a:rPr lang="en-US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8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⍺</a:t>
                      </a:r>
                      <a:r>
                        <a:rPr lang="en-US" sz="1800" kern="12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←</a:t>
                      </a:r>
                      <a:r>
                        <a:rPr lang="en-GB" sz="1800" dirty="0">
                          <a:solidFill>
                            <a:srgbClr val="000080"/>
                          </a:solidFill>
                          <a:latin typeface="APL385 Unicode" panose="020B0709000202000203" pitchFamily="49" charset="0"/>
                        </a:rPr>
                        <a:t>⎕NS</a:t>
                      </a:r>
                      <a:r>
                        <a:rPr lang="en-GB" sz="1800" kern="12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⍬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  <a:p>
                      <a:pPr lvl="1" algn="l" rtl="0">
                        <a:lnSpc>
                          <a:spcPct val="90000"/>
                        </a:lnSpc>
                      </a:pPr>
                      <a:r>
                        <a:rPr lang="en-US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8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⍺</a:t>
                      </a:r>
                      <a:r>
                        <a:rPr lang="en-US" sz="1800" kern="12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kern="12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←</a:t>
                      </a:r>
                      <a:r>
                        <a:rPr lang="en-GB" sz="1800" dirty="0">
                          <a:solidFill>
                            <a:srgbClr val="0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'APL'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  <a:p>
                      <a:pPr lvl="1" algn="l" rtl="0">
                        <a:lnSpc>
                          <a:spcPct val="90000"/>
                        </a:lnSpc>
                      </a:pPr>
                      <a:r>
                        <a:rPr lang="en-US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8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⍺</a:t>
                      </a:r>
                      <a:r>
                        <a:rPr lang="en-US" sz="1800" kern="12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kern="12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←{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  <a:p>
                      <a:pPr lvl="1" algn="l" rtl="0">
                        <a:lnSpc>
                          <a:spcPct val="90000"/>
                        </a:lnSpc>
                      </a:pPr>
                      <a:r>
                        <a:rPr lang="en-US" dirty="0">
                          <a:latin typeface="APL385 Unicode" panose="020B0709000202000203" pitchFamily="49" charset="0"/>
                        </a:rPr>
                        <a:t>    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,⍨</a:t>
                      </a:r>
                      <a:r>
                        <a:rPr lang="en-GB" sz="18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1 2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  <a:p>
                      <a:pPr lvl="1" algn="l" rtl="0">
                        <a:lnSpc>
                          <a:spcPct val="90000"/>
                        </a:lnSpc>
                      </a:pPr>
                      <a:r>
                        <a:rPr lang="en-US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US" sz="1800" kern="12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}⍬</a:t>
                      </a:r>
                    </a:p>
                    <a:p>
                      <a:pPr lvl="1" algn="l" rtl="0">
                        <a:lnSpc>
                          <a:spcPct val="90000"/>
                        </a:lnSpc>
                      </a:pPr>
                      <a:r>
                        <a:rPr lang="en-US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8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⍺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  <a:p>
                      <a:pPr lvl="1" algn="l" rtl="0">
                        <a:lnSpc>
                          <a:spcPct val="90000"/>
                        </a:lnSpc>
                      </a:pPr>
                      <a:r>
                        <a:rPr lang="en-US" sz="1800" kern="12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}⍬</a:t>
                      </a:r>
                      <a:endParaRPr lang="en-GB" sz="1800" kern="12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41623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1" algn="l" rtl="0"/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7475D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rtl="0"/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7475D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GB" sz="1800" kern="12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8392166"/>
                  </a:ext>
                </a:extLst>
              </a:tr>
              <a:tr h="572178">
                <a:tc>
                  <a:txBody>
                    <a:bodyPr/>
                    <a:lstStyle/>
                    <a:p>
                      <a:pPr lvl="1" algn="l" rtl="0"/>
                      <a:r>
                        <a:rPr lang="en-US" sz="1800" dirty="0">
                          <a:solidFill>
                            <a:srgbClr val="80000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    (</a:t>
                      </a:r>
                    </a:p>
                    <a:p>
                      <a:pPr lvl="1" algn="l" rtl="0"/>
                      <a:r>
                        <a:rPr lang="en-US" sz="1800" dirty="0">
                          <a:solidFill>
                            <a:srgbClr val="80000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     )</a:t>
                      </a:r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475D1"/>
                          </a:solidFill>
                        </a:rPr>
                        <a:t>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n-US" sz="1800" dirty="0">
                          <a:solidFill>
                            <a:srgbClr val="80000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      ()</a:t>
                      </a:r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475D1"/>
                          </a:solidFill>
                        </a:rPr>
                        <a:t>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APL385 Unicode" panose="020B0709000202000203" pitchFamily="49" charset="0"/>
                        </a:rPr>
                        <a:t>    </a:t>
                      </a:r>
                      <a:r>
                        <a:rPr lang="en-GB" sz="1800" dirty="0">
                          <a:solidFill>
                            <a:srgbClr val="000080"/>
                          </a:solidFill>
                          <a:latin typeface="APL385 Unicode" panose="020B0709000202000203" pitchFamily="49" charset="0"/>
                        </a:rPr>
                        <a:t>⎕NS</a:t>
                      </a:r>
                      <a:r>
                        <a:rPr lang="en-GB" sz="1800" kern="12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686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21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25D13-7DC7-A430-88EC-A02BE51E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APLAN sandbox: </a:t>
            </a:r>
            <a:r>
              <a:rPr lang="en-GB" i="1" dirty="0"/>
              <a:t>is.gd/APLAN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329F3C-014D-A0C3-9778-7F1650E95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1362366"/>
            <a:ext cx="8478838" cy="29718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25545-5FC7-DADD-83D2-1735C376E0F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7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8F699-026E-4656-BEA2-4E6EEE993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8802471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Q1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'January'</a:t>
            </a: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'February' 'March    '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~¨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'</a:t>
            </a:r>
            <a:r>
              <a:rPr lang="en-GB" sz="1600" dirty="0">
                <a:latin typeface="APL385 Unicode" panose="020B0709000202000203" pitchFamily="49" charset="0"/>
              </a:rPr>
              <a:t>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1st quarter month names.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Q2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'April  '</a:t>
            </a: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'May</a:t>
            </a: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    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'June     '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~¨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'</a:t>
            </a:r>
            <a:r>
              <a:rPr lang="en-GB" sz="1600" dirty="0">
                <a:latin typeface="APL385 Unicode" panose="020B0709000202000203" pitchFamily="49" charset="0"/>
              </a:rPr>
              <a:t>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2nd   ..      ..    ..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Q3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'July   ' 'August</a:t>
            </a: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'September'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~¨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'</a:t>
            </a:r>
            <a:r>
              <a:rPr lang="en-GB" sz="1600" dirty="0">
                <a:latin typeface="APL385 Unicode" panose="020B0709000202000203" pitchFamily="49" charset="0"/>
              </a:rPr>
              <a:t>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3rd   ..      ..    ..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Q4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'October' 'November'</a:t>
            </a: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'December '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~¨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'</a:t>
            </a:r>
            <a:r>
              <a:rPr lang="en-GB" sz="1600" dirty="0">
                <a:latin typeface="APL385 Unicode" panose="020B0709000202000203" pitchFamily="49" charset="0"/>
              </a:rPr>
              <a:t>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4th   ..      ..    ..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months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Q1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Q2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Q3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Q4              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month names for year.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EAFF7A7-CE97-4F80-9ACB-1E64F1B2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APLAN in </a:t>
            </a:r>
            <a:r>
              <a:rPr lang="en-US" dirty="0" err="1"/>
              <a:t>dfns.dws</a:t>
            </a:r>
            <a:r>
              <a:rPr lang="en-GB" dirty="0"/>
              <a:t>: </a:t>
            </a:r>
            <a:r>
              <a:rPr lang="en-US" dirty="0" err="1">
                <a:latin typeface="APL333" panose="020B0700000202000203" pitchFamily="34" charset="0"/>
              </a:rPr>
              <a:t>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69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8F699-026E-4656-BEA2-4E6EEE993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8802471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months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←(</a:t>
            </a:r>
            <a:r>
              <a:rPr lang="en-GB" sz="1600" dirty="0">
                <a:latin typeface="APL385 Unicode" panose="020B0709000202000203" pitchFamily="49" charset="0"/>
              </a:rPr>
              <a:t>                        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month names for year.</a:t>
            </a: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   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6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January'</a:t>
            </a:r>
            <a:r>
              <a:rPr lang="en-GB" sz="16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16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'February'</a:t>
            </a:r>
            <a:r>
              <a:rPr lang="en-GB" sz="16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16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'March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 </a:t>
            </a: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1st quarter month names.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  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'April'</a:t>
            </a: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'May'</a:t>
            </a: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    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'June'  </a:t>
            </a: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2nd   ..      ..    ..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  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'July'</a:t>
            </a: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  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'August'</a:t>
            </a: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'September' </a:t>
            </a: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3rd   ..      ..    ..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 '</a:t>
            </a:r>
            <a:r>
              <a:rPr lang="en-GB" sz="16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October'</a:t>
            </a:r>
            <a:r>
              <a:rPr lang="en-GB" sz="16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16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'November'</a:t>
            </a:r>
            <a:r>
              <a:rPr lang="en-GB" sz="16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16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'December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</a:t>
            </a:r>
            <a:r>
              <a:rPr lang="en-GB" sz="1600" dirty="0">
                <a:solidFill>
                  <a:srgbClr val="00FFFF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latin typeface="APL385 Unicode" panose="020B0709000202000203" pitchFamily="49" charset="0"/>
              </a:rPr>
              <a:t>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4th   ..      ..    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EAFF7A7-CE97-4F80-9ACB-1E64F1B2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APLAN in </a:t>
            </a:r>
            <a:r>
              <a:rPr lang="en-US" dirty="0" err="1"/>
              <a:t>dfns.dws</a:t>
            </a:r>
            <a:r>
              <a:rPr lang="en-GB" dirty="0"/>
              <a:t>: </a:t>
            </a:r>
            <a:r>
              <a:rPr lang="en-US" dirty="0" err="1">
                <a:latin typeface="APL333" panose="020B0700000202000203" pitchFamily="34" charset="0"/>
              </a:rPr>
              <a:t>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45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8F699-026E-4656-BEA2-4E6EEE993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8802471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⌽{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,⊂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&lt;C1   ' 'V'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}{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JOBZ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,⊂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&lt;C1   ' 'L'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}{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UPLO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,⊂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&lt;I4   '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n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}{     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N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,⊂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=F8[] '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(∊⍉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mat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)}{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A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,⊂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&lt;I4   '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n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}{     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LDA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,⊂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&gt;F8[] '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n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}{     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W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,⊂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&gt;F8[] '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¯2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4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n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)}{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WORK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,⊂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&lt;I4   '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¯1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2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n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)}{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LWORK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,⊂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&gt;F8[] '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¯2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n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)}{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RWORK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,⊂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&gt;I4   '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}⍬     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INFO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EAFF7A7-CE97-4F80-9ACB-1E64F1B2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APLAN in </a:t>
            </a:r>
            <a:r>
              <a:rPr lang="en-US" dirty="0" err="1"/>
              <a:t>math.dws</a:t>
            </a:r>
            <a:r>
              <a:rPr lang="en-GB" dirty="0"/>
              <a:t>: </a:t>
            </a:r>
            <a:r>
              <a:rPr lang="en-US" dirty="0">
                <a:latin typeface="APL333" panose="020B0700000202000203" pitchFamily="34" charset="0"/>
              </a:rPr>
              <a:t>Eigen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046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8F699-026E-4656-BEA2-4E6EEE993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8802471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   ( 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&lt;C1 ' 'V' 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JOBZ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     </a:t>
            </a: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' &lt;C1 ' 'L' 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UPLO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   ' &lt;I4 ' 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n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N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   ' =F8[] '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(∊⍉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mat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) 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A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   ' &lt;I4 ' 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n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LDA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   ' &gt;F8[] '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n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W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   ' &gt;F8[] '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¯2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4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n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)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WORK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   ' &lt;I4 '  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¯1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2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n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)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LWORK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   ' &gt;F8[] '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¯2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×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n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) 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RWORK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5 Unicode" panose="020B0709000202000203" pitchFamily="49" charset="0"/>
              </a:rPr>
              <a:t>     ' &gt;I4 '  </a:t>
            </a:r>
            <a:r>
              <a:rPr lang="en-GB" sz="16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GB" sz="16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)           </a:t>
            </a:r>
            <a:r>
              <a:rPr lang="en-GB" sz="1600" dirty="0">
                <a:solidFill>
                  <a:srgbClr val="008000"/>
                </a:solidFill>
                <a:latin typeface="APL385 Unicode" panose="020B0709000202000203" pitchFamily="49" charset="0"/>
              </a:rPr>
              <a:t>⍝ INFO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EAFF7A7-CE97-4F80-9ACB-1E64F1B2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APLAN in </a:t>
            </a:r>
            <a:r>
              <a:rPr lang="en-US" dirty="0" err="1"/>
              <a:t>math.dws</a:t>
            </a:r>
            <a:r>
              <a:rPr lang="en-GB" dirty="0"/>
              <a:t>: </a:t>
            </a:r>
            <a:r>
              <a:rPr lang="en-US" dirty="0">
                <a:latin typeface="APL333" panose="020B0700000202000203" pitchFamily="34" charset="0"/>
              </a:rPr>
              <a:t>Eigen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746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43B3-8782-4762-B592-6F8D9EC9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APLAN in </a:t>
            </a:r>
            <a:r>
              <a:rPr lang="en-GB" dirty="0"/>
              <a:t>Profile </a:t>
            </a:r>
            <a:r>
              <a:rPr lang="en-GB" dirty="0" err="1"/>
              <a:t>ucmd</a:t>
            </a:r>
            <a:r>
              <a:rPr lang="en-GB" dirty="0"/>
              <a:t>: </a:t>
            </a:r>
            <a:r>
              <a:rPr lang="en-GB" dirty="0" err="1">
                <a:latin typeface="APL333" panose="020B0700000202000203" pitchFamily="34" charset="0"/>
              </a:rPr>
              <a:t>DBMenuCB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807B4-A7A3-4E5C-889B-67F1C58DA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8478943" cy="3150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poss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1 2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⍴</a:t>
            </a:r>
            <a:r>
              <a:rPr lang="en-GB" sz="1800" dirty="0">
                <a:solidFill>
                  <a:srgbClr val="008080"/>
                </a:solidFill>
                <a:latin typeface="APL385 Unicode" panose="020B0709000202000203" pitchFamily="49" charset="0"/>
              </a:rPr>
              <a:t>'fns'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0 1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0.7 0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0.7 0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)×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size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</a:pPr>
            <a:r>
              <a:rPr lang="en-GB" sz="18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poss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⍪←</a:t>
            </a:r>
            <a:r>
              <a:rPr lang="en-GB" sz="18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8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fnd</a:t>
            </a:r>
            <a:r>
              <a:rPr lang="en-GB" sz="18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0 1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0 0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0 0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)×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size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</a:pPr>
            <a:r>
              <a:rPr lang="en-GB" sz="18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poss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⍪←</a:t>
            </a:r>
            <a:r>
              <a:rPr lang="en-GB" sz="1800" dirty="0">
                <a:solidFill>
                  <a:srgbClr val="008080"/>
                </a:solidFill>
                <a:latin typeface="APL385 Unicode" panose="020B0709000202000203" pitchFamily="49" charset="0"/>
              </a:rPr>
              <a:t>'lines'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0 0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0.7 0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0.7 0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)×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size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</a:pPr>
            <a:r>
              <a:rPr lang="en-GB" sz="18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poss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⍪←</a:t>
            </a:r>
            <a:r>
              <a:rPr lang="en-GB" sz="18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8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lnd</a:t>
            </a:r>
            <a:r>
              <a:rPr lang="en-GB" sz="18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0 0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0 0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0 0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)×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size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8EAF-0EC5-44F8-8159-058DD833133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43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43B3-8782-4762-B592-6F8D9EC9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APLAN in </a:t>
            </a:r>
            <a:r>
              <a:rPr lang="en-GB" dirty="0"/>
              <a:t>Profile </a:t>
            </a:r>
            <a:r>
              <a:rPr lang="en-GB" dirty="0" err="1"/>
              <a:t>ucmd</a:t>
            </a:r>
            <a:r>
              <a:rPr lang="en-GB" dirty="0"/>
              <a:t>: </a:t>
            </a:r>
            <a:r>
              <a:rPr lang="en-GB" dirty="0" err="1">
                <a:latin typeface="APL333" panose="020B0700000202000203" pitchFamily="34" charset="0"/>
              </a:rPr>
              <a:t>DBMenuCB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807B4-A7A3-4E5C-889B-67F1C58DA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8478943" cy="31503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poss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←[</a:t>
            </a:r>
            <a:r>
              <a:rPr lang="en-GB" sz="18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8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fns</a:t>
            </a:r>
            <a:r>
              <a:rPr lang="en-GB" sz="18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800" dirty="0">
                <a:solidFill>
                  <a:srgbClr val="00FFFF"/>
                </a:solidFill>
                <a:latin typeface="APL385 Unicode" panose="020B0709000202000203" pitchFamily="49" charset="0"/>
              </a:rPr>
              <a:t>  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0.0 1</a:t>
            </a:r>
            <a:r>
              <a:rPr lang="en-GB" sz="1800" dirty="0"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1800" dirty="0"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0.7 0</a:t>
            </a:r>
            <a:r>
              <a:rPr lang="en-GB" sz="1800" dirty="0"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1800" dirty="0"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0.7 0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)×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size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en-GB" sz="18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 </a:t>
            </a:r>
            <a:r>
              <a:rPr lang="en-GB" sz="18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8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fnd</a:t>
            </a:r>
            <a:r>
              <a:rPr lang="en-GB" sz="18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800" dirty="0">
                <a:solidFill>
                  <a:srgbClr val="00FFFF"/>
                </a:solidFill>
                <a:latin typeface="APL385 Unicode" panose="020B0709000202000203" pitchFamily="49" charset="0"/>
              </a:rPr>
              <a:t>  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0.0 1</a:t>
            </a:r>
            <a:r>
              <a:rPr lang="en-GB" sz="1800" dirty="0"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1800" dirty="0"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0.0 0</a:t>
            </a:r>
            <a:r>
              <a:rPr lang="en-GB" sz="1800" dirty="0"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1800" dirty="0"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0.0 0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)×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size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en-GB" sz="18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 </a:t>
            </a:r>
            <a:r>
              <a:rPr lang="en-GB" sz="1800" dirty="0">
                <a:solidFill>
                  <a:srgbClr val="008080"/>
                </a:solidFill>
                <a:latin typeface="APL385 Unicode" panose="020B0709000202000203" pitchFamily="49" charset="0"/>
              </a:rPr>
              <a:t>'lines'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0.0 0</a:t>
            </a:r>
            <a:r>
              <a:rPr lang="en-GB" sz="1800" dirty="0"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1800" dirty="0"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0.7 0</a:t>
            </a:r>
            <a:r>
              <a:rPr lang="en-GB" sz="1800" dirty="0"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1800" dirty="0"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0.7 0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)×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size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en-GB" sz="18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APL385 Unicode" panose="020B0709000202000203" pitchFamily="49" charset="0"/>
              </a:rPr>
              <a:t>      </a:t>
            </a:r>
            <a:r>
              <a:rPr lang="en-GB" sz="18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8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lnd</a:t>
            </a:r>
            <a:r>
              <a:rPr lang="en-GB" sz="18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GB" sz="1800" dirty="0">
                <a:solidFill>
                  <a:srgbClr val="00FFFF"/>
                </a:solidFill>
                <a:latin typeface="APL385 Unicode" panose="020B0709000202000203" pitchFamily="49" charset="0"/>
              </a:rPr>
              <a:t>  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((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0.0 0</a:t>
            </a:r>
            <a:r>
              <a:rPr lang="en-GB" sz="1800" dirty="0"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1800" dirty="0">
                <a:latin typeface="APL385 Unicode" panose="020B0709000202000203" pitchFamily="49" charset="0"/>
              </a:rPr>
              <a:t> 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0.0 0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 ⋄ 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0.0 0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)×</a:t>
            </a:r>
            <a:r>
              <a:rPr lang="en-GB" sz="1800" dirty="0">
                <a:solidFill>
                  <a:srgbClr val="808080"/>
                </a:solidFill>
                <a:latin typeface="APL385 Unicode" panose="020B0709000202000203" pitchFamily="49" charset="0"/>
              </a:rPr>
              <a:t>size</a:t>
            </a:r>
            <a:r>
              <a:rPr lang="en-GB" sz="1800" dirty="0">
                <a:solidFill>
                  <a:srgbClr val="0000FF"/>
                </a:solidFill>
                <a:latin typeface="APL385 Unicode" panose="020B0709000202000203" pitchFamily="49" charset="0"/>
              </a:rPr>
              <a:t>)]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8EAF-0EC5-44F8-8159-058DD833133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1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A5A65-4F4A-4C40-ADA1-6D4C33D0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346825" algn="l"/>
              </a:tabLst>
            </a:pPr>
            <a:r>
              <a:rPr lang="en-US" dirty="0"/>
              <a:t>APLAN in </a:t>
            </a:r>
            <a:r>
              <a:rPr lang="en-GB" dirty="0"/>
              <a:t>Link: </a:t>
            </a:r>
            <a:r>
              <a:rPr lang="en-US" dirty="0" err="1">
                <a:latin typeface="APL333" panose="020B0700000202000203" pitchFamily="34" charset="0"/>
              </a:rPr>
              <a:t>DefaultOpts</a:t>
            </a:r>
            <a:r>
              <a:rPr lang="en-US" dirty="0"/>
              <a:t>*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EB7DA-D31B-4E79-918F-74450409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953192"/>
            <a:ext cx="6192003" cy="3553773"/>
          </a:xfrm>
        </p:spPr>
        <p:txBody>
          <a:bodyPr>
            <a:noAutofit/>
          </a:bodyPr>
          <a:lstStyle/>
          <a:p>
            <a:pPr marL="0" indent="0" eaLnBrk="0" fontAlgn="base" hangingPunct="0">
              <a:spcAft>
                <a:spcPts val="0"/>
              </a:spcAft>
              <a:buClrTx/>
              <a:buSzTx/>
              <a:buNone/>
            </a:pPr>
            <a:r>
              <a:rPr lang="en-GB" sz="1600" dirty="0">
                <a:solidFill>
                  <a:srgbClr val="800000"/>
                </a:solidFill>
                <a:latin typeface="APL385 Unicode" panose="020B0709000202000203" pitchFamily="49" charset="0"/>
              </a:rPr>
              <a:t>(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 err="1">
                <a:solidFill>
                  <a:srgbClr val="808080"/>
                </a:solidFill>
                <a:latin typeface="APL386 Unicode" panose="020B0709000202000203" pitchFamily="50" charset="0"/>
              </a:rPr>
              <a:t>codeExtensions</a:t>
            </a:r>
            <a:r>
              <a:rPr lang="en-GB" sz="16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EC7117"/>
                </a:solidFill>
                <a:latin typeface="APL386 Unicode" panose="020B0709000202000203" pitchFamily="50" charset="0"/>
              </a:rPr>
              <a:t>(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  <a:r>
              <a:rPr lang="en-GB" sz="1600" dirty="0" err="1">
                <a:solidFill>
                  <a:srgbClr val="008080"/>
                </a:solidFill>
                <a:latin typeface="APL386 Unicode" panose="020B0709000202000203" pitchFamily="50" charset="0"/>
              </a:rPr>
              <a:t>aplf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                      '</a:t>
            </a:r>
            <a:r>
              <a:rPr lang="en-GB" sz="1600" dirty="0" err="1">
                <a:solidFill>
                  <a:srgbClr val="008080"/>
                </a:solidFill>
                <a:latin typeface="APL386 Unicode" panose="020B0709000202000203" pitchFamily="50" charset="0"/>
              </a:rPr>
              <a:t>aplo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                      '</a:t>
            </a:r>
            <a:r>
              <a:rPr lang="en-GB" sz="1600" dirty="0" err="1">
                <a:solidFill>
                  <a:srgbClr val="008080"/>
                </a:solidFill>
                <a:latin typeface="APL386 Unicode" panose="020B0709000202000203" pitchFamily="50" charset="0"/>
              </a:rPr>
              <a:t>apln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                      '</a:t>
            </a:r>
            <a:r>
              <a:rPr lang="en-GB" sz="1600" dirty="0" err="1">
                <a:solidFill>
                  <a:srgbClr val="008080"/>
                </a:solidFill>
                <a:latin typeface="APL386 Unicode" panose="020B0709000202000203" pitchFamily="50" charset="0"/>
              </a:rPr>
              <a:t>aplc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 </a:t>
            </a:r>
            <a:r>
              <a:rPr lang="en-GB" sz="1600" dirty="0">
                <a:solidFill>
                  <a:srgbClr val="EC7117"/>
                </a:solidFill>
                <a:latin typeface="APL386 Unicode" panose="020B0709000202000203" pitchFamily="50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808080"/>
                </a:solidFill>
                <a:latin typeface="APL386 Unicode" panose="020B0709000202000203" pitchFamily="50" charset="0"/>
              </a:rPr>
              <a:t>flatten</a:t>
            </a:r>
            <a:r>
              <a:rPr lang="en-GB" sz="16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 </a:t>
            </a:r>
            <a:r>
              <a:rPr lang="en-GB" sz="1600" dirty="0">
                <a:solidFill>
                  <a:srgbClr val="808080"/>
                </a:solidFill>
                <a:latin typeface="APL386 Unicode" panose="020B0709000202000203" pitchFamily="50" charset="0"/>
              </a:rPr>
              <a:t>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808080"/>
                </a:solidFill>
                <a:latin typeface="APL386 Unicode" panose="020B0709000202000203" pitchFamily="50" charset="0"/>
              </a:rPr>
              <a:t>source</a:t>
            </a:r>
            <a:r>
              <a:rPr lang="en-GB" sz="16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      </a:t>
            </a:r>
            <a:r>
              <a:rPr lang="en-GB" sz="1600" dirty="0">
                <a:latin typeface="APL385 Unicode" panose="020B0709000202000203" pitchFamily="49" charset="0"/>
              </a:rPr>
              <a:t>    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  <a:r>
              <a:rPr lang="en-GB" sz="1600" dirty="0" err="1">
                <a:solidFill>
                  <a:srgbClr val="008080"/>
                </a:solidFill>
                <a:latin typeface="APL386 Unicode" panose="020B0709000202000203" pitchFamily="50" charset="0"/>
              </a:rPr>
              <a:t>dir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 err="1">
                <a:solidFill>
                  <a:srgbClr val="808080"/>
                </a:solidFill>
                <a:latin typeface="APL386 Unicode" panose="020B0709000202000203" pitchFamily="50" charset="0"/>
              </a:rPr>
              <a:t>typeExtensions</a:t>
            </a:r>
            <a:r>
              <a:rPr lang="en-GB" sz="16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EC7117"/>
                </a:solidFill>
                <a:latin typeface="APL386 Unicode" panose="020B0709000202000203" pitchFamily="50" charset="0"/>
              </a:rPr>
              <a:t>[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808080"/>
                </a:solidFill>
                <a:latin typeface="APL386 Unicode" panose="020B0709000202000203" pitchFamily="50" charset="0"/>
              </a:rPr>
              <a:t>2</a:t>
            </a:r>
            <a:r>
              <a:rPr lang="en-GB" sz="1600" dirty="0">
                <a:latin typeface="APL385 Unicode" panose="020B0709000202000203" pitchFamily="49" charset="0"/>
              </a:rPr>
              <a:t>   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  <a:r>
              <a:rPr lang="en-GB" sz="1600" dirty="0" err="1">
                <a:solidFill>
                  <a:srgbClr val="008080"/>
                </a:solidFill>
                <a:latin typeface="APL386 Unicode" panose="020B0709000202000203" pitchFamily="50" charset="0"/>
              </a:rPr>
              <a:t>apla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          </a:t>
            </a:r>
            <a:r>
              <a:rPr lang="en-GB" sz="1600" dirty="0">
                <a:solidFill>
                  <a:srgbClr val="808080"/>
                </a:solidFill>
                <a:latin typeface="APL386 Unicode" panose="020B0709000202000203" pitchFamily="50" charset="0"/>
              </a:rPr>
              <a:t>3</a:t>
            </a:r>
            <a:r>
              <a:rPr lang="en-GB" sz="1600" dirty="0">
                <a:latin typeface="APL385 Unicode" panose="020B0709000202000203" pitchFamily="49" charset="0"/>
              </a:rPr>
              <a:t>   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  <a:r>
              <a:rPr lang="en-GB" sz="1600" dirty="0" err="1">
                <a:solidFill>
                  <a:srgbClr val="008080"/>
                </a:solidFill>
                <a:latin typeface="APL386 Unicode" panose="020B0709000202000203" pitchFamily="50" charset="0"/>
              </a:rPr>
              <a:t>aplf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          </a:t>
            </a:r>
            <a:r>
              <a:rPr lang="en-GB" sz="1600" dirty="0">
                <a:solidFill>
                  <a:srgbClr val="808080"/>
                </a:solidFill>
                <a:latin typeface="APL386 Unicode" panose="020B0709000202000203" pitchFamily="50" charset="0"/>
              </a:rPr>
              <a:t>4</a:t>
            </a:r>
            <a:r>
              <a:rPr lang="en-GB" sz="1600" dirty="0">
                <a:latin typeface="APL385 Unicode" panose="020B0709000202000203" pitchFamily="49" charset="0"/>
              </a:rPr>
              <a:t>   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  <a:r>
              <a:rPr lang="en-GB" sz="1600" dirty="0" err="1">
                <a:solidFill>
                  <a:srgbClr val="008080"/>
                </a:solidFill>
                <a:latin typeface="APL386 Unicode" panose="020B0709000202000203" pitchFamily="50" charset="0"/>
              </a:rPr>
              <a:t>aplo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          </a:t>
            </a:r>
            <a:r>
              <a:rPr lang="en-GB" sz="1600" dirty="0">
                <a:solidFill>
                  <a:srgbClr val="808080"/>
                </a:solidFill>
                <a:latin typeface="APL386 Unicode" panose="020B0709000202000203" pitchFamily="50" charset="0"/>
              </a:rPr>
              <a:t>9.1 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  <a:r>
              <a:rPr lang="en-GB" sz="1600" dirty="0" err="1">
                <a:solidFill>
                  <a:srgbClr val="008080"/>
                </a:solidFill>
                <a:latin typeface="APL386 Unicode" panose="020B0709000202000203" pitchFamily="50" charset="0"/>
              </a:rPr>
              <a:t>apln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         </a:t>
            </a:r>
            <a:r>
              <a:rPr lang="en-GB" sz="1600" dirty="0">
                <a:solidFill>
                  <a:srgbClr val="808080"/>
                </a:solidFill>
                <a:latin typeface="APL386 Unicode" panose="020B0709000202000203" pitchFamily="50" charset="0"/>
              </a:rPr>
              <a:t> 9.4 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  <a:r>
              <a:rPr lang="en-GB" sz="1600" dirty="0" err="1">
                <a:solidFill>
                  <a:srgbClr val="008080"/>
                </a:solidFill>
                <a:latin typeface="APL386 Unicode" panose="020B0709000202000203" pitchFamily="50" charset="0"/>
              </a:rPr>
              <a:t>aplc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               </a:t>
            </a:r>
            <a:r>
              <a:rPr lang="en-GB" sz="1600" dirty="0">
                <a:solidFill>
                  <a:srgbClr val="808080"/>
                </a:solidFill>
                <a:latin typeface="APL386 Unicode" panose="020B0709000202000203" pitchFamily="50" charset="0"/>
              </a:rPr>
              <a:t> 9.5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  <a:r>
              <a:rPr lang="en-GB" sz="1600" dirty="0" err="1">
                <a:solidFill>
                  <a:srgbClr val="008080"/>
                </a:solidFill>
                <a:latin typeface="APL386 Unicode" panose="020B0709000202000203" pitchFamily="50" charset="0"/>
              </a:rPr>
              <a:t>apli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'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>
                <a:solidFill>
                  <a:srgbClr val="EC7117"/>
                </a:solidFill>
                <a:latin typeface="APL386 Unicode" panose="020B0709000202000203" pitchFamily="50" charset="0"/>
              </a:rPr>
              <a:t>]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sz="1600" dirty="0">
                <a:solidFill>
                  <a:srgbClr val="808080"/>
                </a:solidFill>
                <a:latin typeface="APL386 Unicode" panose="020B0709000202000203" pitchFamily="50" charset="0"/>
              </a:rPr>
              <a:t>watch</a:t>
            </a:r>
            <a:r>
              <a:rPr lang="en-GB" sz="16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1600" dirty="0">
                <a:latin typeface="APL385 Unicode" panose="020B0709000202000203" pitchFamily="49" charset="0"/>
              </a:rPr>
              <a:t>          </a:t>
            </a:r>
            <a:r>
              <a:rPr lang="en-GB" sz="1600" dirty="0">
                <a:solidFill>
                  <a:srgbClr val="008080"/>
                </a:solidFill>
                <a:latin typeface="APL386 Unicode" panose="020B0709000202000203" pitchFamily="50" charset="0"/>
              </a:rPr>
              <a:t> 'ns'</a:t>
            </a:r>
          </a:p>
          <a:p>
            <a:pPr marL="0" indent="0" eaLnBrk="0" fontAlgn="base" hangingPunct="0">
              <a:spcAft>
                <a:spcPts val="0"/>
              </a:spcAft>
              <a:buClrTx/>
              <a:buSzTx/>
              <a:buNone/>
            </a:pPr>
            <a:r>
              <a:rPr lang="en-GB" sz="1600" dirty="0">
                <a:solidFill>
                  <a:srgbClr val="800000"/>
                </a:solidFill>
                <a:latin typeface="APL385 Unicode" panose="020B0709000202000203" pitchFamily="49" charset="0"/>
              </a:rPr>
              <a:t>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6DC82DD-C488-435B-96F3-C9D16E11B80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anchor="b"/>
          <a:lstStyle/>
          <a:p>
            <a:pPr marL="180975" indent="-180975"/>
            <a:r>
              <a:rPr lang="en-GB" dirty="0"/>
              <a:t>*	Abbreviated</a:t>
            </a:r>
            <a:br>
              <a:rPr lang="en-GB" dirty="0"/>
            </a:br>
            <a:r>
              <a:rPr lang="en-GB" dirty="0"/>
              <a:t>slightly.</a:t>
            </a:r>
          </a:p>
        </p:txBody>
      </p:sp>
    </p:spTree>
    <p:extLst>
      <p:ext uri="{BB962C8B-B14F-4D97-AF65-F5344CB8AC3E}">
        <p14:creationId xmlns:p14="http://schemas.microsoft.com/office/powerpoint/2010/main" val="74025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 Notation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and Language 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5E66D7-9C5C-33D9-F18A-F66AF152388F}"/>
              </a:ext>
            </a:extLst>
          </p:cNvPr>
          <p:cNvSpPr txBox="1">
            <a:spLocks/>
          </p:cNvSpPr>
          <p:nvPr/>
        </p:nvSpPr>
        <p:spPr>
          <a:xfrm>
            <a:off x="608185" y="661475"/>
            <a:ext cx="8528373" cy="3242040"/>
          </a:xfrm>
          <a:prstGeom prst="rect">
            <a:avLst/>
          </a:prstGeom>
        </p:spPr>
        <p:txBody>
          <a:bodyPr/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b="1" dirty="0">
                <a:solidFill>
                  <a:schemeClr val="accent6"/>
                </a:solidFill>
              </a:rPr>
              <a:t>Idea</a:t>
            </a:r>
          </a:p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b="1" dirty="0">
                <a:solidFill>
                  <a:schemeClr val="accent1"/>
                </a:solidFill>
              </a:rPr>
              <a:t>ˇ</a:t>
            </a:r>
          </a:p>
          <a:p>
            <a:pPr marL="0" indent="0" algn="ctr">
              <a:lnSpc>
                <a:spcPct val="4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b="1" dirty="0">
                <a:solidFill>
                  <a:schemeClr val="accent6"/>
                </a:solidFill>
              </a:rPr>
              <a:t>Design</a:t>
            </a:r>
          </a:p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b="1" dirty="0">
                <a:solidFill>
                  <a:schemeClr val="accent1"/>
                </a:solidFill>
              </a:rPr>
              <a:t>ˇ</a:t>
            </a:r>
          </a:p>
          <a:p>
            <a:pPr marL="0" indent="0" algn="ctr">
              <a:lnSpc>
                <a:spcPct val="3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b="1" dirty="0">
                <a:solidFill>
                  <a:schemeClr val="accent6"/>
                </a:solidFill>
              </a:rPr>
              <a:t>Models</a:t>
            </a:r>
          </a:p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b="1" dirty="0">
                <a:solidFill>
                  <a:schemeClr val="accent1"/>
                </a:solidFill>
              </a:rPr>
              <a:t>ˇ</a:t>
            </a:r>
          </a:p>
          <a:p>
            <a:pPr marL="0" indent="0" algn="ctr">
              <a:lnSpc>
                <a:spcPct val="3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b="1" dirty="0">
                <a:solidFill>
                  <a:schemeClr val="accent6"/>
                </a:solidFill>
              </a:rPr>
              <a:t>I-beams</a:t>
            </a:r>
          </a:p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b="1" dirty="0">
                <a:solidFill>
                  <a:schemeClr val="accent1"/>
                </a:solidFill>
              </a:rPr>
              <a:t>ˇ</a:t>
            </a:r>
            <a:endParaRPr lang="en-GB" b="1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3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b="1" dirty="0">
                <a:solidFill>
                  <a:schemeClr val="accent6"/>
                </a:solidFill>
              </a:rPr>
              <a:t>Editing</a:t>
            </a:r>
          </a:p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b="1" dirty="0">
                <a:solidFill>
                  <a:schemeClr val="accent1"/>
                </a:solidFill>
              </a:rPr>
              <a:t>ˇ</a:t>
            </a:r>
          </a:p>
          <a:p>
            <a:pPr marL="0" indent="0" algn="ctr">
              <a:lnSpc>
                <a:spcPct val="3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b="1" dirty="0">
                <a:solidFill>
                  <a:schemeClr val="accent6"/>
                </a:solidFill>
              </a:rPr>
              <a:t>Native</a:t>
            </a:r>
          </a:p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b="1" dirty="0">
                <a:solidFill>
                  <a:schemeClr val="accent1"/>
                </a:solidFill>
              </a:rPr>
              <a:t>ˇ</a:t>
            </a:r>
          </a:p>
          <a:p>
            <a:pPr marL="0" indent="0" algn="ctr">
              <a:lnSpc>
                <a:spcPct val="30000"/>
              </a:lnSpc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b="1" dirty="0">
                <a:solidFill>
                  <a:schemeClr val="accent6"/>
                </a:solidFill>
              </a:rPr>
              <a:t>Tracing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6339C-41CA-A9AF-7B2C-C1F2F12D3DC7}"/>
              </a:ext>
            </a:extLst>
          </p:cNvPr>
          <p:cNvSpPr txBox="1"/>
          <p:nvPr/>
        </p:nvSpPr>
        <p:spPr>
          <a:xfrm>
            <a:off x="5352503" y="1975443"/>
            <a:ext cx="707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👈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9A0524-AA03-AA66-DBD1-DFAC311EA28F}"/>
              </a:ext>
            </a:extLst>
          </p:cNvPr>
          <p:cNvGrpSpPr/>
          <p:nvPr/>
        </p:nvGrpSpPr>
        <p:grpSpPr>
          <a:xfrm>
            <a:off x="6391618" y="1465575"/>
            <a:ext cx="1915925" cy="2212345"/>
            <a:chOff x="6391618" y="1465575"/>
            <a:chExt cx="1915925" cy="2212345"/>
          </a:xfrm>
        </p:grpSpPr>
        <p:grpSp>
          <p:nvGrpSpPr>
            <p:cNvPr id="9" name="Picture 9">
              <a:extLst>
                <a:ext uri="{FF2B5EF4-FFF2-40B4-BE49-F238E27FC236}">
                  <a16:creationId xmlns:a16="http://schemas.microsoft.com/office/drawing/2014/main" id="{506C21D0-2247-52A9-8154-86022AA41D14}"/>
                </a:ext>
              </a:extLst>
            </p:cNvPr>
            <p:cNvGrpSpPr/>
            <p:nvPr/>
          </p:nvGrpSpPr>
          <p:grpSpPr>
            <a:xfrm>
              <a:off x="6391618" y="1465575"/>
              <a:ext cx="1915925" cy="2212345"/>
              <a:chOff x="6391618" y="1465575"/>
              <a:chExt cx="1915925" cy="2212345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329ADF2-85A4-E8D1-B070-C01FB261562E}"/>
                  </a:ext>
                </a:extLst>
              </p:cNvPr>
              <p:cNvSpPr/>
              <p:nvPr/>
            </p:nvSpPr>
            <p:spPr>
              <a:xfrm flipV="1">
                <a:off x="7349478" y="2018624"/>
                <a:ext cx="958065" cy="1659292"/>
              </a:xfrm>
              <a:custGeom>
                <a:avLst/>
                <a:gdLst>
                  <a:gd name="connsiteX0" fmla="*/ 594 w 958065"/>
                  <a:gd name="connsiteY0" fmla="*/ 399 h 1659292"/>
                  <a:gd name="connsiteX1" fmla="*/ 958660 w 958065"/>
                  <a:gd name="connsiteY1" fmla="*/ 553445 h 1659292"/>
                  <a:gd name="connsiteX2" fmla="*/ 958660 w 958065"/>
                  <a:gd name="connsiteY2" fmla="*/ 1659691 h 1659292"/>
                  <a:gd name="connsiteX3" fmla="*/ 594 w 958065"/>
                  <a:gd name="connsiteY3" fmla="*/ 1106566 h 1659292"/>
                  <a:gd name="connsiteX4" fmla="*/ 594 w 958065"/>
                  <a:gd name="connsiteY4" fmla="*/ 399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065" h="1659292">
                    <a:moveTo>
                      <a:pt x="594" y="399"/>
                    </a:moveTo>
                    <a:lnTo>
                      <a:pt x="958660" y="553445"/>
                    </a:lnTo>
                    <a:lnTo>
                      <a:pt x="958660" y="1659691"/>
                    </a:lnTo>
                    <a:lnTo>
                      <a:pt x="594" y="1106566"/>
                    </a:lnTo>
                    <a:lnTo>
                      <a:pt x="594" y="399"/>
                    </a:lnTo>
                    <a:close/>
                  </a:path>
                </a:pathLst>
              </a:custGeom>
              <a:solidFill>
                <a:srgbClr val="EA741B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FC536E4-E2A8-4348-9409-B8CB293018A1}"/>
                  </a:ext>
                </a:extLst>
              </p:cNvPr>
              <p:cNvSpPr/>
              <p:nvPr/>
            </p:nvSpPr>
            <p:spPr>
              <a:xfrm flipV="1">
                <a:off x="6391618" y="2018628"/>
                <a:ext cx="957862" cy="1659292"/>
              </a:xfrm>
              <a:custGeom>
                <a:avLst/>
                <a:gdLst>
                  <a:gd name="connsiteX0" fmla="*/ 151 w 957862"/>
                  <a:gd name="connsiteY0" fmla="*/ 1660173 h 1659292"/>
                  <a:gd name="connsiteX1" fmla="*/ 151 w 957862"/>
                  <a:gd name="connsiteY1" fmla="*/ 553927 h 1659292"/>
                  <a:gd name="connsiteX2" fmla="*/ 958014 w 957862"/>
                  <a:gd name="connsiteY2" fmla="*/ 881 h 1659292"/>
                  <a:gd name="connsiteX3" fmla="*/ 958014 w 957862"/>
                  <a:gd name="connsiteY3" fmla="*/ 1107048 h 1659292"/>
                  <a:gd name="connsiteX4" fmla="*/ 151 w 957862"/>
                  <a:gd name="connsiteY4" fmla="*/ 1660173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862" h="1659292">
                    <a:moveTo>
                      <a:pt x="151" y="1660173"/>
                    </a:moveTo>
                    <a:lnTo>
                      <a:pt x="151" y="553927"/>
                    </a:lnTo>
                    <a:lnTo>
                      <a:pt x="958014" y="881"/>
                    </a:lnTo>
                    <a:lnTo>
                      <a:pt x="958014" y="1107048"/>
                    </a:lnTo>
                    <a:lnTo>
                      <a:pt x="151" y="1660173"/>
                    </a:lnTo>
                    <a:close/>
                  </a:path>
                </a:pathLst>
              </a:custGeom>
              <a:solidFill>
                <a:srgbClr val="F58221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26ED1A5-54E1-8EC0-6A6E-89A26B9F4F0E}"/>
                  </a:ext>
                </a:extLst>
              </p:cNvPr>
              <p:cNvSpPr/>
              <p:nvPr/>
            </p:nvSpPr>
            <p:spPr>
              <a:xfrm flipV="1">
                <a:off x="6391618" y="1465575"/>
                <a:ext cx="1915924" cy="1106177"/>
              </a:xfrm>
              <a:custGeom>
                <a:avLst/>
                <a:gdLst>
                  <a:gd name="connsiteX0" fmla="*/ 234 w 1915924"/>
                  <a:gd name="connsiteY0" fmla="*/ 553381 h 1106177"/>
                  <a:gd name="connsiteX1" fmla="*/ 234 w 1915924"/>
                  <a:gd name="connsiteY1" fmla="*/ 553381 h 1106177"/>
                  <a:gd name="connsiteX2" fmla="*/ 958096 w 1915924"/>
                  <a:gd name="connsiteY2" fmla="*/ 256 h 1106177"/>
                  <a:gd name="connsiteX3" fmla="*/ 1916158 w 1915924"/>
                  <a:gd name="connsiteY3" fmla="*/ 553381 h 1106177"/>
                  <a:gd name="connsiteX4" fmla="*/ 958096 w 1915924"/>
                  <a:gd name="connsiteY4" fmla="*/ 1106434 h 1106177"/>
                  <a:gd name="connsiteX5" fmla="*/ 234 w 1915924"/>
                  <a:gd name="connsiteY5" fmla="*/ 553381 h 110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924" h="1106177">
                    <a:moveTo>
                      <a:pt x="234" y="553381"/>
                    </a:moveTo>
                    <a:lnTo>
                      <a:pt x="234" y="553381"/>
                    </a:lnTo>
                    <a:lnTo>
                      <a:pt x="958096" y="256"/>
                    </a:lnTo>
                    <a:lnTo>
                      <a:pt x="1916158" y="553381"/>
                    </a:lnTo>
                    <a:lnTo>
                      <a:pt x="958096" y="1106434"/>
                    </a:lnTo>
                    <a:lnTo>
                      <a:pt x="234" y="553381"/>
                    </a:lnTo>
                    <a:close/>
                  </a:path>
                </a:pathLst>
              </a:custGeom>
              <a:solidFill>
                <a:srgbClr val="FFA336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D82D3B-3801-AD29-84BA-6A4CE10D2E3D}"/>
                </a:ext>
              </a:extLst>
            </p:cNvPr>
            <p:cNvSpPr txBox="1"/>
            <p:nvPr/>
          </p:nvSpPr>
          <p:spPr>
            <a:xfrm>
              <a:off x="6391619" y="1969718"/>
              <a:ext cx="19159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1</a:t>
              </a:r>
              <a:r>
                <a:rPr lang="en-GB" sz="7200" b="1" spc="-200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9</a:t>
              </a:r>
              <a:r>
                <a:rPr lang="en-GB" sz="6200" b="1" spc="-400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GB" sz="72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3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 Notation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and Language 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1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Array Notation and </a:t>
            </a:r>
            <a:r>
              <a:rPr lang="en-GB" dirty="0"/>
              <a:t>Language 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3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Array Notation and </a:t>
            </a:r>
            <a:r>
              <a:rPr lang="en-GB" dirty="0"/>
              <a:t>Language Vision</a:t>
            </a:r>
            <a:br>
              <a:rPr lang="en-GB" dirty="0"/>
            </a:br>
            <a:r>
              <a:rPr lang="en-GB" dirty="0"/>
              <a:t>👉 </a:t>
            </a:r>
            <a:r>
              <a:rPr lang="en-GB" b="1" dirty="0"/>
              <a:t>System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Setting &amp; Getting Variable Values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993453" y="1264924"/>
            <a:ext cx="7188522" cy="361091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4738" indent="0">
              <a:spcAft>
                <a:spcPts val="0"/>
              </a:spcAft>
              <a:buNone/>
            </a:pPr>
            <a:r>
              <a:rPr lang="en-GB" sz="4800" dirty="0">
                <a:latin typeface="APL385 Unicode" panose="020B0709000202000203" pitchFamily="49" charset="0"/>
              </a:rPr>
              <a:t>⎕NS</a:t>
            </a:r>
            <a:r>
              <a:rPr lang="en-GB" sz="4800" dirty="0"/>
              <a:t> Name Set</a:t>
            </a:r>
            <a:r>
              <a:rPr lang="en-GB" sz="4800" baseline="30000" dirty="0"/>
              <a:t>*</a:t>
            </a:r>
          </a:p>
          <a:p>
            <a:pPr marL="1074738" indent="0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4800" dirty="0">
                <a:latin typeface="APL385 Unicode" panose="020B0709000202000203" pitchFamily="49" charset="0"/>
              </a:rPr>
              <a:t>⎕NG</a:t>
            </a:r>
            <a:r>
              <a:rPr lang="en-GB" sz="4800" dirty="0"/>
              <a:t> Name Get </a:t>
            </a:r>
          </a:p>
          <a:p>
            <a:pPr marL="1074738" indent="0">
              <a:spcAft>
                <a:spcPts val="0"/>
              </a:spcAft>
              <a:buNone/>
            </a:pPr>
            <a:r>
              <a:rPr lang="en-GB" sz="4800" dirty="0">
                <a:latin typeface="APL385 Unicode" panose="020B0709000202000203" pitchFamily="49" charset="0"/>
              </a:rPr>
              <a:t>⎕NV</a:t>
            </a:r>
            <a:r>
              <a:rPr lang="en-GB" sz="4800" dirty="0"/>
              <a:t> Name–Values </a:t>
            </a:r>
          </a:p>
          <a:p>
            <a:pPr marL="1074738" indent="0" algn="r">
              <a:spcAft>
                <a:spcPts val="0"/>
              </a:spcAft>
              <a:buNone/>
            </a:pPr>
            <a:endParaRPr lang="en-GB" dirty="0"/>
          </a:p>
          <a:p>
            <a:pPr marL="1074738" indent="0" algn="r">
              <a:spcAft>
                <a:spcPts val="0"/>
              </a:spcAft>
              <a:buNone/>
            </a:pPr>
            <a:endParaRPr lang="en-GB" dirty="0"/>
          </a:p>
          <a:p>
            <a:pPr marL="1074738" indent="0" algn="r">
              <a:spcAft>
                <a:spcPts val="0"/>
              </a:spcAft>
              <a:buNone/>
            </a:pPr>
            <a:r>
              <a:rPr lang="en-GB" dirty="0"/>
              <a:t>* Consistent extension of existing </a:t>
            </a:r>
            <a:r>
              <a:rPr lang="en-GB" dirty="0">
                <a:latin typeface="APL385 Unicode" panose="020B0709000202000203" pitchFamily="49" charset="0"/>
                <a:cs typeface="Sarabun" panose="00000500000000000000" pitchFamily="2" charset="-34"/>
              </a:rPr>
              <a:t>⎕NS</a:t>
            </a:r>
          </a:p>
        </p:txBody>
      </p:sp>
    </p:spTree>
    <p:extLst>
      <p:ext uri="{BB962C8B-B14F-4D97-AF65-F5344CB8AC3E}">
        <p14:creationId xmlns:p14="http://schemas.microsoft.com/office/powerpoint/2010/main" val="1103003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E3C461-4EE1-28F7-A6F1-43FEEA3A7A5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352FE-272D-F97D-10EB-F7588E43D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28373" cy="401192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myInstance</a:t>
            </a:r>
            <a:r>
              <a:rPr lang="en-GB" dirty="0">
                <a:latin typeface="APL385 Unicode" panose="020B0709000202000203" pitchFamily="49" charset="0"/>
              </a:rPr>
              <a:t> ⎕NS('name1' val1)('name2' val2)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(data header)←⎕CSV(⎕</a:t>
            </a:r>
            <a:r>
              <a:rPr lang="en-GB" dirty="0" err="1">
                <a:latin typeface="APL385 Unicode" panose="020B0709000202000203" pitchFamily="49" charset="0"/>
              </a:rPr>
              <a:t>OPT'Invert</a:t>
            </a:r>
            <a:r>
              <a:rPr lang="en-GB" dirty="0">
                <a:latin typeface="APL385 Unicode" panose="020B0709000202000203" pitchFamily="49" charset="0"/>
              </a:rPr>
              <a:t>' 2) path ⍬ 4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table←⎕NS (↑header) data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table.age</a:t>
            </a:r>
            <a:r>
              <a:rPr lang="en-GB" dirty="0">
                <a:latin typeface="APL385 Unicode" panose="020B0709000202000203" pitchFamily="49" charset="0"/>
              </a:rPr>
              <a:t>   ⍝ one of the columns is "age"</a:t>
            </a:r>
          </a:p>
          <a:p>
            <a:pPr marL="0" indent="0">
              <a:spcAft>
                <a:spcPts val="240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B429F-107A-4069-B1C0-462F695BFED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CA3418-B04B-92CD-DEDC-F01C3A43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&amp; Getting</a:t>
            </a:r>
            <a:r>
              <a:rPr lang="en-GB" dirty="0"/>
              <a:t> Variable Values</a:t>
            </a:r>
          </a:p>
        </p:txBody>
      </p:sp>
    </p:spTree>
    <p:extLst>
      <p:ext uri="{BB962C8B-B14F-4D97-AF65-F5344CB8AC3E}">
        <p14:creationId xmlns:p14="http://schemas.microsoft.com/office/powerpoint/2010/main" val="428583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352FE-272D-F97D-10EB-F7588E43D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9023673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jsondata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[{"first":"</a:t>
            </a:r>
            <a:r>
              <a:rPr lang="en-GB" dirty="0" err="1">
                <a:latin typeface="APL385 Unicode" panose="020B0709000202000203" pitchFamily="49" charset="0"/>
              </a:rPr>
              <a:t>Kelju</a:t>
            </a:r>
            <a:r>
              <a:rPr lang="en-GB" dirty="0">
                <a:latin typeface="APL385 Unicode" panose="020B0709000202000203" pitchFamily="49" charset="0"/>
              </a:rPr>
              <a:t>","mid":"K.","last":"</a:t>
            </a:r>
            <a:r>
              <a:rPr lang="en-GB" dirty="0" err="1">
                <a:latin typeface="APL385 Unicode" panose="020B0709000202000203" pitchFamily="49" charset="0"/>
              </a:rPr>
              <a:t>Kojootti</a:t>
            </a:r>
            <a:r>
              <a:rPr lang="en-GB" dirty="0">
                <a:latin typeface="APL385 Unicode" panose="020B0709000202000203" pitchFamily="49" charset="0"/>
              </a:rPr>
              <a:t>"},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{"first":"Mikki","last":"</a:t>
            </a:r>
            <a:r>
              <a:rPr lang="en-GB" dirty="0" err="1">
                <a:latin typeface="APL385 Unicode" panose="020B0709000202000203" pitchFamily="49" charset="0"/>
              </a:rPr>
              <a:t>Hiiri</a:t>
            </a:r>
            <a:r>
              <a:rPr lang="en-GB" dirty="0">
                <a:latin typeface="APL385 Unicode" panose="020B0709000202000203" pitchFamily="49" charset="0"/>
              </a:rPr>
              <a:t>"}]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persons←0 ⎕JSON </a:t>
            </a:r>
            <a:r>
              <a:rPr lang="en-GB" dirty="0" err="1">
                <a:latin typeface="APL385 Unicode" panose="020B0709000202000203" pitchFamily="49" charset="0"/>
              </a:rPr>
              <a:t>jsondata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(⊃persons).mid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K.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persons.mid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VALUE ERROR: Undefined name: mid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persons.mid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B429F-107A-4069-B1C0-462F695BFED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CA3418-B04B-92CD-DEDC-F01C3A43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Setting &amp; </a:t>
            </a:r>
            <a:r>
              <a:rPr lang="en-GB" dirty="0"/>
              <a:t>Getting Variable Values</a:t>
            </a:r>
          </a:p>
        </p:txBody>
      </p:sp>
    </p:spTree>
    <p:extLst>
      <p:ext uri="{BB962C8B-B14F-4D97-AF65-F5344CB8AC3E}">
        <p14:creationId xmlns:p14="http://schemas.microsoft.com/office/powerpoint/2010/main" val="5686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352FE-272D-F97D-10EB-F7588E43D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9006327" cy="3973825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jsondata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[{"first":"</a:t>
            </a:r>
            <a:r>
              <a:rPr lang="en-GB" dirty="0" err="1">
                <a:latin typeface="APL385 Unicode" panose="020B0709000202000203" pitchFamily="49" charset="0"/>
              </a:rPr>
              <a:t>Kelju</a:t>
            </a:r>
            <a:r>
              <a:rPr lang="en-GB" dirty="0">
                <a:latin typeface="APL385 Unicode" panose="020B0709000202000203" pitchFamily="49" charset="0"/>
              </a:rPr>
              <a:t>","mid":"K.","last":"</a:t>
            </a:r>
            <a:r>
              <a:rPr lang="en-GB" dirty="0" err="1">
                <a:latin typeface="APL385 Unicode" panose="020B0709000202000203" pitchFamily="49" charset="0"/>
              </a:rPr>
              <a:t>Kojootti</a:t>
            </a:r>
            <a:r>
              <a:rPr lang="en-GB" dirty="0">
                <a:latin typeface="APL385 Unicode" panose="020B0709000202000203" pitchFamily="49" charset="0"/>
              </a:rPr>
              <a:t>"},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{"first":"Mikki","last":"</a:t>
            </a:r>
            <a:r>
              <a:rPr lang="en-GB" dirty="0" err="1">
                <a:latin typeface="APL385 Unicode" panose="020B0709000202000203" pitchFamily="49" charset="0"/>
              </a:rPr>
              <a:t>Hiiri</a:t>
            </a:r>
            <a:r>
              <a:rPr lang="en-GB" dirty="0">
                <a:latin typeface="APL385 Unicode" panose="020B0709000202000203" pitchFamily="49" charset="0"/>
              </a:rPr>
              <a:t>"}]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persons←0 ⎕JSON </a:t>
            </a:r>
            <a:r>
              <a:rPr lang="en-GB" dirty="0" err="1">
                <a:latin typeface="APL385 Unicode" panose="020B0709000202000203" pitchFamily="49" charset="0"/>
              </a:rPr>
              <a:t>jsondata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(⊃persons).mid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K.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persons ⎕NG ⊂'mid' ''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┌──┬┐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│K.││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└──┴┘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B429F-107A-4069-B1C0-462F695BFED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CA3418-B04B-92CD-DEDC-F01C3A43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Setting &amp; </a:t>
            </a:r>
            <a:r>
              <a:rPr lang="en-GB" dirty="0"/>
              <a:t>Getting Variable Values</a:t>
            </a:r>
          </a:p>
        </p:txBody>
      </p:sp>
    </p:spTree>
    <p:extLst>
      <p:ext uri="{BB962C8B-B14F-4D97-AF65-F5344CB8AC3E}">
        <p14:creationId xmlns:p14="http://schemas.microsoft.com/office/powerpoint/2010/main" val="135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E3C461-4EE1-28F7-A6F1-43FEEA3A7A5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352FE-272D-F97D-10EB-F7588E43D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2420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:If 900⌶0 ⋄ leftArg←42 ⋄ :</a:t>
            </a:r>
            <a:r>
              <a:rPr lang="en-GB" dirty="0" err="1">
                <a:latin typeface="APL385 Unicode" panose="020B0709000202000203" pitchFamily="49" charset="0"/>
              </a:rPr>
              <a:t>EndIf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leftArg</a:t>
            </a:r>
            <a:r>
              <a:rPr lang="en-GB" dirty="0">
                <a:latin typeface="APL385 Unicode" panose="020B0709000202000203" pitchFamily="49" charset="0"/>
              </a:rPr>
              <a:t>←⎕NG⊂'</a:t>
            </a:r>
            <a:r>
              <a:rPr lang="en-GB" dirty="0" err="1">
                <a:latin typeface="APL385 Unicode" panose="020B0709000202000203" pitchFamily="49" charset="0"/>
              </a:rPr>
              <a:t>leftArg</a:t>
            </a:r>
            <a:r>
              <a:rPr lang="en-GB" dirty="0">
                <a:latin typeface="APL385 Unicode" panose="020B0709000202000203" pitchFamily="49" charset="0"/>
              </a:rPr>
              <a:t>' 42</a:t>
            </a:r>
          </a:p>
          <a:p>
            <a:pPr marL="0" indent="0">
              <a:spcAft>
                <a:spcPts val="60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:Trap (⎕NG⊂'DEBUG' 0)↓0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:Trap ⎕NG⊂'TRAP' 0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effective ← specified ⎕NG defaults</a:t>
            </a:r>
          </a:p>
          <a:p>
            <a:pPr marL="0" indent="0">
              <a:spcAft>
                <a:spcPts val="30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effective ← ⎕NG/settings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B429F-107A-4069-B1C0-462F695BFED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CA3418-B04B-92CD-DEDC-F01C3A43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Setting &amp; </a:t>
            </a:r>
            <a:r>
              <a:rPr lang="en-GB" dirty="0"/>
              <a:t>Getting Variable Values</a:t>
            </a:r>
          </a:p>
        </p:txBody>
      </p:sp>
    </p:spTree>
    <p:extLst>
      <p:ext uri="{BB962C8B-B14F-4D97-AF65-F5344CB8AC3E}">
        <p14:creationId xmlns:p14="http://schemas.microsoft.com/office/powerpoint/2010/main" val="21291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E3C461-4EE1-28F7-A6F1-43FEEA3A7A5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352FE-272D-F97D-10EB-F7588E43D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7020576" cy="47644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(header data)←namespace ⎕NV 2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data (↓header) ⎕CSV path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sz="13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↑⎕DMX ⎕NV ¯2</a:t>
            </a: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┌────────────────┬──────────────────────────────────────────┐</a:t>
            </a: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│Category        │General                                   │</a:t>
            </a: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├────────────────┼──────────────────────────────────────────┤</a:t>
            </a: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│DM              │┌────────────┬────────┬───────┐           │</a:t>
            </a: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                ││DOMAIN ERROR│      ÷0│      ∧│           │</a:t>
            </a: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                │└────────────┴────────┴───────┘           │</a:t>
            </a: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├────────────────┼──────────────────────────────────────────┤</a:t>
            </a: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│EM              │DOMAIN ERROR                              │</a:t>
            </a: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├────────────────┼──────────────────────────────────────────┤</a:t>
            </a: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│EN              │11                                        │</a:t>
            </a: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B429F-107A-4069-B1C0-462F695BFED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CA3418-B04B-92CD-DEDC-F01C3A43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Setting &amp; </a:t>
            </a:r>
            <a:r>
              <a:rPr lang="en-GB" dirty="0"/>
              <a:t>Getting Variable Values</a:t>
            </a:r>
          </a:p>
        </p:txBody>
      </p:sp>
    </p:spTree>
    <p:extLst>
      <p:ext uri="{BB962C8B-B14F-4D97-AF65-F5344CB8AC3E}">
        <p14:creationId xmlns:p14="http://schemas.microsoft.com/office/powerpoint/2010/main" val="60869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Array Notation and </a:t>
            </a:r>
            <a:r>
              <a:rPr lang="en-GB" dirty="0"/>
              <a:t>Language Vision</a:t>
            </a:r>
            <a:br>
              <a:rPr lang="en-GB" dirty="0"/>
            </a:br>
            <a:r>
              <a:rPr lang="en-GB" dirty="0"/>
              <a:t>👉 </a:t>
            </a:r>
            <a:r>
              <a:rPr lang="en-GB" b="1" dirty="0"/>
              <a:t>Primitives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033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Depth</a:t>
            </a:r>
            <a:endParaRPr lang="en-GB" dirty="0"/>
          </a:p>
          <a:p>
            <a:pPr marL="0" indent="0" algn="ctr">
              <a:buNone/>
            </a:pPr>
            <a:endParaRPr lang="en-GB" sz="7200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1D732238-9BBC-8EBB-AC95-B49B97DCF0E5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⍥">
            <a:extLst>
              <a:ext uri="{FF2B5EF4-FFF2-40B4-BE49-F238E27FC236}">
                <a16:creationId xmlns:a16="http://schemas.microsoft.com/office/drawing/2014/main" id="{5F515714-8DCC-DBF5-77D5-D1F0293EC4D7}"/>
              </a:ext>
            </a:extLst>
          </p:cNvPr>
          <p:cNvSpPr txBox="1"/>
          <p:nvPr/>
        </p:nvSpPr>
        <p:spPr>
          <a:xfrm>
            <a:off x="4221882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APL385 Unicode" panose="020B0709000202000203" pitchFamily="49" charset="0"/>
              </a:rPr>
              <a:t>⍥</a:t>
            </a:r>
          </a:p>
        </p:txBody>
      </p:sp>
      <p:sp>
        <p:nvSpPr>
          <p:cNvPr id="8" name="k">
            <a:extLst>
              <a:ext uri="{FF2B5EF4-FFF2-40B4-BE49-F238E27FC236}">
                <a16:creationId xmlns:a16="http://schemas.microsoft.com/office/drawing/2014/main" id="{C3322D70-34E4-027C-E927-A899325384E2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43967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0" y="1688053"/>
            <a:ext cx="5073517" cy="1767394"/>
          </a:xfrm>
        </p:spPr>
        <p:txBody>
          <a:bodyPr/>
          <a:lstStyle/>
          <a:p>
            <a:r>
              <a:rPr lang="en-GB" dirty="0"/>
              <a:t>Array Notation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and Language 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26ADE0-4C79-3DBA-FCDE-4AADA83DE097}"/>
              </a:ext>
            </a:extLst>
          </p:cNvPr>
          <p:cNvSpPr txBox="1">
            <a:spLocks/>
          </p:cNvSpPr>
          <p:nvPr/>
        </p:nvSpPr>
        <p:spPr>
          <a:xfrm>
            <a:off x="445060" y="1049430"/>
            <a:ext cx="5073517" cy="17673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APL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Fp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←!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Fp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4 (5 6)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┌──┬───────┐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│24│120 720│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└──┴───────┘</a:t>
            </a:r>
          </a:p>
          <a:p>
            <a:pPr marL="36195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B2C6AC5-72D0-FF8D-BE85-99ACBBABEE46}"/>
              </a:ext>
            </a:extLst>
          </p:cNvPr>
          <p:cNvSpPr/>
          <p:nvPr/>
        </p:nvSpPr>
        <p:spPr>
          <a:xfrm>
            <a:off x="6140450" y="2730499"/>
            <a:ext cx="2198062" cy="1226107"/>
          </a:xfrm>
          <a:prstGeom prst="cloudCallout">
            <a:avLst>
              <a:gd name="adj1" fmla="val 41154"/>
              <a:gd name="adj2" fmla="val 78861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Scalar function!</a:t>
            </a:r>
          </a:p>
        </p:txBody>
      </p:sp>
    </p:spTree>
    <p:extLst>
      <p:ext uri="{BB962C8B-B14F-4D97-AF65-F5344CB8AC3E}">
        <p14:creationId xmlns:p14="http://schemas.microsoft.com/office/powerpoint/2010/main" val="23096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←{×/⍳⍵}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4 (5 6)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DOMAIN ERROR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[0]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←{×/⍳⍵}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   ∧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Fs←{×/⍳⍵}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⍥0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Fs 4 (5 6)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┌──┬───────┐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│24│120 720│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└──┴───────┘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C6F8861A-10A6-D8CB-73BD-3F639932F0C4}"/>
              </a:ext>
            </a:extLst>
          </p:cNvPr>
          <p:cNvSpPr/>
          <p:nvPr/>
        </p:nvSpPr>
        <p:spPr>
          <a:xfrm>
            <a:off x="6140450" y="2730499"/>
            <a:ext cx="2198062" cy="1226107"/>
          </a:xfrm>
          <a:prstGeom prst="cloudCallout">
            <a:avLst>
              <a:gd name="adj1" fmla="val 41154"/>
              <a:gd name="adj2" fmla="val 78861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Scalar function!</a:t>
            </a:r>
          </a:p>
        </p:txBody>
      </p:sp>
    </p:spTree>
    <p:extLst>
      <p:ext uri="{BB962C8B-B14F-4D97-AF65-F5344CB8AC3E}">
        <p14:creationId xmlns:p14="http://schemas.microsoft.com/office/powerpoint/2010/main" val="18158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(⌽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⍥1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FinnAPL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('APL'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yhdistyksen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')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┌───────┬─────────────────┐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LPAnniF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│┌───┬───────────┐│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       ││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LPA│neskytsidhy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       │└───┴───────────┘│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└───────┴─────────────────┘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(⌽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⍥2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FinnAPL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('APL'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yhdistyksen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')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┌───────┬─────────────────┐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LPAnniF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│┌───────────┬───┐│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       ││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yhdistyksen│APL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       │└───────────┴───┘│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└───────┴─────────────────┘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55CEA1-EE0F-DD35-7F65-69AF68C318F2}"/>
              </a:ext>
            </a:extLst>
          </p:cNvPr>
          <p:cNvSpPr/>
          <p:nvPr/>
        </p:nvSpPr>
        <p:spPr>
          <a:xfrm>
            <a:off x="2600325" y="1264925"/>
            <a:ext cx="1657350" cy="4495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53EF0D-FE84-BCD5-0035-E605E0672929}"/>
              </a:ext>
            </a:extLst>
          </p:cNvPr>
          <p:cNvSpPr/>
          <p:nvPr/>
        </p:nvSpPr>
        <p:spPr>
          <a:xfrm>
            <a:off x="4616289" y="1264925"/>
            <a:ext cx="895512" cy="4495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0DD493-B5B1-CF0C-2EDA-FDE84BACCDD1}"/>
              </a:ext>
            </a:extLst>
          </p:cNvPr>
          <p:cNvSpPr/>
          <p:nvPr/>
        </p:nvSpPr>
        <p:spPr>
          <a:xfrm>
            <a:off x="5717851" y="1264924"/>
            <a:ext cx="2349824" cy="4495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AB6570-4BE4-3317-C370-695996B9F945}"/>
              </a:ext>
            </a:extLst>
          </p:cNvPr>
          <p:cNvSpPr/>
          <p:nvPr/>
        </p:nvSpPr>
        <p:spPr>
          <a:xfrm>
            <a:off x="2600325" y="2912271"/>
            <a:ext cx="1657350" cy="4495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62775E-8D21-330A-7E12-2A34982A3E7A}"/>
              </a:ext>
            </a:extLst>
          </p:cNvPr>
          <p:cNvSpPr/>
          <p:nvPr/>
        </p:nvSpPr>
        <p:spPr>
          <a:xfrm>
            <a:off x="4616288" y="2912271"/>
            <a:ext cx="3451387" cy="4495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2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(⌽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⍥¯1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FinnAPL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('APL'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yhdistyksen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')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┌───────┬─────────────────┐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LPAnniF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│┌───────────┬───┐│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       ││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yhdistyksen│APL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       │└───────────┴───┘│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└───────┴─────────────────┘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(⌽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¨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FinnAPL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('APL'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yhdistyksen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')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┌───────┬─────────────────┐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LPAnniF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│┌───────────┬───┐│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       ││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yhdistyksen│APL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       │└───────────┴───┘│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└───────┴─────────────────┘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77F8B3-5D20-73D5-D574-FCADA3207B1A}"/>
              </a:ext>
            </a:extLst>
          </p:cNvPr>
          <p:cNvSpPr/>
          <p:nvPr/>
        </p:nvSpPr>
        <p:spPr>
          <a:xfrm>
            <a:off x="2775585" y="1266351"/>
            <a:ext cx="1657350" cy="4495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90556D-D3C8-ECD7-991F-EA350192D960}"/>
              </a:ext>
            </a:extLst>
          </p:cNvPr>
          <p:cNvSpPr/>
          <p:nvPr/>
        </p:nvSpPr>
        <p:spPr>
          <a:xfrm>
            <a:off x="4791548" y="1266351"/>
            <a:ext cx="3451387" cy="4495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(⌽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⍥¯2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FinnAPL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('APL'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yhdistyksen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')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┌───────┬─────────────────┐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FinnAPL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│┌───┬───────────┐│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       ││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LPA│neskytsidhy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       │└───┴───────────┘│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└───────┴─────────────────┘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(⌽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¨¨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FinnAPL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('APL'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yhdistyksen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')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┌───────┬─────────────────┐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FinnAPL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│┌───┬───────────┐│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       ││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LPA│neskytsidhy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       │└───┴───────────┘│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└───────┴─────────────────┘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73D37E-0212-1732-4E05-40FDBCFAEE91}"/>
              </a:ext>
            </a:extLst>
          </p:cNvPr>
          <p:cNvSpPr/>
          <p:nvPr/>
        </p:nvSpPr>
        <p:spPr>
          <a:xfrm>
            <a:off x="2972978" y="1366361"/>
            <a:ext cx="180000" cy="26574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CF37AC-93D1-82B4-09EB-38A9E231CFF7}"/>
              </a:ext>
            </a:extLst>
          </p:cNvPr>
          <p:cNvSpPr/>
          <p:nvPr/>
        </p:nvSpPr>
        <p:spPr>
          <a:xfrm>
            <a:off x="4795755" y="1264925"/>
            <a:ext cx="895512" cy="4495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F7F2C3-659B-6A91-00D2-A55849C77260}"/>
              </a:ext>
            </a:extLst>
          </p:cNvPr>
          <p:cNvSpPr/>
          <p:nvPr/>
        </p:nvSpPr>
        <p:spPr>
          <a:xfrm>
            <a:off x="5897317" y="1264924"/>
            <a:ext cx="2349824" cy="4495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B7926F-AC57-9141-97DA-2ADFB9BD402B}"/>
              </a:ext>
            </a:extLst>
          </p:cNvPr>
          <p:cNvSpPr/>
          <p:nvPr/>
        </p:nvSpPr>
        <p:spPr>
          <a:xfrm>
            <a:off x="3155541" y="1366361"/>
            <a:ext cx="180000" cy="26574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84B3E3-AE1C-C72B-61CC-C72028927E2F}"/>
              </a:ext>
            </a:extLst>
          </p:cNvPr>
          <p:cNvSpPr/>
          <p:nvPr/>
        </p:nvSpPr>
        <p:spPr>
          <a:xfrm>
            <a:off x="3338104" y="1366361"/>
            <a:ext cx="180000" cy="26574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28D4AD-83C5-00CB-9D51-0BFFD3B9BCCA}"/>
              </a:ext>
            </a:extLst>
          </p:cNvPr>
          <p:cNvSpPr/>
          <p:nvPr/>
        </p:nvSpPr>
        <p:spPr>
          <a:xfrm>
            <a:off x="3520667" y="1366361"/>
            <a:ext cx="180000" cy="26574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C84FBE-B6DB-2790-8521-3C8FDAB32198}"/>
              </a:ext>
            </a:extLst>
          </p:cNvPr>
          <p:cNvSpPr/>
          <p:nvPr/>
        </p:nvSpPr>
        <p:spPr>
          <a:xfrm>
            <a:off x="3703230" y="1366361"/>
            <a:ext cx="180000" cy="26574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6FD553-6D6D-13B0-1702-1CCCC7DC9CB7}"/>
              </a:ext>
            </a:extLst>
          </p:cNvPr>
          <p:cNvSpPr/>
          <p:nvPr/>
        </p:nvSpPr>
        <p:spPr>
          <a:xfrm>
            <a:off x="3885793" y="1366361"/>
            <a:ext cx="180000" cy="26574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0461F9-8C96-E500-6699-BA469A3110BD}"/>
              </a:ext>
            </a:extLst>
          </p:cNvPr>
          <p:cNvSpPr/>
          <p:nvPr/>
        </p:nvSpPr>
        <p:spPr>
          <a:xfrm>
            <a:off x="4068353" y="1366361"/>
            <a:ext cx="180000" cy="26574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3521503" y="1264925"/>
            <a:ext cx="213242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Select</a:t>
            </a:r>
            <a:endParaRPr lang="en-GB" dirty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7200" dirty="0">
                <a:latin typeface="APL385 Unicode" panose="020B0709000202000203" pitchFamily="49" charset="0"/>
              </a:rPr>
              <a:t>⊇</a:t>
            </a:r>
            <a:endParaRPr lang="en-GB" sz="7200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8" name="f">
            <a:extLst>
              <a:ext uri="{FF2B5EF4-FFF2-40B4-BE49-F238E27FC236}">
                <a16:creationId xmlns:a16="http://schemas.microsoft.com/office/drawing/2014/main" id="{F92BE025-062E-43B4-AD31-444B89EBD4C5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</a:p>
        </p:txBody>
      </p:sp>
      <p:sp>
        <p:nvSpPr>
          <p:cNvPr id="9" name="k">
            <a:extLst>
              <a:ext uri="{FF2B5EF4-FFF2-40B4-BE49-F238E27FC236}">
                <a16:creationId xmlns:a16="http://schemas.microsoft.com/office/drawing/2014/main" id="{76356E22-B97E-B14C-54F5-C2ABDE76086B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227030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{(⍋⍵)⊇⍵}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{(⍋⍺)⊇⍵}    ⍝ "sort Y by X"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{(?⍨≢⍵)⊇⍵}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Grade   ← {(bounds⍸⍵)⊇grades}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67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361950" algn="l"/>
              </a:tabLst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361950" algn="l"/>
              </a:tabLst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⎕←t←3 8⍴⎕A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┌→───────┐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↓ABCDEFGH│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│IJKLMNOP│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│QRSTUVWX│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361950" algn="l"/>
              </a:tabLst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2BF8DAF-FF2E-4900-5250-5A7B0C8CA6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nn-NO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nn-NO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nn-NO" dirty="0">
                <a:latin typeface="APL385 Unicode" panose="020B0709000202000203" pitchFamily="49" charset="0"/>
              </a:rPr>
              <a:t>    </a:t>
            </a:r>
            <a:r>
              <a:rPr lang="fi-FI" dirty="0">
                <a:latin typeface="APL385 Unicode" panose="020B0709000202000203" pitchFamily="49" charset="0"/>
              </a:rPr>
              <a:t>t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fi-FI" dirty="0">
                <a:latin typeface="APL385 Unicode" panose="020B0709000202000203" pitchFamily="49" charset="0"/>
              </a:rPr>
              <a:t>(1 8)(2 7)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nn-NO" dirty="0">
                <a:latin typeface="APL385 Unicode" panose="020B0709000202000203" pitchFamily="49" charset="0"/>
              </a:rPr>
              <a:t>HO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fi-FI" dirty="0">
                <a:latin typeface="APL385 Unicode" panose="020B0709000202000203" pitchFamily="49" charset="0"/>
              </a:rPr>
              <a:t>    (1 8)(2 7)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⊇</a:t>
            </a:r>
            <a:r>
              <a:rPr lang="fi-FI" dirty="0">
                <a:latin typeface="APL385 Unicode" panose="020B0709000202000203" pitchFamily="49" charset="0"/>
              </a:rPr>
              <a:t>t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fi-FI" dirty="0">
                <a:latin typeface="APL385 Unicode" panose="020B0709000202000203" pitchFamily="49" charset="0"/>
              </a:rPr>
              <a:t>HO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4591374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⎕←s←2 2⍴'Dad'3'Mum'5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↓ ┌→──┐   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 │Dad│ 3 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 └───┘   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 ┌→──┐   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 │Mum│ 5 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 └───┘   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└∊────────┘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46F38A0-DEB1-955C-EBB1-1190D344F69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59" y="1264925"/>
            <a:ext cx="4396741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pt-BR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pt-BR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    s</a:t>
            </a:r>
            <a:r>
              <a:rPr lang="pt-BR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pt-BR" dirty="0">
                <a:latin typeface="APL385 Unicode" panose="020B0709000202000203" pitchFamily="49" charset="0"/>
              </a:rPr>
              <a:t>((2 1)3)((1 1)2)</a:t>
            </a:r>
            <a:r>
              <a:rPr lang="pt-BR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ma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((2 1)3)((1 1)2)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latin typeface="APL385 Unicode" panose="020B0709000202000203" pitchFamily="49" charset="0"/>
              </a:rPr>
              <a:t>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34892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Behind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⍛</a:t>
            </a: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269D42D3-BFA9-8F96-15A2-AE78141167D4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g">
            <a:extLst>
              <a:ext uri="{FF2B5EF4-FFF2-40B4-BE49-F238E27FC236}">
                <a16:creationId xmlns:a16="http://schemas.microsoft.com/office/drawing/2014/main" id="{2604FE2A-7837-78D5-8638-31467402BDB9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F629FF4-129B-1EED-08BC-CE1621792C36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65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0" y="1688053"/>
            <a:ext cx="5073517" cy="1767394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A</a:t>
            </a:r>
            <a:r>
              <a:rPr lang="en-GB" dirty="0"/>
              <a:t>rray </a:t>
            </a:r>
            <a:r>
              <a:rPr lang="en-GB" dirty="0">
                <a:solidFill>
                  <a:schemeClr val="accent1"/>
                </a:solidFill>
              </a:rPr>
              <a:t>N</a:t>
            </a:r>
            <a:r>
              <a:rPr lang="en-GB" dirty="0"/>
              <a:t>otation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and Language 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26ADE0-4C79-3DBA-FCDE-4AADA83DE097}"/>
              </a:ext>
            </a:extLst>
          </p:cNvPr>
          <p:cNvSpPr txBox="1">
            <a:spLocks/>
          </p:cNvSpPr>
          <p:nvPr/>
        </p:nvSpPr>
        <p:spPr>
          <a:xfrm>
            <a:off x="445060" y="1049430"/>
            <a:ext cx="5073517" cy="17673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APL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CE3D41A-D07B-CB8F-D799-23842EDD3939}"/>
              </a:ext>
            </a:extLst>
          </p:cNvPr>
          <p:cNvSpPr/>
          <p:nvPr/>
        </p:nvSpPr>
        <p:spPr>
          <a:xfrm>
            <a:off x="3312432" y="2211478"/>
            <a:ext cx="2519136" cy="1210691"/>
          </a:xfrm>
          <a:prstGeom prst="cloudCallout">
            <a:avLst>
              <a:gd name="adj1" fmla="val -56703"/>
              <a:gd name="adj2" fmla="val 81860"/>
            </a:avLst>
          </a:prstGeom>
          <a:solidFill>
            <a:schemeClr val="bg1"/>
          </a:solidFill>
          <a:ln w="381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marL="0" indent="0" algn="ctr">
              <a:buNone/>
            </a:pPr>
            <a:r>
              <a:rPr lang="en-GB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APLAN</a:t>
            </a:r>
          </a:p>
        </p:txBody>
      </p:sp>
    </p:spTree>
    <p:extLst>
      <p:ext uri="{BB962C8B-B14F-4D97-AF65-F5344CB8AC3E}">
        <p14:creationId xmlns:p14="http://schemas.microsoft.com/office/powerpoint/2010/main" val="18669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Behind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⍛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4800" dirty="0">
                <a:latin typeface="APL385 Unicode" panose="020B0709000202000203" pitchFamily="49" charset="0"/>
              </a:rPr>
              <a:t>(</a:t>
            </a:r>
            <a:r>
              <a:rPr lang="en-GB" sz="48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sz="4800" dirty="0" err="1">
                <a:latin typeface="APL385 Unicode" panose="020B0709000202000203" pitchFamily="49" charset="0"/>
              </a:rPr>
              <a:t>⍛</a:t>
            </a:r>
            <a:r>
              <a:rPr lang="en-GB" sz="48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r>
              <a:rPr lang="en-GB" sz="4800" dirty="0">
                <a:latin typeface="APL385 Unicode" panose="020B0709000202000203" pitchFamily="49" charset="0"/>
              </a:rPr>
              <a:t>)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269D42D3-BFA9-8F96-15A2-AE78141167D4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g">
            <a:extLst>
              <a:ext uri="{FF2B5EF4-FFF2-40B4-BE49-F238E27FC236}">
                <a16:creationId xmlns:a16="http://schemas.microsoft.com/office/drawing/2014/main" id="{2604FE2A-7837-78D5-8638-31467402BDB9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F629FF4-129B-1EED-08BC-CE1621792C36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dirty="0"/>
              <a:t>Function Composition</a:t>
            </a:r>
          </a:p>
        </p:txBody>
      </p:sp>
    </p:spTree>
    <p:extLst>
      <p:ext uri="{BB962C8B-B14F-4D97-AF65-F5344CB8AC3E}">
        <p14:creationId xmlns:p14="http://schemas.microsoft.com/office/powerpoint/2010/main" val="21374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Behind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⍛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4800" dirty="0">
                <a:latin typeface="APL385 Unicode" panose="020B0709000202000203" pitchFamily="49" charset="0"/>
              </a:rPr>
              <a:t>(</a:t>
            </a:r>
            <a:r>
              <a:rPr lang="en-GB" sz="4800" dirty="0">
                <a:solidFill>
                  <a:schemeClr val="accent2"/>
                </a:solidFill>
                <a:latin typeface="APL385 Unicode" panose="020B0709000202000203" pitchFamily="49" charset="0"/>
              </a:rPr>
              <a:t>f  </a:t>
            </a:r>
            <a:r>
              <a:rPr lang="en-GB" sz="4800" dirty="0">
                <a:latin typeface="APL385 Unicode" panose="020B0709000202000203" pitchFamily="49" charset="0"/>
              </a:rPr>
              <a:t>)</a:t>
            </a:r>
            <a:r>
              <a:rPr lang="en-GB" sz="48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 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269D42D3-BFA9-8F96-15A2-AE78141167D4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g">
            <a:extLst>
              <a:ext uri="{FF2B5EF4-FFF2-40B4-BE49-F238E27FC236}">
                <a16:creationId xmlns:a16="http://schemas.microsoft.com/office/drawing/2014/main" id="{2604FE2A-7837-78D5-8638-31467402BDB9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F629FF4-129B-1EED-08BC-CE1621792C36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876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Char"/>
      </p:transition>
    </mc:Choice>
    <mc:Fallback xmlns="">
      <p:transition spd="slow" advTm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Behind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⍛</a:t>
            </a:r>
          </a:p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(</a:t>
            </a:r>
            <a:r>
              <a:rPr lang="en-GB" sz="48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4800" dirty="0">
                <a:latin typeface="APL385 Unicode" panose="020B0709000202000203" pitchFamily="49" charset="0"/>
              </a:rPr>
              <a:t>)</a:t>
            </a:r>
            <a:r>
              <a:rPr lang="en-GB" sz="48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269D42D3-BFA9-8F96-15A2-AE78141167D4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g">
            <a:extLst>
              <a:ext uri="{FF2B5EF4-FFF2-40B4-BE49-F238E27FC236}">
                <a16:creationId xmlns:a16="http://schemas.microsoft.com/office/drawing/2014/main" id="{2604FE2A-7837-78D5-8638-31467402BDB9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F629FF4-129B-1EED-08BC-CE1621792C36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FB7BB7-4A80-3A74-4346-BB96AF8509D1}"/>
              </a:ext>
            </a:extLst>
          </p:cNvPr>
          <p:cNvSpPr txBox="1"/>
          <p:nvPr/>
        </p:nvSpPr>
        <p:spPr>
          <a:xfrm>
            <a:off x="5595503" y="1217040"/>
            <a:ext cx="1806678" cy="91940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b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</a:b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endParaRPr lang="en-GB" sz="2400" dirty="0">
              <a:solidFill>
                <a:schemeClr val="accent2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26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Behind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⍛</a:t>
            </a:r>
          </a:p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(</a:t>
            </a:r>
            <a:r>
              <a:rPr lang="en-GB" sz="48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4800" dirty="0">
                <a:latin typeface="APL385 Unicode" panose="020B0709000202000203" pitchFamily="49" charset="0"/>
              </a:rPr>
              <a:t>)</a:t>
            </a:r>
            <a:r>
              <a:rPr lang="en-GB" sz="48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269D42D3-BFA9-8F96-15A2-AE78141167D4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g">
            <a:extLst>
              <a:ext uri="{FF2B5EF4-FFF2-40B4-BE49-F238E27FC236}">
                <a16:creationId xmlns:a16="http://schemas.microsoft.com/office/drawing/2014/main" id="{2604FE2A-7837-78D5-8638-31467402BDB9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F629FF4-129B-1EED-08BC-CE1621792C36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55398-85BF-DD85-D684-DA9E713CD252}"/>
              </a:ext>
            </a:extLst>
          </p:cNvPr>
          <p:cNvSpPr txBox="1"/>
          <p:nvPr/>
        </p:nvSpPr>
        <p:spPr>
          <a:xfrm>
            <a:off x="5595503" y="1197992"/>
            <a:ext cx="1806678" cy="132802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b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</a:b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endParaRPr lang="en-GB" sz="2400" dirty="0"/>
          </a:p>
          <a:p>
            <a:pPr algn="ctr"/>
            <a:r>
              <a:rPr lang="en-GB" sz="2400" dirty="0"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BE1D5D-00B2-0FEB-E604-E6B0E9C764BB}"/>
              </a:ext>
            </a:extLst>
          </p:cNvPr>
          <p:cNvSpPr txBox="1"/>
          <p:nvPr/>
        </p:nvSpPr>
        <p:spPr>
          <a:xfrm>
            <a:off x="6155631" y="2286998"/>
            <a:ext cx="541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👆</a:t>
            </a:r>
          </a:p>
        </p:txBody>
      </p:sp>
    </p:spTree>
    <p:extLst>
      <p:ext uri="{BB962C8B-B14F-4D97-AF65-F5344CB8AC3E}">
        <p14:creationId xmlns:p14="http://schemas.microsoft.com/office/powerpoint/2010/main" val="25517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{(⍋⍵)⊇⍵}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{(⍋⍺)⊇⍵}    ⍝ "sort Y by X"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{(?⍨≢⍵)⊇⍵}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Grade   ← {(bounds⍸⍵)⊇grades}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902AF-5E75-6704-30D0-2045684F5599}"/>
              </a:ext>
            </a:extLst>
          </p:cNvPr>
          <p:cNvSpPr txBox="1"/>
          <p:nvPr/>
        </p:nvSpPr>
        <p:spPr>
          <a:xfrm>
            <a:off x="5595503" y="1197992"/>
            <a:ext cx="1806678" cy="132802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b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</a:b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endParaRPr lang="en-GB" sz="2400" dirty="0"/>
          </a:p>
          <a:p>
            <a:pPr algn="ctr"/>
            <a:r>
              <a:rPr lang="en-GB" sz="2400" dirty="0"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281532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{(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⍋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⍵)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⍵}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{(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⍋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⍺)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⍵}    ⍝ "sort Y by X"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{(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?⍨≢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⍵)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⍵}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Grade   ← {(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bounds⍸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⍵)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⊇grades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}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902AF-5E75-6704-30D0-2045684F5599}"/>
              </a:ext>
            </a:extLst>
          </p:cNvPr>
          <p:cNvSpPr txBox="1"/>
          <p:nvPr/>
        </p:nvSpPr>
        <p:spPr>
          <a:xfrm>
            <a:off x="5595503" y="1197992"/>
            <a:ext cx="1806678" cy="132802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b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</a:b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endParaRPr lang="en-GB" sz="2400" dirty="0"/>
          </a:p>
          <a:p>
            <a:pPr algn="ctr"/>
            <a:r>
              <a:rPr lang="en-GB" sz="2400" dirty="0"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392808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{⍵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⍋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⍛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⍵}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{⍵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⍋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⍛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⍵}    ⍝ "sort Y by X"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{⍵(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?⍨≢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⍛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⍵}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Grade   ← {⍵(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bounds∘⍸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⍛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⊇grades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}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902AF-5E75-6704-30D0-2045684F5599}"/>
              </a:ext>
            </a:extLst>
          </p:cNvPr>
          <p:cNvSpPr txBox="1"/>
          <p:nvPr/>
        </p:nvSpPr>
        <p:spPr>
          <a:xfrm>
            <a:off x="5595503" y="1197992"/>
            <a:ext cx="1806678" cy="132802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b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</a:b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endParaRPr lang="en-GB" sz="2400" dirty="0"/>
          </a:p>
          <a:p>
            <a:pPr algn="ctr"/>
            <a:r>
              <a:rPr lang="en-GB" sz="2400" dirty="0"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590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 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⍋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⍛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 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⍋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⍛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⍝ "sort Y by X"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  (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?⍨≢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⍛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Grade   ←   (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bounds∘⍸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)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⍛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⊇∘grades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902AF-5E75-6704-30D0-2045684F5599}"/>
              </a:ext>
            </a:extLst>
          </p:cNvPr>
          <p:cNvSpPr txBox="1"/>
          <p:nvPr/>
        </p:nvSpPr>
        <p:spPr>
          <a:xfrm>
            <a:off x="5595503" y="1197992"/>
            <a:ext cx="1806678" cy="132802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b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</a:b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endParaRPr lang="en-GB" sz="2400" dirty="0"/>
          </a:p>
          <a:p>
            <a:pPr algn="ctr"/>
            <a:r>
              <a:rPr lang="en-GB" sz="2400" dirty="0"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749866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 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⍋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⍛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 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⍋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⍛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⍝ "sort Y by X"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 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?⍨⍤≢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⍛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Grade   ←  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bounds∘⍸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⍛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⊇∘grades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902AF-5E75-6704-30D0-2045684F5599}"/>
              </a:ext>
            </a:extLst>
          </p:cNvPr>
          <p:cNvSpPr txBox="1"/>
          <p:nvPr/>
        </p:nvSpPr>
        <p:spPr>
          <a:xfrm>
            <a:off x="5595503" y="1193229"/>
            <a:ext cx="1806678" cy="132802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b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</a:b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endParaRPr lang="en-GB" sz="2400" dirty="0"/>
          </a:p>
          <a:p>
            <a:pPr algn="ctr"/>
            <a:r>
              <a:rPr lang="en-GB" sz="2400" dirty="0"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320468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≡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Match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SameAsFirst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← ⊃⍛=</a:t>
            </a:r>
            <a:endParaRPr lang="en-GB" dirty="0">
              <a:cs typeface="Sarabun" panose="00000500000000000000" pitchFamily="2" charset="-34"/>
            </a:endParaRP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HasDuplicates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∪⍛≡</a:t>
            </a: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Palindrome    ← ⌽⍛≡</a:t>
            </a: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IsPermutation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⍋⍤⍋⍛≡</a:t>
            </a: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5A4194-6DB0-61DE-D2C6-D38AB660E55D}"/>
              </a:ext>
            </a:extLst>
          </p:cNvPr>
          <p:cNvSpPr txBox="1"/>
          <p:nvPr/>
        </p:nvSpPr>
        <p:spPr>
          <a:xfrm>
            <a:off x="5595503" y="1582693"/>
            <a:ext cx="1806678" cy="91940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endParaRPr lang="en-GB" sz="2400" dirty="0"/>
          </a:p>
          <a:p>
            <a:pPr algn="ctr"/>
            <a:r>
              <a:rPr lang="en-GB" sz="2400" dirty="0"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A05ED21-18A3-DB80-AF88-E5685E760376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dirty="0"/>
              <a:t>Function Composition</a:t>
            </a:r>
          </a:p>
        </p:txBody>
      </p:sp>
    </p:spTree>
    <p:extLst>
      <p:ext uri="{BB962C8B-B14F-4D97-AF65-F5344CB8AC3E}">
        <p14:creationId xmlns:p14="http://schemas.microsoft.com/office/powerpoint/2010/main" val="100196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22F5EC-E11C-0253-81B4-59BF62EA2BD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36085-0A52-2DDD-DB24-498B9C08B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Avoiding complex expressions when constructing arrays</a:t>
            </a:r>
            <a:br>
              <a:rPr lang="en-US" dirty="0"/>
            </a:br>
            <a:r>
              <a:rPr lang="en-US" sz="2000" dirty="0"/>
              <a:t>Might not fit comfortably on a single line</a:t>
            </a:r>
          </a:p>
          <a:p>
            <a:pPr>
              <a:spcBef>
                <a:spcPts val="2400"/>
              </a:spcBef>
            </a:pPr>
            <a:r>
              <a:rPr lang="en-US" dirty="0"/>
              <a:t>Using array definitions with source code management</a:t>
            </a:r>
            <a:br>
              <a:rPr lang="en-US" dirty="0"/>
            </a:br>
            <a:r>
              <a:rPr lang="en-US" sz="2000" dirty="0"/>
              <a:t>These tend to handle changes on a line-by-line basis</a:t>
            </a:r>
          </a:p>
          <a:p>
            <a:pPr>
              <a:spcBef>
                <a:spcPts val="2400"/>
              </a:spcBef>
            </a:pPr>
            <a:r>
              <a:rPr lang="en-US" dirty="0"/>
              <a:t>Arrays in text form</a:t>
            </a:r>
            <a:br>
              <a:rPr lang="en-US" dirty="0"/>
            </a:br>
            <a:r>
              <a:rPr lang="en-US" sz="2000" dirty="0"/>
              <a:t>Edit with any editor, email, transfer, create with 3</a:t>
            </a:r>
            <a:r>
              <a:rPr lang="en-US" sz="2000" baseline="30000" dirty="0"/>
              <a:t>rd</a:t>
            </a:r>
            <a:r>
              <a:rPr lang="en-US" sz="2000" dirty="0"/>
              <a:t> party tools…</a:t>
            </a:r>
          </a:p>
          <a:p>
            <a:pPr lvl="1">
              <a:spcBef>
                <a:spcPts val="2400"/>
              </a:spcBef>
            </a:pPr>
            <a:endParaRPr lang="en-US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98715-E418-E728-DA2A-06A4789DD8E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E77997-C7C0-59F7-B6F4-C0D77298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APLAN: Why?</a:t>
            </a:r>
          </a:p>
        </p:txBody>
      </p:sp>
    </p:spTree>
    <p:extLst>
      <p:ext uri="{BB962C8B-B14F-4D97-AF65-F5344CB8AC3E}">
        <p14:creationId xmlns:p14="http://schemas.microsoft.com/office/powerpoint/2010/main" val="30529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Whence ← ⍳⍛∊      ⍝ {(⍳⍺)∊⍵}</a:t>
            </a: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InPoly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⍪⍛⊥      ⍝ {(⍪⍺)⊥⍵}</a:t>
            </a:r>
            <a:endParaRPr lang="en-GB" dirty="0">
              <a:cs typeface="Sarabun" panose="00000500000000000000" pitchFamily="2" charset="-34"/>
            </a:endParaRP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Shapes ← ⍴⍛⍴      ⍝ {(⍴⍺)⍴⍵}</a:t>
            </a:r>
            <a:endParaRPr lang="en-GB" dirty="0">
              <a:cs typeface="Sarabun" panose="00000500000000000000" pitchFamily="2" charset="-34"/>
            </a:endParaRP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ToFile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⊂⍛⎕NPUT  ⍝ {(⊂⍺)⎕NPUT ⍵}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66285-B681-8411-2B4B-5A9B9DD740BD}"/>
              </a:ext>
            </a:extLst>
          </p:cNvPr>
          <p:cNvSpPr txBox="1"/>
          <p:nvPr/>
        </p:nvSpPr>
        <p:spPr>
          <a:xfrm>
            <a:off x="5595503" y="1217040"/>
            <a:ext cx="1806678" cy="91940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(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br>
              <a:rPr lang="en-GB" sz="2400" dirty="0">
                <a:solidFill>
                  <a:schemeClr val="accent5"/>
                </a:solidFill>
                <a:latin typeface="APL385 Unicode" panose="020B0709000202000203" pitchFamily="49" charset="0"/>
              </a:rPr>
            </a:b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endParaRPr lang="en-GB" sz="2400" dirty="0">
              <a:solidFill>
                <a:schemeClr val="accent2"/>
              </a:solidFill>
              <a:latin typeface="APL385 Unicode" panose="020B0709000202000203" pitchFamily="49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D0A0F875-2967-0885-AFCC-BFCF25A339FF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dirty="0"/>
              <a:t>Function Composition</a:t>
            </a:r>
          </a:p>
        </p:txBody>
      </p:sp>
    </p:spTree>
    <p:extLst>
      <p:ext uri="{BB962C8B-B14F-4D97-AF65-F5344CB8AC3E}">
        <p14:creationId xmlns:p14="http://schemas.microsoft.com/office/powerpoint/2010/main" val="2119413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Array Notation and </a:t>
            </a:r>
            <a:r>
              <a:rPr lang="en-GB" dirty="0"/>
              <a:t>Language Vision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9A0524-AA03-AA66-DBD1-DFAC311EA28F}"/>
              </a:ext>
            </a:extLst>
          </p:cNvPr>
          <p:cNvGrpSpPr/>
          <p:nvPr/>
        </p:nvGrpSpPr>
        <p:grpSpPr>
          <a:xfrm>
            <a:off x="6241409" y="1465575"/>
            <a:ext cx="2149232" cy="2212345"/>
            <a:chOff x="6241409" y="1465575"/>
            <a:chExt cx="2149232" cy="2212345"/>
          </a:xfrm>
        </p:grpSpPr>
        <p:grpSp>
          <p:nvGrpSpPr>
            <p:cNvPr id="9" name="Picture 9">
              <a:extLst>
                <a:ext uri="{FF2B5EF4-FFF2-40B4-BE49-F238E27FC236}">
                  <a16:creationId xmlns:a16="http://schemas.microsoft.com/office/drawing/2014/main" id="{506C21D0-2247-52A9-8154-86022AA41D14}"/>
                </a:ext>
              </a:extLst>
            </p:cNvPr>
            <p:cNvGrpSpPr/>
            <p:nvPr/>
          </p:nvGrpSpPr>
          <p:grpSpPr>
            <a:xfrm>
              <a:off x="6391618" y="1465575"/>
              <a:ext cx="1915925" cy="2212345"/>
              <a:chOff x="6391618" y="1465575"/>
              <a:chExt cx="1915925" cy="2212345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329ADF2-85A4-E8D1-B070-C01FB261562E}"/>
                  </a:ext>
                </a:extLst>
              </p:cNvPr>
              <p:cNvSpPr/>
              <p:nvPr/>
            </p:nvSpPr>
            <p:spPr>
              <a:xfrm flipV="1">
                <a:off x="7349478" y="2018624"/>
                <a:ext cx="958065" cy="1659292"/>
              </a:xfrm>
              <a:custGeom>
                <a:avLst/>
                <a:gdLst>
                  <a:gd name="connsiteX0" fmla="*/ 594 w 958065"/>
                  <a:gd name="connsiteY0" fmla="*/ 399 h 1659292"/>
                  <a:gd name="connsiteX1" fmla="*/ 958660 w 958065"/>
                  <a:gd name="connsiteY1" fmla="*/ 553445 h 1659292"/>
                  <a:gd name="connsiteX2" fmla="*/ 958660 w 958065"/>
                  <a:gd name="connsiteY2" fmla="*/ 1659691 h 1659292"/>
                  <a:gd name="connsiteX3" fmla="*/ 594 w 958065"/>
                  <a:gd name="connsiteY3" fmla="*/ 1106566 h 1659292"/>
                  <a:gd name="connsiteX4" fmla="*/ 594 w 958065"/>
                  <a:gd name="connsiteY4" fmla="*/ 399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065" h="1659292">
                    <a:moveTo>
                      <a:pt x="594" y="399"/>
                    </a:moveTo>
                    <a:lnTo>
                      <a:pt x="958660" y="553445"/>
                    </a:lnTo>
                    <a:lnTo>
                      <a:pt x="958660" y="1659691"/>
                    </a:lnTo>
                    <a:lnTo>
                      <a:pt x="594" y="1106566"/>
                    </a:lnTo>
                    <a:lnTo>
                      <a:pt x="594" y="399"/>
                    </a:lnTo>
                    <a:close/>
                  </a:path>
                </a:pathLst>
              </a:custGeom>
              <a:solidFill>
                <a:srgbClr val="EA741B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FC536E4-E2A8-4348-9409-B8CB293018A1}"/>
                  </a:ext>
                </a:extLst>
              </p:cNvPr>
              <p:cNvSpPr/>
              <p:nvPr/>
            </p:nvSpPr>
            <p:spPr>
              <a:xfrm flipV="1">
                <a:off x="6391618" y="2018628"/>
                <a:ext cx="957862" cy="1659292"/>
              </a:xfrm>
              <a:custGeom>
                <a:avLst/>
                <a:gdLst>
                  <a:gd name="connsiteX0" fmla="*/ 151 w 957862"/>
                  <a:gd name="connsiteY0" fmla="*/ 1660173 h 1659292"/>
                  <a:gd name="connsiteX1" fmla="*/ 151 w 957862"/>
                  <a:gd name="connsiteY1" fmla="*/ 553927 h 1659292"/>
                  <a:gd name="connsiteX2" fmla="*/ 958014 w 957862"/>
                  <a:gd name="connsiteY2" fmla="*/ 881 h 1659292"/>
                  <a:gd name="connsiteX3" fmla="*/ 958014 w 957862"/>
                  <a:gd name="connsiteY3" fmla="*/ 1107048 h 1659292"/>
                  <a:gd name="connsiteX4" fmla="*/ 151 w 957862"/>
                  <a:gd name="connsiteY4" fmla="*/ 1660173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862" h="1659292">
                    <a:moveTo>
                      <a:pt x="151" y="1660173"/>
                    </a:moveTo>
                    <a:lnTo>
                      <a:pt x="151" y="553927"/>
                    </a:lnTo>
                    <a:lnTo>
                      <a:pt x="958014" y="881"/>
                    </a:lnTo>
                    <a:lnTo>
                      <a:pt x="958014" y="1107048"/>
                    </a:lnTo>
                    <a:lnTo>
                      <a:pt x="151" y="1660173"/>
                    </a:lnTo>
                    <a:close/>
                  </a:path>
                </a:pathLst>
              </a:custGeom>
              <a:solidFill>
                <a:srgbClr val="F58221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26ED1A5-54E1-8EC0-6A6E-89A26B9F4F0E}"/>
                  </a:ext>
                </a:extLst>
              </p:cNvPr>
              <p:cNvSpPr/>
              <p:nvPr/>
            </p:nvSpPr>
            <p:spPr>
              <a:xfrm flipV="1">
                <a:off x="6391618" y="1465575"/>
                <a:ext cx="1915924" cy="1106177"/>
              </a:xfrm>
              <a:custGeom>
                <a:avLst/>
                <a:gdLst>
                  <a:gd name="connsiteX0" fmla="*/ 234 w 1915924"/>
                  <a:gd name="connsiteY0" fmla="*/ 553381 h 1106177"/>
                  <a:gd name="connsiteX1" fmla="*/ 234 w 1915924"/>
                  <a:gd name="connsiteY1" fmla="*/ 553381 h 1106177"/>
                  <a:gd name="connsiteX2" fmla="*/ 958096 w 1915924"/>
                  <a:gd name="connsiteY2" fmla="*/ 256 h 1106177"/>
                  <a:gd name="connsiteX3" fmla="*/ 1916158 w 1915924"/>
                  <a:gd name="connsiteY3" fmla="*/ 553381 h 1106177"/>
                  <a:gd name="connsiteX4" fmla="*/ 958096 w 1915924"/>
                  <a:gd name="connsiteY4" fmla="*/ 1106434 h 1106177"/>
                  <a:gd name="connsiteX5" fmla="*/ 234 w 1915924"/>
                  <a:gd name="connsiteY5" fmla="*/ 553381 h 110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924" h="1106177">
                    <a:moveTo>
                      <a:pt x="234" y="553381"/>
                    </a:moveTo>
                    <a:lnTo>
                      <a:pt x="234" y="553381"/>
                    </a:lnTo>
                    <a:lnTo>
                      <a:pt x="958096" y="256"/>
                    </a:lnTo>
                    <a:lnTo>
                      <a:pt x="1916158" y="553381"/>
                    </a:lnTo>
                    <a:lnTo>
                      <a:pt x="958096" y="1106434"/>
                    </a:lnTo>
                    <a:lnTo>
                      <a:pt x="234" y="553381"/>
                    </a:lnTo>
                    <a:close/>
                  </a:path>
                </a:pathLst>
              </a:custGeom>
              <a:solidFill>
                <a:srgbClr val="FFA336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D82D3B-3801-AD29-84BA-6A4CE10D2E3D}"/>
                </a:ext>
              </a:extLst>
            </p:cNvPr>
            <p:cNvSpPr txBox="1"/>
            <p:nvPr/>
          </p:nvSpPr>
          <p:spPr>
            <a:xfrm>
              <a:off x="6241409" y="1969718"/>
              <a:ext cx="21492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2</a:t>
              </a:r>
              <a:r>
                <a:rPr lang="en-GB" sz="7200" b="1" spc="-100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0</a:t>
              </a:r>
              <a:r>
                <a:rPr lang="en-GB" sz="6200" b="1" spc="-400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GB" sz="72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0</a:t>
              </a: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9C4A10-848F-02CF-61ED-F38DFCF8F3C0}"/>
              </a:ext>
            </a:extLst>
          </p:cNvPr>
          <p:cNvSpPr txBox="1">
            <a:spLocks/>
          </p:cNvSpPr>
          <p:nvPr/>
        </p:nvSpPr>
        <p:spPr>
          <a:xfrm>
            <a:off x="608185" y="950730"/>
            <a:ext cx="8528373" cy="3242040"/>
          </a:xfrm>
          <a:prstGeom prst="rect">
            <a:avLst/>
          </a:prstGeom>
        </p:spPr>
        <p:txBody>
          <a:bodyPr anchor="ctr"/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⎕NS</a:t>
            </a:r>
          </a:p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⎕NG</a:t>
            </a:r>
          </a:p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⎕NV</a:t>
            </a:r>
          </a:p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f⍥k</a:t>
            </a:r>
            <a:endParaRPr lang="en-GB" dirty="0">
              <a:solidFill>
                <a:schemeClr val="accent6"/>
              </a:solidFill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f⍛g</a:t>
            </a:r>
            <a:endParaRPr lang="en-GB" dirty="0">
              <a:solidFill>
                <a:schemeClr val="accent6"/>
              </a:solidFill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X⊇Y</a:t>
            </a:r>
          </a:p>
        </p:txBody>
      </p:sp>
    </p:spTree>
    <p:extLst>
      <p:ext uri="{BB962C8B-B14F-4D97-AF65-F5344CB8AC3E}">
        <p14:creationId xmlns:p14="http://schemas.microsoft.com/office/powerpoint/2010/main" val="21480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Array Notation and </a:t>
            </a:r>
            <a:r>
              <a:rPr lang="en-GB" dirty="0"/>
              <a:t>Language Vision</a:t>
            </a:r>
            <a:br>
              <a:rPr lang="en-GB" dirty="0"/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9A0524-AA03-AA66-DBD1-DFAC311EA28F}"/>
              </a:ext>
            </a:extLst>
          </p:cNvPr>
          <p:cNvGrpSpPr/>
          <p:nvPr/>
        </p:nvGrpSpPr>
        <p:grpSpPr>
          <a:xfrm>
            <a:off x="6241409" y="1465575"/>
            <a:ext cx="2149232" cy="2212345"/>
            <a:chOff x="6241409" y="1465575"/>
            <a:chExt cx="2149232" cy="2212345"/>
          </a:xfrm>
        </p:grpSpPr>
        <p:grpSp>
          <p:nvGrpSpPr>
            <p:cNvPr id="9" name="Picture 9">
              <a:extLst>
                <a:ext uri="{FF2B5EF4-FFF2-40B4-BE49-F238E27FC236}">
                  <a16:creationId xmlns:a16="http://schemas.microsoft.com/office/drawing/2014/main" id="{506C21D0-2247-52A9-8154-86022AA41D14}"/>
                </a:ext>
              </a:extLst>
            </p:cNvPr>
            <p:cNvGrpSpPr/>
            <p:nvPr/>
          </p:nvGrpSpPr>
          <p:grpSpPr>
            <a:xfrm>
              <a:off x="6391618" y="1465575"/>
              <a:ext cx="1915925" cy="2212345"/>
              <a:chOff x="6391618" y="1465575"/>
              <a:chExt cx="1915925" cy="2212345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329ADF2-85A4-E8D1-B070-C01FB261562E}"/>
                  </a:ext>
                </a:extLst>
              </p:cNvPr>
              <p:cNvSpPr/>
              <p:nvPr/>
            </p:nvSpPr>
            <p:spPr>
              <a:xfrm flipV="1">
                <a:off x="7349478" y="2018624"/>
                <a:ext cx="958065" cy="1659292"/>
              </a:xfrm>
              <a:custGeom>
                <a:avLst/>
                <a:gdLst>
                  <a:gd name="connsiteX0" fmla="*/ 594 w 958065"/>
                  <a:gd name="connsiteY0" fmla="*/ 399 h 1659292"/>
                  <a:gd name="connsiteX1" fmla="*/ 958660 w 958065"/>
                  <a:gd name="connsiteY1" fmla="*/ 553445 h 1659292"/>
                  <a:gd name="connsiteX2" fmla="*/ 958660 w 958065"/>
                  <a:gd name="connsiteY2" fmla="*/ 1659691 h 1659292"/>
                  <a:gd name="connsiteX3" fmla="*/ 594 w 958065"/>
                  <a:gd name="connsiteY3" fmla="*/ 1106566 h 1659292"/>
                  <a:gd name="connsiteX4" fmla="*/ 594 w 958065"/>
                  <a:gd name="connsiteY4" fmla="*/ 399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065" h="1659292">
                    <a:moveTo>
                      <a:pt x="594" y="399"/>
                    </a:moveTo>
                    <a:lnTo>
                      <a:pt x="958660" y="553445"/>
                    </a:lnTo>
                    <a:lnTo>
                      <a:pt x="958660" y="1659691"/>
                    </a:lnTo>
                    <a:lnTo>
                      <a:pt x="594" y="1106566"/>
                    </a:lnTo>
                    <a:lnTo>
                      <a:pt x="594" y="399"/>
                    </a:lnTo>
                    <a:close/>
                  </a:path>
                </a:pathLst>
              </a:custGeom>
              <a:solidFill>
                <a:srgbClr val="EA741B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FC536E4-E2A8-4348-9409-B8CB293018A1}"/>
                  </a:ext>
                </a:extLst>
              </p:cNvPr>
              <p:cNvSpPr/>
              <p:nvPr/>
            </p:nvSpPr>
            <p:spPr>
              <a:xfrm flipV="1">
                <a:off x="6391618" y="2018628"/>
                <a:ext cx="957862" cy="1659292"/>
              </a:xfrm>
              <a:custGeom>
                <a:avLst/>
                <a:gdLst>
                  <a:gd name="connsiteX0" fmla="*/ 151 w 957862"/>
                  <a:gd name="connsiteY0" fmla="*/ 1660173 h 1659292"/>
                  <a:gd name="connsiteX1" fmla="*/ 151 w 957862"/>
                  <a:gd name="connsiteY1" fmla="*/ 553927 h 1659292"/>
                  <a:gd name="connsiteX2" fmla="*/ 958014 w 957862"/>
                  <a:gd name="connsiteY2" fmla="*/ 881 h 1659292"/>
                  <a:gd name="connsiteX3" fmla="*/ 958014 w 957862"/>
                  <a:gd name="connsiteY3" fmla="*/ 1107048 h 1659292"/>
                  <a:gd name="connsiteX4" fmla="*/ 151 w 957862"/>
                  <a:gd name="connsiteY4" fmla="*/ 1660173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862" h="1659292">
                    <a:moveTo>
                      <a:pt x="151" y="1660173"/>
                    </a:moveTo>
                    <a:lnTo>
                      <a:pt x="151" y="553927"/>
                    </a:lnTo>
                    <a:lnTo>
                      <a:pt x="958014" y="881"/>
                    </a:lnTo>
                    <a:lnTo>
                      <a:pt x="958014" y="1107048"/>
                    </a:lnTo>
                    <a:lnTo>
                      <a:pt x="151" y="1660173"/>
                    </a:lnTo>
                    <a:close/>
                  </a:path>
                </a:pathLst>
              </a:custGeom>
              <a:solidFill>
                <a:srgbClr val="F58221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26ED1A5-54E1-8EC0-6A6E-89A26B9F4F0E}"/>
                  </a:ext>
                </a:extLst>
              </p:cNvPr>
              <p:cNvSpPr/>
              <p:nvPr/>
            </p:nvSpPr>
            <p:spPr>
              <a:xfrm flipV="1">
                <a:off x="6391618" y="1465575"/>
                <a:ext cx="1915924" cy="1106177"/>
              </a:xfrm>
              <a:custGeom>
                <a:avLst/>
                <a:gdLst>
                  <a:gd name="connsiteX0" fmla="*/ 234 w 1915924"/>
                  <a:gd name="connsiteY0" fmla="*/ 553381 h 1106177"/>
                  <a:gd name="connsiteX1" fmla="*/ 234 w 1915924"/>
                  <a:gd name="connsiteY1" fmla="*/ 553381 h 1106177"/>
                  <a:gd name="connsiteX2" fmla="*/ 958096 w 1915924"/>
                  <a:gd name="connsiteY2" fmla="*/ 256 h 1106177"/>
                  <a:gd name="connsiteX3" fmla="*/ 1916158 w 1915924"/>
                  <a:gd name="connsiteY3" fmla="*/ 553381 h 1106177"/>
                  <a:gd name="connsiteX4" fmla="*/ 958096 w 1915924"/>
                  <a:gd name="connsiteY4" fmla="*/ 1106434 h 1106177"/>
                  <a:gd name="connsiteX5" fmla="*/ 234 w 1915924"/>
                  <a:gd name="connsiteY5" fmla="*/ 553381 h 110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924" h="1106177">
                    <a:moveTo>
                      <a:pt x="234" y="553381"/>
                    </a:moveTo>
                    <a:lnTo>
                      <a:pt x="234" y="553381"/>
                    </a:lnTo>
                    <a:lnTo>
                      <a:pt x="958096" y="256"/>
                    </a:lnTo>
                    <a:lnTo>
                      <a:pt x="1916158" y="553381"/>
                    </a:lnTo>
                    <a:lnTo>
                      <a:pt x="958096" y="1106434"/>
                    </a:lnTo>
                    <a:lnTo>
                      <a:pt x="234" y="553381"/>
                    </a:lnTo>
                    <a:close/>
                  </a:path>
                </a:pathLst>
              </a:custGeom>
              <a:solidFill>
                <a:srgbClr val="FFA336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D82D3B-3801-AD29-84BA-6A4CE10D2E3D}"/>
                </a:ext>
              </a:extLst>
            </p:cNvPr>
            <p:cNvSpPr txBox="1"/>
            <p:nvPr/>
          </p:nvSpPr>
          <p:spPr>
            <a:xfrm>
              <a:off x="6241409" y="1969718"/>
              <a:ext cx="21492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2</a:t>
              </a:r>
              <a:r>
                <a:rPr lang="en-GB" sz="7200" b="1" spc="600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1</a:t>
              </a:r>
              <a:r>
                <a:rPr lang="en-GB" sz="66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7200" b="1" dirty="0">
                <a:solidFill>
                  <a:schemeClr val="bg1"/>
                </a:solidFill>
                <a:effectLst>
                  <a:outerShdw dist="63500" dir="2700000" algn="tl" rotWithShape="0">
                    <a:srgbClr val="893D0A"/>
                  </a:outerShdw>
                </a:effectLst>
                <a:latin typeface="DYALOG LOGO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A247AA9-D756-A758-7B81-741AB6258B2F}"/>
              </a:ext>
            </a:extLst>
          </p:cNvPr>
          <p:cNvSpPr txBox="1"/>
          <p:nvPr/>
        </p:nvSpPr>
        <p:spPr>
          <a:xfrm rot="20670805">
            <a:off x="4955015" y="3063173"/>
            <a:ext cx="396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dirty="0">
                <a:solidFill>
                  <a:schemeClr val="accent6"/>
                </a:solidFill>
                <a:latin typeface="Stencil" panose="040409050D0802020404" pitchFamily="82" charset="0"/>
              </a:rPr>
              <a:t>   Additions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9EFD01-89B7-66A2-2A7A-88D61E6F293F}"/>
              </a:ext>
            </a:extLst>
          </p:cNvPr>
          <p:cNvSpPr txBox="1"/>
          <p:nvPr/>
        </p:nvSpPr>
        <p:spPr>
          <a:xfrm>
            <a:off x="188119" y="1912570"/>
            <a:ext cx="443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6"/>
                </a:solidFill>
                <a:latin typeface="Stencil" panose="040409050D0802020404" pitchFamily="82" charset="0"/>
              </a:rPr>
              <a:t>Speculative</a:t>
            </a:r>
          </a:p>
        </p:txBody>
      </p:sp>
    </p:spTree>
    <p:extLst>
      <p:ext uri="{BB962C8B-B14F-4D97-AF65-F5344CB8AC3E}">
        <p14:creationId xmlns:p14="http://schemas.microsoft.com/office/powerpoint/2010/main" val="23892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Array Notation and </a:t>
            </a:r>
            <a:r>
              <a:rPr lang="en-GB" dirty="0"/>
              <a:t>Language Vision</a:t>
            </a:r>
            <a:br>
              <a:rPr lang="en-GB" dirty="0"/>
            </a:br>
            <a:r>
              <a:rPr lang="en-GB" dirty="0"/>
              <a:t>👉</a:t>
            </a:r>
            <a:r>
              <a:rPr lang="en-GB" b="1" dirty="0"/>
              <a:t>Primitives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9A0524-AA03-AA66-DBD1-DFAC311EA28F}"/>
              </a:ext>
            </a:extLst>
          </p:cNvPr>
          <p:cNvGrpSpPr/>
          <p:nvPr/>
        </p:nvGrpSpPr>
        <p:grpSpPr>
          <a:xfrm>
            <a:off x="6241409" y="1465575"/>
            <a:ext cx="2149232" cy="2212345"/>
            <a:chOff x="6241409" y="1465575"/>
            <a:chExt cx="2149232" cy="2212345"/>
          </a:xfrm>
        </p:grpSpPr>
        <p:grpSp>
          <p:nvGrpSpPr>
            <p:cNvPr id="9" name="Picture 9">
              <a:extLst>
                <a:ext uri="{FF2B5EF4-FFF2-40B4-BE49-F238E27FC236}">
                  <a16:creationId xmlns:a16="http://schemas.microsoft.com/office/drawing/2014/main" id="{506C21D0-2247-52A9-8154-86022AA41D14}"/>
                </a:ext>
              </a:extLst>
            </p:cNvPr>
            <p:cNvGrpSpPr/>
            <p:nvPr/>
          </p:nvGrpSpPr>
          <p:grpSpPr>
            <a:xfrm>
              <a:off x="6391618" y="1465575"/>
              <a:ext cx="1915925" cy="2212345"/>
              <a:chOff x="6391618" y="1465575"/>
              <a:chExt cx="1915925" cy="2212345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329ADF2-85A4-E8D1-B070-C01FB261562E}"/>
                  </a:ext>
                </a:extLst>
              </p:cNvPr>
              <p:cNvSpPr/>
              <p:nvPr/>
            </p:nvSpPr>
            <p:spPr>
              <a:xfrm flipV="1">
                <a:off x="7349478" y="2018624"/>
                <a:ext cx="958065" cy="1659292"/>
              </a:xfrm>
              <a:custGeom>
                <a:avLst/>
                <a:gdLst>
                  <a:gd name="connsiteX0" fmla="*/ 594 w 958065"/>
                  <a:gd name="connsiteY0" fmla="*/ 399 h 1659292"/>
                  <a:gd name="connsiteX1" fmla="*/ 958660 w 958065"/>
                  <a:gd name="connsiteY1" fmla="*/ 553445 h 1659292"/>
                  <a:gd name="connsiteX2" fmla="*/ 958660 w 958065"/>
                  <a:gd name="connsiteY2" fmla="*/ 1659691 h 1659292"/>
                  <a:gd name="connsiteX3" fmla="*/ 594 w 958065"/>
                  <a:gd name="connsiteY3" fmla="*/ 1106566 h 1659292"/>
                  <a:gd name="connsiteX4" fmla="*/ 594 w 958065"/>
                  <a:gd name="connsiteY4" fmla="*/ 399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065" h="1659292">
                    <a:moveTo>
                      <a:pt x="594" y="399"/>
                    </a:moveTo>
                    <a:lnTo>
                      <a:pt x="958660" y="553445"/>
                    </a:lnTo>
                    <a:lnTo>
                      <a:pt x="958660" y="1659691"/>
                    </a:lnTo>
                    <a:lnTo>
                      <a:pt x="594" y="1106566"/>
                    </a:lnTo>
                    <a:lnTo>
                      <a:pt x="594" y="399"/>
                    </a:lnTo>
                    <a:close/>
                  </a:path>
                </a:pathLst>
              </a:custGeom>
              <a:solidFill>
                <a:srgbClr val="EA741B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FC536E4-E2A8-4348-9409-B8CB293018A1}"/>
                  </a:ext>
                </a:extLst>
              </p:cNvPr>
              <p:cNvSpPr/>
              <p:nvPr/>
            </p:nvSpPr>
            <p:spPr>
              <a:xfrm flipV="1">
                <a:off x="6391618" y="2018628"/>
                <a:ext cx="957862" cy="1659292"/>
              </a:xfrm>
              <a:custGeom>
                <a:avLst/>
                <a:gdLst>
                  <a:gd name="connsiteX0" fmla="*/ 151 w 957862"/>
                  <a:gd name="connsiteY0" fmla="*/ 1660173 h 1659292"/>
                  <a:gd name="connsiteX1" fmla="*/ 151 w 957862"/>
                  <a:gd name="connsiteY1" fmla="*/ 553927 h 1659292"/>
                  <a:gd name="connsiteX2" fmla="*/ 958014 w 957862"/>
                  <a:gd name="connsiteY2" fmla="*/ 881 h 1659292"/>
                  <a:gd name="connsiteX3" fmla="*/ 958014 w 957862"/>
                  <a:gd name="connsiteY3" fmla="*/ 1107048 h 1659292"/>
                  <a:gd name="connsiteX4" fmla="*/ 151 w 957862"/>
                  <a:gd name="connsiteY4" fmla="*/ 1660173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862" h="1659292">
                    <a:moveTo>
                      <a:pt x="151" y="1660173"/>
                    </a:moveTo>
                    <a:lnTo>
                      <a:pt x="151" y="553927"/>
                    </a:lnTo>
                    <a:lnTo>
                      <a:pt x="958014" y="881"/>
                    </a:lnTo>
                    <a:lnTo>
                      <a:pt x="958014" y="1107048"/>
                    </a:lnTo>
                    <a:lnTo>
                      <a:pt x="151" y="1660173"/>
                    </a:lnTo>
                    <a:close/>
                  </a:path>
                </a:pathLst>
              </a:custGeom>
              <a:solidFill>
                <a:srgbClr val="F58221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26ED1A5-54E1-8EC0-6A6E-89A26B9F4F0E}"/>
                  </a:ext>
                </a:extLst>
              </p:cNvPr>
              <p:cNvSpPr/>
              <p:nvPr/>
            </p:nvSpPr>
            <p:spPr>
              <a:xfrm flipV="1">
                <a:off x="6391618" y="1465575"/>
                <a:ext cx="1915924" cy="1106177"/>
              </a:xfrm>
              <a:custGeom>
                <a:avLst/>
                <a:gdLst>
                  <a:gd name="connsiteX0" fmla="*/ 234 w 1915924"/>
                  <a:gd name="connsiteY0" fmla="*/ 553381 h 1106177"/>
                  <a:gd name="connsiteX1" fmla="*/ 234 w 1915924"/>
                  <a:gd name="connsiteY1" fmla="*/ 553381 h 1106177"/>
                  <a:gd name="connsiteX2" fmla="*/ 958096 w 1915924"/>
                  <a:gd name="connsiteY2" fmla="*/ 256 h 1106177"/>
                  <a:gd name="connsiteX3" fmla="*/ 1916158 w 1915924"/>
                  <a:gd name="connsiteY3" fmla="*/ 553381 h 1106177"/>
                  <a:gd name="connsiteX4" fmla="*/ 958096 w 1915924"/>
                  <a:gd name="connsiteY4" fmla="*/ 1106434 h 1106177"/>
                  <a:gd name="connsiteX5" fmla="*/ 234 w 1915924"/>
                  <a:gd name="connsiteY5" fmla="*/ 553381 h 110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924" h="1106177">
                    <a:moveTo>
                      <a:pt x="234" y="553381"/>
                    </a:moveTo>
                    <a:lnTo>
                      <a:pt x="234" y="553381"/>
                    </a:lnTo>
                    <a:lnTo>
                      <a:pt x="958096" y="256"/>
                    </a:lnTo>
                    <a:lnTo>
                      <a:pt x="1916158" y="553381"/>
                    </a:lnTo>
                    <a:lnTo>
                      <a:pt x="958096" y="1106434"/>
                    </a:lnTo>
                    <a:lnTo>
                      <a:pt x="234" y="553381"/>
                    </a:lnTo>
                    <a:close/>
                  </a:path>
                </a:pathLst>
              </a:custGeom>
              <a:solidFill>
                <a:srgbClr val="FFA336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D82D3B-3801-AD29-84BA-6A4CE10D2E3D}"/>
                </a:ext>
              </a:extLst>
            </p:cNvPr>
            <p:cNvSpPr txBox="1"/>
            <p:nvPr/>
          </p:nvSpPr>
          <p:spPr>
            <a:xfrm>
              <a:off x="6241409" y="1969718"/>
              <a:ext cx="21492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2</a:t>
              </a:r>
              <a:r>
                <a:rPr lang="en-GB" sz="7200" b="1" spc="600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1</a:t>
              </a:r>
              <a:r>
                <a:rPr lang="en-GB" sz="66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7200" b="1" dirty="0">
                <a:solidFill>
                  <a:schemeClr val="bg1"/>
                </a:solidFill>
                <a:effectLst>
                  <a:outerShdw dist="63500" dir="2700000" algn="tl" rotWithShape="0">
                    <a:srgbClr val="893D0A"/>
                  </a:outerShdw>
                </a:effectLst>
                <a:latin typeface="DYALOG LOGO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A247AA9-D756-A758-7B81-741AB6258B2F}"/>
              </a:ext>
            </a:extLst>
          </p:cNvPr>
          <p:cNvSpPr txBox="1"/>
          <p:nvPr/>
        </p:nvSpPr>
        <p:spPr>
          <a:xfrm rot="20670805">
            <a:off x="4955015" y="3063173"/>
            <a:ext cx="396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dirty="0">
                <a:solidFill>
                  <a:schemeClr val="accent6"/>
                </a:solidFill>
                <a:latin typeface="Stencil" panose="040409050D0802020404" pitchFamily="82" charset="0"/>
              </a:rPr>
              <a:t>   Additions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9EFD01-89B7-66A2-2A7A-88D61E6F293F}"/>
              </a:ext>
            </a:extLst>
          </p:cNvPr>
          <p:cNvSpPr txBox="1"/>
          <p:nvPr/>
        </p:nvSpPr>
        <p:spPr>
          <a:xfrm>
            <a:off x="188119" y="1912570"/>
            <a:ext cx="443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6"/>
                </a:solidFill>
                <a:latin typeface="Stencil" panose="040409050D0802020404" pitchFamily="82" charset="0"/>
              </a:rPr>
              <a:t>Speculative</a:t>
            </a:r>
          </a:p>
        </p:txBody>
      </p:sp>
    </p:spTree>
    <p:extLst>
      <p:ext uri="{BB962C8B-B14F-4D97-AF65-F5344CB8AC3E}">
        <p14:creationId xmlns:p14="http://schemas.microsoft.com/office/powerpoint/2010/main" val="12437323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Speculative Language Vision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3521503" y="1264925"/>
            <a:ext cx="213242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Last?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⊇</a:t>
            </a:r>
            <a:r>
              <a:rPr lang="en-GB" sz="7200" dirty="0">
                <a:solidFill>
                  <a:schemeClr val="bg1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>
                <a:latin typeface="APL385 Unicode" panose="020B0709000202000203" pitchFamily="49" charset="0"/>
              </a:rPr>
              <a:t>⊃⌽,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63C3F-68D1-FA6D-2C09-0C8D7121B057}"/>
              </a:ext>
            </a:extLst>
          </p:cNvPr>
          <p:cNvSpPr txBox="1"/>
          <p:nvPr/>
        </p:nvSpPr>
        <p:spPr>
          <a:xfrm rot="20538078">
            <a:off x="937260" y="1586800"/>
            <a:ext cx="188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⊇¨pairs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24A9A-3067-8C5B-C3D5-2CE85F32189B}"/>
              </a:ext>
            </a:extLst>
          </p:cNvPr>
          <p:cNvSpPr txBox="1"/>
          <p:nvPr/>
        </p:nvSpPr>
        <p:spPr>
          <a:xfrm rot="930032">
            <a:off x="6201949" y="2060735"/>
            <a:ext cx="188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⊇⎕VFI</a:t>
            </a:r>
          </a:p>
        </p:txBody>
      </p:sp>
      <p:sp>
        <p:nvSpPr>
          <p:cNvPr id="7" name="k">
            <a:extLst>
              <a:ext uri="{FF2B5EF4-FFF2-40B4-BE49-F238E27FC236}">
                <a16:creationId xmlns:a16="http://schemas.microsoft.com/office/drawing/2014/main" id="{AA25CD63-C011-1792-A012-3490E2EFA7C7}"/>
              </a:ext>
            </a:extLst>
          </p:cNvPr>
          <p:cNvSpPr txBox="1"/>
          <p:nvPr/>
        </p:nvSpPr>
        <p:spPr>
          <a:xfrm>
            <a:off x="4497195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8905E49B-708C-0593-5C1B-1E887A29B75A}"/>
              </a:ext>
            </a:extLst>
          </p:cNvPr>
          <p:cNvSpPr/>
          <p:nvPr/>
        </p:nvSpPr>
        <p:spPr>
          <a:xfrm>
            <a:off x="6102350" y="3129672"/>
            <a:ext cx="1601470" cy="1259126"/>
          </a:xfrm>
          <a:prstGeom prst="cloudCallout">
            <a:avLst>
              <a:gd name="adj1" fmla="val 73509"/>
              <a:gd name="adj2" fmla="val 54654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⊃</a:t>
            </a: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is</a:t>
            </a:r>
            <a:b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First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C99F6-7FF6-5D7C-DD19-BB9C34271839}"/>
              </a:ext>
            </a:extLst>
          </p:cNvPr>
          <p:cNvSpPr txBox="1"/>
          <p:nvPr/>
        </p:nvSpPr>
        <p:spPr>
          <a:xfrm rot="21017324">
            <a:off x="1083371" y="3062196"/>
            <a:ext cx="271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(⊃F⊇)</a:t>
            </a:r>
          </a:p>
        </p:txBody>
      </p:sp>
    </p:spTree>
    <p:extLst>
      <p:ext uri="{BB962C8B-B14F-4D97-AF65-F5344CB8AC3E}">
        <p14:creationId xmlns:p14="http://schemas.microsoft.com/office/powerpoint/2010/main" val="73488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Speculative Language Vision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279078" y="1264925"/>
            <a:ext cx="861727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Sort?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≤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    </a:t>
            </a:r>
            <a:r>
              <a:rPr lang="en-GB" sz="7200" dirty="0">
                <a:latin typeface="APL385 Unicode" panose="020B0709000202000203" pitchFamily="49" charset="0"/>
              </a:rPr>
              <a:t>≥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endParaRPr lang="en-GB" sz="7200" dirty="0">
              <a:solidFill>
                <a:schemeClr val="bg1"/>
              </a:solidFill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sz="4800" dirty="0">
              <a:solidFill>
                <a:schemeClr val="accent5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566F6-EF05-52A6-D61F-3D9C487DF7D5}"/>
              </a:ext>
            </a:extLst>
          </p:cNvPr>
          <p:cNvSpPr txBox="1"/>
          <p:nvPr/>
        </p:nvSpPr>
        <p:spPr>
          <a:xfrm rot="20538078">
            <a:off x="723901" y="2028666"/>
            <a:ext cx="188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∧/2≤/ ≤Y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20D07-27D7-04E8-A434-D4F241DB5037}"/>
              </a:ext>
            </a:extLst>
          </p:cNvPr>
          <p:cNvSpPr txBox="1"/>
          <p:nvPr/>
        </p:nvSpPr>
        <p:spPr>
          <a:xfrm rot="930032">
            <a:off x="6428911" y="1866982"/>
            <a:ext cx="188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∧/2≥/ ≥Y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DB0DB-BC41-846C-E5B0-77C674E6F81E}"/>
              </a:ext>
            </a:extLst>
          </p:cNvPr>
          <p:cNvSpPr txBox="1"/>
          <p:nvPr/>
        </p:nvSpPr>
        <p:spPr>
          <a:xfrm rot="21300247">
            <a:off x="3739354" y="3590767"/>
            <a:ext cx="188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X ≡⍥≤ Y</a:t>
            </a:r>
          </a:p>
        </p:txBody>
      </p:sp>
    </p:spTree>
    <p:extLst>
      <p:ext uri="{BB962C8B-B14F-4D97-AF65-F5344CB8AC3E}">
        <p14:creationId xmlns:p14="http://schemas.microsoft.com/office/powerpoint/2010/main" val="27450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Speculative Language Vision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279078" y="1264925"/>
            <a:ext cx="861727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Promote and Demote?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∧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      </a:t>
            </a:r>
            <a:r>
              <a:rPr lang="en-GB" sz="7200" dirty="0">
                <a:latin typeface="APL385 Unicode" panose="020B0709000202000203" pitchFamily="49" charset="0"/>
              </a:rPr>
              <a:t>∨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endParaRPr lang="en-GB" sz="7200" dirty="0">
              <a:solidFill>
                <a:schemeClr val="bg1"/>
              </a:solidFill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,[÷2]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      </a:t>
            </a:r>
            <a:r>
              <a:rPr lang="en-GB" sz="4800" dirty="0">
                <a:latin typeface="APL385 Unicode" panose="020B0709000202000203" pitchFamily="49" charset="0"/>
              </a:rPr>
              <a:t>,[⍳2]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A3452-AA8F-3396-AEDE-E7F981163A94}"/>
              </a:ext>
            </a:extLst>
          </p:cNvPr>
          <p:cNvSpPr txBox="1"/>
          <p:nvPr/>
        </p:nvSpPr>
        <p:spPr>
          <a:xfrm rot="20538078">
            <a:off x="2750343" y="2589957"/>
            <a:ext cx="2436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mat←∧row1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mat⍪←row2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027BB-E993-F16B-5D2B-864818490FB9}"/>
              </a:ext>
            </a:extLst>
          </p:cNvPr>
          <p:cNvSpPr txBox="1"/>
          <p:nvPr/>
        </p:nvSpPr>
        <p:spPr>
          <a:xfrm rot="20636305">
            <a:off x="6471571" y="3038828"/>
            <a:ext cx="2798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33" panose="020B0700000202000203" pitchFamily="34" charset="0"/>
              </a:rPr>
              <a:t>,⍤2∨1 3 2 4⍉Y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B2657-BEFA-3BE4-4ECC-EFE83E29FEBE}"/>
              </a:ext>
            </a:extLst>
          </p:cNvPr>
          <p:cNvSpPr txBox="1"/>
          <p:nvPr/>
        </p:nvSpPr>
        <p:spPr>
          <a:xfrm rot="20538078">
            <a:off x="-37036" y="2448607"/>
            <a:ext cx="243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row1⍪⍥∧row2</a:t>
            </a:r>
          </a:p>
        </p:txBody>
      </p:sp>
    </p:spTree>
    <p:extLst>
      <p:ext uri="{BB962C8B-B14F-4D97-AF65-F5344CB8AC3E}">
        <p14:creationId xmlns:p14="http://schemas.microsoft.com/office/powerpoint/2010/main" val="38848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Array Notation and </a:t>
            </a:r>
            <a:r>
              <a:rPr lang="en-GB" dirty="0"/>
              <a:t>Language Vision</a:t>
            </a:r>
            <a:br>
              <a:rPr lang="en-GB" dirty="0"/>
            </a:br>
            <a:r>
              <a:rPr lang="en-GB" dirty="0"/>
              <a:t>👉</a:t>
            </a:r>
            <a:r>
              <a:rPr lang="en-GB" b="1" dirty="0"/>
              <a:t>Primitives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9A0524-AA03-AA66-DBD1-DFAC311EA28F}"/>
              </a:ext>
            </a:extLst>
          </p:cNvPr>
          <p:cNvGrpSpPr/>
          <p:nvPr/>
        </p:nvGrpSpPr>
        <p:grpSpPr>
          <a:xfrm>
            <a:off x="6241409" y="1465575"/>
            <a:ext cx="2149232" cy="2212345"/>
            <a:chOff x="6241409" y="1465575"/>
            <a:chExt cx="2149232" cy="2212345"/>
          </a:xfrm>
        </p:grpSpPr>
        <p:grpSp>
          <p:nvGrpSpPr>
            <p:cNvPr id="9" name="Picture 9">
              <a:extLst>
                <a:ext uri="{FF2B5EF4-FFF2-40B4-BE49-F238E27FC236}">
                  <a16:creationId xmlns:a16="http://schemas.microsoft.com/office/drawing/2014/main" id="{506C21D0-2247-52A9-8154-86022AA41D14}"/>
                </a:ext>
              </a:extLst>
            </p:cNvPr>
            <p:cNvGrpSpPr/>
            <p:nvPr/>
          </p:nvGrpSpPr>
          <p:grpSpPr>
            <a:xfrm>
              <a:off x="6391618" y="1465575"/>
              <a:ext cx="1915925" cy="2212345"/>
              <a:chOff x="6391618" y="1465575"/>
              <a:chExt cx="1915925" cy="2212345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329ADF2-85A4-E8D1-B070-C01FB261562E}"/>
                  </a:ext>
                </a:extLst>
              </p:cNvPr>
              <p:cNvSpPr/>
              <p:nvPr/>
            </p:nvSpPr>
            <p:spPr>
              <a:xfrm flipV="1">
                <a:off x="7349478" y="2018624"/>
                <a:ext cx="958065" cy="1659292"/>
              </a:xfrm>
              <a:custGeom>
                <a:avLst/>
                <a:gdLst>
                  <a:gd name="connsiteX0" fmla="*/ 594 w 958065"/>
                  <a:gd name="connsiteY0" fmla="*/ 399 h 1659292"/>
                  <a:gd name="connsiteX1" fmla="*/ 958660 w 958065"/>
                  <a:gd name="connsiteY1" fmla="*/ 553445 h 1659292"/>
                  <a:gd name="connsiteX2" fmla="*/ 958660 w 958065"/>
                  <a:gd name="connsiteY2" fmla="*/ 1659691 h 1659292"/>
                  <a:gd name="connsiteX3" fmla="*/ 594 w 958065"/>
                  <a:gd name="connsiteY3" fmla="*/ 1106566 h 1659292"/>
                  <a:gd name="connsiteX4" fmla="*/ 594 w 958065"/>
                  <a:gd name="connsiteY4" fmla="*/ 399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065" h="1659292">
                    <a:moveTo>
                      <a:pt x="594" y="399"/>
                    </a:moveTo>
                    <a:lnTo>
                      <a:pt x="958660" y="553445"/>
                    </a:lnTo>
                    <a:lnTo>
                      <a:pt x="958660" y="1659691"/>
                    </a:lnTo>
                    <a:lnTo>
                      <a:pt x="594" y="1106566"/>
                    </a:lnTo>
                    <a:lnTo>
                      <a:pt x="594" y="399"/>
                    </a:lnTo>
                    <a:close/>
                  </a:path>
                </a:pathLst>
              </a:custGeom>
              <a:solidFill>
                <a:srgbClr val="EA741B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FC536E4-E2A8-4348-9409-B8CB293018A1}"/>
                  </a:ext>
                </a:extLst>
              </p:cNvPr>
              <p:cNvSpPr/>
              <p:nvPr/>
            </p:nvSpPr>
            <p:spPr>
              <a:xfrm flipV="1">
                <a:off x="6391618" y="2018628"/>
                <a:ext cx="957862" cy="1659292"/>
              </a:xfrm>
              <a:custGeom>
                <a:avLst/>
                <a:gdLst>
                  <a:gd name="connsiteX0" fmla="*/ 151 w 957862"/>
                  <a:gd name="connsiteY0" fmla="*/ 1660173 h 1659292"/>
                  <a:gd name="connsiteX1" fmla="*/ 151 w 957862"/>
                  <a:gd name="connsiteY1" fmla="*/ 553927 h 1659292"/>
                  <a:gd name="connsiteX2" fmla="*/ 958014 w 957862"/>
                  <a:gd name="connsiteY2" fmla="*/ 881 h 1659292"/>
                  <a:gd name="connsiteX3" fmla="*/ 958014 w 957862"/>
                  <a:gd name="connsiteY3" fmla="*/ 1107048 h 1659292"/>
                  <a:gd name="connsiteX4" fmla="*/ 151 w 957862"/>
                  <a:gd name="connsiteY4" fmla="*/ 1660173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862" h="1659292">
                    <a:moveTo>
                      <a:pt x="151" y="1660173"/>
                    </a:moveTo>
                    <a:lnTo>
                      <a:pt x="151" y="553927"/>
                    </a:lnTo>
                    <a:lnTo>
                      <a:pt x="958014" y="881"/>
                    </a:lnTo>
                    <a:lnTo>
                      <a:pt x="958014" y="1107048"/>
                    </a:lnTo>
                    <a:lnTo>
                      <a:pt x="151" y="1660173"/>
                    </a:lnTo>
                    <a:close/>
                  </a:path>
                </a:pathLst>
              </a:custGeom>
              <a:solidFill>
                <a:srgbClr val="F58221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26ED1A5-54E1-8EC0-6A6E-89A26B9F4F0E}"/>
                  </a:ext>
                </a:extLst>
              </p:cNvPr>
              <p:cNvSpPr/>
              <p:nvPr/>
            </p:nvSpPr>
            <p:spPr>
              <a:xfrm flipV="1">
                <a:off x="6391618" y="1465575"/>
                <a:ext cx="1915924" cy="1106177"/>
              </a:xfrm>
              <a:custGeom>
                <a:avLst/>
                <a:gdLst>
                  <a:gd name="connsiteX0" fmla="*/ 234 w 1915924"/>
                  <a:gd name="connsiteY0" fmla="*/ 553381 h 1106177"/>
                  <a:gd name="connsiteX1" fmla="*/ 234 w 1915924"/>
                  <a:gd name="connsiteY1" fmla="*/ 553381 h 1106177"/>
                  <a:gd name="connsiteX2" fmla="*/ 958096 w 1915924"/>
                  <a:gd name="connsiteY2" fmla="*/ 256 h 1106177"/>
                  <a:gd name="connsiteX3" fmla="*/ 1916158 w 1915924"/>
                  <a:gd name="connsiteY3" fmla="*/ 553381 h 1106177"/>
                  <a:gd name="connsiteX4" fmla="*/ 958096 w 1915924"/>
                  <a:gd name="connsiteY4" fmla="*/ 1106434 h 1106177"/>
                  <a:gd name="connsiteX5" fmla="*/ 234 w 1915924"/>
                  <a:gd name="connsiteY5" fmla="*/ 553381 h 110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924" h="1106177">
                    <a:moveTo>
                      <a:pt x="234" y="553381"/>
                    </a:moveTo>
                    <a:lnTo>
                      <a:pt x="234" y="553381"/>
                    </a:lnTo>
                    <a:lnTo>
                      <a:pt x="958096" y="256"/>
                    </a:lnTo>
                    <a:lnTo>
                      <a:pt x="1916158" y="553381"/>
                    </a:lnTo>
                    <a:lnTo>
                      <a:pt x="958096" y="1106434"/>
                    </a:lnTo>
                    <a:lnTo>
                      <a:pt x="234" y="553381"/>
                    </a:lnTo>
                    <a:close/>
                  </a:path>
                </a:pathLst>
              </a:custGeom>
              <a:solidFill>
                <a:srgbClr val="FFA336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D82D3B-3801-AD29-84BA-6A4CE10D2E3D}"/>
                </a:ext>
              </a:extLst>
            </p:cNvPr>
            <p:cNvSpPr txBox="1"/>
            <p:nvPr/>
          </p:nvSpPr>
          <p:spPr>
            <a:xfrm>
              <a:off x="6241409" y="1969718"/>
              <a:ext cx="21492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2</a:t>
              </a:r>
              <a:r>
                <a:rPr lang="en-GB" sz="7200" b="1" spc="600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1</a:t>
              </a:r>
              <a:r>
                <a:rPr lang="en-GB" sz="66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7200" b="1" dirty="0">
                <a:solidFill>
                  <a:schemeClr val="bg1"/>
                </a:solidFill>
                <a:effectLst>
                  <a:outerShdw dist="63500" dir="2700000" algn="tl" rotWithShape="0">
                    <a:srgbClr val="893D0A"/>
                  </a:outerShdw>
                </a:effectLst>
                <a:latin typeface="DYALOG LOGO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A247AA9-D756-A758-7B81-741AB6258B2F}"/>
              </a:ext>
            </a:extLst>
          </p:cNvPr>
          <p:cNvSpPr txBox="1"/>
          <p:nvPr/>
        </p:nvSpPr>
        <p:spPr>
          <a:xfrm rot="20670805">
            <a:off x="4955015" y="3063173"/>
            <a:ext cx="396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dirty="0">
                <a:solidFill>
                  <a:schemeClr val="accent6"/>
                </a:solidFill>
                <a:latin typeface="Stencil" panose="040409050D0802020404" pitchFamily="82" charset="0"/>
              </a:rPr>
              <a:t>   Additions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9EFD01-89B7-66A2-2A7A-88D61E6F293F}"/>
              </a:ext>
            </a:extLst>
          </p:cNvPr>
          <p:cNvSpPr txBox="1"/>
          <p:nvPr/>
        </p:nvSpPr>
        <p:spPr>
          <a:xfrm>
            <a:off x="188119" y="1912570"/>
            <a:ext cx="443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6"/>
                </a:solidFill>
                <a:latin typeface="Stencil" panose="040409050D0802020404" pitchFamily="82" charset="0"/>
              </a:rPr>
              <a:t>Speculative</a:t>
            </a:r>
          </a:p>
        </p:txBody>
      </p:sp>
    </p:spTree>
    <p:extLst>
      <p:ext uri="{BB962C8B-B14F-4D97-AF65-F5344CB8AC3E}">
        <p14:creationId xmlns:p14="http://schemas.microsoft.com/office/powerpoint/2010/main" val="2760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Array Notation and </a:t>
            </a:r>
            <a:r>
              <a:rPr lang="en-GB" dirty="0"/>
              <a:t>Language Vision</a:t>
            </a:r>
            <a:br>
              <a:rPr lang="en-GB" dirty="0"/>
            </a:br>
            <a:r>
              <a:rPr lang="en-GB" dirty="0"/>
              <a:t>👉</a:t>
            </a:r>
            <a:r>
              <a:rPr lang="en-GB" b="1" dirty="0"/>
              <a:t>Primitives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9A0524-AA03-AA66-DBD1-DFAC311EA28F}"/>
              </a:ext>
            </a:extLst>
          </p:cNvPr>
          <p:cNvGrpSpPr/>
          <p:nvPr/>
        </p:nvGrpSpPr>
        <p:grpSpPr>
          <a:xfrm>
            <a:off x="6241409" y="1465575"/>
            <a:ext cx="2149232" cy="2212345"/>
            <a:chOff x="6241409" y="1465575"/>
            <a:chExt cx="2149232" cy="2212345"/>
          </a:xfrm>
        </p:grpSpPr>
        <p:grpSp>
          <p:nvGrpSpPr>
            <p:cNvPr id="9" name="Picture 9">
              <a:extLst>
                <a:ext uri="{FF2B5EF4-FFF2-40B4-BE49-F238E27FC236}">
                  <a16:creationId xmlns:a16="http://schemas.microsoft.com/office/drawing/2014/main" id="{506C21D0-2247-52A9-8154-86022AA41D14}"/>
                </a:ext>
              </a:extLst>
            </p:cNvPr>
            <p:cNvGrpSpPr/>
            <p:nvPr/>
          </p:nvGrpSpPr>
          <p:grpSpPr>
            <a:xfrm>
              <a:off x="6391618" y="1465575"/>
              <a:ext cx="1915925" cy="2212345"/>
              <a:chOff x="6391618" y="1465575"/>
              <a:chExt cx="1915925" cy="2212345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329ADF2-85A4-E8D1-B070-C01FB261562E}"/>
                  </a:ext>
                </a:extLst>
              </p:cNvPr>
              <p:cNvSpPr/>
              <p:nvPr/>
            </p:nvSpPr>
            <p:spPr>
              <a:xfrm flipV="1">
                <a:off x="7349478" y="2018624"/>
                <a:ext cx="958065" cy="1659292"/>
              </a:xfrm>
              <a:custGeom>
                <a:avLst/>
                <a:gdLst>
                  <a:gd name="connsiteX0" fmla="*/ 594 w 958065"/>
                  <a:gd name="connsiteY0" fmla="*/ 399 h 1659292"/>
                  <a:gd name="connsiteX1" fmla="*/ 958660 w 958065"/>
                  <a:gd name="connsiteY1" fmla="*/ 553445 h 1659292"/>
                  <a:gd name="connsiteX2" fmla="*/ 958660 w 958065"/>
                  <a:gd name="connsiteY2" fmla="*/ 1659691 h 1659292"/>
                  <a:gd name="connsiteX3" fmla="*/ 594 w 958065"/>
                  <a:gd name="connsiteY3" fmla="*/ 1106566 h 1659292"/>
                  <a:gd name="connsiteX4" fmla="*/ 594 w 958065"/>
                  <a:gd name="connsiteY4" fmla="*/ 399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065" h="1659292">
                    <a:moveTo>
                      <a:pt x="594" y="399"/>
                    </a:moveTo>
                    <a:lnTo>
                      <a:pt x="958660" y="553445"/>
                    </a:lnTo>
                    <a:lnTo>
                      <a:pt x="958660" y="1659691"/>
                    </a:lnTo>
                    <a:lnTo>
                      <a:pt x="594" y="1106566"/>
                    </a:lnTo>
                    <a:lnTo>
                      <a:pt x="594" y="399"/>
                    </a:lnTo>
                    <a:close/>
                  </a:path>
                </a:pathLst>
              </a:custGeom>
              <a:solidFill>
                <a:srgbClr val="EA741B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FC536E4-E2A8-4348-9409-B8CB293018A1}"/>
                  </a:ext>
                </a:extLst>
              </p:cNvPr>
              <p:cNvSpPr/>
              <p:nvPr/>
            </p:nvSpPr>
            <p:spPr>
              <a:xfrm flipV="1">
                <a:off x="6391618" y="2018628"/>
                <a:ext cx="957862" cy="1659292"/>
              </a:xfrm>
              <a:custGeom>
                <a:avLst/>
                <a:gdLst>
                  <a:gd name="connsiteX0" fmla="*/ 151 w 957862"/>
                  <a:gd name="connsiteY0" fmla="*/ 1660173 h 1659292"/>
                  <a:gd name="connsiteX1" fmla="*/ 151 w 957862"/>
                  <a:gd name="connsiteY1" fmla="*/ 553927 h 1659292"/>
                  <a:gd name="connsiteX2" fmla="*/ 958014 w 957862"/>
                  <a:gd name="connsiteY2" fmla="*/ 881 h 1659292"/>
                  <a:gd name="connsiteX3" fmla="*/ 958014 w 957862"/>
                  <a:gd name="connsiteY3" fmla="*/ 1107048 h 1659292"/>
                  <a:gd name="connsiteX4" fmla="*/ 151 w 957862"/>
                  <a:gd name="connsiteY4" fmla="*/ 1660173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862" h="1659292">
                    <a:moveTo>
                      <a:pt x="151" y="1660173"/>
                    </a:moveTo>
                    <a:lnTo>
                      <a:pt x="151" y="553927"/>
                    </a:lnTo>
                    <a:lnTo>
                      <a:pt x="958014" y="881"/>
                    </a:lnTo>
                    <a:lnTo>
                      <a:pt x="958014" y="1107048"/>
                    </a:lnTo>
                    <a:lnTo>
                      <a:pt x="151" y="1660173"/>
                    </a:lnTo>
                    <a:close/>
                  </a:path>
                </a:pathLst>
              </a:custGeom>
              <a:solidFill>
                <a:srgbClr val="F58221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26ED1A5-54E1-8EC0-6A6E-89A26B9F4F0E}"/>
                  </a:ext>
                </a:extLst>
              </p:cNvPr>
              <p:cNvSpPr/>
              <p:nvPr/>
            </p:nvSpPr>
            <p:spPr>
              <a:xfrm flipV="1">
                <a:off x="6391618" y="1465575"/>
                <a:ext cx="1915924" cy="1106177"/>
              </a:xfrm>
              <a:custGeom>
                <a:avLst/>
                <a:gdLst>
                  <a:gd name="connsiteX0" fmla="*/ 234 w 1915924"/>
                  <a:gd name="connsiteY0" fmla="*/ 553381 h 1106177"/>
                  <a:gd name="connsiteX1" fmla="*/ 234 w 1915924"/>
                  <a:gd name="connsiteY1" fmla="*/ 553381 h 1106177"/>
                  <a:gd name="connsiteX2" fmla="*/ 958096 w 1915924"/>
                  <a:gd name="connsiteY2" fmla="*/ 256 h 1106177"/>
                  <a:gd name="connsiteX3" fmla="*/ 1916158 w 1915924"/>
                  <a:gd name="connsiteY3" fmla="*/ 553381 h 1106177"/>
                  <a:gd name="connsiteX4" fmla="*/ 958096 w 1915924"/>
                  <a:gd name="connsiteY4" fmla="*/ 1106434 h 1106177"/>
                  <a:gd name="connsiteX5" fmla="*/ 234 w 1915924"/>
                  <a:gd name="connsiteY5" fmla="*/ 553381 h 110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924" h="1106177">
                    <a:moveTo>
                      <a:pt x="234" y="553381"/>
                    </a:moveTo>
                    <a:lnTo>
                      <a:pt x="234" y="553381"/>
                    </a:lnTo>
                    <a:lnTo>
                      <a:pt x="958096" y="256"/>
                    </a:lnTo>
                    <a:lnTo>
                      <a:pt x="1916158" y="553381"/>
                    </a:lnTo>
                    <a:lnTo>
                      <a:pt x="958096" y="1106434"/>
                    </a:lnTo>
                    <a:lnTo>
                      <a:pt x="234" y="553381"/>
                    </a:lnTo>
                    <a:close/>
                  </a:path>
                </a:pathLst>
              </a:custGeom>
              <a:solidFill>
                <a:srgbClr val="FFA336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D82D3B-3801-AD29-84BA-6A4CE10D2E3D}"/>
                </a:ext>
              </a:extLst>
            </p:cNvPr>
            <p:cNvSpPr txBox="1"/>
            <p:nvPr/>
          </p:nvSpPr>
          <p:spPr>
            <a:xfrm>
              <a:off x="6241409" y="1969718"/>
              <a:ext cx="21492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2</a:t>
              </a:r>
              <a:r>
                <a:rPr lang="en-GB" sz="7200" b="1" spc="600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1</a:t>
              </a:r>
              <a:r>
                <a:rPr lang="en-GB" sz="66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7200" b="1" dirty="0">
                <a:solidFill>
                  <a:schemeClr val="bg1"/>
                </a:solidFill>
                <a:effectLst>
                  <a:outerShdw dist="63500" dir="2700000" algn="tl" rotWithShape="0">
                    <a:srgbClr val="893D0A"/>
                  </a:outerShdw>
                </a:effectLst>
                <a:latin typeface="DYALOG LOGO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7356AB1-103F-036A-63DE-065C822EBB4F}"/>
              </a:ext>
            </a:extLst>
          </p:cNvPr>
          <p:cNvSpPr txBox="1"/>
          <p:nvPr/>
        </p:nvSpPr>
        <p:spPr>
          <a:xfrm rot="20670805">
            <a:off x="4955015" y="3063173"/>
            <a:ext cx="396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dirty="0">
                <a:solidFill>
                  <a:schemeClr val="accent6"/>
                </a:solidFill>
                <a:latin typeface="Stencil" panose="040409050D0802020404" pitchFamily="82" charset="0"/>
              </a:rPr>
              <a:t>Extensions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4D739-73CF-7481-3144-519BF59292B8}"/>
              </a:ext>
            </a:extLst>
          </p:cNvPr>
          <p:cNvSpPr txBox="1"/>
          <p:nvPr/>
        </p:nvSpPr>
        <p:spPr>
          <a:xfrm>
            <a:off x="188119" y="1912570"/>
            <a:ext cx="443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6"/>
                </a:solidFill>
                <a:latin typeface="Stencil" panose="040409050D0802020404" pitchFamily="82" charset="0"/>
              </a:rPr>
              <a:t>Speculative</a:t>
            </a:r>
          </a:p>
        </p:txBody>
      </p:sp>
    </p:spTree>
    <p:extLst>
      <p:ext uri="{BB962C8B-B14F-4D97-AF65-F5344CB8AC3E}">
        <p14:creationId xmlns:p14="http://schemas.microsoft.com/office/powerpoint/2010/main" val="34218868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Speculative Language Vision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31428" y="1264925"/>
            <a:ext cx="911257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High-Rank Set Functions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∪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 </a:t>
            </a:r>
            <a:r>
              <a:rPr lang="en-GB" sz="3600" dirty="0">
                <a:solidFill>
                  <a:schemeClr val="accent5"/>
                </a:solidFill>
                <a:latin typeface="APL385 Unicode" panose="020B0709000202000203" pitchFamily="49" charset="0"/>
              </a:rPr>
              <a:t> 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7200" dirty="0">
                <a:latin typeface="APL385 Unicode" panose="020B0709000202000203" pitchFamily="49" charset="0"/>
              </a:rPr>
              <a:t>∪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 </a:t>
            </a:r>
            <a:r>
              <a:rPr lang="en-GB" sz="3600" dirty="0">
                <a:solidFill>
                  <a:schemeClr val="accent5"/>
                </a:solidFill>
                <a:latin typeface="APL385 Unicode" panose="020B0709000202000203" pitchFamily="49" charset="0"/>
              </a:rPr>
              <a:t> 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7200" dirty="0">
                <a:latin typeface="APL385 Unicode" panose="020B0709000202000203" pitchFamily="49" charset="0"/>
              </a:rPr>
              <a:t>∩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 </a:t>
            </a:r>
            <a:r>
              <a:rPr lang="en-GB" sz="3600" dirty="0">
                <a:solidFill>
                  <a:schemeClr val="accent5"/>
                </a:solidFill>
                <a:latin typeface="APL385 Unicode" panose="020B0709000202000203" pitchFamily="49" charset="0"/>
              </a:rPr>
              <a:t> 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7200" dirty="0">
                <a:latin typeface="APL385 Unicode" panose="020B0709000202000203" pitchFamily="49" charset="0"/>
              </a:rPr>
              <a:t>~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endParaRPr lang="en-GB" sz="4800" dirty="0">
              <a:solidFill>
                <a:schemeClr val="accent5"/>
              </a:solidFill>
              <a:latin typeface="APL385 Unicode" panose="020B0709000202000203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BF032-91E6-83BE-346B-A4E0ADB44D71}"/>
              </a:ext>
            </a:extLst>
          </p:cNvPr>
          <p:cNvSpPr txBox="1"/>
          <p:nvPr/>
        </p:nvSpPr>
        <p:spPr>
          <a:xfrm>
            <a:off x="487680" y="2453640"/>
            <a:ext cx="109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Segoe UI Emoji" panose="020B0502040204020203" pitchFamily="34" charset="0"/>
                <a:ea typeface="Segoe UI Emoji" panose="020B0502040204020203" pitchFamily="34" charset="0"/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10091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B49D-2603-4992-8CDF-69498107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APLAN: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9A86-FC87-4B05-91A1-080ECE98C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8478943" cy="31503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Medium sized arrays</a:t>
            </a:r>
            <a:br>
              <a:rPr lang="en-US" dirty="0"/>
            </a:br>
            <a:r>
              <a:rPr lang="en-US" sz="2000" dirty="0"/>
              <a:t>Empty and trivial arrays are better done as expressions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Higher rank arrays</a:t>
            </a:r>
            <a:br>
              <a:rPr lang="en-US" dirty="0"/>
            </a:br>
            <a:r>
              <a:rPr lang="en-US" sz="2000" dirty="0"/>
              <a:t>We have good notations for vectors and small vectors of vectors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sz="2400" dirty="0"/>
              <a:t>Depth deeper than 2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3728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Speculative Language Vision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31428" y="1264925"/>
            <a:ext cx="911257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Auto-Sizing Reshape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⍰ 2⍴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(⌊(×/⍴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4800" dirty="0">
                <a:latin typeface="APL385 Unicode" panose="020B0709000202000203" pitchFamily="49" charset="0"/>
              </a:rPr>
              <a:t>)÷2)2⍴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6601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Speculative Language Vision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31428" y="1264925"/>
            <a:ext cx="911257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Auto-Sizing Reshape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⍰ 2⍴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((×/⍴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4800" dirty="0">
                <a:latin typeface="APL385 Unicode" panose="020B0709000202000203" pitchFamily="49" charset="0"/>
              </a:rPr>
              <a:t>)÷2)2⍴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494679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Speculative Language Vision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31428" y="1264925"/>
            <a:ext cx="911257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Auto-Sizing Reshape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⍰ 2⍴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(⌈(×/⍴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4800" dirty="0">
                <a:latin typeface="APL385 Unicode" panose="020B0709000202000203" pitchFamily="49" charset="0"/>
              </a:rPr>
              <a:t>)÷2)2⍴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79006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Speculative Language Vision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31428" y="1264925"/>
            <a:ext cx="911257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Auto-Sizing Reshape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⍰ 2⍴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(⌈(×/⍴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4800" dirty="0">
                <a:latin typeface="APL385 Unicode" panose="020B0709000202000203" pitchFamily="49" charset="0"/>
              </a:rPr>
              <a:t>)÷2)2⍴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4800" dirty="0">
                <a:latin typeface="APL385 Unicode" panose="020B0709000202000203" pitchFamily="49" charset="0"/>
              </a:rPr>
              <a:t>⍪Y</a:t>
            </a:r>
          </a:p>
        </p:txBody>
      </p:sp>
    </p:spTree>
    <p:extLst>
      <p:ext uri="{BB962C8B-B14F-4D97-AF65-F5344CB8AC3E}">
        <p14:creationId xmlns:p14="http://schemas.microsoft.com/office/powerpoint/2010/main" val="560458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Speculative Language Vision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31428" y="1264925"/>
            <a:ext cx="911257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Auto-Sizing Reshape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⍰ 2⍴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(⌈(×/⍴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4800" dirty="0">
                <a:latin typeface="APL385 Unicode" panose="020B0709000202000203" pitchFamily="49" charset="0"/>
              </a:rPr>
              <a:t>)÷2)2⍴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4800" dirty="0">
                <a:latin typeface="APL385 Unicode" panose="020B0709000202000203" pitchFamily="49" charset="0"/>
              </a:rPr>
              <a:t>⍪</a:t>
            </a:r>
            <a:r>
              <a:rPr lang="en-GB" sz="4800" dirty="0">
                <a:latin typeface="APL386 Unicode" panose="020B0709000202000203" pitchFamily="50" charset="0"/>
              </a:rPr>
              <a:t>2</a:t>
            </a:r>
            <a:r>
              <a:rPr lang="en-GB" sz="4800" dirty="0">
                <a:latin typeface="APL385 Unicode" panose="020B0709000202000203" pitchFamily="49" charset="0"/>
              </a:rPr>
              <a:t>↑0⍴Y</a:t>
            </a:r>
          </a:p>
        </p:txBody>
      </p:sp>
    </p:spTree>
    <p:extLst>
      <p:ext uri="{BB962C8B-B14F-4D97-AF65-F5344CB8AC3E}">
        <p14:creationId xmlns:p14="http://schemas.microsoft.com/office/powerpoint/2010/main" val="1173076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Speculative Language Vision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31428" y="1264925"/>
            <a:ext cx="911257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Auto-Sizing Reshape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¯1 2⍴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7200" dirty="0">
                <a:solidFill>
                  <a:schemeClr val="bg1"/>
                </a:solidFill>
                <a:latin typeface="APL385 Unicode" panose="020B0709000202000203" pitchFamily="49" charset="0"/>
              </a:rPr>
              <a:t>.</a:t>
            </a: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Speculative Language Vision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31428" y="1264925"/>
            <a:ext cx="911257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Auto-Sizing Reshape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'R' 2⍴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 </a:t>
            </a:r>
            <a:r>
              <a:rPr lang="en-GB" sz="7200" dirty="0">
                <a:solidFill>
                  <a:schemeClr val="bg1"/>
                </a:solidFill>
                <a:latin typeface="APL385 Unicode" panose="020B0709000202000203" pitchFamily="49" charset="0"/>
              </a:rPr>
              <a:t>.</a:t>
            </a: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Speculative Language Vision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31428" y="1264925"/>
            <a:ext cx="911257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Auto-Sizing Reshape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0.5 2⍴</a:t>
            </a:r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 </a:t>
            </a:r>
            <a:r>
              <a:rPr lang="en-GB" sz="7200" dirty="0">
                <a:solidFill>
                  <a:schemeClr val="bg1"/>
                </a:solidFill>
                <a:latin typeface="APL385 Unicode" panose="020B0709000202000203" pitchFamily="49" charset="0"/>
              </a:rPr>
              <a:t>.</a:t>
            </a: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Array Notation and </a:t>
            </a:r>
            <a:r>
              <a:rPr lang="en-GB" dirty="0"/>
              <a:t>Language Vision</a:t>
            </a:r>
            <a:br>
              <a:rPr lang="en-GB" dirty="0"/>
            </a:br>
            <a:r>
              <a:rPr lang="en-GB" dirty="0"/>
              <a:t>👉</a:t>
            </a:r>
            <a:r>
              <a:rPr lang="en-GB" b="1" dirty="0"/>
              <a:t>Primitives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9A0524-AA03-AA66-DBD1-DFAC311EA28F}"/>
              </a:ext>
            </a:extLst>
          </p:cNvPr>
          <p:cNvGrpSpPr/>
          <p:nvPr/>
        </p:nvGrpSpPr>
        <p:grpSpPr>
          <a:xfrm>
            <a:off x="6241409" y="1465575"/>
            <a:ext cx="2149232" cy="2212345"/>
            <a:chOff x="6241409" y="1465575"/>
            <a:chExt cx="2149232" cy="2212345"/>
          </a:xfrm>
        </p:grpSpPr>
        <p:grpSp>
          <p:nvGrpSpPr>
            <p:cNvPr id="9" name="Picture 9">
              <a:extLst>
                <a:ext uri="{FF2B5EF4-FFF2-40B4-BE49-F238E27FC236}">
                  <a16:creationId xmlns:a16="http://schemas.microsoft.com/office/drawing/2014/main" id="{506C21D0-2247-52A9-8154-86022AA41D14}"/>
                </a:ext>
              </a:extLst>
            </p:cNvPr>
            <p:cNvGrpSpPr/>
            <p:nvPr/>
          </p:nvGrpSpPr>
          <p:grpSpPr>
            <a:xfrm>
              <a:off x="6391618" y="1465575"/>
              <a:ext cx="1915925" cy="2212345"/>
              <a:chOff x="6391618" y="1465575"/>
              <a:chExt cx="1915925" cy="2212345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329ADF2-85A4-E8D1-B070-C01FB261562E}"/>
                  </a:ext>
                </a:extLst>
              </p:cNvPr>
              <p:cNvSpPr/>
              <p:nvPr/>
            </p:nvSpPr>
            <p:spPr>
              <a:xfrm flipV="1">
                <a:off x="7349478" y="2018624"/>
                <a:ext cx="958065" cy="1659292"/>
              </a:xfrm>
              <a:custGeom>
                <a:avLst/>
                <a:gdLst>
                  <a:gd name="connsiteX0" fmla="*/ 594 w 958065"/>
                  <a:gd name="connsiteY0" fmla="*/ 399 h 1659292"/>
                  <a:gd name="connsiteX1" fmla="*/ 958660 w 958065"/>
                  <a:gd name="connsiteY1" fmla="*/ 553445 h 1659292"/>
                  <a:gd name="connsiteX2" fmla="*/ 958660 w 958065"/>
                  <a:gd name="connsiteY2" fmla="*/ 1659691 h 1659292"/>
                  <a:gd name="connsiteX3" fmla="*/ 594 w 958065"/>
                  <a:gd name="connsiteY3" fmla="*/ 1106566 h 1659292"/>
                  <a:gd name="connsiteX4" fmla="*/ 594 w 958065"/>
                  <a:gd name="connsiteY4" fmla="*/ 399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065" h="1659292">
                    <a:moveTo>
                      <a:pt x="594" y="399"/>
                    </a:moveTo>
                    <a:lnTo>
                      <a:pt x="958660" y="553445"/>
                    </a:lnTo>
                    <a:lnTo>
                      <a:pt x="958660" y="1659691"/>
                    </a:lnTo>
                    <a:lnTo>
                      <a:pt x="594" y="1106566"/>
                    </a:lnTo>
                    <a:lnTo>
                      <a:pt x="594" y="399"/>
                    </a:lnTo>
                    <a:close/>
                  </a:path>
                </a:pathLst>
              </a:custGeom>
              <a:solidFill>
                <a:srgbClr val="EA741B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FC536E4-E2A8-4348-9409-B8CB293018A1}"/>
                  </a:ext>
                </a:extLst>
              </p:cNvPr>
              <p:cNvSpPr/>
              <p:nvPr/>
            </p:nvSpPr>
            <p:spPr>
              <a:xfrm flipV="1">
                <a:off x="6391618" y="2018628"/>
                <a:ext cx="957862" cy="1659292"/>
              </a:xfrm>
              <a:custGeom>
                <a:avLst/>
                <a:gdLst>
                  <a:gd name="connsiteX0" fmla="*/ 151 w 957862"/>
                  <a:gd name="connsiteY0" fmla="*/ 1660173 h 1659292"/>
                  <a:gd name="connsiteX1" fmla="*/ 151 w 957862"/>
                  <a:gd name="connsiteY1" fmla="*/ 553927 h 1659292"/>
                  <a:gd name="connsiteX2" fmla="*/ 958014 w 957862"/>
                  <a:gd name="connsiteY2" fmla="*/ 881 h 1659292"/>
                  <a:gd name="connsiteX3" fmla="*/ 958014 w 957862"/>
                  <a:gd name="connsiteY3" fmla="*/ 1107048 h 1659292"/>
                  <a:gd name="connsiteX4" fmla="*/ 151 w 957862"/>
                  <a:gd name="connsiteY4" fmla="*/ 1660173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862" h="1659292">
                    <a:moveTo>
                      <a:pt x="151" y="1660173"/>
                    </a:moveTo>
                    <a:lnTo>
                      <a:pt x="151" y="553927"/>
                    </a:lnTo>
                    <a:lnTo>
                      <a:pt x="958014" y="881"/>
                    </a:lnTo>
                    <a:lnTo>
                      <a:pt x="958014" y="1107048"/>
                    </a:lnTo>
                    <a:lnTo>
                      <a:pt x="151" y="1660173"/>
                    </a:lnTo>
                    <a:close/>
                  </a:path>
                </a:pathLst>
              </a:custGeom>
              <a:solidFill>
                <a:srgbClr val="F58221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26ED1A5-54E1-8EC0-6A6E-89A26B9F4F0E}"/>
                  </a:ext>
                </a:extLst>
              </p:cNvPr>
              <p:cNvSpPr/>
              <p:nvPr/>
            </p:nvSpPr>
            <p:spPr>
              <a:xfrm flipV="1">
                <a:off x="6391618" y="1465575"/>
                <a:ext cx="1915924" cy="1106177"/>
              </a:xfrm>
              <a:custGeom>
                <a:avLst/>
                <a:gdLst>
                  <a:gd name="connsiteX0" fmla="*/ 234 w 1915924"/>
                  <a:gd name="connsiteY0" fmla="*/ 553381 h 1106177"/>
                  <a:gd name="connsiteX1" fmla="*/ 234 w 1915924"/>
                  <a:gd name="connsiteY1" fmla="*/ 553381 h 1106177"/>
                  <a:gd name="connsiteX2" fmla="*/ 958096 w 1915924"/>
                  <a:gd name="connsiteY2" fmla="*/ 256 h 1106177"/>
                  <a:gd name="connsiteX3" fmla="*/ 1916158 w 1915924"/>
                  <a:gd name="connsiteY3" fmla="*/ 553381 h 1106177"/>
                  <a:gd name="connsiteX4" fmla="*/ 958096 w 1915924"/>
                  <a:gd name="connsiteY4" fmla="*/ 1106434 h 1106177"/>
                  <a:gd name="connsiteX5" fmla="*/ 234 w 1915924"/>
                  <a:gd name="connsiteY5" fmla="*/ 553381 h 110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924" h="1106177">
                    <a:moveTo>
                      <a:pt x="234" y="553381"/>
                    </a:moveTo>
                    <a:lnTo>
                      <a:pt x="234" y="553381"/>
                    </a:lnTo>
                    <a:lnTo>
                      <a:pt x="958096" y="256"/>
                    </a:lnTo>
                    <a:lnTo>
                      <a:pt x="1916158" y="553381"/>
                    </a:lnTo>
                    <a:lnTo>
                      <a:pt x="958096" y="1106434"/>
                    </a:lnTo>
                    <a:lnTo>
                      <a:pt x="234" y="553381"/>
                    </a:lnTo>
                    <a:close/>
                  </a:path>
                </a:pathLst>
              </a:custGeom>
              <a:solidFill>
                <a:srgbClr val="FFA336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D82D3B-3801-AD29-84BA-6A4CE10D2E3D}"/>
                </a:ext>
              </a:extLst>
            </p:cNvPr>
            <p:cNvSpPr txBox="1"/>
            <p:nvPr/>
          </p:nvSpPr>
          <p:spPr>
            <a:xfrm>
              <a:off x="6241409" y="1969718"/>
              <a:ext cx="21492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2</a:t>
              </a:r>
              <a:r>
                <a:rPr lang="en-GB" sz="7200" b="1" spc="600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1</a:t>
              </a:r>
              <a:r>
                <a:rPr lang="en-GB" sz="66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7200" b="1" dirty="0">
                <a:solidFill>
                  <a:schemeClr val="bg1"/>
                </a:solidFill>
                <a:effectLst>
                  <a:outerShdw dist="63500" dir="2700000" algn="tl" rotWithShape="0">
                    <a:srgbClr val="893D0A"/>
                  </a:outerShdw>
                </a:effectLst>
                <a:latin typeface="DYALOG LOGO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7356AB1-103F-036A-63DE-065C822EBB4F}"/>
              </a:ext>
            </a:extLst>
          </p:cNvPr>
          <p:cNvSpPr txBox="1"/>
          <p:nvPr/>
        </p:nvSpPr>
        <p:spPr>
          <a:xfrm rot="20670805">
            <a:off x="4955015" y="3063173"/>
            <a:ext cx="396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dirty="0">
                <a:solidFill>
                  <a:schemeClr val="accent6"/>
                </a:solidFill>
                <a:latin typeface="Stencil" panose="040409050D0802020404" pitchFamily="82" charset="0"/>
              </a:rPr>
              <a:t>Extensions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4D739-73CF-7481-3144-519BF59292B8}"/>
              </a:ext>
            </a:extLst>
          </p:cNvPr>
          <p:cNvSpPr txBox="1"/>
          <p:nvPr/>
        </p:nvSpPr>
        <p:spPr>
          <a:xfrm>
            <a:off x="188119" y="1912570"/>
            <a:ext cx="443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6"/>
                </a:solidFill>
                <a:latin typeface="Stencil" panose="040409050D0802020404" pitchFamily="82" charset="0"/>
              </a:rPr>
              <a:t>Speculative</a:t>
            </a:r>
          </a:p>
        </p:txBody>
      </p:sp>
    </p:spTree>
    <p:extLst>
      <p:ext uri="{BB962C8B-B14F-4D97-AF65-F5344CB8AC3E}">
        <p14:creationId xmlns:p14="http://schemas.microsoft.com/office/powerpoint/2010/main" val="12136775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Array Notation and </a:t>
            </a:r>
            <a:r>
              <a:rPr lang="en-GB" dirty="0"/>
              <a:t>Language Vision</a:t>
            </a:r>
            <a:br>
              <a:rPr lang="en-GB" dirty="0"/>
            </a:br>
            <a:r>
              <a:rPr lang="en-GB" dirty="0"/>
              <a:t>👉</a:t>
            </a:r>
            <a:r>
              <a:rPr lang="en-GB" b="1" dirty="0" err="1"/>
              <a:t>Dfns</a:t>
            </a:r>
            <a:r>
              <a:rPr lang="en-GB" b="1" dirty="0"/>
              <a:t> Syntax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9A0524-AA03-AA66-DBD1-DFAC311EA28F}"/>
              </a:ext>
            </a:extLst>
          </p:cNvPr>
          <p:cNvGrpSpPr/>
          <p:nvPr/>
        </p:nvGrpSpPr>
        <p:grpSpPr>
          <a:xfrm>
            <a:off x="6241409" y="1465575"/>
            <a:ext cx="2149232" cy="2212345"/>
            <a:chOff x="6241409" y="1465575"/>
            <a:chExt cx="2149232" cy="2212345"/>
          </a:xfrm>
        </p:grpSpPr>
        <p:grpSp>
          <p:nvGrpSpPr>
            <p:cNvPr id="9" name="Picture 9">
              <a:extLst>
                <a:ext uri="{FF2B5EF4-FFF2-40B4-BE49-F238E27FC236}">
                  <a16:creationId xmlns:a16="http://schemas.microsoft.com/office/drawing/2014/main" id="{506C21D0-2247-52A9-8154-86022AA41D14}"/>
                </a:ext>
              </a:extLst>
            </p:cNvPr>
            <p:cNvGrpSpPr/>
            <p:nvPr/>
          </p:nvGrpSpPr>
          <p:grpSpPr>
            <a:xfrm>
              <a:off x="6391618" y="1465575"/>
              <a:ext cx="1915925" cy="2212345"/>
              <a:chOff x="6391618" y="1465575"/>
              <a:chExt cx="1915925" cy="2212345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329ADF2-85A4-E8D1-B070-C01FB261562E}"/>
                  </a:ext>
                </a:extLst>
              </p:cNvPr>
              <p:cNvSpPr/>
              <p:nvPr/>
            </p:nvSpPr>
            <p:spPr>
              <a:xfrm flipV="1">
                <a:off x="7349478" y="2018624"/>
                <a:ext cx="958065" cy="1659292"/>
              </a:xfrm>
              <a:custGeom>
                <a:avLst/>
                <a:gdLst>
                  <a:gd name="connsiteX0" fmla="*/ 594 w 958065"/>
                  <a:gd name="connsiteY0" fmla="*/ 399 h 1659292"/>
                  <a:gd name="connsiteX1" fmla="*/ 958660 w 958065"/>
                  <a:gd name="connsiteY1" fmla="*/ 553445 h 1659292"/>
                  <a:gd name="connsiteX2" fmla="*/ 958660 w 958065"/>
                  <a:gd name="connsiteY2" fmla="*/ 1659691 h 1659292"/>
                  <a:gd name="connsiteX3" fmla="*/ 594 w 958065"/>
                  <a:gd name="connsiteY3" fmla="*/ 1106566 h 1659292"/>
                  <a:gd name="connsiteX4" fmla="*/ 594 w 958065"/>
                  <a:gd name="connsiteY4" fmla="*/ 399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065" h="1659292">
                    <a:moveTo>
                      <a:pt x="594" y="399"/>
                    </a:moveTo>
                    <a:lnTo>
                      <a:pt x="958660" y="553445"/>
                    </a:lnTo>
                    <a:lnTo>
                      <a:pt x="958660" y="1659691"/>
                    </a:lnTo>
                    <a:lnTo>
                      <a:pt x="594" y="1106566"/>
                    </a:lnTo>
                    <a:lnTo>
                      <a:pt x="594" y="399"/>
                    </a:lnTo>
                    <a:close/>
                  </a:path>
                </a:pathLst>
              </a:custGeom>
              <a:solidFill>
                <a:srgbClr val="EA741B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FC536E4-E2A8-4348-9409-B8CB293018A1}"/>
                  </a:ext>
                </a:extLst>
              </p:cNvPr>
              <p:cNvSpPr/>
              <p:nvPr/>
            </p:nvSpPr>
            <p:spPr>
              <a:xfrm flipV="1">
                <a:off x="6391618" y="2018628"/>
                <a:ext cx="957862" cy="1659292"/>
              </a:xfrm>
              <a:custGeom>
                <a:avLst/>
                <a:gdLst>
                  <a:gd name="connsiteX0" fmla="*/ 151 w 957862"/>
                  <a:gd name="connsiteY0" fmla="*/ 1660173 h 1659292"/>
                  <a:gd name="connsiteX1" fmla="*/ 151 w 957862"/>
                  <a:gd name="connsiteY1" fmla="*/ 553927 h 1659292"/>
                  <a:gd name="connsiteX2" fmla="*/ 958014 w 957862"/>
                  <a:gd name="connsiteY2" fmla="*/ 881 h 1659292"/>
                  <a:gd name="connsiteX3" fmla="*/ 958014 w 957862"/>
                  <a:gd name="connsiteY3" fmla="*/ 1107048 h 1659292"/>
                  <a:gd name="connsiteX4" fmla="*/ 151 w 957862"/>
                  <a:gd name="connsiteY4" fmla="*/ 1660173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862" h="1659292">
                    <a:moveTo>
                      <a:pt x="151" y="1660173"/>
                    </a:moveTo>
                    <a:lnTo>
                      <a:pt x="151" y="553927"/>
                    </a:lnTo>
                    <a:lnTo>
                      <a:pt x="958014" y="881"/>
                    </a:lnTo>
                    <a:lnTo>
                      <a:pt x="958014" y="1107048"/>
                    </a:lnTo>
                    <a:lnTo>
                      <a:pt x="151" y="1660173"/>
                    </a:lnTo>
                    <a:close/>
                  </a:path>
                </a:pathLst>
              </a:custGeom>
              <a:solidFill>
                <a:srgbClr val="F58221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26ED1A5-54E1-8EC0-6A6E-89A26B9F4F0E}"/>
                  </a:ext>
                </a:extLst>
              </p:cNvPr>
              <p:cNvSpPr/>
              <p:nvPr/>
            </p:nvSpPr>
            <p:spPr>
              <a:xfrm flipV="1">
                <a:off x="6391618" y="1465575"/>
                <a:ext cx="1915924" cy="1106177"/>
              </a:xfrm>
              <a:custGeom>
                <a:avLst/>
                <a:gdLst>
                  <a:gd name="connsiteX0" fmla="*/ 234 w 1915924"/>
                  <a:gd name="connsiteY0" fmla="*/ 553381 h 1106177"/>
                  <a:gd name="connsiteX1" fmla="*/ 234 w 1915924"/>
                  <a:gd name="connsiteY1" fmla="*/ 553381 h 1106177"/>
                  <a:gd name="connsiteX2" fmla="*/ 958096 w 1915924"/>
                  <a:gd name="connsiteY2" fmla="*/ 256 h 1106177"/>
                  <a:gd name="connsiteX3" fmla="*/ 1916158 w 1915924"/>
                  <a:gd name="connsiteY3" fmla="*/ 553381 h 1106177"/>
                  <a:gd name="connsiteX4" fmla="*/ 958096 w 1915924"/>
                  <a:gd name="connsiteY4" fmla="*/ 1106434 h 1106177"/>
                  <a:gd name="connsiteX5" fmla="*/ 234 w 1915924"/>
                  <a:gd name="connsiteY5" fmla="*/ 553381 h 110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924" h="1106177">
                    <a:moveTo>
                      <a:pt x="234" y="553381"/>
                    </a:moveTo>
                    <a:lnTo>
                      <a:pt x="234" y="553381"/>
                    </a:lnTo>
                    <a:lnTo>
                      <a:pt x="958096" y="256"/>
                    </a:lnTo>
                    <a:lnTo>
                      <a:pt x="1916158" y="553381"/>
                    </a:lnTo>
                    <a:lnTo>
                      <a:pt x="958096" y="1106434"/>
                    </a:lnTo>
                    <a:lnTo>
                      <a:pt x="234" y="553381"/>
                    </a:lnTo>
                    <a:close/>
                  </a:path>
                </a:pathLst>
              </a:custGeom>
              <a:solidFill>
                <a:srgbClr val="FFA336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D82D3B-3801-AD29-84BA-6A4CE10D2E3D}"/>
                </a:ext>
              </a:extLst>
            </p:cNvPr>
            <p:cNvSpPr txBox="1"/>
            <p:nvPr/>
          </p:nvSpPr>
          <p:spPr>
            <a:xfrm>
              <a:off x="6241409" y="1969718"/>
              <a:ext cx="21492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2</a:t>
              </a:r>
              <a:r>
                <a:rPr lang="en-GB" sz="7200" b="1" spc="600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1</a:t>
              </a:r>
              <a:r>
                <a:rPr lang="en-GB" sz="66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7200" b="1" dirty="0">
                <a:solidFill>
                  <a:schemeClr val="bg1"/>
                </a:solidFill>
                <a:effectLst>
                  <a:outerShdw dist="63500" dir="2700000" algn="tl" rotWithShape="0">
                    <a:srgbClr val="893D0A"/>
                  </a:outerShdw>
                </a:effectLst>
                <a:latin typeface="DYALOG LOGO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7356AB1-103F-036A-63DE-065C822EBB4F}"/>
              </a:ext>
            </a:extLst>
          </p:cNvPr>
          <p:cNvSpPr txBox="1"/>
          <p:nvPr/>
        </p:nvSpPr>
        <p:spPr>
          <a:xfrm rot="20670805">
            <a:off x="4955015" y="3063173"/>
            <a:ext cx="396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dirty="0">
                <a:solidFill>
                  <a:schemeClr val="accent6"/>
                </a:solidFill>
                <a:latin typeface="Stencil" panose="040409050D0802020404" pitchFamily="82" charset="0"/>
              </a:rPr>
              <a:t>Extensions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4D739-73CF-7481-3144-519BF59292B8}"/>
              </a:ext>
            </a:extLst>
          </p:cNvPr>
          <p:cNvSpPr txBox="1"/>
          <p:nvPr/>
        </p:nvSpPr>
        <p:spPr>
          <a:xfrm>
            <a:off x="188119" y="1912570"/>
            <a:ext cx="443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6"/>
                </a:solidFill>
                <a:latin typeface="Stencil" panose="040409050D0802020404" pitchFamily="82" charset="0"/>
              </a:rPr>
              <a:t>Speculative</a:t>
            </a:r>
          </a:p>
        </p:txBody>
      </p:sp>
    </p:spTree>
    <p:extLst>
      <p:ext uri="{BB962C8B-B14F-4D97-AF65-F5344CB8AC3E}">
        <p14:creationId xmlns:p14="http://schemas.microsoft.com/office/powerpoint/2010/main" val="13020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3972-DB84-48F4-BCC0-14D9A63E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APLAN and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E3B11-9B9C-4D45-92E7-1874FA8CD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30602"/>
            <a:ext cx="8478943" cy="357339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     ]</a:t>
            </a:r>
            <a:r>
              <a:rPr lang="en-GB" sz="16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Link.Create</a:t>
            </a: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# C:\tmp\myproj\src</a:t>
            </a:r>
            <a:b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Linked: # ←→ C:\tmp\myproj\src [directory was created]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     ⎕←var←⍳2 3</a:t>
            </a:r>
            <a:b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┌───┬───┬───┐</a:t>
            </a:r>
            <a:b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│1 1│1 2│1 3│</a:t>
            </a:r>
            <a:b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├───┼───┼───┤</a:t>
            </a:r>
            <a:b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│2 1│2 2│2 3│</a:t>
            </a:r>
            <a:b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└───┴───┴───┘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     ]add var</a:t>
            </a:r>
            <a:b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Added: #.var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600" dirty="0">
                <a:latin typeface="APL385 Unicode" panose="020B0709000202000203" pitchFamily="49" charset="0"/>
              </a:rPr>
              <a:t>      ]view ⊃⎕NGET'C:\</a:t>
            </a:r>
            <a:r>
              <a:rPr lang="en-GB" sz="1600" dirty="0" err="1">
                <a:latin typeface="APL385 Unicode" panose="020B0709000202000203" pitchFamily="49" charset="0"/>
              </a:rPr>
              <a:t>tmp</a:t>
            </a:r>
            <a:r>
              <a:rPr lang="en-GB" sz="1600" dirty="0">
                <a:latin typeface="APL385 Unicode" panose="020B0709000202000203" pitchFamily="49" charset="0"/>
              </a:rPr>
              <a:t>\</a:t>
            </a:r>
            <a:r>
              <a:rPr lang="en-GB" sz="1600" dirty="0" err="1">
                <a:latin typeface="APL385 Unicode" panose="020B0709000202000203" pitchFamily="49" charset="0"/>
              </a:rPr>
              <a:t>myproj</a:t>
            </a:r>
            <a:r>
              <a:rPr lang="en-GB" sz="1600" dirty="0">
                <a:latin typeface="APL385 Unicode" panose="020B0709000202000203" pitchFamily="49" charset="0"/>
              </a:rPr>
              <a:t>\</a:t>
            </a:r>
            <a:r>
              <a:rPr lang="en-GB" sz="1600" dirty="0" err="1">
                <a:latin typeface="APL385 Unicode" panose="020B0709000202000203" pitchFamily="49" charset="0"/>
              </a:rPr>
              <a:t>src</a:t>
            </a:r>
            <a:r>
              <a:rPr lang="en-GB" sz="1600" dirty="0">
                <a:latin typeface="APL385 Unicode" panose="020B0709000202000203" pitchFamily="49" charset="0"/>
              </a:rPr>
              <a:t>\</a:t>
            </a:r>
            <a:r>
              <a:rPr lang="en-GB" sz="1600" dirty="0" err="1">
                <a:latin typeface="APL385 Unicode" panose="020B0709000202000203" pitchFamily="49" charset="0"/>
              </a:rPr>
              <a:t>var.apla</a:t>
            </a:r>
            <a:r>
              <a:rPr lang="en-GB" sz="1600" dirty="0">
                <a:latin typeface="APL385 Unicode" panose="020B0709000202000203" pitchFamily="49" charset="0"/>
              </a:rPr>
              <a:t>'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F830C-633C-2170-0C4F-9A36FB1E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966" y="464304"/>
            <a:ext cx="3343742" cy="38962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7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Speculative Language Vision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31428" y="1264925"/>
            <a:ext cx="911257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Guarded Guards</a:t>
            </a:r>
            <a:endParaRPr lang="en-GB" dirty="0"/>
          </a:p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{cond1:cond2:res ⋄ else}</a:t>
            </a:r>
            <a:endParaRPr lang="en-GB" sz="4800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sz="4800" dirty="0">
              <a:solidFill>
                <a:schemeClr val="accent5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CFA51-8C52-FA49-4B2B-20523FC95E34}"/>
              </a:ext>
            </a:extLst>
          </p:cNvPr>
          <p:cNvSpPr txBox="1"/>
          <p:nvPr/>
        </p:nvSpPr>
        <p:spPr>
          <a:xfrm rot="21396266">
            <a:off x="162853" y="3784554"/>
            <a:ext cx="881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{⎕NEXISTS ⍵:2=1 ⎕NINFO ⍵:⊃⎕NGET ⍵ ⋄ 0⍴⊂''}</a:t>
            </a:r>
          </a:p>
        </p:txBody>
      </p:sp>
    </p:spTree>
    <p:extLst>
      <p:ext uri="{BB962C8B-B14F-4D97-AF65-F5344CB8AC3E}">
        <p14:creationId xmlns:p14="http://schemas.microsoft.com/office/powerpoint/2010/main" val="25382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Array Notation and </a:t>
            </a:r>
            <a:r>
              <a:rPr lang="en-GB" dirty="0"/>
              <a:t>Language Vision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9A0524-AA03-AA66-DBD1-DFAC311EA28F}"/>
              </a:ext>
            </a:extLst>
          </p:cNvPr>
          <p:cNvGrpSpPr/>
          <p:nvPr/>
        </p:nvGrpSpPr>
        <p:grpSpPr>
          <a:xfrm>
            <a:off x="6241409" y="1465575"/>
            <a:ext cx="2149232" cy="2212345"/>
            <a:chOff x="6241409" y="1465575"/>
            <a:chExt cx="2149232" cy="2212345"/>
          </a:xfrm>
        </p:grpSpPr>
        <p:grpSp>
          <p:nvGrpSpPr>
            <p:cNvPr id="9" name="Picture 9">
              <a:extLst>
                <a:ext uri="{FF2B5EF4-FFF2-40B4-BE49-F238E27FC236}">
                  <a16:creationId xmlns:a16="http://schemas.microsoft.com/office/drawing/2014/main" id="{506C21D0-2247-52A9-8154-86022AA41D14}"/>
                </a:ext>
              </a:extLst>
            </p:cNvPr>
            <p:cNvGrpSpPr/>
            <p:nvPr/>
          </p:nvGrpSpPr>
          <p:grpSpPr>
            <a:xfrm>
              <a:off x="6391618" y="1465575"/>
              <a:ext cx="1915925" cy="2212345"/>
              <a:chOff x="6391618" y="1465575"/>
              <a:chExt cx="1915925" cy="2212345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329ADF2-85A4-E8D1-B070-C01FB261562E}"/>
                  </a:ext>
                </a:extLst>
              </p:cNvPr>
              <p:cNvSpPr/>
              <p:nvPr/>
            </p:nvSpPr>
            <p:spPr>
              <a:xfrm flipV="1">
                <a:off x="7349478" y="2018624"/>
                <a:ext cx="958065" cy="1659292"/>
              </a:xfrm>
              <a:custGeom>
                <a:avLst/>
                <a:gdLst>
                  <a:gd name="connsiteX0" fmla="*/ 594 w 958065"/>
                  <a:gd name="connsiteY0" fmla="*/ 399 h 1659292"/>
                  <a:gd name="connsiteX1" fmla="*/ 958660 w 958065"/>
                  <a:gd name="connsiteY1" fmla="*/ 553445 h 1659292"/>
                  <a:gd name="connsiteX2" fmla="*/ 958660 w 958065"/>
                  <a:gd name="connsiteY2" fmla="*/ 1659691 h 1659292"/>
                  <a:gd name="connsiteX3" fmla="*/ 594 w 958065"/>
                  <a:gd name="connsiteY3" fmla="*/ 1106566 h 1659292"/>
                  <a:gd name="connsiteX4" fmla="*/ 594 w 958065"/>
                  <a:gd name="connsiteY4" fmla="*/ 399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065" h="1659292">
                    <a:moveTo>
                      <a:pt x="594" y="399"/>
                    </a:moveTo>
                    <a:lnTo>
                      <a:pt x="958660" y="553445"/>
                    </a:lnTo>
                    <a:lnTo>
                      <a:pt x="958660" y="1659691"/>
                    </a:lnTo>
                    <a:lnTo>
                      <a:pt x="594" y="1106566"/>
                    </a:lnTo>
                    <a:lnTo>
                      <a:pt x="594" y="399"/>
                    </a:lnTo>
                    <a:close/>
                  </a:path>
                </a:pathLst>
              </a:custGeom>
              <a:solidFill>
                <a:srgbClr val="EA741B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FC536E4-E2A8-4348-9409-B8CB293018A1}"/>
                  </a:ext>
                </a:extLst>
              </p:cNvPr>
              <p:cNvSpPr/>
              <p:nvPr/>
            </p:nvSpPr>
            <p:spPr>
              <a:xfrm flipV="1">
                <a:off x="6391618" y="2018628"/>
                <a:ext cx="957862" cy="1659292"/>
              </a:xfrm>
              <a:custGeom>
                <a:avLst/>
                <a:gdLst>
                  <a:gd name="connsiteX0" fmla="*/ 151 w 957862"/>
                  <a:gd name="connsiteY0" fmla="*/ 1660173 h 1659292"/>
                  <a:gd name="connsiteX1" fmla="*/ 151 w 957862"/>
                  <a:gd name="connsiteY1" fmla="*/ 553927 h 1659292"/>
                  <a:gd name="connsiteX2" fmla="*/ 958014 w 957862"/>
                  <a:gd name="connsiteY2" fmla="*/ 881 h 1659292"/>
                  <a:gd name="connsiteX3" fmla="*/ 958014 w 957862"/>
                  <a:gd name="connsiteY3" fmla="*/ 1107048 h 1659292"/>
                  <a:gd name="connsiteX4" fmla="*/ 151 w 957862"/>
                  <a:gd name="connsiteY4" fmla="*/ 1660173 h 165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862" h="1659292">
                    <a:moveTo>
                      <a:pt x="151" y="1660173"/>
                    </a:moveTo>
                    <a:lnTo>
                      <a:pt x="151" y="553927"/>
                    </a:lnTo>
                    <a:lnTo>
                      <a:pt x="958014" y="881"/>
                    </a:lnTo>
                    <a:lnTo>
                      <a:pt x="958014" y="1107048"/>
                    </a:lnTo>
                    <a:lnTo>
                      <a:pt x="151" y="1660173"/>
                    </a:lnTo>
                    <a:close/>
                  </a:path>
                </a:pathLst>
              </a:custGeom>
              <a:solidFill>
                <a:srgbClr val="F58221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26ED1A5-54E1-8EC0-6A6E-89A26B9F4F0E}"/>
                  </a:ext>
                </a:extLst>
              </p:cNvPr>
              <p:cNvSpPr/>
              <p:nvPr/>
            </p:nvSpPr>
            <p:spPr>
              <a:xfrm flipV="1">
                <a:off x="6391618" y="1465575"/>
                <a:ext cx="1915924" cy="1106177"/>
              </a:xfrm>
              <a:custGeom>
                <a:avLst/>
                <a:gdLst>
                  <a:gd name="connsiteX0" fmla="*/ 234 w 1915924"/>
                  <a:gd name="connsiteY0" fmla="*/ 553381 h 1106177"/>
                  <a:gd name="connsiteX1" fmla="*/ 234 w 1915924"/>
                  <a:gd name="connsiteY1" fmla="*/ 553381 h 1106177"/>
                  <a:gd name="connsiteX2" fmla="*/ 958096 w 1915924"/>
                  <a:gd name="connsiteY2" fmla="*/ 256 h 1106177"/>
                  <a:gd name="connsiteX3" fmla="*/ 1916158 w 1915924"/>
                  <a:gd name="connsiteY3" fmla="*/ 553381 h 1106177"/>
                  <a:gd name="connsiteX4" fmla="*/ 958096 w 1915924"/>
                  <a:gd name="connsiteY4" fmla="*/ 1106434 h 1106177"/>
                  <a:gd name="connsiteX5" fmla="*/ 234 w 1915924"/>
                  <a:gd name="connsiteY5" fmla="*/ 553381 h 110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924" h="1106177">
                    <a:moveTo>
                      <a:pt x="234" y="553381"/>
                    </a:moveTo>
                    <a:lnTo>
                      <a:pt x="234" y="553381"/>
                    </a:lnTo>
                    <a:lnTo>
                      <a:pt x="958096" y="256"/>
                    </a:lnTo>
                    <a:lnTo>
                      <a:pt x="1916158" y="553381"/>
                    </a:lnTo>
                    <a:lnTo>
                      <a:pt x="958096" y="1106434"/>
                    </a:lnTo>
                    <a:lnTo>
                      <a:pt x="234" y="553381"/>
                    </a:lnTo>
                    <a:close/>
                  </a:path>
                </a:pathLst>
              </a:custGeom>
              <a:solidFill>
                <a:srgbClr val="FFA336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D82D3B-3801-AD29-84BA-6A4CE10D2E3D}"/>
                </a:ext>
              </a:extLst>
            </p:cNvPr>
            <p:cNvSpPr txBox="1"/>
            <p:nvPr/>
          </p:nvSpPr>
          <p:spPr>
            <a:xfrm>
              <a:off x="6241409" y="1969718"/>
              <a:ext cx="21492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2</a:t>
              </a:r>
              <a:r>
                <a:rPr lang="en-GB" sz="7200" b="1" spc="600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DYALOG LOGO" pitchFamily="2" charset="0"/>
                </a:rPr>
                <a:t>1</a:t>
              </a:r>
              <a:r>
                <a:rPr lang="en-GB" sz="6600" b="1" dirty="0">
                  <a:solidFill>
                    <a:schemeClr val="bg1"/>
                  </a:solidFill>
                  <a:effectLst>
                    <a:outerShdw dist="63500" dir="2700000" algn="tl" rotWithShape="0">
                      <a:srgbClr val="893D0A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7200" b="1" dirty="0">
                <a:solidFill>
                  <a:schemeClr val="bg1"/>
                </a:solidFill>
                <a:effectLst>
                  <a:outerShdw dist="63500" dir="2700000" algn="tl" rotWithShape="0">
                    <a:srgbClr val="893D0A"/>
                  </a:outerShdw>
                </a:effectLst>
                <a:latin typeface="DYALOG LOGO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7356AB1-103F-036A-63DE-065C822EBB4F}"/>
              </a:ext>
            </a:extLst>
          </p:cNvPr>
          <p:cNvSpPr txBox="1"/>
          <p:nvPr/>
        </p:nvSpPr>
        <p:spPr>
          <a:xfrm rot="20670805">
            <a:off x="4955015" y="3063173"/>
            <a:ext cx="396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dirty="0">
                <a:solidFill>
                  <a:schemeClr val="accent6"/>
                </a:solidFill>
                <a:latin typeface="Stencil" panose="040409050D0802020404" pitchFamily="82" charset="0"/>
              </a:rPr>
              <a:t>Extensions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4D739-73CF-7481-3144-519BF59292B8}"/>
              </a:ext>
            </a:extLst>
          </p:cNvPr>
          <p:cNvSpPr txBox="1"/>
          <p:nvPr/>
        </p:nvSpPr>
        <p:spPr>
          <a:xfrm>
            <a:off x="188119" y="1912570"/>
            <a:ext cx="443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6"/>
                </a:solidFill>
                <a:latin typeface="Stencil" panose="040409050D0802020404" pitchFamily="82" charset="0"/>
              </a:rPr>
              <a:t>Speculative</a:t>
            </a:r>
          </a:p>
        </p:txBody>
      </p:sp>
    </p:spTree>
    <p:extLst>
      <p:ext uri="{BB962C8B-B14F-4D97-AF65-F5344CB8AC3E}">
        <p14:creationId xmlns:p14="http://schemas.microsoft.com/office/powerpoint/2010/main" val="27477023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 Notation and Language 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  <a:br>
              <a:rPr lang="en-GB" dirty="0"/>
            </a:br>
            <a:r>
              <a:rPr lang="en-GB" sz="1600" dirty="0"/>
              <a:t>Head of Language Design, Dyalog Ltd.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58D4B-8FEB-D9B4-17CA-FFC45A597D86}"/>
              </a:ext>
            </a:extLst>
          </p:cNvPr>
          <p:cNvSpPr/>
          <p:nvPr/>
        </p:nvSpPr>
        <p:spPr>
          <a:xfrm>
            <a:off x="5876928" y="3870887"/>
            <a:ext cx="2943224" cy="491357"/>
          </a:xfrm>
          <a:prstGeom prst="rect">
            <a:avLst/>
          </a:prstGeom>
          <a:solidFill>
            <a:schemeClr val="bg1"/>
          </a:solidFill>
          <a:ln w="28575" cap="rnd">
            <a:noFill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APL333" panose="020B0700000202000203" pitchFamily="34" charset="0"/>
                <a:cs typeface="MV Boli" panose="02000500030200090000" pitchFamily="2" charset="0"/>
              </a:rPr>
              <a:t>adam@dyalog.com</a:t>
            </a:r>
          </a:p>
        </p:txBody>
      </p:sp>
    </p:spTree>
    <p:extLst>
      <p:ext uri="{BB962C8B-B14F-4D97-AF65-F5344CB8AC3E}">
        <p14:creationId xmlns:p14="http://schemas.microsoft.com/office/powerpoint/2010/main" val="5310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CEE9B1-FE51-008B-E5E9-B7B53EDE1B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B2D4B8-72A1-292E-F7B5-1A4E54C3EC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317D89-730E-C7C5-EE6C-55F6A7E5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APLAN arrays of rank 2 and up</a:t>
            </a: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73E5B413-E651-1E31-7F8B-A1AD1B8FDC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1265238"/>
          <a:ext cx="8478621" cy="302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9917">
                  <a:extLst>
                    <a:ext uri="{9D8B030D-6E8A-4147-A177-3AD203B41FA5}">
                      <a16:colId xmlns:a16="http://schemas.microsoft.com/office/drawing/2014/main" val="3276187419"/>
                    </a:ext>
                  </a:extLst>
                </a:gridCol>
                <a:gridCol w="456114">
                  <a:extLst>
                    <a:ext uri="{9D8B030D-6E8A-4147-A177-3AD203B41FA5}">
                      <a16:colId xmlns:a16="http://schemas.microsoft.com/office/drawing/2014/main" val="1816866701"/>
                    </a:ext>
                  </a:extLst>
                </a:gridCol>
                <a:gridCol w="3126559">
                  <a:extLst>
                    <a:ext uri="{9D8B030D-6E8A-4147-A177-3AD203B41FA5}">
                      <a16:colId xmlns:a16="http://schemas.microsoft.com/office/drawing/2014/main" val="1532100186"/>
                    </a:ext>
                  </a:extLst>
                </a:gridCol>
                <a:gridCol w="456114">
                  <a:extLst>
                    <a:ext uri="{9D8B030D-6E8A-4147-A177-3AD203B41FA5}">
                      <a16:colId xmlns:a16="http://schemas.microsoft.com/office/drawing/2014/main" val="2042883531"/>
                    </a:ext>
                  </a:extLst>
                </a:gridCol>
                <a:gridCol w="2219917">
                  <a:extLst>
                    <a:ext uri="{9D8B030D-6E8A-4147-A177-3AD203B41FA5}">
                      <a16:colId xmlns:a16="http://schemas.microsoft.com/office/drawing/2014/main" val="2128679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>
                          <a:solidFill>
                            <a:srgbClr val="403152"/>
                          </a:solidFill>
                        </a:rPr>
                        <a:t>Multi-line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7475D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403152"/>
                          </a:solidFill>
                        </a:rPr>
                        <a:t>Inline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7475D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403152"/>
                          </a:solidFill>
                        </a:rPr>
                        <a:t>Expression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51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7475D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601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[</a:t>
                      </a:r>
                      <a:r>
                        <a:rPr lang="en-GB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1 2</a:t>
                      </a:r>
                    </a:p>
                    <a:p>
                      <a:pPr algn="ctr" rtl="0"/>
                      <a:r>
                        <a:rPr lang="en-GB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 3 4</a:t>
                      </a:r>
                    </a:p>
                    <a:p>
                      <a:pPr algn="ctr" rtl="0"/>
                      <a:r>
                        <a:rPr lang="en-GB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  5 6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475D1"/>
                          </a:solidFill>
                        </a:rPr>
                        <a:t>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[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1 2</a:t>
                      </a:r>
                      <a:r>
                        <a:rPr lang="en-GB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⋄</a:t>
                      </a:r>
                      <a:r>
                        <a:rPr lang="en-GB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3 4</a:t>
                      </a:r>
                      <a:r>
                        <a:rPr lang="en-GB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⋄</a:t>
                      </a:r>
                      <a:r>
                        <a:rPr lang="en-GB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5 6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]</a:t>
                      </a:r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475D1"/>
                          </a:solidFill>
                        </a:rPr>
                        <a:t>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3 2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⍴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1 2 3 4 5 6</a:t>
                      </a:r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341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7475D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7475D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338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[</a:t>
                      </a:r>
                      <a:r>
                        <a:rPr lang="en-GB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 rtl="0"/>
                      <a:r>
                        <a:rPr lang="en-GB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 2</a:t>
                      </a:r>
                    </a:p>
                    <a:p>
                      <a:pPr algn="ctr" rtl="0"/>
                      <a:r>
                        <a:rPr lang="en-GB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  3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475D1"/>
                          </a:solidFill>
                        </a:rPr>
                        <a:t>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[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⋄</a:t>
                      </a:r>
                      <a:r>
                        <a:rPr lang="en-GB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⋄</a:t>
                      </a:r>
                      <a:r>
                        <a:rPr lang="en-GB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]</a:t>
                      </a:r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475D1"/>
                          </a:solidFill>
                        </a:rPr>
                        <a:t>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3 1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⍴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1 2 3</a:t>
                      </a:r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686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3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7C9424-A773-B49F-C89D-9C7A1E3F084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E9E4FD-6176-A7F6-8009-4E0B62A27E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1A83C3-F837-060A-F2C8-9CF6A75E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APLAN vectors &amp; nested arrays</a:t>
            </a: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6FA1BF5E-F4E8-3D70-EA1E-8FAE693DEF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1265238"/>
          <a:ext cx="8478621" cy="302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9917">
                  <a:extLst>
                    <a:ext uri="{9D8B030D-6E8A-4147-A177-3AD203B41FA5}">
                      <a16:colId xmlns:a16="http://schemas.microsoft.com/office/drawing/2014/main" val="3276187419"/>
                    </a:ext>
                  </a:extLst>
                </a:gridCol>
                <a:gridCol w="456114">
                  <a:extLst>
                    <a:ext uri="{9D8B030D-6E8A-4147-A177-3AD203B41FA5}">
                      <a16:colId xmlns:a16="http://schemas.microsoft.com/office/drawing/2014/main" val="1816866701"/>
                    </a:ext>
                  </a:extLst>
                </a:gridCol>
                <a:gridCol w="3126559">
                  <a:extLst>
                    <a:ext uri="{9D8B030D-6E8A-4147-A177-3AD203B41FA5}">
                      <a16:colId xmlns:a16="http://schemas.microsoft.com/office/drawing/2014/main" val="1532100186"/>
                    </a:ext>
                  </a:extLst>
                </a:gridCol>
                <a:gridCol w="456114">
                  <a:extLst>
                    <a:ext uri="{9D8B030D-6E8A-4147-A177-3AD203B41FA5}">
                      <a16:colId xmlns:a16="http://schemas.microsoft.com/office/drawing/2014/main" val="2042883531"/>
                    </a:ext>
                  </a:extLst>
                </a:gridCol>
                <a:gridCol w="2219917">
                  <a:extLst>
                    <a:ext uri="{9D8B030D-6E8A-4147-A177-3AD203B41FA5}">
                      <a16:colId xmlns:a16="http://schemas.microsoft.com/office/drawing/2014/main" val="2128679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GB" sz="2400" dirty="0">
                          <a:solidFill>
                            <a:srgbClr val="403152"/>
                          </a:solidFill>
                        </a:rPr>
                        <a:t>Multi-line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7475D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403152"/>
                          </a:solidFill>
                        </a:rPr>
                        <a:t>Inline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7475D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403152"/>
                          </a:solidFill>
                        </a:rPr>
                        <a:t>Expression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51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7475D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7475D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601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(</a:t>
                      </a:r>
                      <a:r>
                        <a:rPr lang="en-GB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1 2</a:t>
                      </a:r>
                    </a:p>
                    <a:p>
                      <a:pPr algn="ctr" rtl="0"/>
                      <a:r>
                        <a:rPr lang="en-GB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 3 4</a:t>
                      </a:r>
                    </a:p>
                    <a:p>
                      <a:pPr algn="ctr" rtl="0"/>
                      <a:r>
                        <a:rPr lang="en-GB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  5 6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475D1"/>
                          </a:solidFill>
                        </a:rPr>
                        <a:t>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(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1 2</a:t>
                      </a:r>
                      <a:r>
                        <a:rPr lang="en-GB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⋄</a:t>
                      </a:r>
                      <a:r>
                        <a:rPr lang="en-GB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3 4</a:t>
                      </a:r>
                      <a:r>
                        <a:rPr lang="en-GB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⋄</a:t>
                      </a:r>
                      <a:r>
                        <a:rPr lang="en-GB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5 6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)</a:t>
                      </a:r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475D1"/>
                          </a:solidFill>
                        </a:rPr>
                        <a:t>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(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1 2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)(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3 4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)(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5 6</a:t>
                      </a:r>
                      <a:r>
                        <a:rPr lang="en-GB" sz="18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)</a:t>
                      </a:r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341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7475D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7475D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338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(</a:t>
                      </a:r>
                      <a:r>
                        <a:rPr lang="en-GB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 rtl="0"/>
                      <a:r>
                        <a:rPr lang="en-GB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 2</a:t>
                      </a:r>
                    </a:p>
                    <a:p>
                      <a:pPr algn="ctr" rtl="0"/>
                      <a:r>
                        <a:rPr lang="en-GB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  3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475D1"/>
                          </a:solidFill>
                        </a:rPr>
                        <a:t>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(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⋄</a:t>
                      </a:r>
                      <a:r>
                        <a:rPr lang="en-GB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⋄</a:t>
                      </a:r>
                      <a:r>
                        <a:rPr lang="en-GB" dirty="0"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GB" dirty="0">
                          <a:solidFill>
                            <a:srgbClr val="EC7117"/>
                          </a:solidFill>
                          <a:latin typeface="APL385 Unicode" panose="020B0709000202000203" pitchFamily="49" charset="0"/>
                        </a:rPr>
                        <a:t>)</a:t>
                      </a:r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475D1"/>
                          </a:solidFill>
                        </a:rPr>
                        <a:t>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808080"/>
                          </a:solidFill>
                          <a:latin typeface="APL385 Unicode" panose="020B0709000202000203" pitchFamily="49" charset="0"/>
                          <a:ea typeface="+mn-ea"/>
                          <a:cs typeface="+mn-cs"/>
                        </a:rPr>
                        <a:t>1 2 3</a:t>
                      </a:r>
                      <a:endParaRPr lang="en-GB" dirty="0">
                        <a:latin typeface="APL385 Unicode" panose="020B0709000202000203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686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17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9808</TotalTime>
  <Words>2814</Words>
  <Application>Microsoft Office PowerPoint</Application>
  <PresentationFormat>On-screen Show (16:9)</PresentationFormat>
  <Paragraphs>533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6" baseType="lpstr">
      <vt:lpstr>APL386 Unicode</vt:lpstr>
      <vt:lpstr>APL385 Unicode</vt:lpstr>
      <vt:lpstr>APL333</vt:lpstr>
      <vt:lpstr>Segoe UI Emoji</vt:lpstr>
      <vt:lpstr>Sarabun</vt:lpstr>
      <vt:lpstr>Arial</vt:lpstr>
      <vt:lpstr>Courier New</vt:lpstr>
      <vt:lpstr>Stencil</vt:lpstr>
      <vt:lpstr>Wingdings 2</vt:lpstr>
      <vt:lpstr>MV Boli</vt:lpstr>
      <vt:lpstr>DYALOG LOGO</vt:lpstr>
      <vt:lpstr>Wingdings</vt:lpstr>
      <vt:lpstr>Calibri</vt:lpstr>
      <vt:lpstr>Office Theme</vt:lpstr>
      <vt:lpstr>Array Notation and Language Vision</vt:lpstr>
      <vt:lpstr>Array Notation and Language Vision</vt:lpstr>
      <vt:lpstr>Array Notation and Language Vision</vt:lpstr>
      <vt:lpstr>Array Notation and Language Vision</vt:lpstr>
      <vt:lpstr>APLAN: Why?</vt:lpstr>
      <vt:lpstr>APLAN: What?</vt:lpstr>
      <vt:lpstr>APLAN and Link</vt:lpstr>
      <vt:lpstr>APLAN arrays of rank 2 and up</vt:lpstr>
      <vt:lpstr>APLAN vectors &amp; nested arrays</vt:lpstr>
      <vt:lpstr>APLAN namespaces</vt:lpstr>
      <vt:lpstr>APLAN sandbox: is.gd/APLAN</vt:lpstr>
      <vt:lpstr>APLAN in dfns.dws: cal</vt:lpstr>
      <vt:lpstr>APLAN in dfns.dws: cal</vt:lpstr>
      <vt:lpstr>APLAN in math.dws: Eigen</vt:lpstr>
      <vt:lpstr>APLAN in math.dws: Eigen</vt:lpstr>
      <vt:lpstr>APLAN in Profile ucmd: DBMenuCB</vt:lpstr>
      <vt:lpstr>APLAN in Profile ucmd: DBMenuCB</vt:lpstr>
      <vt:lpstr>APLAN in Link: DefaultOpts*</vt:lpstr>
      <vt:lpstr>Array Notation and Language Vision</vt:lpstr>
      <vt:lpstr>Array Notation and Language Vision</vt:lpstr>
      <vt:lpstr> Array Notation and Language Vision 👉 System Functions</vt:lpstr>
      <vt:lpstr>Setting &amp; Getting Variable Values</vt:lpstr>
      <vt:lpstr>Setting &amp; Getting Variable Values</vt:lpstr>
      <vt:lpstr>Setting &amp; Getting Variable Values</vt:lpstr>
      <vt:lpstr>Setting &amp; Getting Variable Values</vt:lpstr>
      <vt:lpstr>Setting &amp; Getting Variable Values</vt:lpstr>
      <vt:lpstr>Setting &amp; Getting Variable Values</vt:lpstr>
      <vt:lpstr> Array Notation and Language Vision 👉 Primitives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Data Transformation</vt:lpstr>
      <vt:lpstr>Data Transformation</vt:lpstr>
      <vt:lpstr>Data Transformation</vt:lpstr>
      <vt:lpstr>Data Transformation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Transformation</vt:lpstr>
      <vt:lpstr>Data Transformation</vt:lpstr>
      <vt:lpstr>Data Transformation</vt:lpstr>
      <vt:lpstr>Data Transformation</vt:lpstr>
      <vt:lpstr>Data Transformation</vt:lpstr>
      <vt:lpstr>PowerPoint Presentation</vt:lpstr>
      <vt:lpstr>PowerPoint Presentation</vt:lpstr>
      <vt:lpstr>Array Notation and Language Vision</vt:lpstr>
      <vt:lpstr> Array Notation and Language Vision </vt:lpstr>
      <vt:lpstr> Array Notation and Language Vision 👉Primitives</vt:lpstr>
      <vt:lpstr>Speculative Language Vision</vt:lpstr>
      <vt:lpstr>Speculative Language Vision</vt:lpstr>
      <vt:lpstr>Speculative Language Vision</vt:lpstr>
      <vt:lpstr> Array Notation and Language Vision 👉Primitives</vt:lpstr>
      <vt:lpstr> Array Notation and Language Vision 👉Primitives</vt:lpstr>
      <vt:lpstr>Speculative Language Vision</vt:lpstr>
      <vt:lpstr>Speculative Language Vision</vt:lpstr>
      <vt:lpstr>Speculative Language Vision</vt:lpstr>
      <vt:lpstr>Speculative Language Vision</vt:lpstr>
      <vt:lpstr>Speculative Language Vision</vt:lpstr>
      <vt:lpstr>Speculative Language Vision</vt:lpstr>
      <vt:lpstr>Speculative Language Vision</vt:lpstr>
      <vt:lpstr>Speculative Language Vision</vt:lpstr>
      <vt:lpstr>Speculative Language Vision</vt:lpstr>
      <vt:lpstr> Array Notation and Language Vision 👉Primitives</vt:lpstr>
      <vt:lpstr> Array Notation and Language Vision 👉Dfns Syntax</vt:lpstr>
      <vt:lpstr>Speculative Language Vision</vt:lpstr>
      <vt:lpstr>Array Notation and Language Vision</vt:lpstr>
      <vt:lpstr>Array Notation and Language Vision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Adám Brudzewsky</cp:lastModifiedBy>
  <cp:revision>224</cp:revision>
  <dcterms:created xsi:type="dcterms:W3CDTF">2019-07-25T11:46:05Z</dcterms:created>
  <dcterms:modified xsi:type="dcterms:W3CDTF">2023-12-12T13:04:12Z</dcterms:modified>
</cp:coreProperties>
</file>