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1" r:id="rId2"/>
    <p:sldId id="790" r:id="rId3"/>
    <p:sldId id="651" r:id="rId4"/>
    <p:sldId id="785" r:id="rId5"/>
    <p:sldId id="721" r:id="rId6"/>
    <p:sldId id="788" r:id="rId7"/>
    <p:sldId id="791" r:id="rId8"/>
    <p:sldId id="817" r:id="rId9"/>
    <p:sldId id="792" r:id="rId10"/>
    <p:sldId id="796" r:id="rId11"/>
    <p:sldId id="819" r:id="rId12"/>
    <p:sldId id="812" r:id="rId13"/>
    <p:sldId id="751" r:id="rId14"/>
    <p:sldId id="830" r:id="rId15"/>
    <p:sldId id="802" r:id="rId16"/>
    <p:sldId id="805" r:id="rId17"/>
    <p:sldId id="806" r:id="rId18"/>
    <p:sldId id="824" r:id="rId19"/>
    <p:sldId id="825" r:id="rId20"/>
    <p:sldId id="803" r:id="rId21"/>
    <p:sldId id="826" r:id="rId22"/>
    <p:sldId id="808" r:id="rId23"/>
    <p:sldId id="809" r:id="rId24"/>
    <p:sldId id="827" r:id="rId25"/>
    <p:sldId id="810" r:id="rId26"/>
    <p:sldId id="716" r:id="rId27"/>
    <p:sldId id="815" r:id="rId28"/>
    <p:sldId id="699" r:id="rId29"/>
    <p:sldId id="739" r:id="rId30"/>
    <p:sldId id="756" r:id="rId31"/>
    <p:sldId id="691" r:id="rId32"/>
    <p:sldId id="816" r:id="rId33"/>
    <p:sldId id="828" r:id="rId34"/>
    <p:sldId id="829" r:id="rId35"/>
    <p:sldId id="768" r:id="rId36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39"/>
    </p:embeddedFont>
    <p:embeddedFont>
      <p:font typeface="Calibri" panose="020F0502020204030204" pitchFamily="34" charset="0"/>
      <p:regular r:id="rId39"/>
      <p:bold r:id="rId39"/>
      <p:italic r:id="rId39"/>
      <p:boldItalic r:id="rId39"/>
    </p:embeddedFont>
    <p:embeddedFont>
      <p:font typeface="Sarabun" panose="020B0604020202020204" charset="-34"/>
      <p:regular r:id="rId40"/>
      <p:bold r:id="rId41"/>
      <p:italic r:id="rId42"/>
      <p:boldItalic r:id="rId43"/>
    </p:embeddedFont>
    <p:embeddedFont>
      <p:font typeface="Wingdings 2" panose="05020102010507070707" pitchFamily="18" charset="2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F00"/>
    <a:srgbClr val="5A6D8F"/>
    <a:srgbClr val="3B475E"/>
    <a:srgbClr val="FDFDF5"/>
    <a:srgbClr val="F6F6D9"/>
    <a:srgbClr val="BBB5D6"/>
    <a:srgbClr val="928ABD"/>
    <a:srgbClr val="373535"/>
    <a:srgbClr val="FFFFFF"/>
    <a:srgbClr val="EC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8" autoAdjust="0"/>
    <p:restoredTop sz="97332" autoAdjust="0"/>
  </p:normalViewPr>
  <p:slideViewPr>
    <p:cSldViewPr snapToGrid="0">
      <p:cViewPr varScale="1">
        <p:scale>
          <a:sx n="136" d="100"/>
          <a:sy n="136" d="100"/>
        </p:scale>
        <p:origin x="56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59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NUL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10/05/2023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10/05/2023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1630786" y="328311"/>
            <a:ext cx="3006864" cy="6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 err="1">
                <a:solidFill>
                  <a:srgbClr val="3B475E"/>
                </a:solidFill>
                <a:latin typeface="Sarabun" panose="00000500000000000000" pitchFamily="2" charset="-34"/>
              </a:rPr>
              <a:t>FinnAPL</a:t>
            </a:r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 @ </a:t>
            </a:r>
            <a:r>
              <a:rPr lang="en-GB" sz="1600" kern="700" spc="-20" baseline="0" dirty="0" err="1">
                <a:solidFill>
                  <a:srgbClr val="3B475E"/>
                </a:solidFill>
                <a:latin typeface="Sarabun" panose="00000500000000000000" pitchFamily="2" charset="-34"/>
              </a:rPr>
              <a:t>Suomenlinna</a:t>
            </a:r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, April 18</a:t>
            </a:r>
            <a:r>
              <a:rPr lang="en-GB" sz="1600" kern="700" spc="-20" baseline="30000" dirty="0">
                <a:solidFill>
                  <a:srgbClr val="3B475E"/>
                </a:solidFill>
                <a:latin typeface="Sarabun" panose="00000500000000000000" pitchFamily="2" charset="-34"/>
              </a:rPr>
              <a:t>th</a:t>
            </a:r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 2023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FBA950-28F2-527A-811C-29FF763B12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2949" y="2073124"/>
            <a:ext cx="1954700" cy="276464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4700B71-322E-D054-575E-35B4AF667C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466" y="334085"/>
            <a:ext cx="856517" cy="52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uomenlinna Official Website">
            <a:extLst>
              <a:ext uri="{FF2B5EF4-FFF2-40B4-BE49-F238E27FC236}">
                <a16:creationId xmlns:a16="http://schemas.microsoft.com/office/drawing/2014/main" id="{C112769B-26F6-32D8-C450-F544C3818D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24" y="186485"/>
            <a:ext cx="17335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519522"/>
            <a:ext cx="7632849" cy="64025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6" y="1275160"/>
            <a:ext cx="7632849" cy="3240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79" y="4275956"/>
            <a:ext cx="875054" cy="702078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11760" y="4767263"/>
            <a:ext cx="43204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32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88482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89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5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Highlights of Dyalog v19.0 – May 2023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9E24F-2BBD-45BB-A084-8C6DB7C8D692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apezoid 3">
            <a:extLst>
              <a:ext uri="{FF2B5EF4-FFF2-40B4-BE49-F238E27FC236}">
                <a16:creationId xmlns:a16="http://schemas.microsoft.com/office/drawing/2014/main" id="{7FA306A9-E836-4163-8918-B373B342B7B3}"/>
              </a:ext>
            </a:extLst>
          </p:cNvPr>
          <p:cNvSpPr/>
          <p:nvPr userDrawn="1"/>
        </p:nvSpPr>
        <p:spPr>
          <a:xfrm>
            <a:off x="8336756" y="4657725"/>
            <a:ext cx="292894" cy="86175"/>
          </a:xfrm>
          <a:prstGeom prst="trapezoid">
            <a:avLst>
              <a:gd name="adj" fmla="val 1394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5446FE-57B4-E664-AD4E-313BD38F924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51006" y="3998742"/>
            <a:ext cx="852470" cy="12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Highlights of v19.0</a:t>
            </a:r>
            <a:endParaRPr lang="en-GB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Morten Kromberg</a:t>
            </a:r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1B62A-CFDF-D9DD-ADD6-F9EDB814A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1800" dirty="0" err="1"/>
              <a:t>Installing</a:t>
            </a:r>
            <a:r>
              <a:rPr lang="da-DK" sz="1800" dirty="0"/>
              <a:t> &amp; </a:t>
            </a:r>
            <a:r>
              <a:rPr lang="da-DK" sz="1800" dirty="0" err="1"/>
              <a:t>Managing</a:t>
            </a:r>
            <a:r>
              <a:rPr lang="da-DK" sz="1800" dirty="0"/>
              <a:t> </a:t>
            </a:r>
            <a:r>
              <a:rPr lang="da-DK" sz="1800" dirty="0" err="1"/>
              <a:t>Your</a:t>
            </a:r>
            <a:r>
              <a:rPr lang="da-DK" sz="1800" dirty="0"/>
              <a:t> System</a:t>
            </a:r>
          </a:p>
          <a:p>
            <a:pPr lvl="1"/>
            <a:r>
              <a:rPr lang="da-DK" sz="1300" dirty="0"/>
              <a:t>Keyboarding</a:t>
            </a:r>
          </a:p>
          <a:p>
            <a:pPr lvl="1"/>
            <a:r>
              <a:rPr lang="da-DK" sz="1300" dirty="0"/>
              <a:t>Multiple session files</a:t>
            </a:r>
          </a:p>
          <a:p>
            <a:pPr lvl="1"/>
            <a:r>
              <a:rPr lang="da-DK" sz="1300" dirty="0"/>
              <a:t>Health Monitor [demo]</a:t>
            </a:r>
          </a:p>
          <a:p>
            <a:r>
              <a:rPr lang="da-DK" sz="1800" dirty="0"/>
              <a:t>Building </a:t>
            </a:r>
            <a:r>
              <a:rPr lang="da-DK" sz="1800" dirty="0" err="1"/>
              <a:t>Production</a:t>
            </a:r>
            <a:r>
              <a:rPr lang="da-DK" sz="1800" dirty="0"/>
              <a:t> Systems</a:t>
            </a:r>
          </a:p>
          <a:p>
            <a:pPr lvl="1"/>
            <a:r>
              <a:rPr lang="da-DK" sz="1300" dirty="0"/>
              <a:t>Timeouts</a:t>
            </a:r>
          </a:p>
          <a:p>
            <a:pPr lvl="1"/>
            <a:r>
              <a:rPr lang="da-DK" sz="1300" dirty="0" err="1"/>
              <a:t>Token</a:t>
            </a:r>
            <a:r>
              <a:rPr lang="da-DK" sz="1300" dirty="0"/>
              <a:t> range reservation [demo]</a:t>
            </a:r>
          </a:p>
          <a:p>
            <a:pPr lvl="1"/>
            <a:r>
              <a:rPr lang="da-DK" sz="1300" dirty="0"/>
              <a:t>WS FULL handling [demo]</a:t>
            </a:r>
          </a:p>
          <a:p>
            <a:pPr lvl="1"/>
            <a:r>
              <a:rPr lang="da-DK" sz="1300" dirty="0"/>
              <a:t>NCOPY/NMOVE </a:t>
            </a:r>
            <a:r>
              <a:rPr lang="da-DK" sz="1300" dirty="0" err="1"/>
              <a:t>callbacks</a:t>
            </a:r>
            <a:endParaRPr lang="da-DK" sz="13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A00CF9-4167-3A70-8EC6-0270C58F09B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264925"/>
            <a:ext cx="4104641" cy="3242040"/>
          </a:xfrm>
        </p:spPr>
        <p:txBody>
          <a:bodyPr>
            <a:normAutofit fontScale="92500" lnSpcReduction="20000"/>
          </a:bodyPr>
          <a:lstStyle/>
          <a:p>
            <a:r>
              <a:rPr lang="da-DK" sz="1800" dirty="0"/>
              <a:t>Developer Productivity / IDE</a:t>
            </a:r>
          </a:p>
          <a:p>
            <a:pPr lvl="1"/>
            <a:r>
              <a:rPr lang="da-DK" sz="1300" dirty="0"/>
              <a:t>Source "as </a:t>
            </a:r>
            <a:r>
              <a:rPr lang="da-DK" sz="1300" dirty="0" err="1"/>
              <a:t>typed</a:t>
            </a:r>
            <a:r>
              <a:rPr lang="da-DK" sz="1300" dirty="0"/>
              <a:t>" by default [demo]</a:t>
            </a:r>
          </a:p>
          <a:p>
            <a:pPr lvl="1"/>
            <a:r>
              <a:rPr lang="da-DK" sz="1300" dirty="0" err="1"/>
              <a:t>Multi</a:t>
            </a:r>
            <a:r>
              <a:rPr lang="da-DK" sz="1300" dirty="0"/>
              <a:t>-line input on by default [demo]</a:t>
            </a:r>
          </a:p>
          <a:p>
            <a:pPr lvl="1"/>
            <a:r>
              <a:rPr lang="da-DK" sz="1300" dirty="0" err="1"/>
              <a:t>HTMLRenderer</a:t>
            </a:r>
            <a:r>
              <a:rPr lang="da-DK" sz="1300" dirty="0"/>
              <a:t> </a:t>
            </a:r>
            <a:r>
              <a:rPr lang="da-DK" sz="1300" dirty="0" err="1"/>
              <a:t>updates</a:t>
            </a:r>
            <a:endParaRPr lang="en-GB" sz="1300" dirty="0"/>
          </a:p>
          <a:p>
            <a:pPr lvl="1"/>
            <a:r>
              <a:rPr lang="en-GB" sz="1300" dirty="0"/>
              <a:t>Link 4.0: Crawler, Support for text data</a:t>
            </a:r>
          </a:p>
          <a:p>
            <a:pPr lvl="1"/>
            <a:r>
              <a:rPr lang="da-DK" sz="1300" dirty="0" err="1"/>
              <a:t>Namespace</a:t>
            </a:r>
            <a:r>
              <a:rPr lang="da-DK" sz="1300" dirty="0"/>
              <a:t> </a:t>
            </a:r>
            <a:r>
              <a:rPr lang="da-DK" sz="1300" dirty="0" err="1"/>
              <a:t>Improvements</a:t>
            </a:r>
            <a:endParaRPr lang="en-GB" sz="1500" dirty="0"/>
          </a:p>
          <a:p>
            <a:r>
              <a:rPr lang="da-DK" sz="1800" dirty="0"/>
              <a:t>Platform Support / Distribution</a:t>
            </a:r>
          </a:p>
          <a:p>
            <a:pPr lvl="1"/>
            <a:r>
              <a:rPr lang="da-DK" sz="1400" dirty="0"/>
              <a:t>64-bit ARM support</a:t>
            </a:r>
          </a:p>
          <a:p>
            <a:pPr lvl="1"/>
            <a:r>
              <a:rPr lang="da-DK" sz="1400" dirty="0"/>
              <a:t>.NET 6/7/8 (6 by default)</a:t>
            </a:r>
          </a:p>
          <a:p>
            <a:pPr lvl="1"/>
            <a:r>
              <a:rPr lang="da-DK" sz="1400" dirty="0" err="1"/>
              <a:t>Bound</a:t>
            </a:r>
            <a:r>
              <a:rPr lang="da-DK" sz="1400" dirty="0"/>
              <a:t> </a:t>
            </a:r>
            <a:r>
              <a:rPr lang="da-DK" sz="1400" dirty="0" err="1"/>
              <a:t>executables</a:t>
            </a:r>
            <a:r>
              <a:rPr lang="da-DK" sz="1400" dirty="0"/>
              <a:t> on all platforms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076791-9D28-C678-6694-1D8C89BE6CF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EB7E22-ABC7-1342-8152-497F293B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Highlights of Version 19.0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7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9CF5-B673-46FB-B243-65A5990CE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429418" cy="32420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b="1" dirty="0"/>
              <a:t>Issues:</a:t>
            </a:r>
          </a:p>
          <a:p>
            <a:r>
              <a:rPr lang="da-DK" dirty="0" err="1"/>
              <a:t>Dyalog</a:t>
            </a:r>
            <a:r>
              <a:rPr lang="da-DK" dirty="0"/>
              <a:t> IME </a:t>
            </a:r>
            <a:r>
              <a:rPr lang="da-DK" dirty="0" err="1"/>
              <a:t>does</a:t>
            </a:r>
            <a:r>
              <a:rPr lang="da-DK" dirty="0"/>
              <a:t> not </a:t>
            </a:r>
            <a:r>
              <a:rPr lang="da-DK" dirty="0" err="1"/>
              <a:t>work</a:t>
            </a:r>
            <a:r>
              <a:rPr lang="da-DK" dirty="0"/>
              <a:t> with Windows Universal Windows Platform </a:t>
            </a:r>
            <a:r>
              <a:rPr lang="da-DK" dirty="0" err="1"/>
              <a:t>applications</a:t>
            </a:r>
            <a:endParaRPr lang="da-DK" dirty="0"/>
          </a:p>
          <a:p>
            <a:r>
              <a:rPr lang="da-DK" dirty="0"/>
              <a:t>New users </a:t>
            </a:r>
            <a:r>
              <a:rPr lang="da-DK" dirty="0" err="1"/>
              <a:t>report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"</a:t>
            </a:r>
            <a:r>
              <a:rPr lang="da-DK" dirty="0" err="1"/>
              <a:t>ctrl</a:t>
            </a:r>
            <a:r>
              <a:rPr lang="da-DK" dirty="0"/>
              <a:t>" is </a:t>
            </a:r>
            <a:r>
              <a:rPr lang="da-DK" dirty="0" err="1"/>
              <a:t>undesirable</a:t>
            </a:r>
            <a:r>
              <a:rPr lang="da-DK" dirty="0"/>
              <a:t> as the APL </a:t>
            </a:r>
            <a:r>
              <a:rPr lang="da-DK" dirty="0" err="1"/>
              <a:t>key</a:t>
            </a:r>
            <a:endParaRPr lang="da-DK" dirty="0"/>
          </a:p>
          <a:p>
            <a:pPr marL="0" indent="0">
              <a:buNone/>
            </a:pPr>
            <a:r>
              <a:rPr lang="da-DK" b="1" dirty="0" err="1"/>
              <a:t>Immediate</a:t>
            </a:r>
            <a:r>
              <a:rPr lang="da-DK" b="1" dirty="0"/>
              <a:t> Solutions (v19.0):</a:t>
            </a:r>
          </a:p>
          <a:p>
            <a:r>
              <a:rPr lang="en-US" dirty="0" err="1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AutoHotkey</a:t>
            </a:r>
            <a: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 / Downloadable keyboards for Windows which offer alternative "APL" keys (Alt, </a:t>
            </a:r>
            <a:r>
              <a:rPr lang="en-US" dirty="0" err="1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AltGr</a:t>
            </a:r>
            <a: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etc</a:t>
            </a:r>
            <a: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). Thanks to Kimmo Linna!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Backtick-style keyboards for all platforms</a:t>
            </a:r>
          </a:p>
          <a:p>
            <a:pPr marL="0" indent="0">
              <a:buNone/>
            </a:pPr>
            <a:r>
              <a:rPr lang="da-DK" b="1" dirty="0"/>
              <a:t>Longer Term: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A new IME which offers a similar experience across </a:t>
            </a:r>
            <a:b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</a:br>
            <a: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supported platforms and works in and out of the IDEs </a:t>
            </a:r>
            <a:b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</a:br>
            <a: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(this will take a bit longer)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74EF67-A0AB-4381-99FD-24B67D86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760157" cy="685535"/>
          </a:xfrm>
        </p:spPr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Keyboarding</a:t>
            </a:r>
            <a:r>
              <a:rPr lang="da-DK" sz="28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 (</a:t>
            </a:r>
            <a:r>
              <a:rPr lang="da-DK" sz="2800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Mostly</a:t>
            </a:r>
            <a:r>
              <a:rPr lang="da-DK" sz="28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 for New Users)</a:t>
            </a:r>
            <a:endParaRPr lang="LID4096" sz="3600" dirty="0"/>
          </a:p>
        </p:txBody>
      </p:sp>
      <p:pic>
        <p:nvPicPr>
          <p:cNvPr id="1028" name="Picture 4" descr="Dyalog - APL Fonts and Keyboards">
            <a:extLst>
              <a:ext uri="{FF2B5EF4-FFF2-40B4-BE49-F238E27FC236}">
                <a16:creationId xmlns:a16="http://schemas.microsoft.com/office/drawing/2014/main" id="{15AF8C9E-D9B6-5471-4B47-862F3EFDA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91" y="3161929"/>
            <a:ext cx="3092046" cy="143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08BEB72B-1177-1607-B2C7-79D40EE263F1}"/>
              </a:ext>
            </a:extLst>
          </p:cNvPr>
          <p:cNvSpPr txBox="1">
            <a:spLocks/>
          </p:cNvSpPr>
          <p:nvPr/>
        </p:nvSpPr>
        <p:spPr>
          <a:xfrm>
            <a:off x="6586331" y="166476"/>
            <a:ext cx="2361664" cy="887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da-DK" sz="2800" dirty="0" err="1"/>
              <a:t>Installing</a:t>
            </a:r>
            <a:r>
              <a:rPr lang="da-DK" sz="2800" dirty="0"/>
              <a:t> &amp;</a:t>
            </a:r>
            <a:br>
              <a:rPr lang="da-DK" sz="2800" dirty="0"/>
            </a:br>
            <a:r>
              <a:rPr lang="da-DK" sz="2800" dirty="0"/>
              <a:t> </a:t>
            </a:r>
            <a:r>
              <a:rPr lang="da-DK" sz="2800" dirty="0" err="1"/>
              <a:t>Managing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20299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3B814D-57D9-A8FE-AC7F-8A08517AB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1700" dirty="0" err="1"/>
              <a:t>Earlier</a:t>
            </a:r>
            <a:r>
              <a:rPr lang="da-DK" sz="1700" dirty="0"/>
              <a:t> versions (default </a:t>
            </a:r>
            <a:r>
              <a:rPr lang="da-DK" sz="1700" dirty="0" err="1"/>
              <a:t>behaviour</a:t>
            </a:r>
            <a:r>
              <a:rPr lang="da-DK" sz="1700" dirty="0"/>
              <a:t>):</a:t>
            </a:r>
          </a:p>
          <a:p>
            <a:r>
              <a:rPr lang="da-DK" sz="1700" dirty="0"/>
              <a:t>All APL sessions </a:t>
            </a:r>
            <a:r>
              <a:rPr lang="da-DK" sz="1700" dirty="0" err="1"/>
              <a:t>read</a:t>
            </a:r>
            <a:r>
              <a:rPr lang="da-DK" sz="1700" dirty="0"/>
              <a:t> the same log file at startup, and </a:t>
            </a:r>
            <a:r>
              <a:rPr lang="da-DK" sz="1700" dirty="0" err="1"/>
              <a:t>update</a:t>
            </a:r>
            <a:r>
              <a:rPr lang="da-DK" sz="1700" dirty="0"/>
              <a:t> the same file at shutdown</a:t>
            </a:r>
          </a:p>
          <a:p>
            <a:r>
              <a:rPr lang="da-DK" sz="1700" dirty="0"/>
              <a:t>The last session to </a:t>
            </a:r>
            <a:r>
              <a:rPr lang="da-DK" sz="1700" dirty="0" err="1"/>
              <a:t>be</a:t>
            </a:r>
            <a:r>
              <a:rPr lang="da-DK" sz="1700" dirty="0"/>
              <a:t> </a:t>
            </a:r>
            <a:r>
              <a:rPr lang="da-DK" sz="1700" dirty="0" err="1"/>
              <a:t>closed</a:t>
            </a:r>
            <a:r>
              <a:rPr lang="da-DK" sz="1700" dirty="0"/>
              <a:t> </a:t>
            </a:r>
            <a:r>
              <a:rPr lang="da-DK" sz="1700" dirty="0" err="1"/>
              <a:t>overwrites</a:t>
            </a:r>
            <a:r>
              <a:rPr lang="da-DK" sz="1700" dirty="0"/>
              <a:t> the log file</a:t>
            </a:r>
          </a:p>
          <a:p>
            <a:r>
              <a:rPr lang="da-DK" sz="1700" dirty="0"/>
              <a:t>In rare </a:t>
            </a:r>
            <a:r>
              <a:rPr lang="da-DK" sz="1700" dirty="0" err="1"/>
              <a:t>circumstances</a:t>
            </a:r>
            <a:r>
              <a:rPr lang="da-DK" sz="1700" dirty="0"/>
              <a:t>, multiple </a:t>
            </a:r>
            <a:r>
              <a:rPr lang="da-DK" sz="1700" dirty="0" err="1"/>
              <a:t>starting</a:t>
            </a:r>
            <a:r>
              <a:rPr lang="da-DK" sz="1700" dirty="0"/>
              <a:t> or stopping APL </a:t>
            </a:r>
            <a:r>
              <a:rPr lang="da-DK" sz="1700" dirty="0" err="1"/>
              <a:t>interpreters</a:t>
            </a:r>
            <a:r>
              <a:rPr lang="da-DK" sz="1700" dirty="0"/>
              <a:t> crash due to </a:t>
            </a:r>
            <a:r>
              <a:rPr lang="da-DK" sz="1700" dirty="0" err="1"/>
              <a:t>conflicts</a:t>
            </a:r>
            <a:r>
              <a:rPr lang="da-DK" sz="1700" dirty="0"/>
              <a:t> </a:t>
            </a:r>
            <a:r>
              <a:rPr lang="da-DK" sz="1700" dirty="0" err="1"/>
              <a:t>reading</a:t>
            </a:r>
            <a:r>
              <a:rPr lang="da-DK" sz="1700" dirty="0"/>
              <a:t> or </a:t>
            </a:r>
            <a:r>
              <a:rPr lang="da-DK" sz="1700" dirty="0" err="1"/>
              <a:t>writing</a:t>
            </a:r>
            <a:r>
              <a:rPr lang="da-DK" sz="1700" dirty="0"/>
              <a:t> the log file</a:t>
            </a:r>
          </a:p>
          <a:p>
            <a:pPr marL="0" indent="0">
              <a:buNone/>
            </a:pPr>
            <a:endParaRPr lang="da-DK" sz="17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335122-2BBB-9159-9578-86E15AB4B36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34010" y="1282297"/>
            <a:ext cx="4104641" cy="29880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sz="2400" dirty="0"/>
              <a:t>Version 19.0 default:</a:t>
            </a:r>
          </a:p>
          <a:p>
            <a:r>
              <a:rPr lang="da-DK" dirty="0" err="1"/>
              <a:t>Each</a:t>
            </a:r>
            <a:r>
              <a:rPr lang="da-DK" dirty="0"/>
              <a:t> APL session </a:t>
            </a:r>
            <a:r>
              <a:rPr lang="da-DK" dirty="0" err="1"/>
              <a:t>locks</a:t>
            </a:r>
            <a:r>
              <a:rPr lang="da-DK" dirty="0"/>
              <a:t> </a:t>
            </a:r>
            <a:r>
              <a:rPr lang="da-DK" dirty="0" err="1"/>
              <a:t>its</a:t>
            </a:r>
            <a:r>
              <a:rPr lang="da-DK" dirty="0"/>
              <a:t> log file</a:t>
            </a:r>
          </a:p>
          <a:p>
            <a:r>
              <a:rPr lang="da-DK" dirty="0" err="1"/>
              <a:t>Subsequent</a:t>
            </a:r>
            <a:r>
              <a:rPr lang="da-DK" dirty="0"/>
              <a:t> sessions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generate</a:t>
            </a:r>
            <a:r>
              <a:rPr lang="da-DK" dirty="0"/>
              <a:t> a new file </a:t>
            </a:r>
            <a:r>
              <a:rPr lang="da-DK" dirty="0" err="1"/>
              <a:t>name</a:t>
            </a:r>
            <a:r>
              <a:rPr lang="da-DK" dirty="0"/>
              <a:t> (</a:t>
            </a:r>
            <a:r>
              <a:rPr lang="da-DK" dirty="0" err="1"/>
              <a:t>e.g</a:t>
            </a:r>
            <a:r>
              <a:rPr lang="da-DK" dirty="0"/>
              <a:t>. default-2.dlf)</a:t>
            </a:r>
          </a:p>
          <a:p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regularly</a:t>
            </a:r>
            <a:r>
              <a:rPr lang="da-DK" dirty="0"/>
              <a:t> open </a:t>
            </a:r>
            <a:r>
              <a:rPr lang="da-DK" dirty="0" err="1"/>
              <a:t>several</a:t>
            </a:r>
            <a:r>
              <a:rPr lang="da-DK" dirty="0"/>
              <a:t> </a:t>
            </a:r>
            <a:r>
              <a:rPr lang="da-DK" dirty="0" err="1"/>
              <a:t>simultaneous</a:t>
            </a:r>
            <a:r>
              <a:rPr lang="da-DK" dirty="0"/>
              <a:t> sessions,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have separate logs</a:t>
            </a:r>
          </a:p>
          <a:p>
            <a:endParaRPr lang="da-DK" sz="900" dirty="0">
              <a:solidFill>
                <a:srgbClr val="FF0000"/>
              </a:solidFill>
            </a:endParaRPr>
          </a:p>
          <a:p>
            <a:r>
              <a:rPr lang="da-DK" dirty="0">
                <a:solidFill>
                  <a:srgbClr val="FF0000"/>
                </a:solidFill>
              </a:rPr>
              <a:t>NB: In all versions, </a:t>
            </a:r>
            <a:r>
              <a:rPr lang="da-DK" dirty="0" err="1">
                <a:solidFill>
                  <a:srgbClr val="FF0000"/>
                </a:solidFill>
              </a:rPr>
              <a:t>you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can</a:t>
            </a:r>
            <a:r>
              <a:rPr lang="da-DK" dirty="0">
                <a:solidFill>
                  <a:srgbClr val="FF0000"/>
                </a:solidFill>
              </a:rPr>
              <a:t> set the file </a:t>
            </a:r>
            <a:r>
              <a:rPr lang="da-DK" dirty="0" err="1">
                <a:solidFill>
                  <a:srgbClr val="FF0000"/>
                </a:solidFill>
              </a:rPr>
              <a:t>name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using</a:t>
            </a:r>
            <a:r>
              <a:rPr lang="da-DK" dirty="0">
                <a:solidFill>
                  <a:srgbClr val="FF0000"/>
                </a:solidFill>
              </a:rPr>
              <a:t> LOGFILE=</a:t>
            </a:r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092EE5-3EBE-8562-7768-EBE6409BC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a-DK" sz="3600" dirty="0"/>
              <a:t>Multiple session log files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16F0C29B-72F1-541A-B332-D9B4C7E6FE8B}"/>
              </a:ext>
            </a:extLst>
          </p:cNvPr>
          <p:cNvSpPr txBox="1">
            <a:spLocks/>
          </p:cNvSpPr>
          <p:nvPr/>
        </p:nvSpPr>
        <p:spPr>
          <a:xfrm>
            <a:off x="6586331" y="166476"/>
            <a:ext cx="2361664" cy="887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da-DK" sz="2800" dirty="0" err="1"/>
              <a:t>Installing</a:t>
            </a:r>
            <a:r>
              <a:rPr lang="da-DK" sz="2800" dirty="0"/>
              <a:t> &amp;</a:t>
            </a:r>
            <a:br>
              <a:rPr lang="da-DK" sz="2800" dirty="0"/>
            </a:br>
            <a:r>
              <a:rPr lang="da-DK" sz="2800" dirty="0"/>
              <a:t> </a:t>
            </a:r>
            <a:r>
              <a:rPr lang="da-DK" sz="2800" dirty="0" err="1"/>
              <a:t>Managing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0CCFB4-10D5-27A8-5915-B03B5DC50042}"/>
              </a:ext>
            </a:extLst>
          </p:cNvPr>
          <p:cNvSpPr txBox="1"/>
          <p:nvPr/>
        </p:nvSpPr>
        <p:spPr>
          <a:xfrm>
            <a:off x="2375527" y="4216689"/>
            <a:ext cx="421621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Version 19.0 log files </a:t>
            </a:r>
            <a:r>
              <a:rPr lang="da-DK" dirty="0" err="1"/>
              <a:t>are</a:t>
            </a:r>
            <a:r>
              <a:rPr lang="da-DK" dirty="0"/>
              <a:t> JSON log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6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FFEC-CFC6-432E-8B50-39AC14410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a-DK" dirty="0" err="1"/>
              <a:t>Experimental</a:t>
            </a:r>
            <a:r>
              <a:rPr lang="da-DK" dirty="0"/>
              <a:t> TCP-</a:t>
            </a:r>
            <a:r>
              <a:rPr lang="da-DK" dirty="0" err="1"/>
              <a:t>based</a:t>
            </a:r>
            <a:r>
              <a:rPr lang="da-DK" dirty="0"/>
              <a:t> monitor:</a:t>
            </a:r>
          </a:p>
          <a:p>
            <a:r>
              <a:rPr lang="en-US" dirty="0"/>
              <a:t>Regular updates on (for example) :</a:t>
            </a:r>
          </a:p>
          <a:p>
            <a:pPr lvl="1"/>
            <a:r>
              <a:rPr lang="en-US" dirty="0"/>
              <a:t>CPU consumption</a:t>
            </a:r>
          </a:p>
          <a:p>
            <a:pPr lvl="1"/>
            <a:r>
              <a:rPr lang="en-US" dirty="0"/>
              <a:t>Memory statistics</a:t>
            </a:r>
          </a:p>
          <a:p>
            <a:pPr lvl="1"/>
            <a:r>
              <a:rPr lang="en-US" dirty="0"/>
              <a:t>Are any threads suspended?</a:t>
            </a:r>
          </a:p>
          <a:p>
            <a:pPr lvl="1"/>
            <a:r>
              <a:rPr lang="en-US" dirty="0"/>
              <a:t>)SI stack and Error information</a:t>
            </a:r>
          </a:p>
          <a:p>
            <a:r>
              <a:rPr lang="en-US" dirty="0"/>
              <a:t>Notification on</a:t>
            </a:r>
          </a:p>
          <a:p>
            <a:pPr lvl="1"/>
            <a:r>
              <a:rPr lang="en-US" dirty="0" err="1"/>
              <a:t>untrapped</a:t>
            </a:r>
            <a:r>
              <a:rPr lang="en-US" dirty="0"/>
              <a:t> error</a:t>
            </a:r>
          </a:p>
          <a:p>
            <a:pPr lvl="1"/>
            <a:r>
              <a:rPr lang="en-US" dirty="0" err="1"/>
              <a:t>ws</a:t>
            </a:r>
            <a:r>
              <a:rPr lang="en-US" dirty="0"/>
              <a:t> compaction</a:t>
            </a:r>
          </a:p>
          <a:p>
            <a:r>
              <a:rPr lang="en-US" dirty="0"/>
              <a:t>Exact execution location if "breadcrumbs" enabled</a:t>
            </a:r>
          </a:p>
          <a:p>
            <a:r>
              <a:rPr lang="en-US" dirty="0"/>
              <a:t>Information about whether a RIDE connection is possible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6A4882-BBE9-49A5-A788-91512896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Health Monitor</a:t>
            </a:r>
            <a:endParaRPr lang="LID4096" sz="3600" dirty="0"/>
          </a:p>
        </p:txBody>
      </p:sp>
      <p:pic>
        <p:nvPicPr>
          <p:cNvPr id="9218" name="Picture 2" descr="1200 SUPER S IFR Service Monitor Used">
            <a:extLst>
              <a:ext uri="{FF2B5EF4-FFF2-40B4-BE49-F238E27FC236}">
                <a16:creationId xmlns:a16="http://schemas.microsoft.com/office/drawing/2014/main" id="{A31111E7-C769-AE3E-4C5B-740033DEC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94" y="1393438"/>
            <a:ext cx="1884479" cy="149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256A24B9-EB29-6A1E-23A6-00EA505EC08F}"/>
              </a:ext>
            </a:extLst>
          </p:cNvPr>
          <p:cNvSpPr txBox="1">
            <a:spLocks/>
          </p:cNvSpPr>
          <p:nvPr/>
        </p:nvSpPr>
        <p:spPr>
          <a:xfrm>
            <a:off x="6586331" y="166476"/>
            <a:ext cx="2361664" cy="887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da-DK" sz="2800" dirty="0" err="1"/>
              <a:t>Installing</a:t>
            </a:r>
            <a:r>
              <a:rPr lang="da-DK" sz="2800" dirty="0"/>
              <a:t> &amp;</a:t>
            </a:r>
            <a:br>
              <a:rPr lang="da-DK" sz="2800" dirty="0"/>
            </a:br>
            <a:r>
              <a:rPr lang="da-DK" sz="2800" dirty="0"/>
              <a:t> </a:t>
            </a:r>
            <a:r>
              <a:rPr lang="da-DK" sz="2800" dirty="0" err="1"/>
              <a:t>Managing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78045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EE3B7340-42DB-00BF-5372-1831DB08413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1804058" y="1145110"/>
            <a:ext cx="333404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["Facts",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{"Facts": [ {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"ID": 2, "Name":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AccountInformation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",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"Value": {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ComputeTime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": 438,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ConnectTime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": 46973,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KeyingTime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": 0,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UserIdentification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": 0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}},{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"ID": 3, "Name": "Workspace",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"Value": {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"Allocation": 33882064,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AllocationHWM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": 33882064,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"Available": 2144207480,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"Compactions": 2,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FreePockets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": 186682,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GarbageCollections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": 0,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GarbagePockets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": 0,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"Sediment": 2120,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"Used": 3276168,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UsedPockets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": 23209,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"WSID": "CLEAR WS"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C07076B-B196-7440-994A-28B6010DF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526" y="2940319"/>
            <a:ext cx="280076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},{ </a:t>
            </a:r>
            <a:b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  "ID": 6, "Name": "</a:t>
            </a:r>
            <a:r>
              <a:rPr lang="en-US" altLang="en-US" sz="10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ThreadCount</a:t>
            </a: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", </a:t>
            </a:r>
            <a:b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  "Value": { </a:t>
            </a:r>
            <a:b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  "Suspended": 1, </a:t>
            </a:r>
            <a:b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  "Total": 2 </a:t>
            </a:r>
            <a:b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}} </a:t>
            </a:r>
            <a:b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], </a:t>
            </a:r>
            <a:b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"Interval": </a:t>
            </a:r>
            <a:r>
              <a:rPr lang="en-US" altLang="en-US" sz="1000" dirty="0">
                <a:solidFill>
                  <a:srgbClr val="FF0000"/>
                </a:solidFill>
                <a:latin typeface="APL385 Unicode" panose="020B0709000202000203" pitchFamily="49" charset="0"/>
              </a:rPr>
              <a:t>5000</a:t>
            </a: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, </a:t>
            </a:r>
            <a:b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"UID": "</a:t>
            </a:r>
            <a:r>
              <a:rPr lang="en-US" altLang="en-US" sz="1000" dirty="0">
                <a:solidFill>
                  <a:srgbClr val="00B050"/>
                </a:solidFill>
                <a:latin typeface="APL385 Unicode" panose="020B0709000202000203" pitchFamily="49" charset="0"/>
              </a:rPr>
              <a:t>1 1</a:t>
            </a: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" </a:t>
            </a:r>
            <a:b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}] 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4413722-6763-457A-91CE-1310BFA17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855807"/>
            <a:ext cx="79143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["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PollFacts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",{"Facts":["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AccountInformation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","Workspace","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ThreadCount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"],"Interval":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L385 Unicode" panose="020B0709000202000203" pitchFamily="49" charset="0"/>
              </a:rPr>
              <a:t>5000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,"UID":"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PL385 Unicode" panose="020B0709000202000203" pitchFamily="49" charset="0"/>
              </a:rPr>
              <a:t>1 1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"}]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F3D417E-3C70-EE6C-283F-8A2AE376616E}"/>
              </a:ext>
            </a:extLst>
          </p:cNvPr>
          <p:cNvSpPr txBox="1">
            <a:spLocks/>
          </p:cNvSpPr>
          <p:nvPr/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dirty="0">
                <a:ea typeface="+mn-ea"/>
                <a:cs typeface="+mn-cs"/>
              </a:rPr>
              <a:t>Health Monitor </a:t>
            </a:r>
            <a:r>
              <a:rPr lang="da-DK" dirty="0" err="1">
                <a:ea typeface="+mn-ea"/>
                <a:cs typeface="+mn-cs"/>
              </a:rPr>
              <a:t>Example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821801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16EA4C-ED93-B0F5-0A8E-90831E736C0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807191-9E03-E83E-6B17-5CA94CADE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700" dirty="0">
                <a:latin typeface="APL385 Unicode" panose="020B0709000202000203" pitchFamily="49" charset="0"/>
              </a:rPr>
              <a:t>⎕FHOLD</a:t>
            </a:r>
            <a:r>
              <a:rPr lang="da-DK" sz="1700" dirty="0"/>
              <a:t> </a:t>
            </a:r>
            <a:r>
              <a:rPr lang="da-DK" sz="1700" dirty="0" err="1"/>
              <a:t>now</a:t>
            </a:r>
            <a:r>
              <a:rPr lang="da-DK" sz="1700" dirty="0"/>
              <a:t> </a:t>
            </a:r>
            <a:r>
              <a:rPr lang="da-DK" sz="1700" dirty="0" err="1"/>
              <a:t>takes</a:t>
            </a:r>
            <a:r>
              <a:rPr lang="da-DK" sz="1700" dirty="0"/>
              <a:t> a </a:t>
            </a:r>
            <a:r>
              <a:rPr lang="da-DK" sz="1700" dirty="0" err="1"/>
              <a:t>left</a:t>
            </a:r>
            <a:r>
              <a:rPr lang="da-DK" sz="1700" dirty="0"/>
              <a:t> argument </a:t>
            </a:r>
            <a:r>
              <a:rPr lang="da-DK" sz="1700" dirty="0" err="1"/>
              <a:t>which</a:t>
            </a:r>
            <a:r>
              <a:rPr lang="da-DK" sz="1700" dirty="0"/>
              <a:t> is a timeout in </a:t>
            </a:r>
            <a:r>
              <a:rPr lang="da-DK" sz="1700" dirty="0" err="1"/>
              <a:t>milliseconds</a:t>
            </a:r>
            <a:r>
              <a:rPr lang="da-DK" sz="1700" dirty="0"/>
              <a:t>.</a:t>
            </a:r>
          </a:p>
          <a:p>
            <a:pPr lvl="1"/>
            <a:r>
              <a:rPr lang="da-DK" sz="1300" dirty="0"/>
              <a:t>1006 TIMEOUT is signalled </a:t>
            </a:r>
            <a:r>
              <a:rPr lang="da-DK" sz="1300" dirty="0" err="1"/>
              <a:t>if</a:t>
            </a:r>
            <a:r>
              <a:rPr lang="da-DK" sz="1300" dirty="0"/>
              <a:t> the </a:t>
            </a:r>
            <a:r>
              <a:rPr lang="da-DK" sz="1300" dirty="0" err="1"/>
              <a:t>lock</a:t>
            </a:r>
            <a:r>
              <a:rPr lang="da-DK" sz="1300" dirty="0"/>
              <a:t> </a:t>
            </a:r>
            <a:r>
              <a:rPr lang="da-DK" sz="1300" dirty="0" err="1"/>
              <a:t>cannot</a:t>
            </a:r>
            <a:r>
              <a:rPr lang="da-DK" sz="1300" dirty="0"/>
              <a:t> </a:t>
            </a:r>
            <a:r>
              <a:rPr lang="da-DK" sz="1300" dirty="0" err="1"/>
              <a:t>be</a:t>
            </a:r>
            <a:r>
              <a:rPr lang="da-DK" sz="1300" dirty="0"/>
              <a:t> </a:t>
            </a:r>
            <a:r>
              <a:rPr lang="da-DK" sz="1300" dirty="0" err="1"/>
              <a:t>acquired</a:t>
            </a:r>
            <a:endParaRPr lang="da-DK" sz="1300" dirty="0"/>
          </a:p>
          <a:p>
            <a:r>
              <a:rPr lang="da-DK" sz="1700" dirty="0">
                <a:latin typeface="APL385 Unicode" panose="020B0709000202000203" pitchFamily="49" charset="0"/>
              </a:rPr>
              <a:t>⎕SIGNAL</a:t>
            </a:r>
            <a:r>
              <a:rPr lang="da-DK" sz="1700" dirty="0"/>
              <a:t> </a:t>
            </a:r>
            <a:r>
              <a:rPr lang="da-DK" sz="1700" dirty="0" err="1"/>
              <a:t>allows</a:t>
            </a:r>
            <a:r>
              <a:rPr lang="da-DK" sz="1700" dirty="0"/>
              <a:t> </a:t>
            </a:r>
            <a:r>
              <a:rPr lang="da-DK" sz="1700" dirty="0" err="1"/>
              <a:t>signalling</a:t>
            </a:r>
            <a:r>
              <a:rPr lang="da-DK" sz="1700" dirty="0"/>
              <a:t> of 1006 TIMEOUT, </a:t>
            </a:r>
            <a:r>
              <a:rPr lang="da-DK" sz="1700" dirty="0" err="1"/>
              <a:t>which</a:t>
            </a:r>
            <a:r>
              <a:rPr lang="da-DK" sz="1700" dirty="0"/>
              <a:t> </a:t>
            </a:r>
            <a:r>
              <a:rPr lang="da-DK" sz="1700" dirty="0" err="1"/>
              <a:t>was</a:t>
            </a:r>
            <a:r>
              <a:rPr lang="da-DK" sz="1700" dirty="0"/>
              <a:t> mis-</a:t>
            </a:r>
            <a:r>
              <a:rPr lang="da-DK" sz="1700" dirty="0" err="1"/>
              <a:t>classified</a:t>
            </a:r>
            <a:r>
              <a:rPr lang="da-DK" sz="1700" dirty="0"/>
              <a:t> as an </a:t>
            </a:r>
            <a:r>
              <a:rPr lang="da-DK" sz="1700" dirty="0" err="1"/>
              <a:t>interrupt</a:t>
            </a:r>
            <a:r>
              <a:rPr lang="da-DK" sz="1700" dirty="0"/>
              <a:t> (</a:t>
            </a:r>
            <a:r>
              <a:rPr lang="da-DK" sz="1700" dirty="0" err="1"/>
              <a:t>which</a:t>
            </a:r>
            <a:r>
              <a:rPr lang="da-DK" sz="1700" dirty="0"/>
              <a:t> it is not)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0FCBD9-4DDF-60A6-4C82-EE9C5AF94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5751207" cy="685535"/>
          </a:xfrm>
        </p:spPr>
        <p:txBody>
          <a:bodyPr/>
          <a:lstStyle/>
          <a:p>
            <a:pPr lvl="1"/>
            <a:r>
              <a:rPr lang="da-DK" sz="3600" dirty="0"/>
              <a:t>Timeouts and </a:t>
            </a:r>
            <a:r>
              <a:rPr lang="da-DK" sz="3600" dirty="0" err="1"/>
              <a:t>Interrupts</a:t>
            </a:r>
            <a:endParaRPr lang="da-DK" sz="3600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C9D5E62-AFAE-A3C4-4A87-D507EE01F766}"/>
              </a:ext>
            </a:extLst>
          </p:cNvPr>
          <p:cNvSpPr txBox="1">
            <a:spLocks/>
          </p:cNvSpPr>
          <p:nvPr/>
        </p:nvSpPr>
        <p:spPr>
          <a:xfrm>
            <a:off x="6228522" y="166476"/>
            <a:ext cx="2719473" cy="887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da-DK" sz="2800" dirty="0" err="1"/>
              <a:t>Production</a:t>
            </a:r>
            <a:r>
              <a:rPr lang="da-DK" sz="2800" dirty="0"/>
              <a:t> Systems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3579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967BB-B573-DA5F-FDD0-7481B868070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807191-9E03-E83E-6B17-5CA94CADE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700" dirty="0"/>
              <a:t>Independent components </a:t>
            </a:r>
            <a:r>
              <a:rPr lang="da-DK" sz="1700" dirty="0" err="1"/>
              <a:t>which</a:t>
            </a:r>
            <a:r>
              <a:rPr lang="da-DK" sz="1700" dirty="0"/>
              <a:t> </a:t>
            </a:r>
            <a:r>
              <a:rPr lang="da-DK" sz="1700" dirty="0" err="1"/>
              <a:t>use</a:t>
            </a:r>
            <a:r>
              <a:rPr lang="da-DK" sz="1700" dirty="0"/>
              <a:t> </a:t>
            </a:r>
            <a:r>
              <a:rPr lang="da-DK" sz="1700" dirty="0">
                <a:latin typeface="APL385 Unicode" panose="020B0709000202000203" pitchFamily="49" charset="0"/>
              </a:rPr>
              <a:t>⎕TGET</a:t>
            </a:r>
            <a:r>
              <a:rPr lang="da-DK" sz="1700" dirty="0"/>
              <a:t>/</a:t>
            </a:r>
            <a:r>
              <a:rPr lang="da-DK" sz="1700" dirty="0">
                <a:latin typeface="APL385 Unicode" panose="020B0709000202000203" pitchFamily="49" charset="0"/>
              </a:rPr>
              <a:t>⎕TPUT</a:t>
            </a:r>
            <a:r>
              <a:rPr lang="da-DK" sz="1700" dirty="0"/>
              <a:t> for </a:t>
            </a:r>
            <a:r>
              <a:rPr lang="da-DK" sz="1700" dirty="0" err="1"/>
              <a:t>synchonisation</a:t>
            </a:r>
            <a:r>
              <a:rPr lang="da-DK" sz="1700" dirty="0"/>
              <a:t> </a:t>
            </a:r>
            <a:r>
              <a:rPr lang="da-DK" sz="1700" dirty="0" err="1"/>
              <a:t>can</a:t>
            </a:r>
            <a:r>
              <a:rPr lang="da-DK" sz="1700" dirty="0"/>
              <a:t> </a:t>
            </a:r>
            <a:r>
              <a:rPr lang="da-DK" sz="1700" dirty="0" err="1"/>
              <a:t>interfere</a:t>
            </a:r>
            <a:r>
              <a:rPr lang="da-DK" sz="1700" dirty="0"/>
              <a:t> with </a:t>
            </a:r>
            <a:r>
              <a:rPr lang="da-DK" sz="1700" dirty="0" err="1"/>
              <a:t>each</a:t>
            </a:r>
            <a:r>
              <a:rPr lang="da-DK" sz="1700" dirty="0"/>
              <a:t> </a:t>
            </a:r>
            <a:r>
              <a:rPr lang="da-DK" sz="1700" dirty="0" err="1"/>
              <a:t>other</a:t>
            </a:r>
            <a:r>
              <a:rPr lang="da-DK" sz="1700" dirty="0"/>
              <a:t> </a:t>
            </a:r>
            <a:r>
              <a:rPr lang="da-DK" sz="1700" dirty="0" err="1"/>
              <a:t>if</a:t>
            </a:r>
            <a:r>
              <a:rPr lang="da-DK" sz="1700" dirty="0"/>
              <a:t> </a:t>
            </a:r>
            <a:r>
              <a:rPr lang="da-DK" sz="1700" dirty="0" err="1"/>
              <a:t>they</a:t>
            </a:r>
            <a:r>
              <a:rPr lang="da-DK" sz="1700" dirty="0"/>
              <a:t> </a:t>
            </a:r>
            <a:r>
              <a:rPr lang="da-DK" sz="1700" dirty="0" err="1"/>
              <a:t>use</a:t>
            </a:r>
            <a:r>
              <a:rPr lang="da-DK" sz="1700" dirty="0"/>
              <a:t> the same </a:t>
            </a:r>
            <a:r>
              <a:rPr lang="da-DK" sz="1700" dirty="0" err="1"/>
              <a:t>token</a:t>
            </a:r>
            <a:r>
              <a:rPr lang="da-DK" sz="1700" dirty="0"/>
              <a:t> ranges.</a:t>
            </a:r>
          </a:p>
          <a:p>
            <a:r>
              <a:rPr lang="da-DK" sz="1700" dirty="0"/>
              <a:t>A new system </a:t>
            </a:r>
            <a:r>
              <a:rPr lang="da-DK" sz="1700" dirty="0" err="1"/>
              <a:t>function</a:t>
            </a:r>
            <a:r>
              <a:rPr lang="da-DK" sz="1700" dirty="0"/>
              <a:t> </a:t>
            </a:r>
            <a:r>
              <a:rPr lang="da-DK" sz="1700" dirty="0">
                <a:latin typeface="APL385 Unicode" panose="020B0709000202000203" pitchFamily="49" charset="0"/>
              </a:rPr>
              <a:t>⎕TALLOC</a:t>
            </a:r>
            <a:r>
              <a:rPr lang="da-DK" sz="1700" dirty="0"/>
              <a:t> </a:t>
            </a:r>
            <a:r>
              <a:rPr lang="da-DK" sz="1700" dirty="0" err="1"/>
              <a:t>allocates</a:t>
            </a:r>
            <a:r>
              <a:rPr lang="da-DK" sz="1700" dirty="0"/>
              <a:t> </a:t>
            </a:r>
            <a:r>
              <a:rPr lang="da-DK" sz="1700" dirty="0" err="1"/>
              <a:t>token</a:t>
            </a:r>
            <a:r>
              <a:rPr lang="da-DK" sz="1700" dirty="0"/>
              <a:t> ranges, </a:t>
            </a:r>
            <a:r>
              <a:rPr lang="da-DK" sz="1700" dirty="0" err="1"/>
              <a:t>allowing</a:t>
            </a:r>
            <a:r>
              <a:rPr lang="da-DK" sz="1700" dirty="0"/>
              <a:t> </a:t>
            </a:r>
            <a:r>
              <a:rPr lang="da-DK" sz="1700" dirty="0" err="1"/>
              <a:t>applications</a:t>
            </a:r>
            <a:r>
              <a:rPr lang="da-DK" sz="1700" dirty="0"/>
              <a:t> to </a:t>
            </a:r>
            <a:r>
              <a:rPr lang="da-DK" sz="1700" dirty="0" err="1"/>
              <a:t>avoid</a:t>
            </a:r>
            <a:r>
              <a:rPr lang="da-DK" sz="1700" dirty="0"/>
              <a:t> </a:t>
            </a:r>
            <a:r>
              <a:rPr lang="da-DK" sz="1700" dirty="0" err="1"/>
              <a:t>interference</a:t>
            </a:r>
            <a:r>
              <a:rPr lang="da-DK" sz="1700" dirty="0"/>
              <a:t>.</a:t>
            </a:r>
          </a:p>
          <a:p>
            <a:r>
              <a:rPr lang="da-DK" sz="1700" dirty="0">
                <a:latin typeface="APL385 Unicode" panose="020B0709000202000203" pitchFamily="49" charset="0"/>
              </a:rPr>
              <a:t>⎕TALLOC</a:t>
            </a:r>
            <a:r>
              <a:rPr lang="da-DK" sz="1700" dirty="0"/>
              <a:t> returns a single </a:t>
            </a:r>
            <a:r>
              <a:rPr lang="da-DK" sz="1700" dirty="0" err="1"/>
              <a:t>integer</a:t>
            </a:r>
            <a:r>
              <a:rPr lang="da-DK" sz="1700" dirty="0"/>
              <a:t>, granting the right to </a:t>
            </a:r>
            <a:r>
              <a:rPr lang="da-DK" sz="1700" dirty="0" err="1"/>
              <a:t>use</a:t>
            </a:r>
            <a:r>
              <a:rPr lang="da-DK" sz="1700" dirty="0"/>
              <a:t> </a:t>
            </a:r>
            <a:r>
              <a:rPr lang="da-DK" sz="1700" dirty="0" err="1">
                <a:solidFill>
                  <a:srgbClr val="FF0000"/>
                </a:solidFill>
              </a:rPr>
              <a:t>floating</a:t>
            </a:r>
            <a:r>
              <a:rPr lang="da-DK" sz="1700" dirty="0">
                <a:solidFill>
                  <a:srgbClr val="FF0000"/>
                </a:solidFill>
              </a:rPr>
              <a:t>-point</a:t>
            </a:r>
            <a:r>
              <a:rPr lang="da-DK" sz="1700" dirty="0"/>
              <a:t> </a:t>
            </a:r>
            <a:r>
              <a:rPr lang="da-DK" sz="1700" dirty="0" err="1"/>
              <a:t>token</a:t>
            </a:r>
            <a:r>
              <a:rPr lang="da-DK" sz="1700" dirty="0"/>
              <a:t> ids in the range </a:t>
            </a:r>
            <a:r>
              <a:rPr lang="da-DK" sz="1700" b="1" dirty="0"/>
              <a:t>&lt; n , n+1 &gt;</a:t>
            </a:r>
          </a:p>
          <a:p>
            <a:pPr lvl="1"/>
            <a:r>
              <a:rPr lang="da-DK" sz="1300" dirty="0"/>
              <a:t>NB NOT INCLUSIVE – the </a:t>
            </a:r>
            <a:r>
              <a:rPr lang="da-DK" sz="1300" dirty="0" err="1"/>
              <a:t>integers</a:t>
            </a:r>
            <a:r>
              <a:rPr lang="da-DK" sz="1300" dirty="0"/>
              <a:t> </a:t>
            </a:r>
            <a:r>
              <a:rPr lang="da-DK" sz="1300" dirty="0" err="1"/>
              <a:t>can</a:t>
            </a:r>
            <a:r>
              <a:rPr lang="da-DK" sz="1300" dirty="0"/>
              <a:t> </a:t>
            </a:r>
            <a:r>
              <a:rPr lang="da-DK" sz="1300" dirty="0" err="1"/>
              <a:t>continue</a:t>
            </a:r>
            <a:r>
              <a:rPr lang="da-DK" sz="1300" dirty="0"/>
              <a:t> to </a:t>
            </a:r>
            <a:r>
              <a:rPr lang="da-DK" sz="1300" dirty="0" err="1"/>
              <a:t>be</a:t>
            </a:r>
            <a:r>
              <a:rPr lang="da-DK" sz="1300" dirty="0"/>
              <a:t> </a:t>
            </a:r>
            <a:r>
              <a:rPr lang="da-DK" sz="1300" dirty="0" err="1"/>
              <a:t>used</a:t>
            </a:r>
            <a:r>
              <a:rPr lang="da-DK" sz="1300" dirty="0"/>
              <a:t> by old style non-</a:t>
            </a:r>
            <a:r>
              <a:rPr lang="da-DK" sz="1300" dirty="0" err="1"/>
              <a:t>collaborating</a:t>
            </a:r>
            <a:r>
              <a:rPr lang="da-DK" sz="1300" dirty="0"/>
              <a:t> components</a:t>
            </a:r>
          </a:p>
          <a:p>
            <a:r>
              <a:rPr lang="da-DK" sz="1700" dirty="0"/>
              <a:t>Demo </a:t>
            </a:r>
            <a:r>
              <a:rPr lang="da-DK" sz="1700" dirty="0" err="1"/>
              <a:t>will</a:t>
            </a:r>
            <a:r>
              <a:rPr lang="da-DK" sz="1700" dirty="0"/>
              <a:t> </a:t>
            </a:r>
            <a:r>
              <a:rPr lang="da-DK" sz="1700" dirty="0" err="1"/>
              <a:t>hopefully</a:t>
            </a:r>
            <a:r>
              <a:rPr lang="da-DK" sz="1700" dirty="0"/>
              <a:t> </a:t>
            </a:r>
            <a:r>
              <a:rPr lang="da-DK" sz="1700" dirty="0" err="1"/>
              <a:t>clarify</a:t>
            </a:r>
            <a:r>
              <a:rPr lang="da-DK" sz="1700" dirty="0"/>
              <a:t> the design…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0FCBD9-4DDF-60A6-4C82-EE9C5AF9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a-DK" sz="3600" dirty="0" err="1"/>
              <a:t>Token</a:t>
            </a:r>
            <a:r>
              <a:rPr lang="da-DK" sz="3600" dirty="0"/>
              <a:t> Range Reservation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C9D5E62-AFAE-A3C4-4A87-D507EE01F766}"/>
              </a:ext>
            </a:extLst>
          </p:cNvPr>
          <p:cNvSpPr txBox="1">
            <a:spLocks/>
          </p:cNvSpPr>
          <p:nvPr/>
        </p:nvSpPr>
        <p:spPr>
          <a:xfrm>
            <a:off x="6228522" y="166476"/>
            <a:ext cx="2719473" cy="887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da-DK" sz="2800" dirty="0" err="1"/>
              <a:t>Production</a:t>
            </a:r>
            <a:r>
              <a:rPr lang="da-DK" sz="2800" dirty="0"/>
              <a:t> Systems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28803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807191-9E03-E83E-6B17-5CA94CADE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209722" cy="3242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sz="2000" dirty="0"/>
              <a:t>If a WS FULL </a:t>
            </a:r>
            <a:r>
              <a:rPr lang="da-DK" sz="2000" dirty="0" err="1"/>
              <a:t>leaves</a:t>
            </a:r>
            <a:r>
              <a:rPr lang="da-DK" sz="2000" dirty="0"/>
              <a:t> VERY </a:t>
            </a:r>
            <a:r>
              <a:rPr lang="da-DK" sz="2000" dirty="0" err="1"/>
              <a:t>little</a:t>
            </a:r>
            <a:r>
              <a:rPr lang="da-DK" sz="2000" dirty="0"/>
              <a:t> </a:t>
            </a:r>
            <a:r>
              <a:rPr lang="da-DK" sz="2000" dirty="0" err="1"/>
              <a:t>free</a:t>
            </a:r>
            <a:r>
              <a:rPr lang="da-DK" sz="2000" dirty="0"/>
              <a:t> </a:t>
            </a:r>
            <a:r>
              <a:rPr lang="da-DK" sz="2000" dirty="0" err="1"/>
              <a:t>space</a:t>
            </a:r>
            <a:r>
              <a:rPr lang="da-DK" sz="2000" dirty="0"/>
              <a:t>, the interpreter and IDE </a:t>
            </a:r>
            <a:r>
              <a:rPr lang="da-DK" sz="2000" dirty="0" err="1"/>
              <a:t>can</a:t>
            </a:r>
            <a:r>
              <a:rPr lang="da-DK" sz="2000" dirty="0"/>
              <a:t> </a:t>
            </a:r>
            <a:r>
              <a:rPr lang="da-DK" sz="2000" dirty="0" err="1"/>
              <a:t>malfunction</a:t>
            </a:r>
            <a:endParaRPr lang="da-DK" sz="2000" dirty="0"/>
          </a:p>
          <a:p>
            <a:pPr lvl="1">
              <a:spcAft>
                <a:spcPts val="600"/>
              </a:spcAft>
            </a:pPr>
            <a:r>
              <a:rPr lang="da-DK" sz="1600" dirty="0"/>
              <a:t>For </a:t>
            </a:r>
            <a:r>
              <a:rPr lang="da-DK" sz="1600" dirty="0" err="1"/>
              <a:t>example</a:t>
            </a:r>
            <a:r>
              <a:rPr lang="da-DK" sz="1600" dirty="0"/>
              <a:t>, a </a:t>
            </a:r>
            <a:r>
              <a:rPr lang="da-DK" sz="1600" dirty="0" err="1"/>
              <a:t>runaway</a:t>
            </a:r>
            <a:r>
              <a:rPr lang="da-DK" sz="1600" dirty="0"/>
              <a:t> </a:t>
            </a:r>
            <a:r>
              <a:rPr lang="da-DK" sz="1600" dirty="0" err="1"/>
              <a:t>recursion</a:t>
            </a:r>
            <a:r>
              <a:rPr lang="da-DK" sz="1600" dirty="0"/>
              <a:t> </a:t>
            </a:r>
            <a:r>
              <a:rPr lang="da-DK" sz="1600" dirty="0" err="1"/>
              <a:t>can</a:t>
            </a:r>
            <a:r>
              <a:rPr lang="da-DK" sz="1600" dirty="0"/>
              <a:t> </a:t>
            </a:r>
            <a:r>
              <a:rPr lang="da-DK" sz="1600" dirty="0" err="1"/>
              <a:t>leave</a:t>
            </a:r>
            <a:r>
              <a:rPr lang="da-DK" sz="1600" dirty="0"/>
              <a:t> </a:t>
            </a:r>
            <a:r>
              <a:rPr lang="da-DK" sz="1600" dirty="0" err="1"/>
              <a:t>only</a:t>
            </a:r>
            <a:r>
              <a:rPr lang="da-DK" sz="1600" dirty="0"/>
              <a:t> a </a:t>
            </a:r>
            <a:r>
              <a:rPr lang="da-DK" sz="1600" dirty="0" err="1"/>
              <a:t>few</a:t>
            </a:r>
            <a:r>
              <a:rPr lang="da-DK" sz="1600" dirty="0"/>
              <a:t> kilobytes of </a:t>
            </a:r>
            <a:r>
              <a:rPr lang="da-DK" sz="1600" dirty="0" err="1"/>
              <a:t>free</a:t>
            </a:r>
            <a:r>
              <a:rPr lang="da-DK" sz="1600" dirty="0"/>
              <a:t> </a:t>
            </a:r>
            <a:r>
              <a:rPr lang="da-DK" sz="1600" dirty="0" err="1"/>
              <a:t>workspace</a:t>
            </a:r>
            <a:endParaRPr lang="da-DK" sz="1600" dirty="0"/>
          </a:p>
          <a:p>
            <a:pPr lvl="1">
              <a:spcAft>
                <a:spcPts val="600"/>
              </a:spcAft>
            </a:pPr>
            <a:r>
              <a:rPr lang="da-DK" sz="1600" b="1" dirty="0" err="1">
                <a:solidFill>
                  <a:srgbClr val="FF0000"/>
                </a:solidFill>
              </a:rPr>
              <a:t>Error</a:t>
            </a:r>
            <a:r>
              <a:rPr lang="da-DK" sz="1600" b="1" dirty="0">
                <a:solidFill>
                  <a:srgbClr val="FF0000"/>
                </a:solidFill>
              </a:rPr>
              <a:t> </a:t>
            </a:r>
            <a:r>
              <a:rPr lang="da-DK" sz="1600" b="1" dirty="0" err="1">
                <a:solidFill>
                  <a:srgbClr val="FF0000"/>
                </a:solidFill>
              </a:rPr>
              <a:t>trapping</a:t>
            </a:r>
            <a:r>
              <a:rPr lang="da-DK" sz="1600" b="1" dirty="0">
                <a:solidFill>
                  <a:srgbClr val="FF0000"/>
                </a:solidFill>
              </a:rPr>
              <a:t> </a:t>
            </a:r>
            <a:r>
              <a:rPr lang="da-DK" sz="1600" b="1" dirty="0" err="1">
                <a:solidFill>
                  <a:srgbClr val="FF0000"/>
                </a:solidFill>
              </a:rPr>
              <a:t>may</a:t>
            </a:r>
            <a:r>
              <a:rPr lang="da-DK" sz="1600" b="1" dirty="0">
                <a:solidFill>
                  <a:srgbClr val="FF0000"/>
                </a:solidFill>
              </a:rPr>
              <a:t> not </a:t>
            </a:r>
            <a:r>
              <a:rPr lang="da-DK" sz="1600" b="1" dirty="0" err="1">
                <a:solidFill>
                  <a:srgbClr val="FF0000"/>
                </a:solidFill>
              </a:rPr>
              <a:t>be</a:t>
            </a:r>
            <a:r>
              <a:rPr lang="da-DK" sz="1600" b="1" dirty="0">
                <a:solidFill>
                  <a:srgbClr val="FF0000"/>
                </a:solidFill>
              </a:rPr>
              <a:t> </a:t>
            </a:r>
            <a:r>
              <a:rPr lang="da-DK" sz="1600" b="1" dirty="0" err="1">
                <a:solidFill>
                  <a:srgbClr val="FF0000"/>
                </a:solidFill>
              </a:rPr>
              <a:t>possible</a:t>
            </a:r>
            <a:r>
              <a:rPr lang="da-DK" sz="1600" b="1" dirty="0">
                <a:solidFill>
                  <a:srgbClr val="FF0000"/>
                </a:solidFill>
              </a:rPr>
              <a:t> (system </a:t>
            </a:r>
            <a:r>
              <a:rPr lang="da-DK" sz="1600" b="1" dirty="0" err="1">
                <a:solidFill>
                  <a:srgbClr val="FF0000"/>
                </a:solidFill>
              </a:rPr>
              <a:t>might</a:t>
            </a:r>
            <a:r>
              <a:rPr lang="da-DK" sz="1600" b="1" dirty="0">
                <a:solidFill>
                  <a:srgbClr val="FF0000"/>
                </a:solidFill>
              </a:rPr>
              <a:t> just stop)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Version 19.0 </a:t>
            </a:r>
            <a:r>
              <a:rPr lang="da-DK" sz="2000" dirty="0" err="1"/>
              <a:t>allocates</a:t>
            </a:r>
            <a:r>
              <a:rPr lang="da-DK" sz="2000" dirty="0"/>
              <a:t> 1% of MAXWS as a buffer </a:t>
            </a:r>
            <a:r>
              <a:rPr lang="da-DK" sz="2000" dirty="0" err="1"/>
              <a:t>which</a:t>
            </a:r>
            <a:r>
              <a:rPr lang="da-DK" sz="2000" dirty="0"/>
              <a:t> is </a:t>
            </a:r>
            <a:r>
              <a:rPr lang="da-DK" sz="2000" dirty="0" err="1"/>
              <a:t>released</a:t>
            </a:r>
            <a:r>
              <a:rPr lang="da-DK" sz="2000" dirty="0"/>
              <a:t> on WS FULL</a:t>
            </a:r>
          </a:p>
          <a:p>
            <a:pPr lvl="1">
              <a:spcAft>
                <a:spcPts val="600"/>
              </a:spcAft>
            </a:pPr>
            <a:r>
              <a:rPr lang="da-DK" sz="1600" dirty="0" err="1"/>
              <a:t>Allows</a:t>
            </a:r>
            <a:r>
              <a:rPr lang="da-DK" sz="1600" dirty="0"/>
              <a:t> WS FULL </a:t>
            </a:r>
            <a:r>
              <a:rPr lang="da-DK" sz="1600" dirty="0" err="1"/>
              <a:t>traps</a:t>
            </a:r>
            <a:r>
              <a:rPr lang="da-DK" sz="1600" dirty="0"/>
              <a:t> to </a:t>
            </a:r>
            <a:r>
              <a:rPr lang="da-DK" sz="1600" dirty="0" err="1"/>
              <a:t>be</a:t>
            </a:r>
            <a:r>
              <a:rPr lang="da-DK" sz="1600" dirty="0"/>
              <a:t> </a:t>
            </a:r>
            <a:r>
              <a:rPr lang="da-DK" sz="1600" dirty="0" err="1"/>
              <a:t>safely</a:t>
            </a:r>
            <a:r>
              <a:rPr lang="da-DK" sz="1600" dirty="0"/>
              <a:t> </a:t>
            </a:r>
            <a:r>
              <a:rPr lang="da-DK" sz="1600" dirty="0" err="1"/>
              <a:t>processed</a:t>
            </a:r>
            <a:endParaRPr lang="da-DK" sz="1600" dirty="0"/>
          </a:p>
          <a:p>
            <a:pPr lvl="2">
              <a:spcAft>
                <a:spcPts val="600"/>
              </a:spcAft>
            </a:pPr>
            <a:r>
              <a:rPr lang="da-DK" sz="1400" dirty="0"/>
              <a:t>(the reservation </a:t>
            </a:r>
            <a:r>
              <a:rPr lang="da-DK" sz="1400" dirty="0" err="1"/>
              <a:t>size</a:t>
            </a:r>
            <a:r>
              <a:rPr lang="da-DK" sz="1400" dirty="0"/>
              <a:t> is </a:t>
            </a:r>
            <a:r>
              <a:rPr lang="da-DK" sz="1400" dirty="0" err="1"/>
              <a:t>configurable</a:t>
            </a:r>
            <a:r>
              <a:rPr lang="da-DK" sz="1400" dirty="0"/>
              <a:t>)</a:t>
            </a:r>
          </a:p>
          <a:p>
            <a:pPr lvl="2">
              <a:spcAft>
                <a:spcPts val="600"/>
              </a:spcAft>
            </a:pPr>
            <a:r>
              <a:rPr lang="da-DK" sz="1400" dirty="0" err="1"/>
              <a:t>After</a:t>
            </a:r>
            <a:r>
              <a:rPr lang="da-DK" sz="1400" dirty="0"/>
              <a:t> </a:t>
            </a:r>
            <a:r>
              <a:rPr lang="da-DK" sz="1400" dirty="0" err="1"/>
              <a:t>successful</a:t>
            </a:r>
            <a:r>
              <a:rPr lang="da-DK" sz="1400" dirty="0"/>
              <a:t> trap handling, </a:t>
            </a:r>
            <a:r>
              <a:rPr lang="da-DK" sz="1400" dirty="0" err="1"/>
              <a:t>space</a:t>
            </a:r>
            <a:r>
              <a:rPr lang="da-DK" sz="1400" dirty="0"/>
              <a:t> is re-</a:t>
            </a:r>
            <a:r>
              <a:rPr lang="da-DK" sz="1400" dirty="0" err="1"/>
              <a:t>acquired</a:t>
            </a:r>
            <a:endParaRPr lang="da-DK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0FCBD9-4DDF-60A6-4C82-EE9C5AF9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a-DK" sz="3600" dirty="0"/>
              <a:t>WS FULL Handling</a:t>
            </a:r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C9D5E62-AFAE-A3C4-4A87-D507EE01F766}"/>
              </a:ext>
            </a:extLst>
          </p:cNvPr>
          <p:cNvSpPr txBox="1">
            <a:spLocks/>
          </p:cNvSpPr>
          <p:nvPr/>
        </p:nvSpPr>
        <p:spPr>
          <a:xfrm>
            <a:off x="6228522" y="166476"/>
            <a:ext cx="2719473" cy="887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da-DK" sz="2800" dirty="0" err="1"/>
              <a:t>Production</a:t>
            </a:r>
            <a:r>
              <a:rPr lang="da-DK" sz="2800" dirty="0"/>
              <a:t> Systems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24648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807191-9E03-E83E-6B17-5CA94CADE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4"/>
            <a:ext cx="8295932" cy="344884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1700" dirty="0"/>
              <a:t>A '</a:t>
            </a:r>
            <a:r>
              <a:rPr lang="en-US" sz="1700" dirty="0" err="1"/>
              <a:t>ProgressCallback</a:t>
            </a:r>
            <a:r>
              <a:rPr lang="en-US" sz="1700" dirty="0"/>
              <a:t>' variant allows you give the user a progress update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    </a:t>
            </a:r>
            <a:r>
              <a:rPr lang="en-US" sz="1600" dirty="0" err="1">
                <a:latin typeface="APL385 Unicode" panose="020B0709000202000203" pitchFamily="49" charset="0"/>
              </a:rPr>
              <a:t>dest</a:t>
            </a:r>
            <a:r>
              <a:rPr lang="en-US" sz="1600" dirty="0">
                <a:latin typeface="APL385 Unicode" panose="020B0709000202000203" pitchFamily="49" charset="0"/>
              </a:rPr>
              <a:t> (⎕NCOPY ⍠ '</a:t>
            </a:r>
            <a:r>
              <a:rPr lang="en-US" sz="1600" dirty="0" err="1">
                <a:latin typeface="APL385 Unicode" panose="020B0709000202000203" pitchFamily="49" charset="0"/>
              </a:rPr>
              <a:t>ProgressCallback</a:t>
            </a:r>
            <a:r>
              <a:rPr lang="en-US" sz="1600" dirty="0">
                <a:latin typeface="APL385 Unicode" panose="020B0709000202000203" pitchFamily="49" charset="0"/>
              </a:rPr>
              <a:t>' ('</a:t>
            </a:r>
            <a:r>
              <a:rPr lang="en-US" sz="1600" dirty="0" err="1">
                <a:latin typeface="APL385 Unicode" panose="020B0709000202000203" pitchFamily="49" charset="0"/>
              </a:rPr>
              <a:t>callbackfn</a:t>
            </a:r>
            <a:r>
              <a:rPr lang="en-US" sz="1600" dirty="0">
                <a:latin typeface="APL385 Unicode" panose="020B0709000202000203" pitchFamily="49" charset="0"/>
              </a:rPr>
              <a:t>' [</a:t>
            </a:r>
            <a:r>
              <a:rPr lang="en-US" sz="1600" dirty="0" err="1">
                <a:latin typeface="APL385 Unicode" panose="020B0709000202000203" pitchFamily="49" charset="0"/>
              </a:rPr>
              <a:t>larg</a:t>
            </a:r>
            <a:r>
              <a:rPr lang="en-US" sz="1600" dirty="0">
                <a:latin typeface="APL385 Unicode" panose="020B0709000202000203" pitchFamily="49" charset="0"/>
              </a:rPr>
              <a:t>])) </a:t>
            </a:r>
            <a:r>
              <a:rPr lang="en-US" sz="1600" dirty="0" err="1">
                <a:latin typeface="APL385 Unicode" panose="020B0709000202000203" pitchFamily="49" charset="0"/>
              </a:rPr>
              <a:t>src</a:t>
            </a:r>
            <a:r>
              <a:rPr lang="en-US" sz="1600" dirty="0">
                <a:latin typeface="APL385 Unicode" panose="020B0709000202000203" pitchFamily="49" charset="0"/>
              </a:rPr>
              <a:t> </a:t>
            </a:r>
            <a:endParaRPr lang="en-US" sz="1700" dirty="0"/>
          </a:p>
          <a:p>
            <a:pPr>
              <a:spcAft>
                <a:spcPts val="600"/>
              </a:spcAft>
            </a:pPr>
            <a:endParaRPr lang="en-US" sz="1700" dirty="0"/>
          </a:p>
          <a:p>
            <a:pPr>
              <a:spcAft>
                <a:spcPts val="600"/>
              </a:spcAft>
            </a:pPr>
            <a:r>
              <a:rPr lang="en-US" sz="1700" dirty="0" err="1"/>
              <a:t>callbackfn</a:t>
            </a:r>
            <a:r>
              <a:rPr lang="en-US" sz="1700" dirty="0"/>
              <a:t> will be called with a right argument of (</a:t>
            </a:r>
            <a:r>
              <a:rPr lang="en-US" sz="1700" b="1" dirty="0"/>
              <a:t>Function Event Info</a:t>
            </a:r>
            <a:r>
              <a:rPr lang="en-US" sz="1700" dirty="0"/>
              <a:t>)</a:t>
            </a:r>
          </a:p>
          <a:p>
            <a:pPr>
              <a:spcAft>
                <a:spcPts val="600"/>
              </a:spcAft>
            </a:pPr>
            <a:r>
              <a:rPr lang="en-US" sz="1700" b="1" dirty="0"/>
              <a:t>Function</a:t>
            </a:r>
            <a:r>
              <a:rPr lang="en-US" sz="1700" dirty="0"/>
              <a:t> is '</a:t>
            </a:r>
            <a:r>
              <a:rPr lang="en-US" sz="1700" dirty="0">
                <a:latin typeface="APL385 Unicode" panose="020B0709000202000203" pitchFamily="49" charset="0"/>
              </a:rPr>
              <a:t>⎕NCOPY</a:t>
            </a:r>
            <a:r>
              <a:rPr lang="en-US" sz="1700" dirty="0"/>
              <a:t>' or '</a:t>
            </a:r>
            <a:r>
              <a:rPr lang="en-US" sz="1700" dirty="0">
                <a:latin typeface="APL385 Unicode" panose="020B0709000202000203" pitchFamily="49" charset="0"/>
              </a:rPr>
              <a:t>⎕NMOVE</a:t>
            </a:r>
            <a:r>
              <a:rPr lang="en-US" sz="1700" dirty="0"/>
              <a:t>'.</a:t>
            </a:r>
          </a:p>
          <a:p>
            <a:pPr>
              <a:spcAft>
                <a:spcPts val="600"/>
              </a:spcAft>
            </a:pPr>
            <a:r>
              <a:rPr lang="en-US" sz="1700" b="1" dirty="0"/>
              <a:t>Event</a:t>
            </a:r>
            <a:r>
              <a:rPr lang="en-US" sz="1700" dirty="0"/>
              <a:t> is one of Start | Scan | Progress | Done</a:t>
            </a:r>
          </a:p>
          <a:p>
            <a:pPr>
              <a:spcAft>
                <a:spcPts val="600"/>
              </a:spcAft>
            </a:pPr>
            <a:r>
              <a:rPr lang="en-US" sz="1700" b="1" dirty="0"/>
              <a:t>Info</a:t>
            </a:r>
            <a:r>
              <a:rPr lang="en-US" sz="1700" dirty="0"/>
              <a:t> is a namespace, containing</a:t>
            </a:r>
          </a:p>
          <a:p>
            <a:pPr lvl="1">
              <a:spcAft>
                <a:spcPts val="600"/>
              </a:spcAft>
            </a:pPr>
            <a:r>
              <a:rPr lang="en-US" sz="1500" b="1" dirty="0"/>
              <a:t>Progress</a:t>
            </a:r>
            <a:r>
              <a:rPr lang="en-US" sz="1500" dirty="0"/>
              <a:t>: A number between 0 and Limit</a:t>
            </a:r>
          </a:p>
          <a:p>
            <a:pPr lvl="1">
              <a:spcAft>
                <a:spcPts val="600"/>
              </a:spcAft>
            </a:pPr>
            <a:r>
              <a:rPr lang="en-US" sz="1500" b="1" dirty="0"/>
              <a:t>Limit</a:t>
            </a:r>
            <a:r>
              <a:rPr lang="en-US" sz="1500" dirty="0"/>
              <a:t>: The maximum value of Progress (</a:t>
            </a:r>
            <a:r>
              <a:rPr lang="en-US" sz="1500" dirty="0" err="1"/>
              <a:t>nb</a:t>
            </a:r>
            <a:r>
              <a:rPr lang="en-US" sz="1500" dirty="0"/>
              <a:t> could change)</a:t>
            </a:r>
          </a:p>
          <a:p>
            <a:pPr lvl="1">
              <a:spcAft>
                <a:spcPts val="600"/>
              </a:spcAft>
            </a:pPr>
            <a:r>
              <a:rPr lang="en-US" sz="1500" b="1" dirty="0"/>
              <a:t>Last</a:t>
            </a:r>
            <a:r>
              <a:rPr lang="en-US" sz="1500" dirty="0"/>
              <a:t>: A vector of file names processed since the last call.</a:t>
            </a:r>
          </a:p>
          <a:p>
            <a:pPr lvl="1">
              <a:spcAft>
                <a:spcPts val="600"/>
              </a:spcAft>
            </a:pPr>
            <a:r>
              <a:rPr lang="en-US" sz="1500" b="1" dirty="0"/>
              <a:t>Options</a:t>
            </a:r>
            <a:r>
              <a:rPr lang="en-US" sz="1500" dirty="0"/>
              <a:t>: See next Page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0FCBD9-4DDF-60A6-4C82-EE9C5AF9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a-DK" sz="3600" dirty="0">
                <a:latin typeface="APL385 Unicode" panose="020B0709000202000203" pitchFamily="49" charset="0"/>
              </a:rPr>
              <a:t>⎕NCOPY </a:t>
            </a:r>
            <a:r>
              <a:rPr lang="da-DK" sz="3600" dirty="0"/>
              <a:t>/ </a:t>
            </a:r>
            <a:r>
              <a:rPr lang="da-DK" sz="3600" dirty="0">
                <a:latin typeface="APL385 Unicode" panose="020B0709000202000203" pitchFamily="49" charset="0"/>
              </a:rPr>
              <a:t>⎕NMOVE</a:t>
            </a:r>
            <a:r>
              <a:rPr lang="da-DK" sz="3600" dirty="0"/>
              <a:t> </a:t>
            </a:r>
            <a:r>
              <a:rPr lang="da-DK" sz="3600" dirty="0" err="1"/>
              <a:t>Callbacks</a:t>
            </a:r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C9D5E62-AFAE-A3C4-4A87-D507EE01F766}"/>
              </a:ext>
            </a:extLst>
          </p:cNvPr>
          <p:cNvSpPr txBox="1">
            <a:spLocks/>
          </p:cNvSpPr>
          <p:nvPr/>
        </p:nvSpPr>
        <p:spPr>
          <a:xfrm>
            <a:off x="6228522" y="166476"/>
            <a:ext cx="2719473" cy="887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da-DK" sz="2800" dirty="0" err="1"/>
              <a:t>Production</a:t>
            </a:r>
            <a:r>
              <a:rPr lang="da-DK" sz="2800" dirty="0"/>
              <a:t> Systems</a:t>
            </a:r>
            <a:endParaRPr lang="en-GB" sz="2800" dirty="0"/>
          </a:p>
        </p:txBody>
      </p:sp>
      <p:pic>
        <p:nvPicPr>
          <p:cNvPr id="1026" name="Picture 2" descr="The Evolution of The Windows Copy Dialog | by Aswath Sivakumaran | Prototypr">
            <a:extLst>
              <a:ext uri="{FF2B5EF4-FFF2-40B4-BE49-F238E27FC236}">
                <a16:creationId xmlns:a16="http://schemas.microsoft.com/office/drawing/2014/main" id="{686023A4-B989-8948-5A5E-C510C5719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48" y="3815255"/>
            <a:ext cx="3004152" cy="132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1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807191-9E03-E83E-6B17-5CA94CADE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7306982" cy="32420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700" dirty="0"/>
              <a:t>The callback function can set the following Options:</a:t>
            </a:r>
          </a:p>
          <a:p>
            <a:r>
              <a:rPr lang="en-US" sz="1700" b="1" dirty="0" err="1"/>
              <a:t>ScanFirst</a:t>
            </a:r>
            <a:r>
              <a:rPr lang="en-US" sz="1700" dirty="0"/>
              <a:t> (default: 1): Should code do a "scan pass" before moving/copying any files (gives "correct" Limit value).</a:t>
            </a:r>
          </a:p>
          <a:p>
            <a:r>
              <a:rPr lang="en-US" sz="1700" b="1" dirty="0"/>
              <a:t>Delay</a:t>
            </a:r>
            <a:r>
              <a:rPr lang="en-US" sz="1700" dirty="0"/>
              <a:t> (default: 0): </a:t>
            </a:r>
            <a:r>
              <a:rPr lang="en-US" sz="1700" dirty="0" err="1"/>
              <a:t>ms</a:t>
            </a:r>
            <a:r>
              <a:rPr lang="en-US" sz="1700" dirty="0"/>
              <a:t> to wait before  the callback will be called again. </a:t>
            </a:r>
          </a:p>
          <a:p>
            <a:r>
              <a:rPr lang="en-US" sz="1700" b="1" dirty="0"/>
              <a:t>Skip</a:t>
            </a:r>
            <a:r>
              <a:rPr lang="en-US" sz="1700" dirty="0"/>
              <a:t> (default: 0): Specifies a number of files to process before the next call.</a:t>
            </a:r>
          </a:p>
          <a:p>
            <a:r>
              <a:rPr lang="en-US" sz="1700" b="1" dirty="0" err="1"/>
              <a:t>LastFileCount</a:t>
            </a:r>
            <a:r>
              <a:rPr lang="en-US" sz="1700" dirty="0"/>
              <a:t> (default: 1): How many of the latest filenames will be stored in the Last field. </a:t>
            </a:r>
          </a:p>
          <a:p>
            <a:pPr marL="0" indent="0">
              <a:buNone/>
            </a:pPr>
            <a:r>
              <a:rPr lang="en-US" sz="1700" dirty="0"/>
              <a:t>The result of </a:t>
            </a:r>
            <a:r>
              <a:rPr lang="en-US" sz="1700" dirty="0" err="1"/>
              <a:t>callbackfn</a:t>
            </a:r>
            <a:r>
              <a:rPr lang="en-US" sz="1700" dirty="0"/>
              <a:t> should be 1 if processing should</a:t>
            </a:r>
            <a:br>
              <a:rPr lang="en-US" sz="1700" dirty="0"/>
            </a:br>
            <a:r>
              <a:rPr lang="en-US" sz="1700" dirty="0"/>
              <a:t>continue, else 0 (signals 1003 interrupt).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0FCBD9-4DDF-60A6-4C82-EE9C5AF9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a-DK" sz="3600" dirty="0">
                <a:latin typeface="APL385 Unicode" panose="020B0709000202000203" pitchFamily="49" charset="0"/>
              </a:rPr>
              <a:t>⎕NCOPY </a:t>
            </a:r>
            <a:r>
              <a:rPr lang="da-DK" sz="3600" dirty="0"/>
              <a:t>/ </a:t>
            </a:r>
            <a:r>
              <a:rPr lang="da-DK" sz="3600" dirty="0">
                <a:latin typeface="APL385 Unicode" panose="020B0709000202000203" pitchFamily="49" charset="0"/>
              </a:rPr>
              <a:t>⎕NMOVE</a:t>
            </a:r>
            <a:r>
              <a:rPr lang="da-DK" sz="3600" dirty="0"/>
              <a:t> </a:t>
            </a:r>
            <a:r>
              <a:rPr lang="da-DK" sz="3600" dirty="0" err="1"/>
              <a:t>Callbacks</a:t>
            </a:r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C9D5E62-AFAE-A3C4-4A87-D507EE01F766}"/>
              </a:ext>
            </a:extLst>
          </p:cNvPr>
          <p:cNvSpPr txBox="1">
            <a:spLocks/>
          </p:cNvSpPr>
          <p:nvPr/>
        </p:nvSpPr>
        <p:spPr>
          <a:xfrm>
            <a:off x="6228522" y="166476"/>
            <a:ext cx="2719473" cy="887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da-DK" sz="2800" dirty="0" err="1"/>
              <a:t>Production</a:t>
            </a:r>
            <a:r>
              <a:rPr lang="da-DK" sz="2800" dirty="0"/>
              <a:t> Systems</a:t>
            </a:r>
            <a:endParaRPr lang="en-GB" sz="2800" dirty="0"/>
          </a:p>
        </p:txBody>
      </p:sp>
      <p:pic>
        <p:nvPicPr>
          <p:cNvPr id="1026" name="Picture 2" descr="The Evolution of The Windows Copy Dialog | by Aswath Sivakumaran | Prototypr">
            <a:extLst>
              <a:ext uri="{FF2B5EF4-FFF2-40B4-BE49-F238E27FC236}">
                <a16:creationId xmlns:a16="http://schemas.microsoft.com/office/drawing/2014/main" id="{686023A4-B989-8948-5A5E-C510C5719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48" y="3815255"/>
            <a:ext cx="3004152" cy="132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04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663704-92BD-3C0B-243C-17D248424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F690D-3C6C-47D4-2C63-6F6BEC021EC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AD3DB-81C4-9127-85C1-57FEF2C80E1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CA51A2-95D4-C32B-2CBE-B6F8E5516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BAD299-EF45-42B4-9786-9B5DE0E17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25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9801B8-0FA3-5268-C75A-F8E5B299342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69FB8C-FC9D-6074-4472-182F41285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700" dirty="0"/>
              <a:t>"as </a:t>
            </a:r>
            <a:r>
              <a:rPr lang="da-DK" sz="1700" dirty="0" err="1"/>
              <a:t>typed</a:t>
            </a:r>
            <a:r>
              <a:rPr lang="da-DK" sz="1700" dirty="0"/>
              <a:t>": </a:t>
            </a:r>
            <a:r>
              <a:rPr lang="da-DK" sz="1700" dirty="0" err="1"/>
              <a:t>Preserve</a:t>
            </a:r>
            <a:r>
              <a:rPr lang="da-DK" sz="1700" dirty="0"/>
              <a:t> </a:t>
            </a:r>
            <a:r>
              <a:rPr lang="da-DK" sz="1700" dirty="0" err="1"/>
              <a:t>white</a:t>
            </a:r>
            <a:r>
              <a:rPr lang="da-DK" sz="1700" dirty="0"/>
              <a:t> </a:t>
            </a:r>
            <a:r>
              <a:rPr lang="da-DK" sz="1700" dirty="0" err="1"/>
              <a:t>space</a:t>
            </a:r>
            <a:r>
              <a:rPr lang="da-DK" sz="1700" dirty="0"/>
              <a:t>, </a:t>
            </a:r>
            <a:r>
              <a:rPr lang="da-DK" sz="1700" dirty="0" err="1"/>
              <a:t>numerical</a:t>
            </a:r>
            <a:r>
              <a:rPr lang="da-DK" sz="1700" dirty="0"/>
              <a:t> </a:t>
            </a:r>
            <a:r>
              <a:rPr lang="da-DK" sz="1700" dirty="0" err="1"/>
              <a:t>constants</a:t>
            </a:r>
            <a:r>
              <a:rPr lang="da-DK" sz="1700" dirty="0"/>
              <a:t> (</a:t>
            </a:r>
            <a:r>
              <a:rPr lang="da-DK" sz="1700" dirty="0" err="1"/>
              <a:t>well</a:t>
            </a:r>
            <a:r>
              <a:rPr lang="da-DK" sz="1700" dirty="0"/>
              <a:t>, </a:t>
            </a:r>
            <a:r>
              <a:rPr lang="da-DK" sz="1700" dirty="0" err="1"/>
              <a:t>everything</a:t>
            </a:r>
            <a:r>
              <a:rPr lang="da-DK" sz="1700" dirty="0"/>
              <a:t>) </a:t>
            </a:r>
            <a:r>
              <a:rPr lang="da-DK" sz="1700" dirty="0" err="1"/>
              <a:t>exactly</a:t>
            </a:r>
            <a:r>
              <a:rPr lang="da-DK" sz="1700" dirty="0"/>
              <a:t> as </a:t>
            </a:r>
            <a:r>
              <a:rPr lang="da-DK" sz="1700" dirty="0" err="1"/>
              <a:t>typed</a:t>
            </a:r>
            <a:r>
              <a:rPr lang="da-DK" sz="1700" dirty="0"/>
              <a:t> by the user.</a:t>
            </a:r>
          </a:p>
          <a:p>
            <a:r>
              <a:rPr lang="da-DK" sz="1700" dirty="0"/>
              <a:t>For </a:t>
            </a:r>
            <a:r>
              <a:rPr lang="da-DK" sz="1700" dirty="0" err="1"/>
              <a:t>several</a:t>
            </a:r>
            <a:r>
              <a:rPr lang="da-DK" sz="1700" dirty="0"/>
              <a:t> releases, Dyalog APL has </a:t>
            </a:r>
            <a:r>
              <a:rPr lang="da-DK" sz="1700" dirty="0" err="1"/>
              <a:t>preserved</a:t>
            </a:r>
            <a:r>
              <a:rPr lang="da-DK" sz="1700" dirty="0"/>
              <a:t> source "as </a:t>
            </a:r>
            <a:r>
              <a:rPr lang="da-DK" sz="1700" dirty="0" err="1"/>
              <a:t>typed</a:t>
            </a:r>
            <a:r>
              <a:rPr lang="da-DK" sz="1700" dirty="0"/>
              <a:t>" </a:t>
            </a:r>
            <a:r>
              <a:rPr lang="da-DK" sz="1700" dirty="0" err="1"/>
              <a:t>if</a:t>
            </a:r>
            <a:r>
              <a:rPr lang="da-DK" sz="1700" dirty="0"/>
              <a:t> a </a:t>
            </a:r>
            <a:r>
              <a:rPr lang="da-DK" sz="1700" dirty="0" err="1"/>
              <a:t>function</a:t>
            </a:r>
            <a:r>
              <a:rPr lang="da-DK" sz="1700" dirty="0"/>
              <a:t> or operator </a:t>
            </a:r>
            <a:r>
              <a:rPr lang="da-DK" sz="1700" dirty="0" err="1"/>
              <a:t>was</a:t>
            </a:r>
            <a:r>
              <a:rPr lang="da-DK" sz="1700" dirty="0"/>
              <a:t> </a:t>
            </a:r>
            <a:r>
              <a:rPr lang="da-DK" sz="1700" dirty="0" err="1"/>
              <a:t>created</a:t>
            </a:r>
            <a:r>
              <a:rPr lang="da-DK" sz="1700" dirty="0"/>
              <a:t> </a:t>
            </a:r>
            <a:r>
              <a:rPr lang="da-DK" sz="1700" dirty="0" err="1"/>
              <a:t>using</a:t>
            </a:r>
            <a:r>
              <a:rPr lang="da-DK" sz="1700" dirty="0"/>
              <a:t> ⎕FIX</a:t>
            </a:r>
          </a:p>
          <a:p>
            <a:pPr lvl="1"/>
            <a:r>
              <a:rPr lang="da-DK" sz="1300" dirty="0" err="1"/>
              <a:t>Typically</a:t>
            </a:r>
            <a:r>
              <a:rPr lang="da-DK" sz="1300" dirty="0"/>
              <a:t> by Link, with source </a:t>
            </a:r>
            <a:r>
              <a:rPr lang="da-DK" sz="1300" dirty="0" err="1"/>
              <a:t>kept</a:t>
            </a:r>
            <a:r>
              <a:rPr lang="da-DK" sz="1300" dirty="0"/>
              <a:t> in a file </a:t>
            </a:r>
            <a:r>
              <a:rPr lang="da-DK" sz="1300" dirty="0" err="1"/>
              <a:t>outside</a:t>
            </a:r>
            <a:r>
              <a:rPr lang="da-DK" sz="1300" dirty="0"/>
              <a:t> the </a:t>
            </a:r>
            <a:r>
              <a:rPr lang="da-DK" sz="1300" dirty="0" err="1"/>
              <a:t>workspace</a:t>
            </a:r>
            <a:endParaRPr lang="da-DK" sz="1300" dirty="0"/>
          </a:p>
          <a:p>
            <a:pPr marL="457200" lvl="1" indent="0">
              <a:buNone/>
            </a:pPr>
            <a:r>
              <a:rPr lang="da-DK" sz="1300" dirty="0"/>
              <a:t>                   </a:t>
            </a:r>
            <a:r>
              <a:rPr lang="da-DK" sz="1300" dirty="0">
                <a:latin typeface="APL385 Unicode" panose="020B0709000202000203" pitchFamily="49" charset="0"/>
              </a:rPr>
              <a:t>2 ⎕FIX 'file://myapp/foo.aplf'</a:t>
            </a:r>
          </a:p>
          <a:p>
            <a:r>
              <a:rPr lang="en-GB" sz="1700" dirty="0">
                <a:latin typeface="+mn-lt"/>
              </a:rPr>
              <a:t>From version 19.0, the default is to preserve source "as typed" within the workspace for all </a:t>
            </a:r>
            <a:r>
              <a:rPr lang="en-GB" sz="1700" dirty="0" err="1">
                <a:latin typeface="+mn-lt"/>
              </a:rPr>
              <a:t>fns</a:t>
            </a:r>
            <a:r>
              <a:rPr lang="en-GB" sz="1700" dirty="0">
                <a:latin typeface="+mn-lt"/>
              </a:rPr>
              <a:t> and ops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267F5C-26C5-AE65-9062-AC543250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a-DK" sz="3600" dirty="0"/>
              <a:t>Source "as </a:t>
            </a:r>
            <a:r>
              <a:rPr lang="da-DK" sz="3600" dirty="0" err="1"/>
              <a:t>typed</a:t>
            </a:r>
            <a:r>
              <a:rPr lang="da-DK" sz="3600" dirty="0"/>
              <a:t>" by default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008348B-589D-3060-78D8-E33A5940A83B}"/>
              </a:ext>
            </a:extLst>
          </p:cNvPr>
          <p:cNvSpPr txBox="1">
            <a:spLocks/>
          </p:cNvSpPr>
          <p:nvPr/>
        </p:nvSpPr>
        <p:spPr>
          <a:xfrm>
            <a:off x="6228522" y="166476"/>
            <a:ext cx="2719473" cy="887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da-DK" sz="2800" dirty="0"/>
              <a:t>Productivity</a:t>
            </a:r>
            <a:br>
              <a:rPr lang="da-DK" sz="2800" dirty="0"/>
            </a:br>
            <a:r>
              <a:rPr lang="da-DK" sz="2800" dirty="0"/>
              <a:t> &amp; IDE</a:t>
            </a:r>
            <a:endParaRPr lang="en-GB" sz="2800" dirty="0"/>
          </a:p>
        </p:txBody>
      </p:sp>
      <p:pic>
        <p:nvPicPr>
          <p:cNvPr id="1026" name="Picture 2" descr="Dead Sea Scrolls, other items on display | The Blade">
            <a:extLst>
              <a:ext uri="{FF2B5EF4-FFF2-40B4-BE49-F238E27FC236}">
                <a16:creationId xmlns:a16="http://schemas.microsoft.com/office/drawing/2014/main" id="{C25FE2E3-5A5D-7DF3-6D37-A3A684827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25" y="1264925"/>
            <a:ext cx="2224070" cy="156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341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9801B8-0FA3-5268-C75A-F8E5B299342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69FB8C-FC9D-6074-4472-182F41285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1700" dirty="0">
                <a:latin typeface="+mn-lt"/>
              </a:rPr>
              <a:t>From version 19.0, the default is to preserve source "as typed" </a:t>
            </a:r>
            <a:r>
              <a:rPr lang="en-GB" sz="1700" b="1" dirty="0">
                <a:latin typeface="+mn-lt"/>
              </a:rPr>
              <a:t>within the workspace </a:t>
            </a:r>
            <a:r>
              <a:rPr lang="en-GB" sz="1700" dirty="0">
                <a:latin typeface="+mn-lt"/>
              </a:rPr>
              <a:t>for all </a:t>
            </a:r>
            <a:r>
              <a:rPr lang="en-GB" sz="1700" dirty="0" err="1">
                <a:latin typeface="+mn-lt"/>
              </a:rPr>
              <a:t>fns</a:t>
            </a:r>
            <a:r>
              <a:rPr lang="en-GB" sz="1700" dirty="0">
                <a:latin typeface="+mn-lt"/>
              </a:rPr>
              <a:t> and ops</a:t>
            </a:r>
          </a:p>
          <a:p>
            <a:pPr>
              <a:spcAft>
                <a:spcPts val="600"/>
              </a:spcAft>
            </a:pPr>
            <a:r>
              <a:rPr lang="en-GB" sz="1800" b="1" dirty="0">
                <a:latin typeface="+mn-lt"/>
              </a:rPr>
              <a:t>Also</a:t>
            </a:r>
            <a:r>
              <a:rPr lang="en-GB" sz="1800" dirty="0">
                <a:latin typeface="+mn-lt"/>
              </a:rPr>
              <a:t> applies to </a:t>
            </a:r>
            <a:r>
              <a:rPr lang="en-GB" sz="1800" dirty="0" err="1">
                <a:latin typeface="+mn-lt"/>
              </a:rPr>
              <a:t>fns</a:t>
            </a:r>
            <a:r>
              <a:rPr lang="en-GB" sz="1800" dirty="0">
                <a:latin typeface="+mn-lt"/>
              </a:rPr>
              <a:t>/ops with source in an external file</a:t>
            </a:r>
          </a:p>
          <a:p>
            <a:pPr lvl="1">
              <a:spcAft>
                <a:spcPts val="600"/>
              </a:spcAft>
            </a:pPr>
            <a:r>
              <a:rPr lang="en-GB" sz="1400" dirty="0">
                <a:latin typeface="+mn-lt"/>
              </a:rPr>
              <a:t>Allows recovery of source from saved </a:t>
            </a:r>
            <a:r>
              <a:rPr lang="en-GB" sz="1400" dirty="0" err="1">
                <a:latin typeface="+mn-lt"/>
              </a:rPr>
              <a:t>wss</a:t>
            </a:r>
            <a:r>
              <a:rPr lang="en-GB" sz="1400" dirty="0">
                <a:latin typeface="+mn-lt"/>
              </a:rPr>
              <a:t> with active Links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latin typeface="+mn-lt"/>
              </a:rPr>
              <a:t>AutoFormat is ignored in this mode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latin typeface="+mn-lt"/>
              </a:rPr>
              <a:t>Configurable: can be turned off if workspace is precious and you have a LOT of code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latin typeface="+mn-lt"/>
              </a:rPr>
              <a:t>An I-Beam will discard all source held in the workspace, for example when distributing workspaces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267F5C-26C5-AE65-9062-AC543250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a-DK" sz="3600" dirty="0"/>
              <a:t>Source "as </a:t>
            </a:r>
            <a:r>
              <a:rPr lang="da-DK" sz="3600" dirty="0" err="1"/>
              <a:t>typed</a:t>
            </a:r>
            <a:r>
              <a:rPr lang="da-DK" sz="3600" dirty="0"/>
              <a:t>" by default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008348B-589D-3060-78D8-E33A5940A83B}"/>
              </a:ext>
            </a:extLst>
          </p:cNvPr>
          <p:cNvSpPr txBox="1">
            <a:spLocks/>
          </p:cNvSpPr>
          <p:nvPr/>
        </p:nvSpPr>
        <p:spPr>
          <a:xfrm>
            <a:off x="6228522" y="166476"/>
            <a:ext cx="2719473" cy="887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da-DK" sz="2800" dirty="0"/>
              <a:t>Productivity</a:t>
            </a:r>
            <a:br>
              <a:rPr lang="da-DK" sz="2800" dirty="0"/>
            </a:br>
            <a:r>
              <a:rPr lang="da-DK" sz="2800" dirty="0"/>
              <a:t> &amp; IDE</a:t>
            </a:r>
            <a:endParaRPr lang="en-GB" sz="2800" dirty="0"/>
          </a:p>
        </p:txBody>
      </p:sp>
      <p:pic>
        <p:nvPicPr>
          <p:cNvPr id="1026" name="Picture 2" descr="Dead Sea Scrolls, other items on display | The Blade">
            <a:extLst>
              <a:ext uri="{FF2B5EF4-FFF2-40B4-BE49-F238E27FC236}">
                <a16:creationId xmlns:a16="http://schemas.microsoft.com/office/drawing/2014/main" id="{C25FE2E3-5A5D-7DF3-6D37-A3A684827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25" y="1264925"/>
            <a:ext cx="2224070" cy="156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5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19EAF-08A7-3CB6-50B2-B764A0808C7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69FB8C-FC9D-6074-4472-182F41285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566007" cy="3242040"/>
          </a:xfrm>
        </p:spPr>
        <p:txBody>
          <a:bodyPr>
            <a:normAutofit/>
          </a:bodyPr>
          <a:lstStyle/>
          <a:p>
            <a:r>
              <a:rPr lang="da-DK" sz="1700" dirty="0"/>
              <a:t>⎕ATX provides </a:t>
            </a:r>
            <a:r>
              <a:rPr lang="da-DK" sz="1700" dirty="0" err="1"/>
              <a:t>access</a:t>
            </a:r>
            <a:r>
              <a:rPr lang="da-DK" sz="1700" dirty="0"/>
              <a:t> to </a:t>
            </a:r>
            <a:r>
              <a:rPr lang="da-DK" sz="1700" dirty="0" err="1"/>
              <a:t>both</a:t>
            </a:r>
            <a:r>
              <a:rPr lang="da-DK" sz="1700" dirty="0"/>
              <a:t> </a:t>
            </a:r>
            <a:r>
              <a:rPr lang="da-DK" sz="1700" dirty="0" err="1"/>
              <a:t>canonical</a:t>
            </a:r>
            <a:r>
              <a:rPr lang="da-DK" sz="1700" dirty="0"/>
              <a:t> and </a:t>
            </a:r>
            <a:r>
              <a:rPr lang="da-DK" sz="1700" dirty="0" err="1"/>
              <a:t>verbatim</a:t>
            </a:r>
            <a:r>
              <a:rPr lang="da-DK" sz="1700" dirty="0"/>
              <a:t> </a:t>
            </a:r>
            <a:r>
              <a:rPr lang="da-DK" sz="1700" dirty="0" err="1"/>
              <a:t>sources</a:t>
            </a:r>
            <a:r>
              <a:rPr lang="da-DK" sz="1700" dirty="0"/>
              <a:t>:</a:t>
            </a:r>
          </a:p>
          <a:p>
            <a:endParaRPr lang="da-DK" sz="1700" dirty="0"/>
          </a:p>
          <a:p>
            <a:endParaRPr lang="da-DK" sz="1700" dirty="0"/>
          </a:p>
          <a:p>
            <a:endParaRPr lang="da-DK" sz="1700" dirty="0"/>
          </a:p>
          <a:p>
            <a:endParaRPr lang="en-GB" sz="17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267F5C-26C5-AE65-9062-AC543250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a-DK" sz="3600" dirty="0"/>
              <a:t>Source "as </a:t>
            </a:r>
            <a:r>
              <a:rPr lang="da-DK" sz="3600" dirty="0" err="1"/>
              <a:t>typed</a:t>
            </a:r>
            <a:r>
              <a:rPr lang="da-DK" sz="3600" dirty="0"/>
              <a:t>"</a:t>
            </a:r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008348B-589D-3060-78D8-E33A5940A83B}"/>
              </a:ext>
            </a:extLst>
          </p:cNvPr>
          <p:cNvSpPr txBox="1">
            <a:spLocks/>
          </p:cNvSpPr>
          <p:nvPr/>
        </p:nvSpPr>
        <p:spPr>
          <a:xfrm>
            <a:off x="6228522" y="166476"/>
            <a:ext cx="2719473" cy="887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da-DK" sz="2800" dirty="0"/>
              <a:t>Productivity</a:t>
            </a:r>
            <a:br>
              <a:rPr lang="da-DK" sz="2800" dirty="0"/>
            </a:br>
            <a:r>
              <a:rPr lang="da-DK" sz="2800" dirty="0"/>
              <a:t> &amp; IDE</a:t>
            </a: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56795C-59B8-B205-BA56-A6F276F73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" t="4735" r="1" b="5244"/>
          <a:stretch/>
        </p:blipFill>
        <p:spPr>
          <a:xfrm>
            <a:off x="2323475" y="4002792"/>
            <a:ext cx="5464437" cy="65165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C6481F99-3CA0-F25D-DC22-13C3432FD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625" y="1694467"/>
            <a:ext cx="720940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2 ⎕FIX'R←DUP  X' 'R← X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X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'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↑60 ⎕ATX 'DUP'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R←DUP  X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R← X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X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⎕CR 'DUP' ⍝ "Canonical Representation"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R←DUP X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R←X X 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(↑61 ⎕ATX 'DUP')≡⎕CR 'DUP' 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1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1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2C415-CADF-EE06-EDAF-86135FAF590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69FB8C-FC9D-6074-4472-182F41285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700" dirty="0" err="1"/>
              <a:t>Multi</a:t>
            </a:r>
            <a:r>
              <a:rPr lang="da-DK" sz="1700" dirty="0"/>
              <a:t>-line input, </a:t>
            </a:r>
            <a:r>
              <a:rPr lang="da-DK" sz="1700" dirty="0" err="1"/>
              <a:t>which</a:t>
            </a:r>
            <a:r>
              <a:rPr lang="da-DK" sz="1700" dirty="0"/>
              <a:t> has </a:t>
            </a:r>
            <a:r>
              <a:rPr lang="da-DK" sz="1700" dirty="0" err="1"/>
              <a:t>been</a:t>
            </a:r>
            <a:r>
              <a:rPr lang="da-DK" sz="1700" dirty="0"/>
              <a:t> an </a:t>
            </a:r>
            <a:r>
              <a:rPr lang="da-DK" sz="1700" dirty="0" err="1"/>
              <a:t>experimental</a:t>
            </a:r>
            <a:r>
              <a:rPr lang="da-DK" sz="1700" dirty="0"/>
              <a:t> feature for a </a:t>
            </a:r>
            <a:r>
              <a:rPr lang="da-DK" sz="1700" dirty="0" err="1"/>
              <a:t>couple</a:t>
            </a:r>
            <a:r>
              <a:rPr lang="da-DK" sz="1700" dirty="0"/>
              <a:t> of releases, </a:t>
            </a:r>
            <a:r>
              <a:rPr lang="da-DK" sz="1700" dirty="0" err="1"/>
              <a:t>will</a:t>
            </a:r>
            <a:r>
              <a:rPr lang="da-DK" sz="1700" dirty="0"/>
              <a:t> </a:t>
            </a:r>
            <a:r>
              <a:rPr lang="da-DK" sz="1700" dirty="0" err="1"/>
              <a:t>be</a:t>
            </a:r>
            <a:r>
              <a:rPr lang="da-DK" sz="1700" dirty="0"/>
              <a:t> </a:t>
            </a:r>
            <a:r>
              <a:rPr lang="da-DK" sz="1700" dirty="0" err="1"/>
              <a:t>enabled</a:t>
            </a:r>
            <a:r>
              <a:rPr lang="da-DK" sz="1700" dirty="0"/>
              <a:t> by default</a:t>
            </a:r>
          </a:p>
          <a:p>
            <a:r>
              <a:rPr lang="da-DK" sz="1700" dirty="0" err="1"/>
              <a:t>Allows</a:t>
            </a:r>
            <a:r>
              <a:rPr lang="da-DK" sz="1700" dirty="0"/>
              <a:t> </a:t>
            </a:r>
            <a:r>
              <a:rPr lang="da-DK" sz="1700" dirty="0" err="1"/>
              <a:t>entering</a:t>
            </a:r>
            <a:r>
              <a:rPr lang="da-DK" sz="1700" dirty="0"/>
              <a:t> </a:t>
            </a:r>
            <a:r>
              <a:rPr lang="da-DK" sz="1700" dirty="0" err="1"/>
              <a:t>multi</a:t>
            </a:r>
            <a:r>
              <a:rPr lang="da-DK" sz="1700" dirty="0"/>
              <a:t>-line </a:t>
            </a:r>
            <a:r>
              <a:rPr lang="da-DK" sz="1700" dirty="0" err="1"/>
              <a:t>dfns</a:t>
            </a:r>
            <a:r>
              <a:rPr lang="da-DK" sz="1700" dirty="0"/>
              <a:t> and </a:t>
            </a:r>
            <a:r>
              <a:rPr lang="da-DK" sz="1700" dirty="0" err="1"/>
              <a:t>control</a:t>
            </a:r>
            <a:r>
              <a:rPr lang="da-DK" sz="1700" dirty="0"/>
              <a:t> </a:t>
            </a:r>
            <a:r>
              <a:rPr lang="da-DK" sz="1700" dirty="0" err="1"/>
              <a:t>structures</a:t>
            </a:r>
            <a:r>
              <a:rPr lang="da-DK" sz="1700" dirty="0"/>
              <a:t> </a:t>
            </a:r>
            <a:r>
              <a:rPr lang="da-DK" sz="1700" dirty="0" err="1"/>
              <a:t>directly</a:t>
            </a:r>
            <a:r>
              <a:rPr lang="da-DK" sz="1700" dirty="0"/>
              <a:t> in the session</a:t>
            </a:r>
          </a:p>
          <a:p>
            <a:r>
              <a:rPr lang="da-DK" sz="1700" dirty="0"/>
              <a:t>]demo c:\demos\2023\multiline</a:t>
            </a:r>
            <a:endParaRPr lang="en-GB" sz="17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267F5C-26C5-AE65-9062-AC543250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a-DK" sz="3600" dirty="0" err="1"/>
              <a:t>Multi</a:t>
            </a:r>
            <a:r>
              <a:rPr lang="da-DK" sz="3600" dirty="0"/>
              <a:t>-line input on by Default</a:t>
            </a:r>
            <a:endParaRPr lang="en-GB" sz="3600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008348B-589D-3060-78D8-E33A5940A83B}"/>
              </a:ext>
            </a:extLst>
          </p:cNvPr>
          <p:cNvSpPr txBox="1">
            <a:spLocks/>
          </p:cNvSpPr>
          <p:nvPr/>
        </p:nvSpPr>
        <p:spPr>
          <a:xfrm>
            <a:off x="6228522" y="166476"/>
            <a:ext cx="2719473" cy="887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da-DK" sz="2800" dirty="0"/>
              <a:t>Productivity</a:t>
            </a:r>
            <a:br>
              <a:rPr lang="da-DK" sz="2800" dirty="0"/>
            </a:br>
            <a:r>
              <a:rPr lang="da-DK" sz="2800" dirty="0"/>
              <a:t> &amp; IDE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94437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69FB8C-FC9D-6074-4472-182F41285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894237" cy="3242040"/>
          </a:xfrm>
        </p:spPr>
        <p:txBody>
          <a:bodyPr>
            <a:normAutofit fontScale="92500"/>
          </a:bodyPr>
          <a:lstStyle/>
          <a:p>
            <a:r>
              <a:rPr lang="da-DK" dirty="0"/>
              <a:t>Most </a:t>
            </a:r>
            <a:r>
              <a:rPr lang="da-DK" dirty="0" err="1"/>
              <a:t>important</a:t>
            </a:r>
            <a:r>
              <a:rPr lang="da-DK" dirty="0"/>
              <a:t>: Find a </a:t>
            </a:r>
            <a:r>
              <a:rPr lang="da-DK" dirty="0" err="1"/>
              <a:t>way</a:t>
            </a:r>
            <a:r>
              <a:rPr lang="da-DK" dirty="0"/>
              <a:t> to </a:t>
            </a:r>
            <a:r>
              <a:rPr lang="da-DK" dirty="0" err="1"/>
              <a:t>easily</a:t>
            </a:r>
            <a:r>
              <a:rPr lang="da-DK" dirty="0"/>
              <a:t> </a:t>
            </a:r>
            <a:r>
              <a:rPr lang="da-DK" dirty="0" err="1"/>
              <a:t>upgrade</a:t>
            </a:r>
            <a:r>
              <a:rPr lang="da-DK" dirty="0"/>
              <a:t> the </a:t>
            </a:r>
            <a:r>
              <a:rPr lang="da-DK" dirty="0" err="1"/>
              <a:t>Chromium</a:t>
            </a:r>
            <a:r>
              <a:rPr lang="da-DK" dirty="0"/>
              <a:t> Embedded Framework</a:t>
            </a:r>
          </a:p>
          <a:p>
            <a:pPr lvl="1"/>
            <a:r>
              <a:rPr lang="da-DK" dirty="0"/>
              <a:t>In the medium term, </a:t>
            </a:r>
            <a:r>
              <a:rPr lang="da-DK" dirty="0" err="1"/>
              <a:t>turn</a:t>
            </a:r>
            <a:r>
              <a:rPr lang="da-DK" dirty="0"/>
              <a:t> the </a:t>
            </a:r>
            <a:r>
              <a:rPr lang="da-DK" dirty="0" err="1"/>
              <a:t>HTMLRenderer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an Open Source </a:t>
            </a:r>
            <a:r>
              <a:rPr lang="da-DK" dirty="0" err="1"/>
              <a:t>project</a:t>
            </a:r>
            <a:r>
              <a:rPr lang="da-DK" dirty="0"/>
              <a:t> to </a:t>
            </a:r>
            <a:r>
              <a:rPr lang="da-DK" dirty="0" err="1"/>
              <a:t>allow</a:t>
            </a:r>
            <a:r>
              <a:rPr lang="da-DK" dirty="0"/>
              <a:t> community participation</a:t>
            </a:r>
          </a:p>
          <a:p>
            <a:r>
              <a:rPr lang="da-DK" dirty="0"/>
              <a:t>Enhancements in v19.0</a:t>
            </a:r>
          </a:p>
          <a:p>
            <a:pPr lvl="1"/>
            <a:r>
              <a:rPr lang="da-DK" dirty="0"/>
              <a:t>Support Multiple </a:t>
            </a:r>
            <a:r>
              <a:rPr lang="da-DK" dirty="0" err="1"/>
              <a:t>windows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take</a:t>
            </a:r>
            <a:r>
              <a:rPr lang="da-DK" dirty="0"/>
              <a:t> </a:t>
            </a:r>
            <a:r>
              <a:rPr lang="da-DK" dirty="0" err="1"/>
              <a:t>turns</a:t>
            </a:r>
            <a:r>
              <a:rPr lang="da-DK" dirty="0"/>
              <a:t> </a:t>
            </a:r>
            <a:r>
              <a:rPr lang="da-DK" dirty="0" err="1"/>
              <a:t>being</a:t>
            </a:r>
            <a:r>
              <a:rPr lang="da-DK" dirty="0"/>
              <a:t> modal</a:t>
            </a:r>
          </a:p>
          <a:p>
            <a:pPr lvl="1"/>
            <a:r>
              <a:rPr lang="da-DK" dirty="0" err="1"/>
              <a:t>Hide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bar, </a:t>
            </a:r>
            <a:r>
              <a:rPr lang="da-DK" dirty="0" err="1"/>
              <a:t>add</a:t>
            </a:r>
            <a:r>
              <a:rPr lang="da-DK" dirty="0"/>
              <a:t> Handle </a:t>
            </a:r>
            <a:r>
              <a:rPr lang="da-DK" dirty="0" err="1"/>
              <a:t>property</a:t>
            </a:r>
            <a:r>
              <a:rPr lang="da-DK" dirty="0"/>
              <a:t>, a </a:t>
            </a:r>
            <a:r>
              <a:rPr lang="da-DK" dirty="0" err="1"/>
              <a:t>few</a:t>
            </a:r>
            <a:r>
              <a:rPr lang="da-DK" dirty="0"/>
              <a:t> more fixes …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267F5C-26C5-AE65-9062-AC543250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a-DK" sz="3600" dirty="0" err="1"/>
              <a:t>HTMLRenderer</a:t>
            </a:r>
            <a:r>
              <a:rPr lang="da-DK" sz="3600" dirty="0"/>
              <a:t> </a:t>
            </a:r>
            <a:r>
              <a:rPr lang="da-DK" sz="3600" dirty="0" err="1"/>
              <a:t>updates</a:t>
            </a:r>
            <a:endParaRPr lang="en-GB" sz="3600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008348B-589D-3060-78D8-E33A5940A83B}"/>
              </a:ext>
            </a:extLst>
          </p:cNvPr>
          <p:cNvSpPr txBox="1">
            <a:spLocks/>
          </p:cNvSpPr>
          <p:nvPr/>
        </p:nvSpPr>
        <p:spPr>
          <a:xfrm>
            <a:off x="6228522" y="166476"/>
            <a:ext cx="2719473" cy="887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da-DK" sz="2800" dirty="0"/>
              <a:t>Productivity</a:t>
            </a:r>
            <a:br>
              <a:rPr lang="da-DK" sz="2800" dirty="0"/>
            </a:br>
            <a:r>
              <a:rPr lang="da-DK" sz="2800" dirty="0"/>
              <a:t> &amp; IDE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D151F-10A4-F76A-1086-EFF3A798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024" y="1348052"/>
            <a:ext cx="1452374" cy="145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059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69FB8C-FC9D-6074-4472-182F41285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700" dirty="0"/>
              <a:t>Link 4.0 will be available with v19.0. Highlights include:</a:t>
            </a:r>
          </a:p>
          <a:p>
            <a:r>
              <a:rPr lang="en-GB" sz="1700" dirty="0"/>
              <a:t>A "Crawler" which will regularly compare the workspace and source files and detect differences</a:t>
            </a:r>
          </a:p>
          <a:p>
            <a:pPr lvl="1"/>
            <a:r>
              <a:rPr lang="en-GB" sz="1300" dirty="0"/>
              <a:t>Will detect changes made using )COPY, assignment, ⎕FX, etc</a:t>
            </a:r>
          </a:p>
          <a:p>
            <a:pPr lvl="1"/>
            <a:r>
              <a:rPr lang="en-GB" sz="1300" dirty="0"/>
              <a:t>Alternative to the </a:t>
            </a:r>
            <a:r>
              <a:rPr lang="en-GB" sz="1300" dirty="0" err="1"/>
              <a:t>DotNet</a:t>
            </a:r>
            <a:r>
              <a:rPr lang="en-GB" sz="1300" dirty="0"/>
              <a:t> based "File System Watcher"</a:t>
            </a:r>
          </a:p>
          <a:p>
            <a:r>
              <a:rPr lang="en-GB" sz="1700" dirty="0"/>
              <a:t>Support for simple text vectors, vectors of text vectors, and character matrices in simple text files (not ".</a:t>
            </a:r>
            <a:r>
              <a:rPr lang="en-GB" sz="1700" dirty="0" err="1"/>
              <a:t>apla</a:t>
            </a:r>
            <a:r>
              <a:rPr lang="en-GB" sz="1700" dirty="0"/>
              <a:t>")</a:t>
            </a:r>
          </a:p>
          <a:p>
            <a:r>
              <a:rPr lang="en-GB" sz="1700" dirty="0"/>
              <a:t>The Cider project manager and the Tatin package manager will be bundled with v19.0</a:t>
            </a:r>
          </a:p>
          <a:p>
            <a:r>
              <a:rPr lang="en-GB" sz="1700" dirty="0"/>
              <a:t>More Dyalog-produced packages *will* appear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267F5C-26C5-AE65-9062-AC543250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a-DK" dirty="0"/>
              <a:t>Source Code Management</a:t>
            </a:r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008348B-589D-3060-78D8-E33A5940A83B}"/>
              </a:ext>
            </a:extLst>
          </p:cNvPr>
          <p:cNvSpPr txBox="1">
            <a:spLocks/>
          </p:cNvSpPr>
          <p:nvPr/>
        </p:nvSpPr>
        <p:spPr>
          <a:xfrm>
            <a:off x="6228522" y="166476"/>
            <a:ext cx="2719473" cy="887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da-DK" sz="2800" dirty="0"/>
              <a:t>Productivity</a:t>
            </a:r>
            <a:br>
              <a:rPr lang="da-DK" sz="2800" dirty="0"/>
            </a:br>
            <a:r>
              <a:rPr lang="da-DK" sz="2800" dirty="0"/>
              <a:t> &amp; IDE</a:t>
            </a:r>
            <a:endParaRPr lang="en-GB" sz="2800" dirty="0"/>
          </a:p>
        </p:txBody>
      </p:sp>
      <p:pic>
        <p:nvPicPr>
          <p:cNvPr id="3" name="Picture 2" descr="Link to Tatin main page">
            <a:extLst>
              <a:ext uri="{FF2B5EF4-FFF2-40B4-BE49-F238E27FC236}">
                <a16:creationId xmlns:a16="http://schemas.microsoft.com/office/drawing/2014/main" id="{23653D18-5F3C-DCCA-FCB2-2475A3341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58" y="3603402"/>
            <a:ext cx="903563" cy="9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F2BB43-CFF8-C313-AB5B-65B6B7C8CC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7547" y="1163284"/>
            <a:ext cx="952986" cy="90356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3DC0711-8CF5-1D37-8D2E-FCC1B7826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6416039" y="2347314"/>
            <a:ext cx="887895" cy="88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008366-64E7-BFA1-8BD5-15D5E0662C8C}"/>
              </a:ext>
            </a:extLst>
          </p:cNvPr>
          <p:cNvSpPr txBox="1"/>
          <p:nvPr/>
        </p:nvSpPr>
        <p:spPr>
          <a:xfrm>
            <a:off x="7668674" y="126492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Link</a:t>
            </a:r>
            <a:br>
              <a:rPr lang="da-DK" dirty="0"/>
            </a:br>
            <a:r>
              <a:rPr lang="da-DK" dirty="0"/>
              <a:t>(source)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25FD3-ED06-BA5D-6B27-2772AAA731FF}"/>
              </a:ext>
            </a:extLst>
          </p:cNvPr>
          <p:cNvSpPr txBox="1"/>
          <p:nvPr/>
        </p:nvSpPr>
        <p:spPr>
          <a:xfrm>
            <a:off x="7333172" y="2468095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Cider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projects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C21FA7-208D-3283-8B6F-4C86B8AC1354}"/>
              </a:ext>
            </a:extLst>
          </p:cNvPr>
          <p:cNvSpPr txBox="1"/>
          <p:nvPr/>
        </p:nvSpPr>
        <p:spPr>
          <a:xfrm>
            <a:off x="6907889" y="3732017"/>
            <a:ext cx="1257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Tatin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packages</a:t>
            </a:r>
            <a:r>
              <a:rPr lang="da-DK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13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F9DF-C7C6-4A1D-A3CA-CA648301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CC5E3-A413-4A22-AE81-8904604C14D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CCCDA-00CD-47EC-82F7-4D4EE03CCE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96336" y="0"/>
            <a:ext cx="1547664" cy="699542"/>
          </a:xfrm>
        </p:spPr>
        <p:txBody>
          <a:bodyPr/>
          <a:lstStyle/>
          <a:p>
            <a:endParaRPr lang="LID4096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50D2673-2691-1FD7-19F6-FE64535476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626374"/>
              </p:ext>
            </p:extLst>
          </p:nvPr>
        </p:nvGraphicFramePr>
        <p:xfrm>
          <a:off x="0" y="0"/>
          <a:ext cx="9128599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5744960" imgH="8667720" progId="PBrush">
                  <p:embed/>
                </p:oleObj>
              </mc:Choice>
              <mc:Fallback>
                <p:oleObj name="Bitmap Image" r:id="rId2" imgW="15744960" imgH="86677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28599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88C78AC-A49F-4CC8-A63F-7CEE646DD5C3}"/>
              </a:ext>
            </a:extLst>
          </p:cNvPr>
          <p:cNvSpPr/>
          <p:nvPr/>
        </p:nvSpPr>
        <p:spPr>
          <a:xfrm>
            <a:off x="97929" y="4657808"/>
            <a:ext cx="7834305" cy="350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EEA2E4-F7AA-2CF4-A853-090DDBA09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013" y="3829348"/>
            <a:ext cx="2378044" cy="758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338496-AD9E-E8B4-554B-FE3E7320535A}"/>
              </a:ext>
            </a:extLst>
          </p:cNvPr>
          <p:cNvSpPr txBox="1"/>
          <p:nvPr/>
        </p:nvSpPr>
        <p:spPr>
          <a:xfrm>
            <a:off x="97929" y="3459193"/>
            <a:ext cx="77693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200" dirty="0"/>
              <a:t>(… </a:t>
            </a:r>
            <a:r>
              <a:rPr lang="da-DK" sz="1200" dirty="0" err="1"/>
              <a:t>many</a:t>
            </a:r>
            <a:r>
              <a:rPr lang="da-DK" sz="1200" dirty="0"/>
              <a:t> more of </a:t>
            </a:r>
            <a:r>
              <a:rPr lang="da-DK" sz="1200" dirty="0" err="1"/>
              <a:t>Kai's</a:t>
            </a:r>
            <a:r>
              <a:rPr lang="da-DK" sz="1200" dirty="0"/>
              <a:t> </a:t>
            </a:r>
            <a:r>
              <a:rPr lang="da-DK" sz="1200" dirty="0" err="1"/>
              <a:t>packages</a:t>
            </a:r>
            <a:r>
              <a:rPr lang="da-DK" sz="1200" dirty="0"/>
              <a:t> </a:t>
            </a:r>
            <a:r>
              <a:rPr lang="da-DK" sz="1200" dirty="0" err="1"/>
              <a:t>skipped</a:t>
            </a:r>
            <a:r>
              <a:rPr lang="da-DK" sz="1200" dirty="0"/>
              <a:t> …)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247265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AF1F4-9854-FEDA-E0A7-C97F90519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8187427" cy="3242040"/>
          </a:xfrm>
        </p:spPr>
        <p:txBody>
          <a:bodyPr>
            <a:normAutofit/>
          </a:bodyPr>
          <a:lstStyle/>
          <a:p>
            <a:r>
              <a:rPr lang="da-DK" sz="1800" dirty="0"/>
              <a:t>Be more tolerant of </a:t>
            </a:r>
            <a:r>
              <a:rPr lang="da-DK" sz="1800" dirty="0" err="1"/>
              <a:t>errors</a:t>
            </a:r>
            <a:r>
              <a:rPr lang="da-DK" sz="1800" dirty="0"/>
              <a:t> </a:t>
            </a:r>
            <a:r>
              <a:rPr lang="da-DK" sz="1800" dirty="0" err="1"/>
              <a:t>when</a:t>
            </a:r>
            <a:r>
              <a:rPr lang="da-DK" sz="1800" dirty="0"/>
              <a:t> </a:t>
            </a:r>
            <a:r>
              <a:rPr lang="da-DK" sz="1800" dirty="0" err="1"/>
              <a:t>fixing</a:t>
            </a:r>
            <a:r>
              <a:rPr lang="da-DK" sz="1800" dirty="0"/>
              <a:t> </a:t>
            </a:r>
            <a:r>
              <a:rPr lang="da-DK" sz="1800" dirty="0" err="1"/>
              <a:t>namespace</a:t>
            </a:r>
            <a:r>
              <a:rPr lang="da-DK" sz="1800" dirty="0"/>
              <a:t> scripts</a:t>
            </a:r>
          </a:p>
          <a:p>
            <a:r>
              <a:rPr lang="da-DK" sz="1800" dirty="0"/>
              <a:t>Do not </a:t>
            </a:r>
            <a:r>
              <a:rPr lang="da-DK" sz="1800" dirty="0" err="1"/>
              <a:t>inject</a:t>
            </a:r>
            <a:r>
              <a:rPr lang="da-DK" sz="1800" dirty="0"/>
              <a:t> references to all </a:t>
            </a:r>
            <a:r>
              <a:rPr lang="da-DK" sz="1800" dirty="0" err="1"/>
              <a:t>sibling</a:t>
            </a:r>
            <a:r>
              <a:rPr lang="da-DK" sz="1800" dirty="0"/>
              <a:t> </a:t>
            </a:r>
            <a:r>
              <a:rPr lang="da-DK" sz="1800" dirty="0" err="1"/>
              <a:t>namespaces</a:t>
            </a:r>
            <a:r>
              <a:rPr lang="da-DK" sz="1800" dirty="0"/>
              <a:t> in a </a:t>
            </a:r>
            <a:r>
              <a:rPr lang="da-DK" sz="1800" dirty="0" err="1"/>
              <a:t>nested</a:t>
            </a:r>
            <a:r>
              <a:rPr lang="da-DK" sz="1800" dirty="0"/>
              <a:t> </a:t>
            </a:r>
            <a:r>
              <a:rPr lang="da-DK" sz="1800" dirty="0" err="1"/>
              <a:t>namespace</a:t>
            </a:r>
            <a:r>
              <a:rPr lang="da-DK" sz="1800" dirty="0"/>
              <a:t> script</a:t>
            </a:r>
          </a:p>
          <a:p>
            <a:pPr lvl="1"/>
            <a:r>
              <a:rPr lang="da-DK" sz="1400" dirty="0"/>
              <a:t>(</a:t>
            </a:r>
            <a:r>
              <a:rPr lang="da-DK" sz="1400" dirty="0" err="1"/>
              <a:t>continue</a:t>
            </a:r>
            <a:r>
              <a:rPr lang="da-DK" sz="1400" dirty="0"/>
              <a:t> to do </a:t>
            </a:r>
            <a:r>
              <a:rPr lang="da-DK" sz="1400" dirty="0" err="1"/>
              <a:t>this</a:t>
            </a:r>
            <a:r>
              <a:rPr lang="da-DK" sz="1400" dirty="0"/>
              <a:t> for </a:t>
            </a:r>
            <a:r>
              <a:rPr lang="da-DK" sz="1400" dirty="0" err="1"/>
              <a:t>classes</a:t>
            </a:r>
            <a:r>
              <a:rPr lang="da-DK" sz="1400" dirty="0"/>
              <a:t>)</a:t>
            </a:r>
          </a:p>
          <a:p>
            <a:r>
              <a:rPr lang="da-DK" sz="1800" dirty="0" err="1"/>
              <a:t>When</a:t>
            </a:r>
            <a:r>
              <a:rPr lang="da-DK" sz="1800" dirty="0"/>
              <a:t> JSON </a:t>
            </a:r>
            <a:r>
              <a:rPr lang="da-DK" sz="1800" dirty="0" err="1"/>
              <a:t>creates</a:t>
            </a:r>
            <a:r>
              <a:rPr lang="da-DK" sz="1800" dirty="0"/>
              <a:t> </a:t>
            </a:r>
            <a:r>
              <a:rPr lang="da-DK" sz="1800" dirty="0" err="1"/>
              <a:t>namespaces</a:t>
            </a:r>
            <a:r>
              <a:rPr lang="da-DK" sz="1800" dirty="0"/>
              <a:t>, provide an option to </a:t>
            </a:r>
            <a:r>
              <a:rPr lang="da-DK" sz="1800" b="1" dirty="0"/>
              <a:t>not</a:t>
            </a:r>
            <a:r>
              <a:rPr lang="da-DK" sz="1800" dirty="0"/>
              <a:t> </a:t>
            </a:r>
            <a:r>
              <a:rPr lang="da-DK" sz="1800" dirty="0" err="1"/>
              <a:t>create</a:t>
            </a:r>
            <a:r>
              <a:rPr lang="da-DK" sz="1800" dirty="0"/>
              <a:t> a </a:t>
            </a:r>
            <a:r>
              <a:rPr lang="da-DK" sz="1800" dirty="0" err="1"/>
              <a:t>namespace</a:t>
            </a:r>
            <a:r>
              <a:rPr lang="da-DK" sz="1800" dirty="0"/>
              <a:t> </a:t>
            </a:r>
            <a:r>
              <a:rPr lang="da-DK" sz="1800" dirty="0" err="1"/>
              <a:t>hierarchy</a:t>
            </a:r>
            <a:r>
              <a:rPr lang="da-DK" sz="1800" dirty="0"/>
              <a:t>:</a:t>
            </a:r>
            <a:br>
              <a:rPr lang="da-DK" sz="1800" dirty="0"/>
            </a:br>
            <a:br>
              <a:rPr lang="da-DK" sz="1800" dirty="0"/>
            </a:br>
            <a:r>
              <a:rPr lang="da-DK" sz="1600" dirty="0">
                <a:latin typeface="APL385 Unicode" panose="020B0709000202000203" pitchFamily="49" charset="0"/>
              </a:rPr>
              <a:t>    data←(¯1 ⎕JSON ⊃⎕NGET '</a:t>
            </a:r>
            <a:r>
              <a:rPr lang="da-DK" sz="1600" dirty="0" err="1">
                <a:latin typeface="APL385 Unicode" panose="020B0709000202000203" pitchFamily="49" charset="0"/>
              </a:rPr>
              <a:t>somefile.json</a:t>
            </a:r>
            <a:r>
              <a:rPr lang="da-DK" sz="1600" dirty="0">
                <a:latin typeface="APL385 Unicode" panose="020B0709000202000203" pitchFamily="49" charset="0"/>
              </a:rPr>
              <a:t>').</a:t>
            </a:r>
            <a:r>
              <a:rPr lang="da-DK" sz="1600" dirty="0" err="1">
                <a:latin typeface="APL385 Unicode" panose="020B0709000202000203" pitchFamily="49" charset="0"/>
              </a:rPr>
              <a:t>Data.Records</a:t>
            </a:r>
            <a:endParaRPr lang="da-DK" sz="1800" dirty="0"/>
          </a:p>
          <a:p>
            <a:r>
              <a:rPr lang="da-DK" sz="1800" dirty="0" err="1"/>
              <a:t>Drawback</a:t>
            </a:r>
            <a:r>
              <a:rPr lang="da-DK" sz="1800" dirty="0"/>
              <a:t>: ## </a:t>
            </a:r>
            <a:r>
              <a:rPr lang="da-DK" sz="1800" dirty="0" err="1"/>
              <a:t>does</a:t>
            </a:r>
            <a:r>
              <a:rPr lang="da-DK" sz="1800" dirty="0"/>
              <a:t> not </a:t>
            </a:r>
            <a:r>
              <a:rPr lang="da-DK" sz="1800" dirty="0" err="1"/>
              <a:t>work</a:t>
            </a:r>
            <a:r>
              <a:rPr lang="da-DK" sz="1800" dirty="0"/>
              <a:t> </a:t>
            </a:r>
            <a:r>
              <a:rPr lang="da-DK" sz="1800" dirty="0" err="1"/>
              <a:t>within</a:t>
            </a:r>
            <a:r>
              <a:rPr lang="da-DK" sz="1800" dirty="0"/>
              <a:t> a </a:t>
            </a:r>
            <a:r>
              <a:rPr lang="da-DK" sz="1800" dirty="0" err="1"/>
              <a:t>namespace</a:t>
            </a:r>
            <a:r>
              <a:rPr lang="da-DK" sz="1800" dirty="0"/>
              <a:t> </a:t>
            </a:r>
            <a:r>
              <a:rPr lang="da-DK" sz="1800" dirty="0" err="1"/>
              <a:t>structure</a:t>
            </a:r>
            <a:r>
              <a:rPr lang="da-DK" sz="1800" dirty="0"/>
              <a:t> w/no </a:t>
            </a:r>
            <a:r>
              <a:rPr lang="da-DK" sz="1800" dirty="0" err="1"/>
              <a:t>hierarchy</a:t>
            </a:r>
            <a:endParaRPr lang="da-DK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1B5465-7946-9D3B-1428-89EFA6B5A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a-DK" dirty="0" err="1"/>
              <a:t>Namespace</a:t>
            </a:r>
            <a:r>
              <a:rPr lang="da-DK" dirty="0"/>
              <a:t> </a:t>
            </a:r>
            <a:r>
              <a:rPr lang="da-DK" dirty="0" err="1"/>
              <a:t>Improvements</a:t>
            </a:r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A2FD5B9-C0CB-FD90-26E3-9B714A583166}"/>
              </a:ext>
            </a:extLst>
          </p:cNvPr>
          <p:cNvSpPr txBox="1">
            <a:spLocks/>
          </p:cNvSpPr>
          <p:nvPr/>
        </p:nvSpPr>
        <p:spPr>
          <a:xfrm>
            <a:off x="6228522" y="166476"/>
            <a:ext cx="2719473" cy="887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da-DK" sz="2800" dirty="0"/>
              <a:t>Productivity</a:t>
            </a:r>
            <a:br>
              <a:rPr lang="da-DK" sz="2800" dirty="0"/>
            </a:br>
            <a:r>
              <a:rPr lang="da-DK" sz="2800" dirty="0"/>
              <a:t>&amp; IDE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32182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30363-1228-4D03-979B-0D6B682E6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969438"/>
            <a:ext cx="6092513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64-bit ARM chips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appearing</a:t>
            </a:r>
            <a:r>
              <a:rPr lang="da-DK" dirty="0"/>
              <a:t> in</a:t>
            </a:r>
            <a:br>
              <a:rPr lang="da-DK" dirty="0"/>
            </a:br>
            <a:r>
              <a:rPr lang="da-DK" dirty="0" err="1"/>
              <a:t>places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Dyalog </a:t>
            </a:r>
            <a:r>
              <a:rPr lang="da-DK" dirty="0" err="1"/>
              <a:t>should</a:t>
            </a:r>
            <a:r>
              <a:rPr lang="da-DK" dirty="0"/>
              <a:t> support:</a:t>
            </a:r>
          </a:p>
          <a:p>
            <a:r>
              <a:rPr lang="da-DK" dirty="0"/>
              <a:t>M1 &amp; M2 Macs</a:t>
            </a:r>
          </a:p>
          <a:p>
            <a:r>
              <a:rPr lang="da-DK" dirty="0"/>
              <a:t>Raspberry Pi – 64 Bit</a:t>
            </a:r>
          </a:p>
          <a:p>
            <a:r>
              <a:rPr lang="da-DK" dirty="0"/>
              <a:t>Amazon Web Services "</a:t>
            </a:r>
            <a:r>
              <a:rPr lang="da-DK" dirty="0" err="1"/>
              <a:t>Graviton</a:t>
            </a:r>
            <a:r>
              <a:rPr lang="da-DK" dirty="0"/>
              <a:t>"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894436-A177-4ECB-88D2-94C88E96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99951"/>
            <a:ext cx="7005527" cy="685535"/>
          </a:xfrm>
        </p:spPr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Arm64</a:t>
            </a:r>
            <a:endParaRPr lang="LID4096" sz="3600" dirty="0"/>
          </a:p>
        </p:txBody>
      </p:sp>
      <p:pic>
        <p:nvPicPr>
          <p:cNvPr id="8" name="Picture 6" descr="Apple M1 Chip: Everything You Need to Know - MacRumors">
            <a:extLst>
              <a:ext uri="{FF2B5EF4-FFF2-40B4-BE49-F238E27FC236}">
                <a16:creationId xmlns:a16="http://schemas.microsoft.com/office/drawing/2014/main" id="{73465955-4F50-4F6D-BA5B-B3A52A50F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0" t="4805" r="19650" b="8914"/>
          <a:stretch/>
        </p:blipFill>
        <p:spPr bwMode="auto">
          <a:xfrm>
            <a:off x="511222" y="3642952"/>
            <a:ext cx="980681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braindump(ag) == 64bit kernel on Raspberry Pi 4 (quirks)">
            <a:extLst>
              <a:ext uri="{FF2B5EF4-FFF2-40B4-BE49-F238E27FC236}">
                <a16:creationId xmlns:a16="http://schemas.microsoft.com/office/drawing/2014/main" id="{2ABE38D8-E48C-453E-8069-C0D446D5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39" y="3634581"/>
            <a:ext cx="769067" cy="9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E9A2C5-70AC-4EF1-A39C-446FA211AAA8}"/>
              </a:ext>
            </a:extLst>
          </p:cNvPr>
          <p:cNvSpPr txBox="1"/>
          <p:nvPr/>
        </p:nvSpPr>
        <p:spPr>
          <a:xfrm>
            <a:off x="6615059" y="1190794"/>
            <a:ext cx="1067462" cy="117542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ARM64</a:t>
            </a:r>
            <a:endParaRPr lang="en-DK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Graviton2 on Fire — Benchmarking Amazon's Arm Processor on EMR | by Son of  Soil | Medium">
            <a:extLst>
              <a:ext uri="{FF2B5EF4-FFF2-40B4-BE49-F238E27FC236}">
                <a16:creationId xmlns:a16="http://schemas.microsoft.com/office/drawing/2014/main" id="{A0DFBAB1-19D9-A010-5EE2-950D5378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50" y="1315876"/>
            <a:ext cx="3903926" cy="254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606A13A6-E13D-6D32-3649-C1F943299346}"/>
              </a:ext>
            </a:extLst>
          </p:cNvPr>
          <p:cNvSpPr txBox="1">
            <a:spLocks/>
          </p:cNvSpPr>
          <p:nvPr/>
        </p:nvSpPr>
        <p:spPr>
          <a:xfrm>
            <a:off x="6228522" y="166476"/>
            <a:ext cx="2719473" cy="887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da-DK" sz="2800" dirty="0"/>
              <a:t>Platforms &amp; Distribution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8210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5FA34-D856-EF2C-2151-33DE076AEC2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F27A5-B368-1D64-BE6E-23EE4B9D3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8263A-8CF3-429E-262D-4E11B48A680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12B56C-6599-259C-8D7C-5F38E3A5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0DAEB-4E4D-8358-4094-D89FFB723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8448"/>
            <a:ext cx="11356345" cy="624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6ECADD9E-C2B2-4F5D-9206-03CFD331E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758" y="636535"/>
            <a:ext cx="2250878" cy="281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D12366-5A91-4F37-9B47-C8BAC5DB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Geoff has Retired (!)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36744-AFDF-4804-B51B-52F6D3B98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64458"/>
            <a:ext cx="4738802" cy="14793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With John Scholes, Geoff Streeter implemented Dyalog APL v1.0 in 1981-1983 </a:t>
            </a:r>
          </a:p>
          <a:p>
            <a:r>
              <a:rPr lang="en-US" dirty="0"/>
              <a:t>We hope to welcome him back for a retrospective talk at Dyalog'24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24407-94C0-498A-AD65-E685CA8CC13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52ACD-1193-4FA4-A132-D53491F589D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96336" y="0"/>
            <a:ext cx="1547664" cy="699542"/>
          </a:xfrm>
        </p:spPr>
        <p:txBody>
          <a:bodyPr/>
          <a:lstStyle/>
          <a:p>
            <a:endParaRPr lang="en-DK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25438DD-857D-4EE9-98B1-4EE0FC88A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0"/>
            <a:ext cx="393192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26FCF48-739E-4EE7-8CD2-AA41D3AC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86" y="3303162"/>
            <a:ext cx="2538213" cy="16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3239923-D6EF-A806-F407-95BE0C5BF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1" y="2235449"/>
            <a:ext cx="4036848" cy="22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5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FFEC-CFC6-432E-8B50-39AC14410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876336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As .NET </a:t>
            </a:r>
            <a:r>
              <a:rPr lang="da-DK" sz="2000" dirty="0" err="1"/>
              <a:t>celebrates</a:t>
            </a:r>
            <a:r>
              <a:rPr lang="da-DK" sz="2000" dirty="0"/>
              <a:t> 20 </a:t>
            </a:r>
            <a:r>
              <a:rPr lang="da-DK" sz="2000" dirty="0" err="1"/>
              <a:t>years</a:t>
            </a:r>
            <a:r>
              <a:rPr lang="da-DK" sz="2000" dirty="0"/>
              <a:t> of </a:t>
            </a:r>
            <a:r>
              <a:rPr lang="da-DK" sz="2000" dirty="0" err="1"/>
              <a:t>existence</a:t>
            </a:r>
            <a:r>
              <a:rPr lang="da-DK" sz="2000" dirty="0"/>
              <a:t>, Microsoft is </a:t>
            </a:r>
            <a:r>
              <a:rPr lang="da-DK" sz="2000" dirty="0" err="1"/>
              <a:t>pushing</a:t>
            </a:r>
            <a:r>
              <a:rPr lang="da-DK" sz="2000" dirty="0"/>
              <a:t> </a:t>
            </a:r>
            <a:r>
              <a:rPr lang="da-DK" sz="2000" dirty="0" err="1"/>
              <a:t>everyone</a:t>
            </a:r>
            <a:r>
              <a:rPr lang="da-DK" sz="2000" dirty="0"/>
              <a:t> to </a:t>
            </a:r>
            <a:r>
              <a:rPr lang="da-DK" sz="2000" dirty="0" err="1"/>
              <a:t>move</a:t>
            </a:r>
            <a:r>
              <a:rPr lang="da-DK" sz="2000" dirty="0"/>
              <a:t> from </a:t>
            </a:r>
            <a:r>
              <a:rPr lang="da-DK" sz="2000" dirty="0" err="1"/>
              <a:t>proprietary</a:t>
            </a:r>
            <a:r>
              <a:rPr lang="da-DK" sz="2000" dirty="0"/>
              <a:t> </a:t>
            </a:r>
            <a:r>
              <a:rPr lang="da-DK" sz="2000" dirty="0" err="1"/>
              <a:t>Microsoft.Net</a:t>
            </a:r>
            <a:r>
              <a:rPr lang="da-DK" sz="2000" dirty="0"/>
              <a:t> Framework to the new open source, cross-platform .NET.</a:t>
            </a:r>
            <a:br>
              <a:rPr lang="da-DK" sz="2000" dirty="0"/>
            </a:br>
            <a:br>
              <a:rPr lang="da-DK" sz="2000" dirty="0"/>
            </a:br>
            <a:br>
              <a:rPr lang="da-DK" sz="2000" dirty="0"/>
            </a:br>
            <a:br>
              <a:rPr lang="da-DK" sz="2000" dirty="0"/>
            </a:br>
            <a:br>
              <a:rPr lang="da-DK" sz="2000" dirty="0"/>
            </a:br>
            <a:br>
              <a:rPr lang="da-DK" sz="2000" dirty="0"/>
            </a:br>
            <a:r>
              <a:rPr lang="da-DK" sz="2000" dirty="0" err="1"/>
              <a:t>Dyalog</a:t>
            </a:r>
            <a:r>
              <a:rPr lang="da-DK" sz="2000" dirty="0"/>
              <a:t> v18.0 </a:t>
            </a:r>
            <a:r>
              <a:rPr lang="da-DK" sz="2000" dirty="0" err="1"/>
              <a:t>added</a:t>
            </a:r>
            <a:r>
              <a:rPr lang="da-DK" sz="2000" dirty="0"/>
              <a:t> a bridge to .NET 3, to </a:t>
            </a:r>
            <a:r>
              <a:rPr lang="da-DK" sz="2000" dirty="0" err="1"/>
              <a:t>complement</a:t>
            </a:r>
            <a:r>
              <a:rPr lang="da-DK" sz="2000" dirty="0"/>
              <a:t> the 20 </a:t>
            </a:r>
            <a:r>
              <a:rPr lang="da-DK" sz="2000" dirty="0" err="1"/>
              <a:t>year</a:t>
            </a:r>
            <a:r>
              <a:rPr lang="da-DK" sz="2000" dirty="0"/>
              <a:t> old bridge to the .NET framework.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6A4882-BBE9-49A5-A788-91512896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[Microsoft].NET</a:t>
            </a:r>
            <a:endParaRPr lang="LID4096" sz="3600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168979E-B26C-21F3-4029-0D4EDF742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302454"/>
              </p:ext>
            </p:extLst>
          </p:nvPr>
        </p:nvGraphicFramePr>
        <p:xfrm>
          <a:off x="472908" y="2329755"/>
          <a:ext cx="843194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893">
                  <a:extLst>
                    <a:ext uri="{9D8B030D-6E8A-4147-A177-3AD203B41FA5}">
                      <a16:colId xmlns:a16="http://schemas.microsoft.com/office/drawing/2014/main" val="452321833"/>
                    </a:ext>
                  </a:extLst>
                </a:gridCol>
                <a:gridCol w="2788337">
                  <a:extLst>
                    <a:ext uri="{9D8B030D-6E8A-4147-A177-3AD203B41FA5}">
                      <a16:colId xmlns:a16="http://schemas.microsoft.com/office/drawing/2014/main" val="1106303492"/>
                    </a:ext>
                  </a:extLst>
                </a:gridCol>
                <a:gridCol w="2433711">
                  <a:extLst>
                    <a:ext uri="{9D8B030D-6E8A-4147-A177-3AD203B41FA5}">
                      <a16:colId xmlns:a16="http://schemas.microsoft.com/office/drawing/2014/main" val="3658462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err="1"/>
                        <a:t>Name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Platforms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Version </a:t>
                      </a:r>
                      <a:r>
                        <a:rPr lang="da-DK" dirty="0" err="1"/>
                        <a:t>Numbers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99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Microsoft.NET Framework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APL385 Unicode" panose="020B0709000202000203" pitchFamily="49" charset="0"/>
                        </a:rPr>
                        <a:t>Windows</a:t>
                      </a:r>
                      <a:endParaRPr lang="LID4096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APL385 Unicode" panose="020B0709000202000203" pitchFamily="49" charset="0"/>
                        </a:rPr>
                        <a:t>1 2   4</a:t>
                      </a:r>
                      <a:endParaRPr lang="LID4096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81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.NET (</a:t>
                      </a:r>
                      <a:r>
                        <a:rPr lang="da-DK" dirty="0" err="1"/>
                        <a:t>previously</a:t>
                      </a:r>
                      <a:r>
                        <a:rPr lang="da-DK" dirty="0"/>
                        <a:t> ".NET Core")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APL385 Unicode" panose="020B0709000202000203" pitchFamily="49" charset="0"/>
                        </a:rPr>
                        <a:t>Windows Linux </a:t>
                      </a:r>
                      <a:r>
                        <a:rPr lang="da-DK" dirty="0" err="1">
                          <a:latin typeface="APL385 Unicode" panose="020B0709000202000203" pitchFamily="49" charset="0"/>
                        </a:rPr>
                        <a:t>macOS</a:t>
                      </a:r>
                      <a:endParaRPr lang="LID4096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APL385 Unicode" panose="020B0709000202000203" pitchFamily="49" charset="0"/>
                        </a:rPr>
                        <a:t>    3   5 6 7 8</a:t>
                      </a:r>
                      <a:endParaRPr lang="LID4096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019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84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B5B811-6CEF-4EE2-9385-71AF4B6B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312663" cy="324204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da-DK" dirty="0" err="1"/>
              <a:t>Add</a:t>
            </a:r>
            <a:r>
              <a:rPr lang="da-DK" dirty="0"/>
              <a:t> support for .NET 6, 7, 8 …</a:t>
            </a:r>
          </a:p>
          <a:p>
            <a:pPr lvl="1">
              <a:spcAft>
                <a:spcPts val="600"/>
              </a:spcAft>
            </a:pPr>
            <a:r>
              <a:rPr lang="da-DK" dirty="0" err="1"/>
              <a:t>Tested</a:t>
            </a:r>
            <a:r>
              <a:rPr lang="da-DK" dirty="0"/>
              <a:t> with 6 (and 4 – aka ".NET Framework")</a:t>
            </a:r>
          </a:p>
          <a:p>
            <a:pPr lvl="1">
              <a:spcAft>
                <a:spcPts val="600"/>
              </a:spcAft>
            </a:pP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test with and support 8 </a:t>
            </a:r>
            <a:r>
              <a:rPr lang="da-DK" dirty="0" err="1"/>
              <a:t>when</a:t>
            </a:r>
            <a:r>
              <a:rPr lang="da-DK" dirty="0"/>
              <a:t> it is </a:t>
            </a:r>
            <a:r>
              <a:rPr lang="da-DK" dirty="0" err="1"/>
              <a:t>officially</a:t>
            </a:r>
            <a:r>
              <a:rPr lang="da-DK" dirty="0"/>
              <a:t> </a:t>
            </a:r>
            <a:r>
              <a:rPr lang="da-DK" dirty="0" err="1"/>
              <a:t>released</a:t>
            </a:r>
            <a:r>
              <a:rPr lang="da-DK" dirty="0"/>
              <a:t> </a:t>
            </a:r>
            <a:r>
              <a:rPr lang="da-DK" dirty="0" err="1"/>
              <a:t>late</a:t>
            </a:r>
            <a:r>
              <a:rPr lang="da-DK" dirty="0"/>
              <a:t> 2023</a:t>
            </a:r>
          </a:p>
          <a:p>
            <a:pPr>
              <a:spcAft>
                <a:spcPts val="600"/>
              </a:spcAft>
            </a:pPr>
            <a:r>
              <a:rPr lang="da-DK" dirty="0" err="1"/>
              <a:t>Export</a:t>
            </a:r>
            <a:r>
              <a:rPr lang="da-DK" dirty="0"/>
              <a:t> APL </a:t>
            </a:r>
            <a:r>
              <a:rPr lang="da-DK" dirty="0" err="1"/>
              <a:t>code</a:t>
            </a:r>
            <a:r>
              <a:rPr lang="da-DK" dirty="0"/>
              <a:t> as .NET </a:t>
            </a:r>
            <a:r>
              <a:rPr lang="da-DK" dirty="0" err="1"/>
              <a:t>assemblies</a:t>
            </a:r>
            <a:endParaRPr lang="da-DK" dirty="0"/>
          </a:p>
          <a:p>
            <a:pPr lvl="1">
              <a:spcAft>
                <a:spcPts val="600"/>
              </a:spcAft>
            </a:pPr>
            <a:r>
              <a:rPr lang="da-DK" dirty="0"/>
              <a:t>(v18 .NET bridge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only</a:t>
            </a:r>
            <a:r>
              <a:rPr lang="da-DK" dirty="0"/>
              <a:t> *USE* .NET </a:t>
            </a:r>
            <a:r>
              <a:rPr lang="da-DK" dirty="0" err="1"/>
              <a:t>classes</a:t>
            </a:r>
            <a:r>
              <a:rPr lang="da-DK" dirty="0"/>
              <a:t>)</a:t>
            </a:r>
          </a:p>
          <a:p>
            <a:pPr lvl="1">
              <a:spcAft>
                <a:spcPts val="600"/>
              </a:spcAft>
            </a:pPr>
            <a:r>
              <a:rPr lang="da-DK" dirty="0"/>
              <a:t>Will </a:t>
            </a:r>
            <a:r>
              <a:rPr lang="da-DK" dirty="0" err="1"/>
              <a:t>allow</a:t>
            </a:r>
            <a:r>
              <a:rPr lang="da-DK" dirty="0"/>
              <a:t> </a:t>
            </a:r>
            <a:r>
              <a:rPr lang="da-DK" dirty="0" err="1"/>
              <a:t>embedding</a:t>
            </a:r>
            <a:r>
              <a:rPr lang="da-DK" dirty="0"/>
              <a:t> APL </a:t>
            </a:r>
            <a:r>
              <a:rPr lang="da-DK" dirty="0" err="1"/>
              <a:t>code</a:t>
            </a:r>
            <a:r>
              <a:rPr lang="da-DK" dirty="0"/>
              <a:t> in .NET frameworks like ASP.NET Core, </a:t>
            </a:r>
            <a:r>
              <a:rPr lang="da-DK" dirty="0" err="1"/>
              <a:t>etc</a:t>
            </a:r>
            <a:endParaRPr lang="da-DK" dirty="0"/>
          </a:p>
          <a:p>
            <a:pPr>
              <a:spcAft>
                <a:spcPts val="600"/>
              </a:spcAft>
            </a:pPr>
            <a:r>
              <a:rPr lang="da-DK" dirty="0"/>
              <a:t>Support for </a:t>
            </a:r>
            <a:r>
              <a:rPr lang="da-DK" dirty="0" err="1"/>
              <a:t>named</a:t>
            </a:r>
            <a:r>
              <a:rPr lang="da-DK" dirty="0"/>
              <a:t> arguments to .NET </a:t>
            </a:r>
            <a:r>
              <a:rPr lang="da-DK" dirty="0" err="1"/>
              <a:t>methods</a:t>
            </a:r>
            <a:endParaRPr lang="da-DK" dirty="0"/>
          </a:p>
          <a:p>
            <a:pPr>
              <a:spcAft>
                <a:spcPts val="600"/>
              </a:spcAft>
            </a:pPr>
            <a:r>
              <a:rPr lang="da-DK" dirty="0" err="1"/>
              <a:t>Various</a:t>
            </a:r>
            <a:r>
              <a:rPr lang="da-DK" dirty="0"/>
              <a:t>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tweaks</a:t>
            </a:r>
            <a:r>
              <a:rPr lang="da-DK" dirty="0"/>
              <a:t> not </a:t>
            </a:r>
            <a:r>
              <a:rPr lang="da-DK" dirty="0" err="1"/>
              <a:t>yet</a:t>
            </a:r>
            <a:r>
              <a:rPr lang="da-DK" dirty="0"/>
              <a:t> </a:t>
            </a:r>
            <a:r>
              <a:rPr lang="da-DK" dirty="0" err="1"/>
              <a:t>finalised</a:t>
            </a:r>
            <a:endParaRPr lang="da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24A0F9-6F8A-44F7-A131-FAFEC135C1A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D6FE9F-B355-46BE-829B-07500E78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v19.0 .NET Bridge</a:t>
            </a:r>
            <a:endParaRPr lang="LID4096" dirty="0"/>
          </a:p>
        </p:txBody>
      </p:sp>
      <p:pic>
        <p:nvPicPr>
          <p:cNvPr id="2050" name="Picture 2" descr="NET 6 : Introduction, Features and Example | ASP .NET 6 Core | .NET MVC">
            <a:extLst>
              <a:ext uri="{FF2B5EF4-FFF2-40B4-BE49-F238E27FC236}">
                <a16:creationId xmlns:a16="http://schemas.microsoft.com/office/drawing/2014/main" id="{4AEF5F90-5371-478F-BE57-191CAD3BA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35" y="1264925"/>
            <a:ext cx="2271401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2D19AE-9F3F-C707-B579-505342A987AE}"/>
              </a:ext>
            </a:extLst>
          </p:cNvPr>
          <p:cNvSpPr txBox="1"/>
          <p:nvPr/>
        </p:nvSpPr>
        <p:spPr>
          <a:xfrm>
            <a:off x="6727535" y="2571750"/>
            <a:ext cx="2271401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.NET 6 is the </a:t>
            </a:r>
            <a:r>
              <a:rPr lang="da-DK" dirty="0" err="1"/>
              <a:t>current</a:t>
            </a:r>
            <a:br>
              <a:rPr lang="da-DK" dirty="0"/>
            </a:br>
            <a:r>
              <a:rPr lang="da-DK" dirty="0"/>
              <a:t>Long Term Support</a:t>
            </a:r>
            <a:br>
              <a:rPr lang="da-DK" dirty="0"/>
            </a:br>
            <a:r>
              <a:rPr lang="da-DK" dirty="0"/>
              <a:t>version of .NET</a:t>
            </a:r>
            <a:endParaRPr lang="LID4096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3120E4BF-1676-F82E-7F99-BEEE5A3667FE}"/>
              </a:ext>
            </a:extLst>
          </p:cNvPr>
          <p:cNvSpPr txBox="1">
            <a:spLocks/>
          </p:cNvSpPr>
          <p:nvPr/>
        </p:nvSpPr>
        <p:spPr>
          <a:xfrm>
            <a:off x="6228522" y="166476"/>
            <a:ext cx="2719473" cy="887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da-DK" sz="2800" dirty="0"/>
              <a:t>Platforms &amp; Distribution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97021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42FA2-E3C6-7AC9-B2B2-0D3F3752C34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AF1F4-9854-FEDA-E0A7-C97F90519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800" dirty="0"/>
              <a:t>A </a:t>
            </a:r>
            <a:r>
              <a:rPr lang="da-DK" sz="1800" dirty="0" err="1"/>
              <a:t>bound</a:t>
            </a:r>
            <a:r>
              <a:rPr lang="da-DK" sz="1800" dirty="0"/>
              <a:t> </a:t>
            </a:r>
            <a:r>
              <a:rPr lang="da-DK" sz="1800" dirty="0" err="1"/>
              <a:t>executable</a:t>
            </a:r>
            <a:r>
              <a:rPr lang="da-DK" sz="1800" dirty="0"/>
              <a:t> is a file </a:t>
            </a:r>
            <a:r>
              <a:rPr lang="da-DK" sz="1800" dirty="0" err="1"/>
              <a:t>which</a:t>
            </a:r>
            <a:r>
              <a:rPr lang="da-DK" sz="1800" dirty="0"/>
              <a:t> </a:t>
            </a:r>
            <a:r>
              <a:rPr lang="da-DK" sz="1800" dirty="0" err="1"/>
              <a:t>combines</a:t>
            </a:r>
            <a:r>
              <a:rPr lang="da-DK" sz="1800" dirty="0"/>
              <a:t> an interpreter and a </a:t>
            </a:r>
            <a:r>
              <a:rPr lang="da-DK" sz="1800" dirty="0" err="1"/>
              <a:t>workspace</a:t>
            </a:r>
            <a:r>
              <a:rPr lang="da-DK" sz="1800" dirty="0"/>
              <a:t> </a:t>
            </a:r>
            <a:r>
              <a:rPr lang="da-DK" sz="1800" dirty="0" err="1"/>
              <a:t>into</a:t>
            </a:r>
            <a:r>
              <a:rPr lang="da-DK" sz="1800" dirty="0"/>
              <a:t> a single .exe file</a:t>
            </a:r>
          </a:p>
          <a:p>
            <a:r>
              <a:rPr lang="da-DK" sz="1800" dirty="0"/>
              <a:t>"</a:t>
            </a:r>
            <a:r>
              <a:rPr lang="da-DK" sz="1800" dirty="0" err="1"/>
              <a:t>Always</a:t>
            </a:r>
            <a:r>
              <a:rPr lang="da-DK" sz="1800" dirty="0"/>
              <a:t>" </a:t>
            </a:r>
            <a:r>
              <a:rPr lang="da-DK" sz="1800" dirty="0" err="1"/>
              <a:t>been</a:t>
            </a:r>
            <a:r>
              <a:rPr lang="da-DK" sz="1800" dirty="0"/>
              <a:t> </a:t>
            </a:r>
            <a:r>
              <a:rPr lang="da-DK" sz="1800" dirty="0" err="1"/>
              <a:t>available</a:t>
            </a:r>
            <a:r>
              <a:rPr lang="da-DK" sz="1800" dirty="0"/>
              <a:t> under Windows</a:t>
            </a:r>
          </a:p>
          <a:p>
            <a:r>
              <a:rPr lang="da-DK" sz="1800" dirty="0"/>
              <a:t>In v19.0, </a:t>
            </a:r>
            <a:r>
              <a:rPr lang="da-DK" sz="1800" dirty="0" err="1"/>
              <a:t>definitely</a:t>
            </a:r>
            <a:r>
              <a:rPr lang="da-DK" sz="1800" dirty="0"/>
              <a:t> </a:t>
            </a:r>
            <a:r>
              <a:rPr lang="da-DK" sz="1800" dirty="0" err="1"/>
              <a:t>also</a:t>
            </a:r>
            <a:r>
              <a:rPr lang="da-DK" sz="1800" dirty="0"/>
              <a:t> </a:t>
            </a:r>
            <a:r>
              <a:rPr lang="da-DK" sz="1800" dirty="0" err="1"/>
              <a:t>available</a:t>
            </a:r>
            <a:r>
              <a:rPr lang="da-DK" sz="1800" dirty="0"/>
              <a:t> for Linux</a:t>
            </a:r>
          </a:p>
          <a:p>
            <a:pPr lvl="1"/>
            <a:r>
              <a:rPr lang="da-DK" sz="1400" dirty="0" err="1"/>
              <a:t>Maybe</a:t>
            </a:r>
            <a:r>
              <a:rPr lang="da-DK" sz="1400" dirty="0"/>
              <a:t> </a:t>
            </a:r>
            <a:r>
              <a:rPr lang="da-DK" sz="1400" dirty="0" err="1"/>
              <a:t>also</a:t>
            </a:r>
            <a:r>
              <a:rPr lang="da-DK" sz="1400" dirty="0"/>
              <a:t> </a:t>
            </a:r>
            <a:r>
              <a:rPr lang="da-DK" sz="1400" dirty="0" err="1"/>
              <a:t>MacOS</a:t>
            </a:r>
            <a:r>
              <a:rPr lang="da-DK" sz="1400" dirty="0"/>
              <a:t> (</a:t>
            </a:r>
            <a:r>
              <a:rPr lang="da-DK" sz="1400" dirty="0" err="1"/>
              <a:t>we</a:t>
            </a:r>
            <a:r>
              <a:rPr lang="da-DK" sz="1400" dirty="0"/>
              <a:t> just </a:t>
            </a:r>
            <a:r>
              <a:rPr lang="da-DK" sz="1400" dirty="0" err="1"/>
              <a:t>hired</a:t>
            </a:r>
            <a:r>
              <a:rPr lang="da-DK" sz="1400" dirty="0"/>
              <a:t> a Mac </a:t>
            </a:r>
            <a:r>
              <a:rPr lang="da-DK" sz="1400" dirty="0" err="1"/>
              <a:t>expert</a:t>
            </a:r>
            <a:r>
              <a:rPr lang="da-DK" sz="1400" dirty="0"/>
              <a:t>)</a:t>
            </a:r>
          </a:p>
          <a:p>
            <a:pPr marL="457200" lvl="1" indent="0">
              <a:buNone/>
            </a:pPr>
            <a:endParaRPr lang="da-DK" sz="1400" dirty="0"/>
          </a:p>
          <a:p>
            <a:r>
              <a:rPr lang="da-DK" sz="1800" dirty="0"/>
              <a:t>In the longer term, </a:t>
            </a:r>
            <a:r>
              <a:rPr lang="da-DK" sz="1800" dirty="0" err="1"/>
              <a:t>we</a:t>
            </a:r>
            <a:r>
              <a:rPr lang="da-DK" sz="1800" dirty="0"/>
              <a:t> </a:t>
            </a:r>
            <a:r>
              <a:rPr lang="da-DK" sz="1800" dirty="0" err="1"/>
              <a:t>will</a:t>
            </a:r>
            <a:r>
              <a:rPr lang="da-DK" sz="1800" dirty="0"/>
              <a:t> look at </a:t>
            </a:r>
            <a:r>
              <a:rPr lang="da-DK" sz="1800" dirty="0" err="1"/>
              <a:t>encrypting</a:t>
            </a:r>
            <a:r>
              <a:rPr lang="da-DK" sz="1800" dirty="0"/>
              <a:t> and </a:t>
            </a:r>
            <a:r>
              <a:rPr lang="da-DK" sz="1800" dirty="0" err="1"/>
              <a:t>signing</a:t>
            </a:r>
            <a:r>
              <a:rPr lang="da-DK" sz="1800" dirty="0"/>
              <a:t> </a:t>
            </a:r>
            <a:r>
              <a:rPr lang="da-DK" sz="1800" dirty="0" err="1"/>
              <a:t>application</a:t>
            </a:r>
            <a:r>
              <a:rPr lang="da-DK" sz="1800" dirty="0"/>
              <a:t> </a:t>
            </a:r>
            <a:r>
              <a:rPr lang="da-DK" sz="1800" dirty="0" err="1"/>
              <a:t>code</a:t>
            </a:r>
            <a:r>
              <a:rPr lang="da-DK" sz="1800" dirty="0"/>
              <a:t> </a:t>
            </a:r>
            <a:endParaRPr lang="en-GB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1B5465-7946-9D3B-1428-89EFA6B5A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a-DK" dirty="0" err="1"/>
              <a:t>Bound</a:t>
            </a:r>
            <a:r>
              <a:rPr lang="da-DK" dirty="0"/>
              <a:t> </a:t>
            </a:r>
            <a:r>
              <a:rPr lang="da-DK" dirty="0" err="1"/>
              <a:t>Executables</a:t>
            </a:r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A2FD5B9-C0CB-FD90-26E3-9B714A583166}"/>
              </a:ext>
            </a:extLst>
          </p:cNvPr>
          <p:cNvSpPr txBox="1">
            <a:spLocks/>
          </p:cNvSpPr>
          <p:nvPr/>
        </p:nvSpPr>
        <p:spPr>
          <a:xfrm>
            <a:off x="6228522" y="166476"/>
            <a:ext cx="2719473" cy="887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da-DK" sz="2800" dirty="0"/>
              <a:t>Platforms &amp; Distribution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93544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1B62A-CFDF-D9DD-ADD6-F9EDB814A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1800" dirty="0" err="1"/>
              <a:t>Installing</a:t>
            </a:r>
            <a:r>
              <a:rPr lang="da-DK" sz="1800" dirty="0"/>
              <a:t> &amp; </a:t>
            </a:r>
            <a:r>
              <a:rPr lang="da-DK" sz="1800" dirty="0" err="1"/>
              <a:t>Managing</a:t>
            </a:r>
            <a:r>
              <a:rPr lang="da-DK" sz="1800" dirty="0"/>
              <a:t> </a:t>
            </a:r>
            <a:r>
              <a:rPr lang="da-DK" sz="1800" dirty="0" err="1"/>
              <a:t>Your</a:t>
            </a:r>
            <a:r>
              <a:rPr lang="da-DK" sz="1800" dirty="0"/>
              <a:t> System</a:t>
            </a:r>
          </a:p>
          <a:p>
            <a:pPr lvl="1"/>
            <a:r>
              <a:rPr lang="da-DK" sz="1300" dirty="0"/>
              <a:t>Keyboarding</a:t>
            </a:r>
          </a:p>
          <a:p>
            <a:pPr lvl="1"/>
            <a:r>
              <a:rPr lang="da-DK" sz="1300" dirty="0"/>
              <a:t>Multiple session files</a:t>
            </a:r>
          </a:p>
          <a:p>
            <a:pPr lvl="1"/>
            <a:r>
              <a:rPr lang="da-DK" sz="1300" dirty="0"/>
              <a:t>Health Monitor [demo]</a:t>
            </a:r>
          </a:p>
          <a:p>
            <a:r>
              <a:rPr lang="da-DK" sz="1800" dirty="0"/>
              <a:t>Building </a:t>
            </a:r>
            <a:r>
              <a:rPr lang="da-DK" sz="1800" dirty="0" err="1"/>
              <a:t>Production</a:t>
            </a:r>
            <a:r>
              <a:rPr lang="da-DK" sz="1800" dirty="0"/>
              <a:t> Systems</a:t>
            </a:r>
          </a:p>
          <a:p>
            <a:pPr lvl="1"/>
            <a:r>
              <a:rPr lang="da-DK" sz="1300" dirty="0"/>
              <a:t>Timeouts</a:t>
            </a:r>
          </a:p>
          <a:p>
            <a:pPr lvl="1"/>
            <a:r>
              <a:rPr lang="da-DK" sz="1300" dirty="0" err="1"/>
              <a:t>Token</a:t>
            </a:r>
            <a:r>
              <a:rPr lang="da-DK" sz="1300" dirty="0"/>
              <a:t> range reservation [demo]</a:t>
            </a:r>
          </a:p>
          <a:p>
            <a:pPr lvl="1"/>
            <a:r>
              <a:rPr lang="da-DK" sz="1300" dirty="0"/>
              <a:t>WS FULL handling [demo]</a:t>
            </a:r>
          </a:p>
          <a:p>
            <a:pPr lvl="1"/>
            <a:r>
              <a:rPr lang="da-DK" sz="1300" dirty="0"/>
              <a:t>NCOPY/NMOVE </a:t>
            </a:r>
            <a:r>
              <a:rPr lang="da-DK" sz="1300" dirty="0" err="1"/>
              <a:t>callbacks</a:t>
            </a:r>
            <a:endParaRPr lang="da-DK" sz="13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A00CF9-4167-3A70-8EC6-0270C58F09B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264925"/>
            <a:ext cx="4104641" cy="3242040"/>
          </a:xfrm>
        </p:spPr>
        <p:txBody>
          <a:bodyPr>
            <a:normAutofit fontScale="92500" lnSpcReduction="20000"/>
          </a:bodyPr>
          <a:lstStyle/>
          <a:p>
            <a:r>
              <a:rPr lang="da-DK" sz="1800" dirty="0"/>
              <a:t>Developer Productivity / IDE</a:t>
            </a:r>
          </a:p>
          <a:p>
            <a:pPr lvl="1"/>
            <a:r>
              <a:rPr lang="da-DK" sz="1300" dirty="0"/>
              <a:t>Source "as </a:t>
            </a:r>
            <a:r>
              <a:rPr lang="da-DK" sz="1300" dirty="0" err="1"/>
              <a:t>typed</a:t>
            </a:r>
            <a:r>
              <a:rPr lang="da-DK" sz="1300" dirty="0"/>
              <a:t>" by default [demo]</a:t>
            </a:r>
          </a:p>
          <a:p>
            <a:pPr lvl="1"/>
            <a:r>
              <a:rPr lang="da-DK" sz="1300" dirty="0" err="1"/>
              <a:t>Multi</a:t>
            </a:r>
            <a:r>
              <a:rPr lang="da-DK" sz="1300" dirty="0"/>
              <a:t>-line input on by default [demo]</a:t>
            </a:r>
          </a:p>
          <a:p>
            <a:pPr lvl="1"/>
            <a:r>
              <a:rPr lang="da-DK" sz="1300" dirty="0" err="1"/>
              <a:t>HTMLRenderer</a:t>
            </a:r>
            <a:r>
              <a:rPr lang="da-DK" sz="1300" dirty="0"/>
              <a:t> </a:t>
            </a:r>
            <a:r>
              <a:rPr lang="da-DK" sz="1300" dirty="0" err="1"/>
              <a:t>updates</a:t>
            </a:r>
            <a:endParaRPr lang="en-GB" sz="1300" dirty="0"/>
          </a:p>
          <a:p>
            <a:pPr lvl="1"/>
            <a:r>
              <a:rPr lang="en-GB" sz="1300" dirty="0"/>
              <a:t>Link 4.0: Crawler, Support for text data</a:t>
            </a:r>
          </a:p>
          <a:p>
            <a:pPr lvl="1"/>
            <a:r>
              <a:rPr lang="da-DK" sz="1300" dirty="0" err="1"/>
              <a:t>Namespace</a:t>
            </a:r>
            <a:r>
              <a:rPr lang="da-DK" sz="1300" dirty="0"/>
              <a:t> </a:t>
            </a:r>
            <a:r>
              <a:rPr lang="da-DK" sz="1300" dirty="0" err="1"/>
              <a:t>Improvements</a:t>
            </a:r>
            <a:endParaRPr lang="en-GB" sz="1500" dirty="0"/>
          </a:p>
          <a:p>
            <a:r>
              <a:rPr lang="da-DK" sz="1800" dirty="0"/>
              <a:t>Platform Support / Distribution</a:t>
            </a:r>
          </a:p>
          <a:p>
            <a:pPr lvl="1"/>
            <a:r>
              <a:rPr lang="da-DK" sz="1400" dirty="0"/>
              <a:t>64-bit ARM support</a:t>
            </a:r>
          </a:p>
          <a:p>
            <a:pPr lvl="1"/>
            <a:r>
              <a:rPr lang="da-DK" sz="1400" dirty="0"/>
              <a:t>.NET 6/7/8 (6 by default)</a:t>
            </a:r>
          </a:p>
          <a:p>
            <a:pPr lvl="1"/>
            <a:r>
              <a:rPr lang="da-DK" sz="1400" dirty="0" err="1"/>
              <a:t>Bound</a:t>
            </a:r>
            <a:r>
              <a:rPr lang="da-DK" sz="1400" dirty="0"/>
              <a:t> </a:t>
            </a:r>
            <a:r>
              <a:rPr lang="da-DK" sz="1400" dirty="0" err="1"/>
              <a:t>executables</a:t>
            </a:r>
            <a:r>
              <a:rPr lang="da-DK" sz="1400" dirty="0"/>
              <a:t> on all platforms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076791-9D28-C678-6694-1D8C89BE6CF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EB7E22-ABC7-1342-8152-497F293B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Highlights of Version 19.0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108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59C4A-1872-85B2-0A4C-488595321EA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B1C3E1-6BD6-B089-6D3E-E2EB4F97F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da-DK" dirty="0"/>
              <a:t>WS FULL handling</a:t>
            </a:r>
          </a:p>
          <a:p>
            <a:pPr>
              <a:buFont typeface="+mj-lt"/>
              <a:buAutoNum type="arabicPeriod"/>
            </a:pPr>
            <a:r>
              <a:rPr lang="da-DK" dirty="0" err="1"/>
              <a:t>Token</a:t>
            </a:r>
            <a:r>
              <a:rPr lang="da-DK" dirty="0"/>
              <a:t> </a:t>
            </a:r>
            <a:r>
              <a:rPr lang="da-DK" dirty="0" err="1"/>
              <a:t>Allocation</a:t>
            </a:r>
            <a:endParaRPr lang="da-DK" dirty="0"/>
          </a:p>
          <a:p>
            <a:pPr>
              <a:buFont typeface="+mj-lt"/>
              <a:buAutoNum type="arabicPeriod"/>
            </a:pPr>
            <a:r>
              <a:rPr lang="da-DK" dirty="0"/>
              <a:t>Health Monitor</a:t>
            </a:r>
          </a:p>
          <a:p>
            <a:pPr>
              <a:buFont typeface="+mj-lt"/>
              <a:buAutoNum type="arabicPeriod"/>
            </a:pPr>
            <a:r>
              <a:rPr lang="en-GB" dirty="0"/>
              <a:t>Multiline Input &amp; JSON Log Files</a:t>
            </a:r>
          </a:p>
          <a:p>
            <a:pPr>
              <a:buFont typeface="+mj-lt"/>
              <a:buAutoNum type="arabicPeriod"/>
            </a:pPr>
            <a:r>
              <a:rPr lang="en-GB" dirty="0"/>
              <a:t>Source as Typed by Default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0B7B1C-514B-EAEE-154D-298C7DE2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Demos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772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Highlights of v19.0</a:t>
            </a:r>
            <a:endParaRPr lang="en-GB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Morten Kromberg</a:t>
            </a:r>
          </a:p>
        </p:txBody>
      </p:sp>
    </p:spTree>
    <p:extLst>
      <p:ext uri="{BB962C8B-B14F-4D97-AF65-F5344CB8AC3E}">
        <p14:creationId xmlns:p14="http://schemas.microsoft.com/office/powerpoint/2010/main" val="128888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CDC3C9-9024-B685-C0E9-92C5A889732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95865" y="1264925"/>
            <a:ext cx="1890935" cy="117582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a-DK" dirty="0" err="1"/>
              <a:t>Current</a:t>
            </a:r>
            <a:r>
              <a:rPr lang="da-DK" dirty="0"/>
              <a:t> Head Count ~25 FTE</a:t>
            </a:r>
          </a:p>
          <a:p>
            <a:r>
              <a:rPr lang="en-GB" dirty="0"/>
              <a:t>(from 5 in 2004)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01FE8-5FDC-7B2C-6CA5-3131AA85A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err="1"/>
              <a:t>Admin</a:t>
            </a:r>
            <a:r>
              <a:rPr lang="da-DK" dirty="0"/>
              <a:t> person  (UK)</a:t>
            </a:r>
          </a:p>
          <a:p>
            <a:pPr lvl="1"/>
            <a:r>
              <a:rPr lang="da-DK" dirty="0" err="1"/>
              <a:t>Started</a:t>
            </a:r>
            <a:r>
              <a:rPr lang="da-DK" dirty="0"/>
              <a:t> April 1st</a:t>
            </a:r>
          </a:p>
          <a:p>
            <a:r>
              <a:rPr lang="da-DK" dirty="0"/>
              <a:t>Developer / Tool Builder / Evangelist (UK)</a:t>
            </a:r>
          </a:p>
          <a:p>
            <a:pPr lvl="1"/>
            <a:r>
              <a:rPr lang="da-DK" dirty="0" err="1"/>
              <a:t>Started</a:t>
            </a:r>
            <a:r>
              <a:rPr lang="da-DK" dirty="0"/>
              <a:t> May 1st</a:t>
            </a:r>
          </a:p>
          <a:p>
            <a:r>
              <a:rPr lang="da-DK" dirty="0"/>
              <a:t>Full Time Tester (UK or India)</a:t>
            </a:r>
          </a:p>
          <a:p>
            <a:pPr lvl="1"/>
            <a:r>
              <a:rPr lang="da-DK" dirty="0" err="1"/>
              <a:t>We</a:t>
            </a:r>
            <a:r>
              <a:rPr lang="da-DK" dirty="0"/>
              <a:t> have a </a:t>
            </a:r>
            <a:r>
              <a:rPr lang="da-DK" dirty="0" err="1"/>
              <a:t>candidate</a:t>
            </a:r>
            <a:r>
              <a:rPr lang="da-DK" dirty="0"/>
              <a:t> </a:t>
            </a:r>
            <a:r>
              <a:rPr lang="da-DK" dirty="0" err="1"/>
              <a:t>who</a:t>
            </a:r>
            <a:r>
              <a:rPr lang="da-DK" dirty="0"/>
              <a:t> is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evaluated</a:t>
            </a:r>
            <a:endParaRPr lang="da-DK" dirty="0"/>
          </a:p>
          <a:p>
            <a:r>
              <a:rPr lang="da-DK" dirty="0"/>
              <a:t>1 for the IT Department (UK)</a:t>
            </a:r>
          </a:p>
          <a:p>
            <a:pPr lvl="1"/>
            <a:r>
              <a:rPr lang="en-GB" dirty="0"/>
              <a:t>"Before end of 2023"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8B2EB-09A7-086F-5C14-91972353E48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A5C5F5-F7D8-0D3B-CF86-ADD1C532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Recuiting</a:t>
            </a:r>
            <a:r>
              <a:rPr lang="da-DK" dirty="0"/>
              <a:t> in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44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3F51-2BD2-4870-943D-413A98B3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72821" cy="68553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Dyalog … The Next Generation</a:t>
            </a:r>
          </a:p>
        </p:txBody>
      </p:sp>
      <p:pic>
        <p:nvPicPr>
          <p:cNvPr id="8" name="Picture 7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75AD4451-60FC-4FAE-8F0F-0F8DA5F74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8508" b="2"/>
          <a:stretch/>
        </p:blipFill>
        <p:spPr bwMode="auto">
          <a:xfrm>
            <a:off x="2777249" y="1041657"/>
            <a:ext cx="1056069" cy="160063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9BBE3-3208-4FC8-BC05-AF3C54E24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9662" b="2"/>
          <a:stretch/>
        </p:blipFill>
        <p:spPr bwMode="auto">
          <a:xfrm>
            <a:off x="1609184" y="1041657"/>
            <a:ext cx="1056069" cy="160063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B64A91F-2E0F-49CE-B2DF-FC544C8DF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10744"/>
          <a:stretch/>
        </p:blipFill>
        <p:spPr bwMode="auto">
          <a:xfrm>
            <a:off x="3905620" y="1047987"/>
            <a:ext cx="1056068" cy="15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D014CAC-7096-46C6-9380-37112B4B4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r="1585" b="2"/>
          <a:stretch/>
        </p:blipFill>
        <p:spPr bwMode="auto">
          <a:xfrm>
            <a:off x="5084669" y="1041658"/>
            <a:ext cx="1056068" cy="160063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BA23A11-D285-4177-8D61-E9EE23513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2062"/>
          <a:stretch/>
        </p:blipFill>
        <p:spPr bwMode="auto">
          <a:xfrm>
            <a:off x="2781968" y="2971073"/>
            <a:ext cx="1014244" cy="153724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DE0D7F-45D5-475E-9A58-97DE75A70A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/>
        </p:blipFill>
        <p:spPr>
          <a:xfrm>
            <a:off x="6235071" y="1041658"/>
            <a:ext cx="1056068" cy="160063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8579A-29D1-47A7-C8FC-193F04B240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1773" y="2971074"/>
            <a:ext cx="1056069" cy="15372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BBFFB-5DFC-B756-7F2D-266DEC006D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741" y="1043099"/>
            <a:ext cx="1056069" cy="1599190"/>
          </a:xfrm>
          <a:prstGeom prst="rect">
            <a:avLst/>
          </a:prstGeom>
        </p:spPr>
      </p:pic>
      <p:pic>
        <p:nvPicPr>
          <p:cNvPr id="1026" name="970FC08E-496B-4E9E-9F97-F8DEA87316A7">
            <a:extLst>
              <a:ext uri="{FF2B5EF4-FFF2-40B4-BE49-F238E27FC236}">
                <a16:creationId xmlns:a16="http://schemas.microsoft.com/office/drawing/2014/main" id="{A7A2C9D3-1294-F867-5A26-2DC2F7CD3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2" r="9165"/>
          <a:stretch/>
        </p:blipFill>
        <p:spPr bwMode="auto">
          <a:xfrm>
            <a:off x="449861" y="2962309"/>
            <a:ext cx="1058724" cy="154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7CE4416-FC6F-622D-E545-D6CD3DB13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r="8012"/>
          <a:stretch/>
        </p:blipFill>
        <p:spPr bwMode="auto">
          <a:xfrm>
            <a:off x="5069595" y="2979837"/>
            <a:ext cx="1081480" cy="153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4C9927-DDA6-E58A-6F4C-2737B8E4B66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917" r="7649"/>
          <a:stretch/>
        </p:blipFill>
        <p:spPr>
          <a:xfrm>
            <a:off x="3919192" y="2971073"/>
            <a:ext cx="1056069" cy="15460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F48944-A57B-DCC5-95B7-367F0481B630}"/>
              </a:ext>
            </a:extLst>
          </p:cNvPr>
          <p:cNvSpPr txBox="1"/>
          <p:nvPr/>
        </p:nvSpPr>
        <p:spPr>
          <a:xfrm>
            <a:off x="303410" y="2600911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Aaron (ACE)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4E7DE-B00D-26F7-0AC0-097D0646B566}"/>
              </a:ext>
            </a:extLst>
          </p:cNvPr>
          <p:cNvSpPr txBox="1"/>
          <p:nvPr/>
        </p:nvSpPr>
        <p:spPr>
          <a:xfrm>
            <a:off x="1587509" y="2593696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Adam (AE)</a:t>
            </a:r>
            <a:endParaRPr lang="en-GB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DD67C9-10F6-B6B2-70E7-C2D5C993D508}"/>
              </a:ext>
            </a:extLst>
          </p:cNvPr>
          <p:cNvSpPr txBox="1"/>
          <p:nvPr/>
        </p:nvSpPr>
        <p:spPr>
          <a:xfrm>
            <a:off x="2723144" y="2592254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Rich (AE)</a:t>
            </a:r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FABE7A-2575-DE69-5111-A51C18BCFDB4}"/>
              </a:ext>
            </a:extLst>
          </p:cNvPr>
          <p:cNvSpPr txBox="1"/>
          <p:nvPr/>
        </p:nvSpPr>
        <p:spPr>
          <a:xfrm>
            <a:off x="3833318" y="2595305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Josh (A)</a:t>
            </a:r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10D9C-46B3-293D-8C39-518509AF796D}"/>
              </a:ext>
            </a:extLst>
          </p:cNvPr>
          <p:cNvSpPr txBox="1"/>
          <p:nvPr/>
        </p:nvSpPr>
        <p:spPr>
          <a:xfrm>
            <a:off x="5014157" y="2592253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Stine (D)</a:t>
            </a:r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6DBF6B-948A-C170-2080-F20097791351}"/>
              </a:ext>
            </a:extLst>
          </p:cNvPr>
          <p:cNvSpPr txBox="1"/>
          <p:nvPr/>
        </p:nvSpPr>
        <p:spPr>
          <a:xfrm>
            <a:off x="6156080" y="259530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Karta (C)</a:t>
            </a:r>
            <a:endParaRPr lang="en-GB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8A10D8-D6F3-4D84-62F5-5631DAB18BC4}"/>
              </a:ext>
            </a:extLst>
          </p:cNvPr>
          <p:cNvSpPr txBox="1"/>
          <p:nvPr/>
        </p:nvSpPr>
        <p:spPr>
          <a:xfrm>
            <a:off x="400007" y="4467433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Silas (C)</a:t>
            </a:r>
            <a:endParaRPr lang="en-GB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15CF0-5678-F6EB-6962-85A39E04EFDC}"/>
              </a:ext>
            </a:extLst>
          </p:cNvPr>
          <p:cNvSpPr txBox="1"/>
          <p:nvPr/>
        </p:nvSpPr>
        <p:spPr>
          <a:xfrm>
            <a:off x="1537184" y="4462976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Peter (C)</a:t>
            </a:r>
            <a:endParaRPr lang="en-GB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0B1850-6A7D-CC2C-CE23-58F4273A473E}"/>
              </a:ext>
            </a:extLst>
          </p:cNvPr>
          <p:cNvSpPr txBox="1"/>
          <p:nvPr/>
        </p:nvSpPr>
        <p:spPr>
          <a:xfrm>
            <a:off x="2645816" y="4469042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Jesus (E)</a:t>
            </a:r>
            <a:endParaRPr lang="en-GB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63AEF1-9327-716C-40BC-E4111175DDBD}"/>
              </a:ext>
            </a:extLst>
          </p:cNvPr>
          <p:cNvSpPr txBox="1"/>
          <p:nvPr/>
        </p:nvSpPr>
        <p:spPr>
          <a:xfrm>
            <a:off x="3826655" y="4465990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Jada (D)</a:t>
            </a:r>
            <a:endParaRPr lang="en-GB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72FE6-F39A-90EF-AD60-9FF1E76487F3}"/>
              </a:ext>
            </a:extLst>
          </p:cNvPr>
          <p:cNvSpPr txBox="1"/>
          <p:nvPr/>
        </p:nvSpPr>
        <p:spPr>
          <a:xfrm>
            <a:off x="4968578" y="4469040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Stefan (AE)</a:t>
            </a:r>
            <a:endParaRPr lang="en-GB" sz="1200" dirty="0"/>
          </a:p>
        </p:txBody>
      </p:sp>
      <p:pic>
        <p:nvPicPr>
          <p:cNvPr id="4098" name="Picture 2" descr="Danish flag">
            <a:extLst>
              <a:ext uri="{FF2B5EF4-FFF2-40B4-BE49-F238E27FC236}">
                <a16:creationId xmlns:a16="http://schemas.microsoft.com/office/drawing/2014/main" id="{52CFCBC7-2BA9-9A51-EA5F-A9279B97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50" y="2637492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6EF6071-769E-D939-6823-6AC0EA1C9AF5}"/>
              </a:ext>
            </a:extLst>
          </p:cNvPr>
          <p:cNvSpPr txBox="1"/>
          <p:nvPr/>
        </p:nvSpPr>
        <p:spPr>
          <a:xfrm>
            <a:off x="7627238" y="1608578"/>
            <a:ext cx="1516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err="1"/>
              <a:t>Legend</a:t>
            </a:r>
            <a:r>
              <a:rPr lang="da-DK" sz="1200" dirty="0"/>
              <a:t>:</a:t>
            </a:r>
            <a:br>
              <a:rPr lang="da-DK" sz="1200" dirty="0"/>
            </a:br>
            <a:endParaRPr lang="da-DK" sz="1200" dirty="0"/>
          </a:p>
          <a:p>
            <a:r>
              <a:rPr lang="da-DK" sz="1200" dirty="0"/>
              <a:t>A = </a:t>
            </a:r>
            <a:r>
              <a:rPr lang="da-DK" sz="1200" dirty="0" err="1"/>
              <a:t>APLer</a:t>
            </a:r>
            <a:br>
              <a:rPr lang="da-DK" sz="1200" dirty="0"/>
            </a:br>
            <a:r>
              <a:rPr lang="da-DK" sz="1200" dirty="0"/>
              <a:t>C = C developer</a:t>
            </a:r>
            <a:br>
              <a:rPr lang="da-DK" sz="1200" dirty="0"/>
            </a:br>
            <a:r>
              <a:rPr lang="da-DK" sz="1200" dirty="0"/>
              <a:t>D = </a:t>
            </a:r>
            <a:r>
              <a:rPr lang="da-DK" sz="1200" dirty="0" err="1"/>
              <a:t>Admin</a:t>
            </a:r>
            <a:br>
              <a:rPr lang="da-DK" sz="1200" dirty="0"/>
            </a:br>
            <a:r>
              <a:rPr lang="da-DK" sz="1200" dirty="0"/>
              <a:t>E = Doc/</a:t>
            </a:r>
            <a:r>
              <a:rPr lang="da-DK" sz="1200" dirty="0" err="1"/>
              <a:t>Evangelism</a:t>
            </a:r>
            <a:endParaRPr lang="en-GB" sz="1200" dirty="0"/>
          </a:p>
        </p:txBody>
      </p:sp>
      <p:pic>
        <p:nvPicPr>
          <p:cNvPr id="27" name="Picture 2" descr="Danish flag">
            <a:extLst>
              <a:ext uri="{FF2B5EF4-FFF2-40B4-BE49-F238E27FC236}">
                <a16:creationId xmlns:a16="http://schemas.microsoft.com/office/drawing/2014/main" id="{D7D8858F-87D3-757E-C8AC-3FD9E5F2F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32" y="4502376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anish flag">
            <a:extLst>
              <a:ext uri="{FF2B5EF4-FFF2-40B4-BE49-F238E27FC236}">
                <a16:creationId xmlns:a16="http://schemas.microsoft.com/office/drawing/2014/main" id="{E8C8F735-3346-451A-7AED-AC8B36CCD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92" y="2639406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itish flag">
            <a:extLst>
              <a:ext uri="{FF2B5EF4-FFF2-40B4-BE49-F238E27FC236}">
                <a16:creationId xmlns:a16="http://schemas.microsoft.com/office/drawing/2014/main" id="{356B5A86-9A0A-E810-1ACC-717C88A67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08" y="2638776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ritish flag">
            <a:extLst>
              <a:ext uri="{FF2B5EF4-FFF2-40B4-BE49-F238E27FC236}">
                <a16:creationId xmlns:a16="http://schemas.microsoft.com/office/drawing/2014/main" id="{E8DC8996-4506-ACE2-B1F7-35A7E468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41" y="2638775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British flag">
            <a:extLst>
              <a:ext uri="{FF2B5EF4-FFF2-40B4-BE49-F238E27FC236}">
                <a16:creationId xmlns:a16="http://schemas.microsoft.com/office/drawing/2014/main" id="{C6CA9FE8-68B2-A541-AE0B-663BAF84A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00" y="4512625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British flag">
            <a:extLst>
              <a:ext uri="{FF2B5EF4-FFF2-40B4-BE49-F238E27FC236}">
                <a16:creationId xmlns:a16="http://schemas.microsoft.com/office/drawing/2014/main" id="{88624FFE-0C1A-749E-D2AA-75D028361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75" y="4512486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British flag">
            <a:extLst>
              <a:ext uri="{FF2B5EF4-FFF2-40B4-BE49-F238E27FC236}">
                <a16:creationId xmlns:a16="http://schemas.microsoft.com/office/drawing/2014/main" id="{B03BA2AA-388A-E585-F17D-A33C6FE35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54" y="4502376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merican flag">
            <a:extLst>
              <a:ext uri="{FF2B5EF4-FFF2-40B4-BE49-F238E27FC236}">
                <a16:creationId xmlns:a16="http://schemas.microsoft.com/office/drawing/2014/main" id="{881B6BA4-9893-30C2-0C2F-74CC9A410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014" y="2637164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merican flag">
            <a:extLst>
              <a:ext uri="{FF2B5EF4-FFF2-40B4-BE49-F238E27FC236}">
                <a16:creationId xmlns:a16="http://schemas.microsoft.com/office/drawing/2014/main" id="{30BF344C-345C-2363-6CCB-BA25E82C0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10" y="2637165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lag of Spain - Wikipedia">
            <a:extLst>
              <a:ext uri="{FF2B5EF4-FFF2-40B4-BE49-F238E27FC236}">
                <a16:creationId xmlns:a16="http://schemas.microsoft.com/office/drawing/2014/main" id="{72EE1D31-F792-F7DF-9182-B69FCC99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50" y="4504369"/>
            <a:ext cx="267723" cy="17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157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0E60D9-24B7-AA5E-BFE6-4A1882E8F04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1B62A-CFDF-D9DD-ADD6-F9EDB814A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600" dirty="0" err="1"/>
              <a:t>Structural</a:t>
            </a:r>
            <a:r>
              <a:rPr lang="da-DK" sz="1600" dirty="0"/>
              <a:t> Operations on </a:t>
            </a:r>
            <a:r>
              <a:rPr lang="da-DK" sz="1600" dirty="0" err="1"/>
              <a:t>Scalars</a:t>
            </a:r>
            <a:endParaRPr lang="da-DK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EB7E22-ABC7-1342-8152-497F293B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Highlights of Version 19.0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61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36917B-7B72-9BFB-9846-19115742F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F2E89-B9E8-580F-DC61-3EF9658F2B7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EC535-B0D9-B021-766E-E394E5D1792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E45EF2-E7AE-496A-34CD-09FDBDBF0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206849-38A1-FDD9-6F17-4D0A90636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1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36917B-7B72-9BFB-9846-19115742F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F2E89-B9E8-580F-DC61-3EF9658F2B7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EC535-B0D9-B021-766E-E394E5D1792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E45EF2-E7AE-496A-34CD-09FDBDBF0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206849-38A1-FDD9-6F17-4D0A90636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4" t="30870" r="19302" b="21172"/>
          <a:stretch/>
        </p:blipFill>
        <p:spPr>
          <a:xfrm>
            <a:off x="95636" y="8325"/>
            <a:ext cx="8952727" cy="38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0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6AB33C-3687-9575-28C8-4DC7D8233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AD425-287E-F809-1A69-9ED26ABD083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9D239-0894-3E81-BCAF-F24E5844BDD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D9DE6D-D9E5-0BCF-BA32-805A6D622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A38EC-920D-8751-30AB-42F39CDC2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25D55D-A6B6-A0FA-6100-3F426698EF83}"/>
              </a:ext>
            </a:extLst>
          </p:cNvPr>
          <p:cNvSpPr/>
          <p:nvPr/>
        </p:nvSpPr>
        <p:spPr>
          <a:xfrm>
            <a:off x="2239617" y="450574"/>
            <a:ext cx="549966" cy="132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6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21332</TotalTime>
  <Words>2283</Words>
  <Application>Microsoft Office PowerPoint</Application>
  <PresentationFormat>On-screen Show (16:9)</PresentationFormat>
  <Paragraphs>253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Wingdings 2</vt:lpstr>
      <vt:lpstr>Courier New</vt:lpstr>
      <vt:lpstr>APL385 Unicode</vt:lpstr>
      <vt:lpstr>Arial Unicode MS</vt:lpstr>
      <vt:lpstr>Arial</vt:lpstr>
      <vt:lpstr>Sarabun</vt:lpstr>
      <vt:lpstr>Calibri</vt:lpstr>
      <vt:lpstr>Wingdings</vt:lpstr>
      <vt:lpstr>Office Theme</vt:lpstr>
      <vt:lpstr>Bitmap Image</vt:lpstr>
      <vt:lpstr>Highlights of v19.0</vt:lpstr>
      <vt:lpstr>PowerPoint Presentation</vt:lpstr>
      <vt:lpstr>Geoff has Retired (!)</vt:lpstr>
      <vt:lpstr>Recuiting in 2023</vt:lpstr>
      <vt:lpstr>Dyalog … The Next Generation</vt:lpstr>
      <vt:lpstr>Highlights of Version 19.0</vt:lpstr>
      <vt:lpstr>PowerPoint Presentation</vt:lpstr>
      <vt:lpstr>PowerPoint Presentation</vt:lpstr>
      <vt:lpstr>PowerPoint Presentation</vt:lpstr>
      <vt:lpstr>Highlights of Version 19.0</vt:lpstr>
      <vt:lpstr>Keyboarding (Mostly for New Users)</vt:lpstr>
      <vt:lpstr>Multiple session log files</vt:lpstr>
      <vt:lpstr>Health Monitor</vt:lpstr>
      <vt:lpstr>PowerPoint Presentation</vt:lpstr>
      <vt:lpstr>Timeouts and Interrupts</vt:lpstr>
      <vt:lpstr>Token Range Reservation</vt:lpstr>
      <vt:lpstr>WS FULL Handling</vt:lpstr>
      <vt:lpstr>⎕NCOPY / ⎕NMOVE Callbacks</vt:lpstr>
      <vt:lpstr>⎕NCOPY / ⎕NMOVE Callbacks</vt:lpstr>
      <vt:lpstr>Source "as typed" by default</vt:lpstr>
      <vt:lpstr>Source "as typed" by default</vt:lpstr>
      <vt:lpstr>Source "as typed"</vt:lpstr>
      <vt:lpstr>Multi-line input on by Default</vt:lpstr>
      <vt:lpstr>HTMLRenderer updates</vt:lpstr>
      <vt:lpstr>Source Code Management</vt:lpstr>
      <vt:lpstr>PowerPoint Presentation</vt:lpstr>
      <vt:lpstr>Namespace Improvements</vt:lpstr>
      <vt:lpstr>Arm64</vt:lpstr>
      <vt:lpstr>PowerPoint Presentation</vt:lpstr>
      <vt:lpstr>[Microsoft].NET</vt:lpstr>
      <vt:lpstr>v19.0 .NET Bridge</vt:lpstr>
      <vt:lpstr>Bound Executables</vt:lpstr>
      <vt:lpstr>Highlights of Version 19.0</vt:lpstr>
      <vt:lpstr>Demos</vt:lpstr>
      <vt:lpstr>Highlights of v19.0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309</cp:revision>
  <dcterms:created xsi:type="dcterms:W3CDTF">2019-07-25T11:46:05Z</dcterms:created>
  <dcterms:modified xsi:type="dcterms:W3CDTF">2023-05-10T06:36:21Z</dcterms:modified>
</cp:coreProperties>
</file>