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97" r:id="rId8"/>
    <p:sldId id="262" r:id="rId9"/>
    <p:sldId id="263" r:id="rId10"/>
    <p:sldId id="264" r:id="rId11"/>
    <p:sldId id="269" r:id="rId12"/>
    <p:sldId id="270" r:id="rId13"/>
    <p:sldId id="272" r:id="rId14"/>
    <p:sldId id="271" r:id="rId15"/>
    <p:sldId id="273" r:id="rId16"/>
    <p:sldId id="274" r:id="rId17"/>
    <p:sldId id="284" r:id="rId18"/>
    <p:sldId id="275" r:id="rId19"/>
    <p:sldId id="276" r:id="rId20"/>
    <p:sldId id="277" r:id="rId21"/>
    <p:sldId id="279" r:id="rId22"/>
    <p:sldId id="278" r:id="rId23"/>
    <p:sldId id="282" r:id="rId24"/>
    <p:sldId id="280" r:id="rId25"/>
    <p:sldId id="281" r:id="rId26"/>
    <p:sldId id="283" r:id="rId27"/>
    <p:sldId id="285" r:id="rId28"/>
    <p:sldId id="287" r:id="rId29"/>
    <p:sldId id="288" r:id="rId30"/>
    <p:sldId id="289" r:id="rId31"/>
    <p:sldId id="290" r:id="rId32"/>
    <p:sldId id="291" r:id="rId33"/>
    <p:sldId id="301" r:id="rId34"/>
    <p:sldId id="298" r:id="rId35"/>
    <p:sldId id="292" r:id="rId36"/>
    <p:sldId id="299" r:id="rId37"/>
    <p:sldId id="300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638" autoAdjust="0"/>
  </p:normalViewPr>
  <p:slideViewPr>
    <p:cSldViewPr snapToGrid="0">
      <p:cViewPr>
        <p:scale>
          <a:sx n="90" d="100"/>
          <a:sy n="90" d="100"/>
        </p:scale>
        <p:origin x="355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FD124-4209-4973-8F0B-0DF79717186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52A6D-8A05-418C-9DC4-BAC9A343A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991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Headers take space</a:t>
            </a:r>
          </a:p>
          <a:p>
            <a:r>
              <a:rPr lang="en-GB" dirty="0"/>
              <a:t>Non-sequential access takes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C52A6D-8A05-418C-9DC4-BAC9A343ABE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04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88274-B5A2-59F3-C9C7-4300242BB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73109B-E633-4FC3-0072-B2EC41BA56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43B0F-AFC1-5D38-EFE7-4B5CE9C4B1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FB782-F901-FE2B-F823-5242A2F90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C52A6D-8A05-418C-9DC4-BAC9A343ABE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8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C52A6D-8A05-418C-9DC4-BAC9A343ABE0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76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4B750-D95B-06F6-ACD2-F911DC13A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C6D56-6E25-10F3-5F6C-CD774852E3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AEA1E-F35C-0610-67D3-343DE40C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8E9C4-A0AF-04E6-0035-6FB36BDAE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FD05D-A7D7-7C06-4A47-23C6110A2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38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D4D1-3CB3-4776-98AA-786CE17D9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B17AA-9FE9-92F9-B5EB-195D3C035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B6345-CD64-1CFA-B685-E0C23ECE1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EAFA3-44C0-2897-6FAB-93F9032A3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739DF-0594-A5CB-8757-4E0B367B0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50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AA23C-BA27-D31C-C0B1-28EFA4BCD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E3BD2-7546-4745-A46E-7EC9B0573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1122-1E1B-6631-24B8-691E71EBB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EFDF9-B5CA-0569-51FF-4932A1BAE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52E0C-55D4-5A3B-4071-F360A65E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57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A3A45-F2D6-0353-63D0-EB1081AC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CB341-CE65-C182-FB86-AA64F559B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buNone/>
              <a:defRPr>
                <a:latin typeface="APL387 Unicode" panose="020B0709000202000203" pitchFamily="50" charset="0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2F2CF-8F7F-F92C-F809-DC5D26263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2BB53-5B1C-F348-49CF-4C129DAF4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4A894-F8C6-7172-03DA-E9A3DA5CF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63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7CDA-406C-0F3A-E2C4-789E610DA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4F35F-45CF-21B3-34F6-E28B7096C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2EF8-2D6B-DA23-771D-79329F42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A175E-ED5D-7644-2FFB-BE3B7687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A7DE5-1E6D-0B55-35DC-2A06CD2B4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8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F229-CB36-CDC7-6E81-C1A4B8E04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C4E79-1E30-88D1-7256-9C3107BB1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6849F8-7C89-FEC7-606E-596306F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7B68A-49DE-6CE6-336F-1D2E7C33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2F38B0-C659-1A2E-BB3C-31C837B9D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C6982-61C0-3496-4681-AB8EE336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7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9A93-7C89-C767-91AB-15CE21A7A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764BA-6B67-1BAB-35B3-C5B8BFFE9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69E9F-2E39-B821-7D1E-5F4E7862A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CE221-BB57-CE67-C35E-2181F43142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5958D7-CC3F-720D-5FF2-F3616C4E5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A380B2-A9AE-F707-CE56-0E670374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18C654-BC83-F7E4-87F1-F00983644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4EE153-BC0E-EE9A-5C1D-F2426F34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97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C064-DC41-E298-4D7B-83E835FF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5196FA-A362-A761-8F86-0832C79CA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1FFF23-65A0-7F55-4655-DA610592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50DB8-0D91-6E51-43A6-7E132A21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80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3AAAA6-1C03-2CFD-7D3F-5A23E6B79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D43492-AC5C-130F-4F51-4E8C0E89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15D38-34B8-5F08-9F1C-E1122ED19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60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4427-F40D-75EA-B9F9-5F2DCC1D2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71082-02B4-7DC3-6E15-194B4A258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B713E2-D233-3222-1023-6F00C0D11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8A84F5-1416-0B37-C5FD-FEB9229E5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604D7-7E81-12C8-5004-8DE7D0D1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EA214-F7DB-80F9-3F74-7C91D864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01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754C9-D9E8-D44A-90F4-C22F27281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777FA3-58FC-C7C8-BA6A-56685C457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4AC41-A0DD-747E-A907-715D4C892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8511E-4AB1-E73E-56C1-ED209A05F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5EE18-1974-2C6A-146C-87F75F047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CFA452-4DFC-C775-4BC6-F4F4CDDD8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5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03DDFF-5540-F9F9-4469-35AB0CBEA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6A5CF-299B-09E0-0003-FB0D0F123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1B513-E84E-249B-D422-D989F29D06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EF103F-8205-4B09-BF49-4BECF5DD95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94BE3-20FB-FA0B-02BC-AC44721817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04EA0-D3A0-C6E7-B5A3-742A91B1D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B58E3-BD96-4AAA-83D2-E9F7E9DF22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92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5860-9237-2B04-B634-80BF55F4A0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Flat Techniques for Fun and Performance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7EF5-F72D-71F3-2960-251191A2D9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Asher Harvey-Smith</a:t>
            </a:r>
          </a:p>
        </p:txBody>
      </p:sp>
    </p:spTree>
    <p:extLst>
      <p:ext uri="{BB962C8B-B14F-4D97-AF65-F5344CB8AC3E}">
        <p14:creationId xmlns:p14="http://schemas.microsoft.com/office/powerpoint/2010/main" val="4201649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A328F-6324-02A3-DACC-17BAC13AE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DD390-71DB-2150-8DE3-FEDA1CDE2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77C7A-F864-9AB1-E6F9-620881508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4⍴⊂'ABC'</a:t>
            </a:r>
            <a:r>
              <a:rPr lang="en-GB" dirty="0">
                <a:latin typeface="+mn-lt"/>
              </a:rPr>
              <a:t> looks like</a:t>
            </a:r>
          </a:p>
          <a:p>
            <a:endParaRPr lang="en-GB" sz="2000" dirty="0"/>
          </a:p>
          <a:p>
            <a:r>
              <a:rPr lang="en-GB" dirty="0"/>
              <a:t>            ┌─┬─┬─┬────────┐</a:t>
            </a:r>
          </a:p>
          <a:p>
            <a:r>
              <a:rPr lang="en-GB" dirty="0"/>
              <a:t>            │ │ │ │        ↓</a:t>
            </a:r>
          </a:p>
          <a:p>
            <a:r>
              <a:rPr lang="en-GB" dirty="0"/>
              <a:t>┌─────┬───┬─│─│─│─│─┐     ┌─────┬───┬───────┐</a:t>
            </a:r>
          </a:p>
          <a:p>
            <a:r>
              <a:rPr lang="en-GB" dirty="0"/>
              <a:t>│ ... │ 4 │ * * * * │ ... │ ... │ 3 │ A B C │</a:t>
            </a:r>
          </a:p>
          <a:p>
            <a:r>
              <a:rPr lang="en-GB" dirty="0"/>
              <a:t>└─────┴───┴─────────┘     └─────┴───┴───────┘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132821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400D6-BFBB-F53E-FC65-67FF21EB9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A81FA-9E16-A1DA-4059-CF51465BE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93388" cy="4351338"/>
          </a:xfrm>
        </p:spPr>
        <p:txBody>
          <a:bodyPr/>
          <a:lstStyle/>
          <a:p>
            <a:r>
              <a:rPr lang="en-US" dirty="0"/>
              <a:t>      N←⎕C¨⊃⎕NGET'words.txt’1</a:t>
            </a:r>
          </a:p>
          <a:p>
            <a:r>
              <a:rPr lang="en-US" dirty="0"/>
              <a:t>      ⍴N                       </a:t>
            </a:r>
          </a:p>
          <a:p>
            <a:r>
              <a:rPr lang="en-US" dirty="0"/>
              <a:t>479823</a:t>
            </a:r>
          </a:p>
          <a:p>
            <a:r>
              <a:rPr lang="en-US" dirty="0"/>
              <a:t>      V←∊';',¨N           </a:t>
            </a:r>
          </a:p>
          <a:p>
            <a:r>
              <a:rPr lang="en-US" dirty="0"/>
              <a:t>      100↑V                </a:t>
            </a:r>
          </a:p>
          <a:p>
            <a:r>
              <a:rPr lang="en-US" dirty="0"/>
              <a:t>;1080;10-point;10th;11-point;12-point;16-point;18-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091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2C144-8BBB-8FBA-6009-5CC77950E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‘b’ words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A3BAA-3AF7-F9B8-FD7B-2CA47555E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6638" cy="4351338"/>
          </a:xfrm>
        </p:spPr>
        <p:txBody>
          <a:bodyPr/>
          <a:lstStyle/>
          <a:p>
            <a:r>
              <a:rPr lang="pt-BR" dirty="0"/>
              <a:t>      m←V=';'</a:t>
            </a:r>
          </a:p>
          <a:p>
            <a:r>
              <a:rPr lang="pt-BR" dirty="0"/>
              <a:t>      20↑[2][V ⋄ m ⋄ ¯1⌽m]</a:t>
            </a:r>
          </a:p>
          <a:p>
            <a:r>
              <a:rPr lang="pt-BR" dirty="0"/>
              <a:t>; 1 0 8 0 ; 1 0 - p o i n t ; 1 0 t h ;</a:t>
            </a:r>
          </a:p>
          <a:p>
            <a:r>
              <a:rPr lang="pt-BR" dirty="0"/>
              <a:t>1 0 0 0 0 1 0 0 0 0 0 0 0 0 1 0 0 0 0 1</a:t>
            </a:r>
          </a:p>
          <a:p>
            <a:r>
              <a:rPr lang="pt-BR" dirty="0"/>
              <a:t>0 1 0 0 0 0 1 0 0 0 0 0 0 0 0 1 0 0 0 0</a:t>
            </a:r>
          </a:p>
        </p:txBody>
      </p:sp>
    </p:spTree>
    <p:extLst>
      <p:ext uri="{BB962C8B-B14F-4D97-AF65-F5344CB8AC3E}">
        <p14:creationId xmlns:p14="http://schemas.microsoft.com/office/powerpoint/2010/main" val="1785130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771AA-8B05-C108-9980-4E7270340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9551C-6B97-3D74-440D-284766B4B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‘b’ words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FA842-C386-D39D-E117-383CBD33E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6638" cy="4351338"/>
          </a:xfrm>
        </p:spPr>
        <p:txBody>
          <a:bodyPr/>
          <a:lstStyle/>
          <a:p>
            <a:r>
              <a:rPr lang="pt-BR" dirty="0"/>
              <a:t>      m←V=';'</a:t>
            </a:r>
          </a:p>
          <a:p>
            <a:r>
              <a:rPr lang="pt-BR" dirty="0"/>
              <a:t>      20↑[2][V ⋄ m ⋄ ¯1⌽m]</a:t>
            </a:r>
          </a:p>
          <a:p>
            <a:r>
              <a:rPr lang="pt-BR" dirty="0"/>
              <a:t>; 1 0 8 0 ; 1 0 - p o i n t ; 1 0 t h ;</a:t>
            </a:r>
          </a:p>
          <a:p>
            <a:r>
              <a:rPr lang="pt-BR" dirty="0"/>
              <a:t>1 0 0 0 0 1 0 0 0 0 0 0 0 0 1 0 0 0 0 1</a:t>
            </a:r>
          </a:p>
          <a:p>
            <a:r>
              <a:rPr lang="pt-BR" dirty="0"/>
              <a:t>0 1 0 0 0 0 1 0 0 0 0 0 0 0 0 1 0 0 0 0</a:t>
            </a:r>
          </a:p>
          <a:p>
            <a:endParaRPr lang="pt-BR" dirty="0"/>
          </a:p>
          <a:p>
            <a:r>
              <a:rPr lang="en-US" dirty="0"/>
              <a:t>      50↑(¯1⌽m)/V</a:t>
            </a:r>
          </a:p>
          <a:p>
            <a:r>
              <a:rPr lang="en-US" dirty="0"/>
              <a:t>111111112222223333334444455566778899-aaaaaaaaaaaaa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8018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29317-D523-1425-2139-851DDCC8D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86F0-1952-3743-252F-24EBC4F9D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‘b’ words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59A1F-9C88-9BBA-3EA3-DBABB8900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6638" cy="4351338"/>
          </a:xfrm>
        </p:spPr>
        <p:txBody>
          <a:bodyPr/>
          <a:lstStyle/>
          <a:p>
            <a:r>
              <a:rPr lang="en-US" dirty="0"/>
              <a:t>      +/'b'=(¯1⌽m)/V</a:t>
            </a:r>
          </a:p>
          <a:p>
            <a:r>
              <a:rPr lang="en-US" dirty="0"/>
              <a:t>25192</a:t>
            </a:r>
          </a:p>
        </p:txBody>
      </p:sp>
    </p:spTree>
    <p:extLst>
      <p:ext uri="{BB962C8B-B14F-4D97-AF65-F5344CB8AC3E}">
        <p14:creationId xmlns:p14="http://schemas.microsoft.com/office/powerpoint/2010/main" val="3891263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79B7D-5442-BB14-261C-4764E4365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0E6D5-72F1-8923-F296-7DEFB231B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‘b’ words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9F95-393F-5BB4-1D07-378B6EE36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6638" cy="4351338"/>
          </a:xfrm>
        </p:spPr>
        <p:txBody>
          <a:bodyPr/>
          <a:lstStyle/>
          <a:p>
            <a:r>
              <a:rPr lang="en-US" dirty="0"/>
              <a:t>      +/'b'=(¯1⌽m)/V</a:t>
            </a:r>
          </a:p>
          <a:p>
            <a:r>
              <a:rPr lang="en-US" dirty="0"/>
              <a:t>25192</a:t>
            </a:r>
          </a:p>
          <a:p>
            <a:r>
              <a:rPr lang="en-US" dirty="0"/>
              <a:t>      +/'b'=⊃¨N</a:t>
            </a:r>
          </a:p>
          <a:p>
            <a:r>
              <a:rPr lang="en-US" dirty="0"/>
              <a:t>25192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286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04AD8-69C8-D606-CC28-92520644C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words that start with ‘con’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4F44E-0654-ADD5-DC38-F36C145B2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68" y="1851504"/>
            <a:ext cx="16048798" cy="4351338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792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BB8A7-FBAF-4F72-9066-CEFE75758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67B3B-D175-B8FE-BAB7-34C36AB75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words that start with ‘con’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DD755-1E76-1C55-AD8E-9A91E2453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68" y="1851504"/>
            <a:ext cx="16048798" cy="4351338"/>
          </a:xfrm>
        </p:spPr>
        <p:txBody>
          <a:bodyPr>
            <a:normAutofit/>
          </a:bodyPr>
          <a:lstStyle/>
          <a:p>
            <a:r>
              <a:rPr lang="en-GB" dirty="0"/>
              <a:t>      +/';</a:t>
            </a:r>
            <a:r>
              <a:rPr lang="en-GB" dirty="0" err="1"/>
              <a:t>con'⍷V</a:t>
            </a:r>
            <a:endParaRPr lang="en-GB" dirty="0"/>
          </a:p>
          <a:p>
            <a:r>
              <a:rPr lang="en-GB" dirty="0"/>
              <a:t>3440</a:t>
            </a:r>
          </a:p>
        </p:txBody>
      </p:sp>
    </p:spTree>
    <p:extLst>
      <p:ext uri="{BB962C8B-B14F-4D97-AF65-F5344CB8AC3E}">
        <p14:creationId xmlns:p14="http://schemas.microsoft.com/office/powerpoint/2010/main" val="496049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A376F-E5A5-D3F8-6065-9804A4D8A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89F93-C84B-B4B8-785E-82C9EC62B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words that start with ‘con’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1CCE6-BF6E-F407-26CC-D473AC291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68" y="1851504"/>
            <a:ext cx="16048798" cy="4351338"/>
          </a:xfrm>
        </p:spPr>
        <p:txBody>
          <a:bodyPr>
            <a:normAutofit/>
          </a:bodyPr>
          <a:lstStyle/>
          <a:p>
            <a:r>
              <a:rPr lang="en-GB" dirty="0"/>
              <a:t>      +/';</a:t>
            </a:r>
            <a:r>
              <a:rPr lang="en-GB" dirty="0" err="1"/>
              <a:t>con'⍷V</a:t>
            </a:r>
            <a:endParaRPr lang="en-GB" dirty="0"/>
          </a:p>
          <a:p>
            <a:r>
              <a:rPr lang="en-GB" dirty="0"/>
              <a:t>3440</a:t>
            </a:r>
          </a:p>
          <a:p>
            <a:r>
              <a:rPr lang="en-GB" dirty="0"/>
              <a:t>      +/{'con'≡3↑⍵}¨N</a:t>
            </a:r>
          </a:p>
          <a:p>
            <a:r>
              <a:rPr lang="en-GB" dirty="0"/>
              <a:t>3440</a:t>
            </a:r>
          </a:p>
        </p:txBody>
      </p:sp>
    </p:spTree>
    <p:extLst>
      <p:ext uri="{BB962C8B-B14F-4D97-AF65-F5344CB8AC3E}">
        <p14:creationId xmlns:p14="http://schemas.microsoft.com/office/powerpoint/2010/main" val="2084781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5B5ED-301B-6C5A-AC0E-78BF1DE54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149F-99AA-BC3A-16AA-4A25B143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words that start with ‘con’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A9A1F-9853-4486-A7CD-FA657731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68" y="1851504"/>
            <a:ext cx="16048798" cy="4351338"/>
          </a:xfrm>
        </p:spPr>
        <p:txBody>
          <a:bodyPr>
            <a:normAutofit/>
          </a:bodyPr>
          <a:lstStyle/>
          <a:p>
            <a:r>
              <a:rPr lang="en-GB" dirty="0"/>
              <a:t>      +/';</a:t>
            </a:r>
            <a:r>
              <a:rPr lang="en-GB" dirty="0" err="1"/>
              <a:t>con'⍷V</a:t>
            </a:r>
            <a:endParaRPr lang="en-GB" dirty="0"/>
          </a:p>
          <a:p>
            <a:r>
              <a:rPr lang="en-GB" dirty="0"/>
              <a:t>3440</a:t>
            </a:r>
          </a:p>
          <a:p>
            <a:r>
              <a:rPr lang="en-GB" dirty="0"/>
              <a:t>      +/{'con'≡3↑⍵}¨N</a:t>
            </a:r>
          </a:p>
          <a:p>
            <a:r>
              <a:rPr lang="en-GB" dirty="0"/>
              <a:t>3440</a:t>
            </a:r>
          </a:p>
          <a:p>
            <a:r>
              <a:rPr lang="en-GB" dirty="0"/>
              <a:t>      ]Runtime -c "+/{'con'≡3↑⍵}¨N" "+/';</a:t>
            </a:r>
            <a:r>
              <a:rPr lang="en-GB" dirty="0" err="1"/>
              <a:t>con'⍷V</a:t>
            </a:r>
            <a:r>
              <a:rPr lang="en-GB" dirty="0"/>
              <a:t>"</a:t>
            </a:r>
          </a:p>
          <a:p>
            <a:endParaRPr lang="en-GB" dirty="0"/>
          </a:p>
          <a:p>
            <a:r>
              <a:rPr lang="en-GB" dirty="0"/>
              <a:t>  +/{'con'≡3↑⍵}¨N → 4.3E¯2 |   0% ⎕⎕⎕⎕⎕⎕⎕⎕⎕⎕⎕⎕⎕⎕⎕⎕⎕⎕⎕⎕⎕⎕⎕⎕⎕⎕⎕⎕⎕⎕⎕⎕⎕⎕⎕⎕⎕⎕⎕⎕ </a:t>
            </a:r>
          </a:p>
          <a:p>
            <a:r>
              <a:rPr lang="en-GB" dirty="0"/>
              <a:t>  +/';</a:t>
            </a:r>
            <a:r>
              <a:rPr lang="en-GB" dirty="0" err="1"/>
              <a:t>con'⍷V</a:t>
            </a:r>
            <a:r>
              <a:rPr lang="en-GB" dirty="0"/>
              <a:t>      → 3.3E¯3 | -93% ⎕⎕⎕</a:t>
            </a:r>
          </a:p>
        </p:txBody>
      </p:sp>
    </p:spTree>
    <p:extLst>
      <p:ext uri="{BB962C8B-B14F-4D97-AF65-F5344CB8AC3E}">
        <p14:creationId xmlns:p14="http://schemas.microsoft.com/office/powerpoint/2010/main" val="35293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6818D-971D-C778-F65E-9E901F381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‘Nested’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85439-6ED9-AC69-E1D5-22CA3D90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</a:t>
            </a:r>
            <a:r>
              <a:rPr lang="it-IT" dirty="0" err="1"/>
              <a:t>N←'Alice</a:t>
            </a:r>
            <a:r>
              <a:rPr lang="it-IT" dirty="0"/>
              <a:t>' 'Bob' 'Charlie' 'Ben'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0701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6F43-1016-5258-823A-9081C782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words contain an ‘a’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7A548-40EA-54BA-9EC3-289CE5705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test←';</a:t>
            </a:r>
            <a:r>
              <a:rPr lang="en-GB" dirty="0" err="1"/>
              <a:t>abc;xyz;banana</a:t>
            </a:r>
            <a:r>
              <a:rPr lang="en-GB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60056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CCCFD-7463-AF89-A7D2-A2857DD66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7D79-45AB-2B3F-4F16-65E6B52A7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words contain an ‘a’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FB365-FC13-7AF4-7BFD-3F87BCFD6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test←';</a:t>
            </a:r>
            <a:r>
              <a:rPr lang="en-GB" dirty="0" err="1"/>
              <a:t>abc;xyz;banana</a:t>
            </a:r>
            <a:r>
              <a:rPr lang="en-GB" dirty="0"/>
              <a:t>’</a:t>
            </a:r>
          </a:p>
          <a:p>
            <a:r>
              <a:rPr lang="en-US" dirty="0"/>
              <a:t>      [</a:t>
            </a:r>
          </a:p>
          <a:p>
            <a:r>
              <a:rPr lang="en-US" dirty="0"/>
              <a:t>            test</a:t>
            </a:r>
          </a:p>
          <a:p>
            <a:r>
              <a:rPr lang="en-US" dirty="0"/>
              <a:t>            test=';'</a:t>
            </a:r>
          </a:p>
          <a:p>
            <a:r>
              <a:rPr lang="en-US" dirty="0"/>
              <a:t>            +\test=';'</a:t>
            </a:r>
          </a:p>
          <a:p>
            <a:r>
              <a:rPr lang="en-US" dirty="0"/>
              <a:t>            test='a'</a:t>
            </a:r>
          </a:p>
          <a:p>
            <a:r>
              <a:rPr lang="en-US" dirty="0"/>
              <a:t>      ]</a:t>
            </a:r>
          </a:p>
          <a:p>
            <a:r>
              <a:rPr lang="en-US" dirty="0"/>
              <a:t>; a b c ; x y z ; b a n a n a</a:t>
            </a:r>
          </a:p>
          <a:p>
            <a:r>
              <a:rPr lang="en-US" dirty="0"/>
              <a:t>1 0 0 0 1 0 0 0 1 0 0 0 0 0 0</a:t>
            </a:r>
          </a:p>
          <a:p>
            <a:r>
              <a:rPr lang="en-US" dirty="0"/>
              <a:t>1 1 1 1 2 2 2 2 3 3 3 3 3 3 3</a:t>
            </a:r>
          </a:p>
          <a:p>
            <a:r>
              <a:rPr lang="en-US" dirty="0"/>
              <a:t>0 1 0 0 0 0 0 0 0 0 1 0 1 0 1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1274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3531F-96A8-FC19-B6F5-C0E1CAC6A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943DC-3490-99BB-B224-21642E14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words contain an ‘a’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08BE7-299A-91A3-6EC6-DAAE60A39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(test='a')/+\test=';’</a:t>
            </a:r>
          </a:p>
          <a:p>
            <a:r>
              <a:rPr lang="en-US" dirty="0"/>
              <a:t>1 3 3 3</a:t>
            </a:r>
          </a:p>
          <a:p>
            <a:r>
              <a:rPr lang="en-US" dirty="0"/>
              <a:t>      ≢∪(test='a')/+\test=';’</a:t>
            </a:r>
          </a:p>
          <a:p>
            <a:r>
              <a:rPr lang="en-US" dirty="0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369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BB406-E8DA-04E6-D3F7-0FE8F7727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B293E-C2D2-4889-03AF-7379EAB1C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FF5B6-6A77-A56D-D569-242627E92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1825625"/>
            <a:ext cx="16357982" cy="4351338"/>
          </a:xfrm>
        </p:spPr>
        <p:txBody>
          <a:bodyPr/>
          <a:lstStyle/>
          <a:p>
            <a:r>
              <a:rPr lang="en-GB" dirty="0"/>
              <a:t>      ≢∪(V='a')/+\V=';'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+/∨/¨N='a'</a:t>
            </a:r>
          </a:p>
          <a:p>
            <a:r>
              <a:rPr lang="en-GB" dirty="0"/>
              <a:t>281193</a:t>
            </a:r>
          </a:p>
        </p:txBody>
      </p:sp>
    </p:spTree>
    <p:extLst>
      <p:ext uri="{BB962C8B-B14F-4D97-AF65-F5344CB8AC3E}">
        <p14:creationId xmlns:p14="http://schemas.microsoft.com/office/powerpoint/2010/main" val="40638365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810C1-A9C8-98AF-FA5D-C1277BA3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C2337-7422-0B60-6CC3-CA35E0512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1825625"/>
            <a:ext cx="16357982" cy="4351338"/>
          </a:xfrm>
        </p:spPr>
        <p:txBody>
          <a:bodyPr/>
          <a:lstStyle/>
          <a:p>
            <a:r>
              <a:rPr lang="en-GB" dirty="0"/>
              <a:t>      ≢∪(V='a')/+\V=';'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+/∨/¨N='a'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]Runtime -c "+/∨/¨N='a'" "≢∪(V='a')/+\V=';'"</a:t>
            </a:r>
          </a:p>
          <a:p>
            <a:r>
              <a:rPr lang="en-GB" dirty="0"/>
              <a:t>                                                                             </a:t>
            </a:r>
          </a:p>
          <a:p>
            <a:r>
              <a:rPr lang="en-GB" dirty="0"/>
              <a:t>  +/∨/¨N='a'        → 5.2E¯2 |   0% ⎕⎕⎕⎕⎕⎕⎕⎕⎕⎕⎕⎕⎕⎕⎕⎕⎕⎕⎕⎕⎕⎕⎕⎕⎕⎕⎕⎕⎕⎕⎕⎕⎕⎕⎕⎕⎕⎕⎕⎕ </a:t>
            </a:r>
          </a:p>
          <a:p>
            <a:r>
              <a:rPr lang="en-GB" dirty="0"/>
              <a:t>  ≢∪(V='a')/+\V=';' → 4.6E¯3 | -91% ⎕⎕⎕⎕</a:t>
            </a:r>
          </a:p>
        </p:txBody>
      </p:sp>
    </p:spTree>
    <p:extLst>
      <p:ext uri="{BB962C8B-B14F-4D97-AF65-F5344CB8AC3E}">
        <p14:creationId xmlns:p14="http://schemas.microsoft.com/office/powerpoint/2010/main" val="2332039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C0376-4C04-2AB6-2CB9-3018E667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than one way to do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785BA-E476-CF06-17F7-59B340040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≢∪(V=';')⍸⍥⍸V='a'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+/';</a:t>
            </a:r>
            <a:r>
              <a:rPr lang="en-GB" dirty="0" err="1"/>
              <a:t>a'⍷V∩'a</a:t>
            </a:r>
            <a:r>
              <a:rPr lang="en-GB" dirty="0"/>
              <a:t>;'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+/1≠¯2-/(⍸,⎕IO+≢)';'=</a:t>
            </a:r>
            <a:r>
              <a:rPr lang="en-GB" dirty="0" err="1"/>
              <a:t>V∩'a</a:t>
            </a:r>
            <a:r>
              <a:rPr lang="en-GB" dirty="0"/>
              <a:t>;'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+/2&lt;/0,(1⌽V=';')/+\V='a'</a:t>
            </a:r>
          </a:p>
          <a:p>
            <a:r>
              <a:rPr lang="en-GB" dirty="0"/>
              <a:t>281193</a:t>
            </a:r>
          </a:p>
          <a:p>
            <a:r>
              <a:rPr lang="en-GB" dirty="0"/>
              <a:t>      (V=';'){+/(⍺/⍵)≥a/1⌽a←⍺/⍨⍵∨⍺}V='a'</a:t>
            </a:r>
          </a:p>
          <a:p>
            <a:r>
              <a:rPr lang="en-GB" dirty="0"/>
              <a:t>281193</a:t>
            </a:r>
          </a:p>
        </p:txBody>
      </p:sp>
    </p:spTree>
    <p:extLst>
      <p:ext uri="{BB962C8B-B14F-4D97-AF65-F5344CB8AC3E}">
        <p14:creationId xmlns:p14="http://schemas.microsoft.com/office/powerpoint/2010/main" val="3906947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CBC01-84FC-F232-7FC7-9BA85B575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 check our 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A4C0E-B5CA-406B-E695-28BBEB5C9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test←';</a:t>
            </a:r>
            <a:r>
              <a:rPr lang="en-US" dirty="0" err="1"/>
              <a:t>the;quick;brown;fox</a:t>
            </a:r>
            <a:r>
              <a:rPr lang="en-US" dirty="0"/>
              <a:t>’</a:t>
            </a:r>
          </a:p>
          <a:p>
            <a:r>
              <a:rPr lang="en-GB" dirty="0"/>
              <a:t>      Split←{1↓¨(⍵=';')⊂⍵}</a:t>
            </a:r>
          </a:p>
          <a:p>
            <a:r>
              <a:rPr lang="en-GB" dirty="0"/>
              <a:t>      Split test </a:t>
            </a:r>
          </a:p>
          <a:p>
            <a:r>
              <a:rPr lang="en-GB" dirty="0"/>
              <a:t>┌───┬─────┬─────┬───┐</a:t>
            </a:r>
          </a:p>
          <a:p>
            <a:r>
              <a:rPr lang="en-GB" dirty="0"/>
              <a:t>│</a:t>
            </a:r>
            <a:r>
              <a:rPr lang="en-GB" dirty="0" err="1"/>
              <a:t>the│quick│brown│fox</a:t>
            </a:r>
            <a:r>
              <a:rPr lang="en-GB" dirty="0"/>
              <a:t>│</a:t>
            </a:r>
          </a:p>
          <a:p>
            <a:r>
              <a:rPr lang="en-GB" dirty="0"/>
              <a:t>└───┴─────┴─────┴───┘</a:t>
            </a:r>
          </a:p>
        </p:txBody>
      </p:sp>
    </p:spTree>
    <p:extLst>
      <p:ext uri="{BB962C8B-B14F-4D97-AF65-F5344CB8AC3E}">
        <p14:creationId xmlns:p14="http://schemas.microsoft.com/office/powerpoint/2010/main" val="1535475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498CC-5334-B1BA-4B41-A3E8874D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Selecting</a:t>
            </a:r>
            <a:r>
              <a:rPr lang="en-GB" dirty="0"/>
              <a:t> words that start with ‘con’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9D991-0525-592A-BA34-930295514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      test←';</a:t>
            </a:r>
            <a:r>
              <a:rPr lang="en-GB" sz="2000" dirty="0" err="1"/>
              <a:t>banana;cons;conman;apple;convey</a:t>
            </a:r>
            <a:r>
              <a:rPr lang="en-GB" sz="20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020260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C1307-D9F7-7893-526A-F976EFB9E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7AA8C-B1E7-A4B4-383B-E7600E6A6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Selecting</a:t>
            </a:r>
            <a:r>
              <a:rPr lang="en-GB" dirty="0"/>
              <a:t> words that start with ‘con’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AF063-17E4-1952-EDA5-EEFF2E6CC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      test←';</a:t>
            </a:r>
            <a:r>
              <a:rPr lang="en-GB" sz="2000" dirty="0" err="1"/>
              <a:t>banana;cons;conman;apple;convey</a:t>
            </a:r>
            <a:r>
              <a:rPr lang="en-GB" sz="2000" dirty="0"/>
              <a:t>’</a:t>
            </a:r>
          </a:p>
          <a:p>
            <a:r>
              <a:rPr lang="en-GB" sz="2000" dirty="0"/>
              <a:t>      [</a:t>
            </a:r>
          </a:p>
          <a:p>
            <a:r>
              <a:rPr lang="en-GB" sz="2000" dirty="0"/>
              <a:t>          test</a:t>
            </a:r>
          </a:p>
          <a:p>
            <a:r>
              <a:rPr lang="en-GB" sz="2000" dirty="0"/>
              <a:t>          ';</a:t>
            </a:r>
            <a:r>
              <a:rPr lang="en-GB" sz="2000" dirty="0" err="1"/>
              <a:t>con'⍷test</a:t>
            </a:r>
            <a:endParaRPr lang="en-GB" sz="2000" dirty="0"/>
          </a:p>
          <a:p>
            <a:r>
              <a:rPr lang="en-GB" sz="2000" dirty="0"/>
              <a:t>          ids←+\test=‘;’</a:t>
            </a:r>
          </a:p>
          <a:p>
            <a:r>
              <a:rPr lang="en-GB" sz="2000" dirty="0"/>
              <a:t>          ids∊(';</a:t>
            </a:r>
            <a:r>
              <a:rPr lang="en-GB" sz="2000" dirty="0" err="1"/>
              <a:t>con'⍷test</a:t>
            </a:r>
            <a:r>
              <a:rPr lang="en-GB" sz="2000" dirty="0"/>
              <a:t>)/ids</a:t>
            </a:r>
          </a:p>
          <a:p>
            <a:r>
              <a:rPr lang="en-GB" sz="2000" dirty="0"/>
              <a:t>      ]</a:t>
            </a:r>
          </a:p>
          <a:p>
            <a:r>
              <a:rPr lang="pt-BR" sz="2000" dirty="0"/>
              <a:t>; b a n a n a ; c o n s ; c o n m a n ; a p p l e ; c o n v e y</a:t>
            </a:r>
          </a:p>
          <a:p>
            <a:r>
              <a:rPr lang="pt-BR" sz="2000" dirty="0"/>
              <a:t>0 0 0 0 0 0 0 1 0 0 0 0 1 0 0 0 0 0 0 0 0 0 0 0 0 1 0 0 0 0 0 0</a:t>
            </a:r>
          </a:p>
          <a:p>
            <a:r>
              <a:rPr lang="pt-BR" sz="2000" dirty="0"/>
              <a:t>1 1 1 1 1 1 1 2 2 2 2 2 3 3 3 3 3 3 3 4 4 4 4 4 4 5 5 5 5 5 5 5</a:t>
            </a:r>
          </a:p>
          <a:p>
            <a:r>
              <a:rPr lang="pt-BR" sz="2000" dirty="0"/>
              <a:t>0 0 0 0 0 0 0 1 1 1 1 1 1 1 1 1 1 1 1 0 0 0 0 0 0 1 1 1 1 1 1 1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25825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80D2D-1714-B7EE-8B01-896A5F571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50552-91F5-6303-50C2-50F2F390C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Selecting</a:t>
            </a:r>
            <a:r>
              <a:rPr lang="en-GB" dirty="0"/>
              <a:t> words that start with ‘con’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307F-BC1C-0A16-5E2B-99C9A7E27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      test←';</a:t>
            </a:r>
            <a:r>
              <a:rPr lang="en-GB" sz="2000" dirty="0" err="1"/>
              <a:t>banana;cons;conman;apple;convey</a:t>
            </a:r>
            <a:r>
              <a:rPr lang="en-GB" sz="2000" dirty="0"/>
              <a:t>’</a:t>
            </a:r>
          </a:p>
          <a:p>
            <a:r>
              <a:rPr lang="en-GB" sz="2000" dirty="0"/>
              <a:t>      [</a:t>
            </a:r>
          </a:p>
          <a:p>
            <a:r>
              <a:rPr lang="en-GB" sz="2000" dirty="0"/>
              <a:t>          test</a:t>
            </a:r>
          </a:p>
          <a:p>
            <a:r>
              <a:rPr lang="en-GB" sz="2000" dirty="0"/>
              <a:t>          ';</a:t>
            </a:r>
            <a:r>
              <a:rPr lang="en-GB" sz="2000" dirty="0" err="1"/>
              <a:t>con'⍷test</a:t>
            </a:r>
            <a:endParaRPr lang="en-GB" sz="2000" dirty="0"/>
          </a:p>
          <a:p>
            <a:r>
              <a:rPr lang="en-GB" sz="2000" dirty="0"/>
              <a:t>          ids←+\test=‘;’</a:t>
            </a:r>
          </a:p>
          <a:p>
            <a:r>
              <a:rPr lang="en-GB" sz="2000" dirty="0"/>
              <a:t>          ids∊(';</a:t>
            </a:r>
            <a:r>
              <a:rPr lang="en-GB" sz="2000" dirty="0" err="1"/>
              <a:t>con'⍷test</a:t>
            </a:r>
            <a:r>
              <a:rPr lang="en-GB" sz="2000" dirty="0"/>
              <a:t>)/ids</a:t>
            </a:r>
          </a:p>
          <a:p>
            <a:r>
              <a:rPr lang="en-GB" sz="2000" dirty="0"/>
              <a:t>      ]</a:t>
            </a:r>
          </a:p>
          <a:p>
            <a:r>
              <a:rPr lang="pt-BR" sz="2000" dirty="0"/>
              <a:t>; b a n a n a ; c o n s ; c o n m a n ; a p p l e ; c o n v e y</a:t>
            </a:r>
          </a:p>
          <a:p>
            <a:r>
              <a:rPr lang="pt-BR" sz="2000" dirty="0"/>
              <a:t>0 0 0 0 0 0 0 1 0 0 0 0 1 0 0 0 0 0 0 0 0 0 0 0 0 1 0 0 0 0 0 0</a:t>
            </a:r>
          </a:p>
          <a:p>
            <a:r>
              <a:rPr lang="pt-BR" sz="2000" dirty="0"/>
              <a:t>1 1 1 1 1 1 1 2 2 2 2 2 3 3 3 3 3 3 3 4 4 4 4 4 4 5 5 5 5 5 5 5</a:t>
            </a:r>
          </a:p>
          <a:p>
            <a:r>
              <a:rPr lang="pt-BR" sz="2000" dirty="0"/>
              <a:t>0 0 0 0 0 0 0 1 1 1 1 1 1 1 1 1 1 1 1 0 0 0 0 0 0 1 1 1 1 1 1 1</a:t>
            </a:r>
          </a:p>
          <a:p>
            <a:r>
              <a:rPr lang="en-GB" sz="2000" dirty="0"/>
              <a:t>      </a:t>
            </a:r>
            <a:r>
              <a:rPr lang="en-GB" sz="2000" dirty="0" err="1"/>
              <a:t>m←ids</a:t>
            </a:r>
            <a:r>
              <a:rPr lang="en-GB" sz="2000" dirty="0"/>
              <a:t>∊(';</a:t>
            </a:r>
            <a:r>
              <a:rPr lang="en-GB" sz="2000" dirty="0" err="1"/>
              <a:t>con'⍷test</a:t>
            </a:r>
            <a:r>
              <a:rPr lang="en-GB" sz="2000" dirty="0"/>
              <a:t>)/ids</a:t>
            </a:r>
          </a:p>
          <a:p>
            <a:r>
              <a:rPr lang="en-GB" sz="2000" dirty="0"/>
              <a:t>      m/test</a:t>
            </a:r>
          </a:p>
          <a:p>
            <a:r>
              <a:rPr lang="en-GB" sz="2000" dirty="0"/>
              <a:t>;</a:t>
            </a:r>
            <a:r>
              <a:rPr lang="en-GB" sz="2000" dirty="0" err="1"/>
              <a:t>cons;conman;convey</a:t>
            </a: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035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20B3C-D0FE-FDE9-42C5-888654457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0E2C-8611-53EF-829B-971C57FD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‘Nested’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094A5-BD6E-C410-3D7A-C8155E012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</a:t>
            </a:r>
            <a:r>
              <a:rPr lang="it-IT" dirty="0" err="1"/>
              <a:t>N←'Alice</a:t>
            </a:r>
            <a:r>
              <a:rPr lang="it-IT" dirty="0"/>
              <a:t>' 'Bob' 'Charlie' 'Ben' </a:t>
            </a:r>
            <a:endParaRPr lang="en-GB" dirty="0"/>
          </a:p>
          <a:p>
            <a:r>
              <a:rPr lang="en-GB" dirty="0"/>
              <a:t>      M←↑N</a:t>
            </a:r>
          </a:p>
          <a:p>
            <a:r>
              <a:rPr lang="en-GB" dirty="0"/>
              <a:t>      M</a:t>
            </a:r>
          </a:p>
          <a:p>
            <a:r>
              <a:rPr lang="en-GB" dirty="0"/>
              <a:t>Alice</a:t>
            </a:r>
          </a:p>
          <a:p>
            <a:r>
              <a:rPr lang="en-GB" dirty="0"/>
              <a:t>Bob</a:t>
            </a:r>
          </a:p>
          <a:p>
            <a:r>
              <a:rPr lang="en-GB" dirty="0"/>
              <a:t>Charlie</a:t>
            </a:r>
          </a:p>
          <a:p>
            <a:r>
              <a:rPr lang="en-GB" dirty="0"/>
              <a:t>Ben</a:t>
            </a:r>
          </a:p>
        </p:txBody>
      </p:sp>
    </p:spTree>
    <p:extLst>
      <p:ext uri="{BB962C8B-B14F-4D97-AF65-F5344CB8AC3E}">
        <p14:creationId xmlns:p14="http://schemas.microsoft.com/office/powerpoint/2010/main" val="2017019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C33E-522F-404E-868F-176DD40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 it correct?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91EA5-A5C7-8ADA-740A-301C8B8BD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9101621" cy="4351338"/>
          </a:xfrm>
        </p:spPr>
        <p:txBody>
          <a:bodyPr>
            <a:normAutofit/>
          </a:bodyPr>
          <a:lstStyle/>
          <a:p>
            <a:r>
              <a:rPr lang="en-GB" sz="2400" dirty="0"/>
              <a:t>      </a:t>
            </a:r>
            <a:r>
              <a:rPr lang="en-GB" sz="2400" dirty="0" err="1"/>
              <a:t>answer←V</a:t>
            </a:r>
            <a:r>
              <a:rPr lang="en-GB" sz="2400" dirty="0"/>
              <a:t>/⍨ids∊(';</a:t>
            </a:r>
            <a:r>
              <a:rPr lang="en-GB" sz="2400" dirty="0" err="1"/>
              <a:t>con'⍷V</a:t>
            </a:r>
            <a:r>
              <a:rPr lang="en-GB" sz="2400" dirty="0"/>
              <a:t>)/ids←+\V=';'</a:t>
            </a:r>
          </a:p>
          <a:p>
            <a:r>
              <a:rPr lang="en-GB" sz="2400" dirty="0"/>
              <a:t>      (Split answer)≡{'con'≡3↑⍵}¨⍛/N</a:t>
            </a:r>
          </a:p>
          <a:p>
            <a:r>
              <a:rPr lang="en-GB" sz="2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395574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2468C-0A40-FA37-4CE2-9002EFCA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8244C-B55C-7A75-0F76-598F0D58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 it faster?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D211B-F329-17B7-07A0-4340B2812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9101621" cy="4351338"/>
          </a:xfrm>
        </p:spPr>
        <p:txBody>
          <a:bodyPr>
            <a:normAutofit/>
          </a:bodyPr>
          <a:lstStyle/>
          <a:p>
            <a:r>
              <a:rPr lang="en-GB" sz="2400" dirty="0"/>
              <a:t>      </a:t>
            </a:r>
            <a:r>
              <a:rPr lang="en-GB" sz="2400" dirty="0" err="1"/>
              <a:t>answer←V</a:t>
            </a:r>
            <a:r>
              <a:rPr lang="en-GB" sz="2400" dirty="0"/>
              <a:t>/⍨ids∊(';</a:t>
            </a:r>
            <a:r>
              <a:rPr lang="en-GB" sz="2400" dirty="0" err="1"/>
              <a:t>con'⍷V</a:t>
            </a:r>
            <a:r>
              <a:rPr lang="en-GB" sz="2400" dirty="0"/>
              <a:t>)/ids←+\V=';'</a:t>
            </a:r>
          </a:p>
          <a:p>
            <a:r>
              <a:rPr lang="en-GB" sz="2400" dirty="0"/>
              <a:t>      (Split answer)≡{'con'≡3↑⍵}¨⍛/N</a:t>
            </a:r>
          </a:p>
          <a:p>
            <a:r>
              <a:rPr lang="en-GB" sz="2400" dirty="0"/>
              <a:t>1</a:t>
            </a:r>
          </a:p>
          <a:p>
            <a:r>
              <a:rPr lang="en-GB" sz="2400" dirty="0"/>
              <a:t>      ]Runtime -c …                                                                                         </a:t>
            </a:r>
          </a:p>
          <a:p>
            <a:r>
              <a:rPr lang="en-GB" sz="2400" dirty="0"/>
              <a:t>  {'con'≡3↑⍵}¨⍛/N               → 3.8E¯2 |   0% ⎕⎕⎕⎕⎕⎕⎕⎕⎕⎕⎕⎕⎕⎕⎕⎕⎕⎕⎕⎕⎕⎕⎕⎕⎕⎕⎕⎕⎕⎕⎕⎕⎕⎕⎕⎕⎕⎕⎕⎕ </a:t>
            </a:r>
          </a:p>
          <a:p>
            <a:r>
              <a:rPr lang="en-GB" sz="2400" dirty="0"/>
              <a:t>* V/⍨ids∊(';</a:t>
            </a:r>
            <a:r>
              <a:rPr lang="en-GB" sz="2400" dirty="0" err="1"/>
              <a:t>con'⍷V</a:t>
            </a:r>
            <a:r>
              <a:rPr lang="en-GB" sz="2400" dirty="0"/>
              <a:t>)/ids←+\V=';' → 1.1E¯2 | -73% ⎕⎕⎕⎕⎕⎕⎕⎕⎕⎕⎕</a:t>
            </a:r>
          </a:p>
        </p:txBody>
      </p:sp>
    </p:spTree>
    <p:extLst>
      <p:ext uri="{BB962C8B-B14F-4D97-AF65-F5344CB8AC3E}">
        <p14:creationId xmlns:p14="http://schemas.microsoft.com/office/powerpoint/2010/main" val="9756861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968D-4DC1-D6B3-29C7-C4542E989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Reversing the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3482D-9F11-A759-9935-332075AB0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test←';</a:t>
            </a:r>
            <a:r>
              <a:rPr lang="en-GB" dirty="0" err="1"/>
              <a:t>first;second;third</a:t>
            </a:r>
            <a:r>
              <a:rPr lang="en-GB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7469643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21353-C067-71AD-068B-5381806FE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B56E-49B9-1962-D282-5D2F8F47A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Reversing the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AD189-9599-5D32-BD9C-3FAE72DF6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test←';</a:t>
            </a:r>
            <a:r>
              <a:rPr lang="en-GB" dirty="0" err="1"/>
              <a:t>first;second;third</a:t>
            </a:r>
            <a:r>
              <a:rPr lang="en-GB" dirty="0"/>
              <a:t>'</a:t>
            </a:r>
          </a:p>
          <a:p>
            <a:endParaRPr lang="en-GB" dirty="0"/>
          </a:p>
          <a:p>
            <a:r>
              <a:rPr lang="en-GB" dirty="0"/>
              <a:t>      ids←+\test=';'</a:t>
            </a:r>
          </a:p>
          <a:p>
            <a:r>
              <a:rPr lang="en-GB" dirty="0"/>
              <a:t>      test[⍒ids]</a:t>
            </a:r>
          </a:p>
          <a:p>
            <a:r>
              <a:rPr lang="en-GB" dirty="0"/>
              <a:t>;</a:t>
            </a:r>
            <a:r>
              <a:rPr lang="en-GB" dirty="0" err="1"/>
              <a:t>third;second;first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60715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75ABE-39CC-80E7-F107-324A07E3F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95729-B384-606B-6FB3-E67FBE32D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Reversing the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7A607-E4F7-AAE0-BDF0-4FB369169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test←';</a:t>
            </a:r>
            <a:r>
              <a:rPr lang="en-GB" dirty="0" err="1"/>
              <a:t>first;second;third</a:t>
            </a:r>
            <a:r>
              <a:rPr lang="en-GB" dirty="0"/>
              <a:t>'</a:t>
            </a:r>
          </a:p>
          <a:p>
            <a:endParaRPr lang="en-GB" dirty="0"/>
          </a:p>
          <a:p>
            <a:r>
              <a:rPr lang="en-GB" dirty="0"/>
              <a:t>      ids←+\test=';'</a:t>
            </a:r>
          </a:p>
          <a:p>
            <a:r>
              <a:rPr lang="en-GB" dirty="0"/>
              <a:t>      test[⍒ids]</a:t>
            </a:r>
          </a:p>
          <a:p>
            <a:r>
              <a:rPr lang="en-GB" dirty="0"/>
              <a:t>;</a:t>
            </a:r>
            <a:r>
              <a:rPr lang="en-GB" dirty="0" err="1"/>
              <a:t>third;second;first</a:t>
            </a:r>
            <a:endParaRPr lang="en-GB" dirty="0"/>
          </a:p>
          <a:p>
            <a:endParaRPr lang="en-GB" dirty="0"/>
          </a:p>
          <a:p>
            <a:r>
              <a:rPr lang="en-GB" dirty="0"/>
              <a:t>      [test ⋄ ids ⋄ ⍒ids ⋄ test[⍒ids]]</a:t>
            </a:r>
          </a:p>
          <a:p>
            <a:r>
              <a:rPr lang="en-GB" dirty="0"/>
              <a:t> ;  f  </a:t>
            </a:r>
            <a:r>
              <a:rPr lang="en-GB" dirty="0" err="1"/>
              <a:t>i</a:t>
            </a:r>
            <a:r>
              <a:rPr lang="en-GB" dirty="0"/>
              <a:t>  r  s  t ; s e  c  o  n  d ; t h </a:t>
            </a:r>
            <a:r>
              <a:rPr lang="en-GB" dirty="0" err="1"/>
              <a:t>i</a:t>
            </a:r>
            <a:r>
              <a:rPr lang="en-GB" dirty="0"/>
              <a:t> r d</a:t>
            </a:r>
          </a:p>
          <a:p>
            <a:r>
              <a:rPr lang="en-GB" dirty="0"/>
              <a:t> 1  1  1  1  1  1 2 2 2  2  2  2  2 3 3 3 3 3 3</a:t>
            </a:r>
          </a:p>
          <a:p>
            <a:r>
              <a:rPr lang="en-GB" dirty="0"/>
              <a:t>14 15 16 17 18 19 7 8 9 10 11 12 13 1 2 3 4 5 6</a:t>
            </a:r>
          </a:p>
          <a:p>
            <a:r>
              <a:rPr lang="en-GB" dirty="0"/>
              <a:t> ;  t  h  </a:t>
            </a:r>
            <a:r>
              <a:rPr lang="en-GB" dirty="0" err="1"/>
              <a:t>i</a:t>
            </a:r>
            <a:r>
              <a:rPr lang="en-GB" dirty="0"/>
              <a:t>  r  d ; s e  c  o  n  d ; f </a:t>
            </a:r>
            <a:r>
              <a:rPr lang="en-GB" dirty="0" err="1"/>
              <a:t>i</a:t>
            </a:r>
            <a:r>
              <a:rPr lang="en-GB" dirty="0"/>
              <a:t> r s t</a:t>
            </a:r>
          </a:p>
        </p:txBody>
      </p:sp>
    </p:spTree>
    <p:extLst>
      <p:ext uri="{BB962C8B-B14F-4D97-AF65-F5344CB8AC3E}">
        <p14:creationId xmlns:p14="http://schemas.microsoft.com/office/powerpoint/2010/main" val="7202560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9C71-D957-CEBD-01D2-02E67BE68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Reversing </a:t>
            </a:r>
            <a:r>
              <a:rPr lang="en-GB" i="1" dirty="0"/>
              <a:t>each</a:t>
            </a:r>
            <a:r>
              <a:rPr lang="en-GB" dirty="0"/>
              <a:t>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4D6A2-3078-B261-24FE-0234BD55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35267" cy="4351338"/>
          </a:xfrm>
        </p:spPr>
        <p:txBody>
          <a:bodyPr/>
          <a:lstStyle/>
          <a:p>
            <a:r>
              <a:rPr lang="en-GB" dirty="0"/>
              <a:t>      ⌽test[⍒ids]</a:t>
            </a:r>
          </a:p>
          <a:p>
            <a:r>
              <a:rPr lang="en-GB" dirty="0" err="1"/>
              <a:t>tsrif;dnoces;driht</a:t>
            </a:r>
            <a:r>
              <a:rPr lang="en-GB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214920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376DB-7FFE-D2E3-471C-FE8D61D95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935-34F8-2EBC-8DFD-5B4516989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Reversing </a:t>
            </a:r>
            <a:r>
              <a:rPr lang="en-GB" i="1" dirty="0"/>
              <a:t>each</a:t>
            </a:r>
            <a:r>
              <a:rPr lang="en-GB" dirty="0"/>
              <a:t>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A81E0-C7A7-4E9E-9AD6-99E5251D6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35267" cy="4351338"/>
          </a:xfrm>
        </p:spPr>
        <p:txBody>
          <a:bodyPr/>
          <a:lstStyle/>
          <a:p>
            <a:r>
              <a:rPr lang="en-GB" dirty="0"/>
              <a:t>      ⌽test[⍒ids]</a:t>
            </a:r>
          </a:p>
          <a:p>
            <a:r>
              <a:rPr lang="en-GB" dirty="0" err="1"/>
              <a:t>tsrif;dnoces;driht</a:t>
            </a:r>
            <a:r>
              <a:rPr lang="en-GB" dirty="0"/>
              <a:t>;    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⌽¨‘first’ ‘second’ ‘third’</a:t>
            </a:r>
            <a:endParaRPr lang="en-GB" dirty="0"/>
          </a:p>
          <a:p>
            <a:r>
              <a:rPr lang="en-GB" dirty="0"/>
              <a:t>      ¯1⌽⌽test[⍒ids]</a:t>
            </a:r>
          </a:p>
          <a:p>
            <a:r>
              <a:rPr lang="en-GB" dirty="0"/>
              <a:t>;</a:t>
            </a:r>
            <a:r>
              <a:rPr lang="en-GB" dirty="0" err="1"/>
              <a:t>tsrif;dnoces;driht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6026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21842-B64E-59CC-B626-19571236F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95429-B806-1000-D044-086C41067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Reversing </a:t>
            </a:r>
            <a:r>
              <a:rPr lang="en-GB" i="1" dirty="0"/>
              <a:t>each</a:t>
            </a:r>
            <a:r>
              <a:rPr lang="en-GB" dirty="0"/>
              <a:t>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3F2A3-5CA0-4818-367F-867F71893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35267" cy="4351338"/>
          </a:xfrm>
        </p:spPr>
        <p:txBody>
          <a:bodyPr/>
          <a:lstStyle/>
          <a:p>
            <a:r>
              <a:rPr lang="en-GB" dirty="0"/>
              <a:t>      ⌽test[⍒ids]</a:t>
            </a:r>
          </a:p>
          <a:p>
            <a:r>
              <a:rPr lang="en-GB" dirty="0" err="1"/>
              <a:t>tsrif;dnoces;driht</a:t>
            </a:r>
            <a:r>
              <a:rPr lang="en-GB" dirty="0"/>
              <a:t>;    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⌽¨‘first’ ‘second’ ‘third’</a:t>
            </a:r>
            <a:endParaRPr lang="en-GB" dirty="0"/>
          </a:p>
          <a:p>
            <a:r>
              <a:rPr lang="en-GB" dirty="0"/>
              <a:t>      ¯1⌽⌽test[⍒ids]</a:t>
            </a:r>
          </a:p>
          <a:p>
            <a:r>
              <a:rPr lang="en-GB" dirty="0"/>
              <a:t>;</a:t>
            </a:r>
            <a:r>
              <a:rPr lang="en-GB" dirty="0" err="1"/>
              <a:t>tsrif;dnoces;driht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/>
              <a:t>      test[¯1⌽⌽⍒ids]</a:t>
            </a:r>
          </a:p>
          <a:p>
            <a:r>
              <a:rPr lang="en-GB" dirty="0"/>
              <a:t>;</a:t>
            </a:r>
            <a:r>
              <a:rPr lang="en-GB" dirty="0" err="1"/>
              <a:t>tsrif;dnoces;driht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1750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6401E-2C0A-39E5-11AE-9DDD99303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 it correct?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AE41C-B437-6436-BCB7-8AD4CC274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(⌽N)≡Split V[⍒+\V=';']</a:t>
            </a:r>
          </a:p>
          <a:p>
            <a:r>
              <a:rPr lang="en-GB" dirty="0"/>
              <a:t>1</a:t>
            </a:r>
          </a:p>
          <a:p>
            <a:r>
              <a:rPr lang="en-GB" dirty="0"/>
              <a:t>      (⌽¨N)≡Split V[¯1⌽⌽⍒+\V=';']</a:t>
            </a:r>
          </a:p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381082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A7645-8A0B-39CA-09EF-1FF9A87C3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 it fast?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14AE9-C185-3A40-74BF-81CF053B6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5900401" cy="4351338"/>
          </a:xfrm>
        </p:spPr>
        <p:txBody>
          <a:bodyPr>
            <a:normAutofit/>
          </a:bodyPr>
          <a:lstStyle/>
          <a:p>
            <a:r>
              <a:rPr lang="en-GB" dirty="0"/>
              <a:t>      ]Runtime -c "⌽N" "V[⍒+\V=';']"</a:t>
            </a:r>
          </a:p>
          <a:p>
            <a:r>
              <a:rPr lang="en-GB" dirty="0"/>
              <a:t>                                                                        </a:t>
            </a:r>
          </a:p>
          <a:p>
            <a:r>
              <a:rPr lang="en-GB" dirty="0"/>
              <a:t>  ⌽N          → 2.9E¯3 |    0% ⎕⎕⎕⎕⎕⎕⎕⎕                                 </a:t>
            </a:r>
          </a:p>
          <a:p>
            <a:r>
              <a:rPr lang="en-GB" dirty="0"/>
              <a:t>* V[⍒+\V=';'] → 1.5E¯2 | +419% ⎕⎕⎕⎕⎕⎕⎕⎕⎕⎕⎕⎕⎕⎕⎕⎕⎕⎕⎕⎕⎕⎕⎕⎕⎕⎕⎕⎕⎕⎕⎕⎕⎕⎕⎕⎕⎕⎕⎕⎕ </a:t>
            </a:r>
          </a:p>
          <a:p>
            <a:endParaRPr lang="en-GB" dirty="0"/>
          </a:p>
          <a:p>
            <a:r>
              <a:rPr lang="en-GB" dirty="0"/>
              <a:t>      ]Runtime -c "⌽¨N" "V[¯1⌽⌽⍒+\V=';']"</a:t>
            </a:r>
          </a:p>
          <a:p>
            <a:r>
              <a:rPr lang="en-GB" dirty="0"/>
              <a:t>                                                                          </a:t>
            </a:r>
          </a:p>
          <a:p>
            <a:r>
              <a:rPr lang="en-GB" dirty="0"/>
              <a:t>  ⌽¨N             → 1.7E¯2 |  0% ⎕⎕⎕⎕⎕⎕⎕⎕⎕⎕⎕⎕⎕⎕⎕⎕⎕⎕⎕⎕⎕⎕⎕⎕⎕⎕⎕⎕⎕⎕⎕⎕⎕⎕⎕⎕⎕⎕⎕⎕ </a:t>
            </a:r>
          </a:p>
          <a:p>
            <a:r>
              <a:rPr lang="en-GB" dirty="0"/>
              <a:t>* V[¯1⌽⌽⍒+\V=';'] → 1.8E¯2 |  0% ⎕⎕⎕⎕⎕⎕⎕⎕⎕⎕⎕⎕⎕⎕⎕⎕⎕⎕⎕⎕⎕⎕⎕⎕⎕⎕⎕⎕⎕⎕⎕⎕⎕⎕⎕⎕⎕⎕⎕⎕ </a:t>
            </a:r>
          </a:p>
        </p:txBody>
      </p:sp>
    </p:spTree>
    <p:extLst>
      <p:ext uri="{BB962C8B-B14F-4D97-AF65-F5344CB8AC3E}">
        <p14:creationId xmlns:p14="http://schemas.microsoft.com/office/powerpoint/2010/main" val="154611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20B96-4E9E-E4EC-618D-472405990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3A206-E7CE-CB9E-22F8-2697E7BF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‘Nested’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3C9B1-13AD-CDE5-6CED-73E5A8C73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</a:t>
            </a:r>
            <a:r>
              <a:rPr lang="it-IT" dirty="0" err="1"/>
              <a:t>N←'Alice</a:t>
            </a:r>
            <a:r>
              <a:rPr lang="it-IT" dirty="0"/>
              <a:t>' 'Bob' 'Charlie' 'Ben' </a:t>
            </a:r>
            <a:endParaRPr lang="en-GB" dirty="0"/>
          </a:p>
          <a:p>
            <a:r>
              <a:rPr lang="en-GB" dirty="0"/>
              <a:t>      M←↑N</a:t>
            </a:r>
          </a:p>
          <a:p>
            <a:r>
              <a:rPr lang="en-GB" dirty="0"/>
              <a:t>      M</a:t>
            </a:r>
          </a:p>
          <a:p>
            <a:r>
              <a:rPr lang="en-GB" dirty="0"/>
              <a:t>Alice</a:t>
            </a:r>
          </a:p>
          <a:p>
            <a:r>
              <a:rPr lang="en-GB" dirty="0"/>
              <a:t>Bob</a:t>
            </a:r>
          </a:p>
          <a:p>
            <a:r>
              <a:rPr lang="en-GB" dirty="0"/>
              <a:t>Charlie</a:t>
            </a:r>
          </a:p>
          <a:p>
            <a:r>
              <a:rPr lang="en-GB" dirty="0"/>
              <a:t>Ben</a:t>
            </a:r>
          </a:p>
          <a:p>
            <a:r>
              <a:rPr lang="en-GB" dirty="0"/>
              <a:t>      </a:t>
            </a:r>
            <a:r>
              <a:rPr lang="en-US" dirty="0"/>
              <a:t>V←';</a:t>
            </a:r>
            <a:r>
              <a:rPr lang="en-US" dirty="0" err="1"/>
              <a:t>Alice;Bob;Charlie;Ben</a:t>
            </a:r>
            <a:r>
              <a:rPr lang="en-US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9811137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E9F84-CB5C-AAD9-1A84-229D663F7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Nested Reversal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CFD66-E686-FD6F-CF7C-27D336D4E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┌─────┬───┬───────┐         ┌─────┬───┬───────┐</a:t>
            </a:r>
          </a:p>
          <a:p>
            <a:r>
              <a:rPr lang="en-GB" dirty="0"/>
              <a:t>│ ... │ 3 │ * * * │    →    │ ... │ 3 │ * * * │</a:t>
            </a:r>
          </a:p>
          <a:p>
            <a:r>
              <a:rPr lang="en-GB" dirty="0"/>
              <a:t>└─────┴───┴─│─│─│─┘         └─────┴───┴─│─│─│─┘</a:t>
            </a:r>
          </a:p>
          <a:p>
            <a:r>
              <a:rPr lang="en-GB" dirty="0"/>
              <a:t>          ┌─┘ │ └─┐                     └─│─│─┐</a:t>
            </a:r>
          </a:p>
          <a:p>
            <a:r>
              <a:rPr lang="en-GB" dirty="0"/>
              <a:t>          │   │   │                   ┌───│─┘ │</a:t>
            </a:r>
          </a:p>
          <a:p>
            <a:r>
              <a:rPr lang="en-GB" dirty="0"/>
              <a:t>          ↓   ↓   ↓                   ↓   ↓   ↓</a:t>
            </a:r>
          </a:p>
          <a:p>
            <a:r>
              <a:rPr lang="en-GB" dirty="0"/>
              <a:t>         ┌─┐ ┌─┐ ┌─┐                 ┌─┐ ┌─┐ ┌─┐</a:t>
            </a:r>
          </a:p>
          <a:p>
            <a:r>
              <a:rPr lang="en-GB" dirty="0"/>
              <a:t>         │A│ │B│ │C│                 │A│ │B│ │C│</a:t>
            </a:r>
          </a:p>
          <a:p>
            <a:r>
              <a:rPr lang="en-GB" dirty="0"/>
              <a:t>         └─┘ └─┘ └─┘                 └─┘ └─┘ └─┘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9361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7771D-843B-9AFD-7742-CC077F868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C39E0-45A2-EC83-F31C-28718B08B9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Flat Techniques for Fun and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E647A-5B09-A46B-58B5-81D5978F7F97}"/>
              </a:ext>
            </a:extLst>
          </p:cNvPr>
          <p:cNvSpPr txBox="1"/>
          <p:nvPr/>
        </p:nvSpPr>
        <p:spPr>
          <a:xfrm>
            <a:off x="8796866" y="1566334"/>
            <a:ext cx="982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5302D2-71A6-B464-9124-D0D935608573}"/>
              </a:ext>
            </a:extLst>
          </p:cNvPr>
          <p:cNvSpPr txBox="1"/>
          <p:nvPr/>
        </p:nvSpPr>
        <p:spPr>
          <a:xfrm>
            <a:off x="7992532" y="2397331"/>
            <a:ext cx="982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✅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3C5187-ABEE-AF0B-3E5F-058EAD70594E}"/>
              </a:ext>
            </a:extLst>
          </p:cNvPr>
          <p:cNvSpPr txBox="1"/>
          <p:nvPr/>
        </p:nvSpPr>
        <p:spPr>
          <a:xfrm>
            <a:off x="8796866" y="2812829"/>
            <a:ext cx="2324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(mostly)</a:t>
            </a:r>
          </a:p>
        </p:txBody>
      </p:sp>
    </p:spTree>
    <p:extLst>
      <p:ext uri="{BB962C8B-B14F-4D97-AF65-F5344CB8AC3E}">
        <p14:creationId xmlns:p14="http://schemas.microsoft.com/office/powerpoint/2010/main" val="215661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6F540-6B27-F9C8-34DC-2B704F6E4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begin with ‘B’?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66381-B0AC-2870-8BC8-54116A1A0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+/'B'=⊃¨N</a:t>
            </a:r>
          </a:p>
          <a:p>
            <a:r>
              <a:rPr lang="en-GB" dirty="0"/>
              <a:t>2</a:t>
            </a:r>
          </a:p>
          <a:p>
            <a:r>
              <a:rPr lang="en-GB" dirty="0"/>
              <a:t>      +/'B'=M[;1]</a:t>
            </a:r>
          </a:p>
          <a:p>
            <a:r>
              <a:rPr lang="en-GB" dirty="0"/>
              <a:t>2</a:t>
            </a:r>
          </a:p>
          <a:p>
            <a:r>
              <a:rPr lang="en-GB" dirty="0"/>
              <a:t>      +/'B'=(¯1⌽V=';')/V</a:t>
            </a:r>
          </a:p>
          <a:p>
            <a:r>
              <a:rPr lang="en-GB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5354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4F08D-F661-9607-59B3-E23DEE482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F62D9-2275-97DD-BF45-AE017C840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4898190" cy="4351338"/>
          </a:xfrm>
        </p:spPr>
        <p:txBody>
          <a:bodyPr>
            <a:normAutofit/>
          </a:bodyPr>
          <a:lstStyle/>
          <a:p>
            <a:r>
              <a:rPr lang="en-GB" sz="2000" dirty="0"/>
              <a:t>      M←10000000 7⍴M</a:t>
            </a:r>
          </a:p>
          <a:p>
            <a:r>
              <a:rPr lang="en-GB" sz="2000" dirty="0"/>
              <a:t>      V←(2500000×⍴V)⍴V</a:t>
            </a:r>
          </a:p>
          <a:p>
            <a:r>
              <a:rPr lang="en-GB" sz="2000" dirty="0"/>
              <a:t>      N←10000000⍴'Alice' 'Bob' 'Charlie' 'Ben’</a:t>
            </a:r>
          </a:p>
        </p:txBody>
      </p:sp>
    </p:spTree>
    <p:extLst>
      <p:ext uri="{BB962C8B-B14F-4D97-AF65-F5344CB8AC3E}">
        <p14:creationId xmlns:p14="http://schemas.microsoft.com/office/powerpoint/2010/main" val="4254112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9DF2B-16D7-ED1C-7D06-E3FE6E498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8EFE9-F5F1-58C6-E494-C0C2F9EA1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47F0C-14A5-7C86-14F1-1748297C7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4898190" cy="4351338"/>
          </a:xfrm>
        </p:spPr>
        <p:txBody>
          <a:bodyPr>
            <a:normAutofit/>
          </a:bodyPr>
          <a:lstStyle/>
          <a:p>
            <a:r>
              <a:rPr lang="en-GB" sz="2000" dirty="0"/>
              <a:t>      M←10000000 7⍴M</a:t>
            </a:r>
          </a:p>
          <a:p>
            <a:r>
              <a:rPr lang="en-GB" sz="2000" dirty="0"/>
              <a:t>      V←(2500000×⍴V)⍴V</a:t>
            </a:r>
          </a:p>
          <a:p>
            <a:r>
              <a:rPr lang="en-GB" sz="2000" dirty="0"/>
              <a:t>      N←10000000⍴'Alice' 'Bob' 'Charlie' 'Ben’</a:t>
            </a:r>
          </a:p>
          <a:p>
            <a:endParaRPr lang="en-GB" sz="2000" dirty="0"/>
          </a:p>
          <a:p>
            <a:r>
              <a:rPr lang="en-GB" sz="2000" dirty="0"/>
              <a:t>      ]Runtime -c "+/'B'=M[;1]" "+/'B'=(¯1⌽V=';')/V" "+/'B'=⊃¨N"</a:t>
            </a:r>
          </a:p>
          <a:p>
            <a:endParaRPr lang="en-GB" sz="2000" dirty="0"/>
          </a:p>
          <a:p>
            <a:r>
              <a:rPr lang="en-GB" sz="2000" dirty="0"/>
              <a:t>  +/'B'=M[;1]        → 4.1E¯3 |     0% ⎕                                        </a:t>
            </a:r>
          </a:p>
          <a:p>
            <a:r>
              <a:rPr lang="en-GB" sz="2000" dirty="0"/>
              <a:t>  +/'B'=(¯1⌽V=';')/V → 1.2E¯2 |  +192% ⎕⎕                                       </a:t>
            </a:r>
          </a:p>
          <a:p>
            <a:r>
              <a:rPr lang="en-GB" sz="2000" dirty="0"/>
              <a:t>  +/'B'=⊃¨N          → 2.8E¯1 | +6863% ⎕⎕⎕⎕⎕⎕⎕⎕⎕⎕⎕⎕⎕⎕⎕⎕⎕⎕⎕⎕⎕⎕⎕⎕⎕⎕⎕⎕⎕⎕⎕⎕⎕⎕⎕⎕⎕⎕⎕⎕</a:t>
            </a:r>
          </a:p>
        </p:txBody>
      </p:sp>
    </p:spTree>
    <p:extLst>
      <p:ext uri="{BB962C8B-B14F-4D97-AF65-F5344CB8AC3E}">
        <p14:creationId xmlns:p14="http://schemas.microsoft.com/office/powerpoint/2010/main" val="60302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BF36-1FDE-C0D6-DAA9-CAA3575A1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arrays are stored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CE41D-44B1-F8AD-2968-F3477FD55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 3⍴⎕A</a:t>
            </a:r>
            <a:r>
              <a:rPr lang="en-GB" dirty="0">
                <a:latin typeface="+mn-lt"/>
              </a:rPr>
              <a:t> looks like</a:t>
            </a:r>
          </a:p>
          <a:p>
            <a:endParaRPr lang="en-GB" dirty="0"/>
          </a:p>
          <a:p>
            <a:pPr algn="ctr"/>
            <a:r>
              <a:rPr lang="en-GB" dirty="0"/>
              <a:t>┌─────┬─────┬─────────────┐</a:t>
            </a:r>
          </a:p>
          <a:p>
            <a:pPr algn="ctr"/>
            <a:r>
              <a:rPr lang="en-GB" dirty="0"/>
              <a:t>│ ... │ 2 3 │ A B C D E F │</a:t>
            </a:r>
          </a:p>
          <a:p>
            <a:pPr algn="ctr"/>
            <a:r>
              <a:rPr lang="en-GB" dirty="0"/>
              <a:t>└─────┴─────┴─────────────┘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129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0D0AD-FE64-F639-F5CC-CA00429E7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05949-CE4E-A8D6-FF44-2EE6A880F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arrays are stored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330BF-6C36-860A-4BA0-16B084736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'ABC' 'DEF'</a:t>
            </a:r>
            <a:r>
              <a:rPr lang="en-GB" dirty="0">
                <a:latin typeface="+mn-lt"/>
              </a:rPr>
              <a:t> looks like</a:t>
            </a:r>
          </a:p>
          <a:p>
            <a:endParaRPr lang="en-GB" sz="2000" dirty="0"/>
          </a:p>
          <a:p>
            <a:r>
              <a:rPr lang="en-GB" sz="2000" dirty="0"/>
              <a:t>            ┌──────────┐</a:t>
            </a:r>
          </a:p>
          <a:p>
            <a:r>
              <a:rPr lang="en-GB" sz="2000" dirty="0"/>
              <a:t>            │          ↓</a:t>
            </a:r>
          </a:p>
          <a:p>
            <a:r>
              <a:rPr lang="en-GB" sz="2000" dirty="0"/>
              <a:t>┌─────┬───┬─│───┐     ┌─────┬───┬───────┐     ┌─────┬───┬───────┐</a:t>
            </a:r>
          </a:p>
          <a:p>
            <a:r>
              <a:rPr lang="en-GB" sz="2000" dirty="0"/>
              <a:t>│ ... │ 2 │ * * │ ... │ ... │ 3 │ A B C │ ... │ ... │ 3 │ D E F │</a:t>
            </a:r>
          </a:p>
          <a:p>
            <a:r>
              <a:rPr lang="en-GB" sz="2000" dirty="0"/>
              <a:t>└─────┴───┴───│─┘     └─────┴───┴───────┘     └─────┴───┴───────┘</a:t>
            </a:r>
          </a:p>
          <a:p>
            <a:r>
              <a:rPr lang="en-GB" sz="2000" dirty="0"/>
              <a:t>              │                                ↑</a:t>
            </a:r>
          </a:p>
          <a:p>
            <a:r>
              <a:rPr lang="en-GB" sz="2000" dirty="0"/>
              <a:t>              └────────────────────────────────┘</a:t>
            </a:r>
          </a:p>
        </p:txBody>
      </p:sp>
    </p:spTree>
    <p:extLst>
      <p:ext uri="{BB962C8B-B14F-4D97-AF65-F5344CB8AC3E}">
        <p14:creationId xmlns:p14="http://schemas.microsoft.com/office/powerpoint/2010/main" val="349296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2165</Words>
  <Application>Microsoft Office PowerPoint</Application>
  <PresentationFormat>Widescreen</PresentationFormat>
  <Paragraphs>274</Paragraphs>
  <Slides>41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APL387 Unicode</vt:lpstr>
      <vt:lpstr>Aptos</vt:lpstr>
      <vt:lpstr>Aptos Display</vt:lpstr>
      <vt:lpstr>Arial</vt:lpstr>
      <vt:lpstr>Office Theme</vt:lpstr>
      <vt:lpstr>Flat Techniques for Fun and Performance</vt:lpstr>
      <vt:lpstr>‘Nested’ Data</vt:lpstr>
      <vt:lpstr>‘Nested’ Data</vt:lpstr>
      <vt:lpstr>‘Nested’ Data</vt:lpstr>
      <vt:lpstr>How many begin with ‘B’?</vt:lpstr>
      <vt:lpstr>Performance</vt:lpstr>
      <vt:lpstr>Performance</vt:lpstr>
      <vt:lpstr>How arrays are stored</vt:lpstr>
      <vt:lpstr>How arrays are stored</vt:lpstr>
      <vt:lpstr>Sharing data</vt:lpstr>
      <vt:lpstr>Test data</vt:lpstr>
      <vt:lpstr>Finding ‘b’ words again</vt:lpstr>
      <vt:lpstr>Finding ‘b’ words again</vt:lpstr>
      <vt:lpstr>Finding ‘b’ words again</vt:lpstr>
      <vt:lpstr>Finding ‘b’ words again</vt:lpstr>
      <vt:lpstr>Finding words that start with ‘con’ </vt:lpstr>
      <vt:lpstr>Finding words that start with ‘con’ </vt:lpstr>
      <vt:lpstr>Finding words that start with ‘con’ </vt:lpstr>
      <vt:lpstr>Finding words that start with ‘con’ </vt:lpstr>
      <vt:lpstr>How many words contain an ‘a’</vt:lpstr>
      <vt:lpstr>How many words contain an ‘a’</vt:lpstr>
      <vt:lpstr>How many words contain an ‘a’</vt:lpstr>
      <vt:lpstr>Performance</vt:lpstr>
      <vt:lpstr>Performance</vt:lpstr>
      <vt:lpstr>More than one way to do it</vt:lpstr>
      <vt:lpstr>To check our answers</vt:lpstr>
      <vt:lpstr>Selecting words that start with ‘con’</vt:lpstr>
      <vt:lpstr>Selecting words that start with ‘con’</vt:lpstr>
      <vt:lpstr>Selecting words that start with ‘con’</vt:lpstr>
      <vt:lpstr>Is it correct?</vt:lpstr>
      <vt:lpstr>Is it faster?</vt:lpstr>
      <vt:lpstr>Reversing the list</vt:lpstr>
      <vt:lpstr>Reversing the list</vt:lpstr>
      <vt:lpstr>Reversing the list</vt:lpstr>
      <vt:lpstr>Reversing each word</vt:lpstr>
      <vt:lpstr>Reversing each word</vt:lpstr>
      <vt:lpstr>Reversing each word</vt:lpstr>
      <vt:lpstr>Is it correct?</vt:lpstr>
      <vt:lpstr>Is it fast?</vt:lpstr>
      <vt:lpstr>Nested Reversal</vt:lpstr>
      <vt:lpstr>Flat Techniques for Fun and Performance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Asher Harvey-Smith</dc:creator>
  <cp:lastModifiedBy>Asher Harvey-Smith</cp:lastModifiedBy>
  <cp:revision>3</cp:revision>
  <dcterms:created xsi:type="dcterms:W3CDTF">2026-04-19T14:16:57Z</dcterms:created>
  <dcterms:modified xsi:type="dcterms:W3CDTF">2026-04-21T12:54:28Z</dcterms:modified>
</cp:coreProperties>
</file>