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2"/>
  </p:notesMasterIdLst>
  <p:sldIdLst>
    <p:sldId id="256" r:id="rId2"/>
    <p:sldId id="258" r:id="rId3"/>
    <p:sldId id="260" r:id="rId4"/>
    <p:sldId id="257" r:id="rId5"/>
    <p:sldId id="261" r:id="rId6"/>
    <p:sldId id="262" r:id="rId7"/>
    <p:sldId id="268" r:id="rId8"/>
    <p:sldId id="273" r:id="rId9"/>
    <p:sldId id="263" r:id="rId10"/>
    <p:sldId id="264" r:id="rId11"/>
    <p:sldId id="265" r:id="rId12"/>
    <p:sldId id="274" r:id="rId13"/>
    <p:sldId id="275" r:id="rId14"/>
    <p:sldId id="266" r:id="rId15"/>
    <p:sldId id="269" r:id="rId16"/>
    <p:sldId id="267" r:id="rId17"/>
    <p:sldId id="270" r:id="rId18"/>
    <p:sldId id="276" r:id="rId19"/>
    <p:sldId id="271" r:id="rId20"/>
    <p:sldId id="27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87"/>
    <p:restoredTop sz="84863"/>
  </p:normalViewPr>
  <p:slideViewPr>
    <p:cSldViewPr snapToGrid="0">
      <p:cViewPr varScale="1">
        <p:scale>
          <a:sx n="107" d="100"/>
          <a:sy n="107" d="100"/>
        </p:scale>
        <p:origin x="1384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DF2FEF-D772-FB46-951E-9BC539E6D726}" type="datetimeFigureOut">
              <a:rPr lang="en-US" smtClean="0"/>
              <a:t>5/5/26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DF739A-9279-9342-94C2-01179CA4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093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I’m being a bit facetious here… My role is to write </a:t>
            </a:r>
            <a:r>
              <a:rPr lang="en-US" dirty="0" err="1"/>
              <a:t>Javascript</a:t>
            </a:r>
            <a:r>
              <a:rPr lang="en-US" dirty="0"/>
              <a:t>, but I joined </a:t>
            </a:r>
            <a:r>
              <a:rPr lang="en-US" dirty="0" err="1"/>
              <a:t>Dyalog</a:t>
            </a:r>
            <a:r>
              <a:rPr lang="en-US" dirty="0"/>
              <a:t> because of curiosity for APL.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F739A-9279-9342-94C2-01179CA4573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7791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quite the end, but I wanted to note something interesting, and this sentence that was said to me by Stephen Taylor has stuck with me.</a:t>
            </a:r>
          </a:p>
          <a:p>
            <a:endParaRPr lang="en-US" dirty="0"/>
          </a:p>
          <a:p>
            <a:r>
              <a:rPr lang="en-US" dirty="0"/>
              <a:t>The concept is that ⎕ is how you interacted with systems originally. Before ⎕WC </a:t>
            </a:r>
            <a:r>
              <a:rPr lang="en-US" dirty="0" err="1"/>
              <a:t>etc</a:t>
            </a:r>
            <a:r>
              <a:rPr lang="en-US" dirty="0"/>
              <a:t>, that was it. Your interesting code (calculations, business logic…) wasn’t using ⎕. When ⎕WC came along, your interesting code was being enclosed by a ⎕WC application. We, as humans, mostly want to work on the interesting stuff.</a:t>
            </a:r>
          </a:p>
          <a:p>
            <a:endParaRPr lang="en-US" dirty="0"/>
          </a:p>
          <a:p>
            <a:r>
              <a:rPr lang="en-US" dirty="0"/>
              <a:t>Using Claude to do most of the UI work can be powerful; one ends up able to focus on the things you care about/are most important to the project at hand.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F739A-9279-9342-94C2-01179CA4573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909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can start a new LLM project and teach it these within a minute – it’s been convenient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F739A-9279-9342-94C2-01179CA4573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385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C1315C-8C3F-D3F0-F4FC-7C408A0C75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B9F888-F756-32DD-130B-D232BCCCF6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A74C7E-B190-B087-6BDE-1C4BF69E91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am clearly not my colleague Martina. So when Google can’t even do this simple task correctly…</a:t>
            </a:r>
          </a:p>
          <a:p>
            <a:endParaRPr lang="en-US" dirty="0"/>
          </a:p>
          <a:p>
            <a:r>
              <a:rPr lang="en-US" dirty="0"/>
              <a:t>I’m going to talk about an LLM success for a hobby project, but what I am </a:t>
            </a:r>
            <a:r>
              <a:rPr lang="en-US" b="1" dirty="0"/>
              <a:t>not</a:t>
            </a:r>
            <a:r>
              <a:rPr lang="en-US" dirty="0"/>
              <a:t> trying to do is </a:t>
            </a:r>
            <a:r>
              <a:rPr lang="en-US" b="0" dirty="0"/>
              <a:t>sell LLMs.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91EFD7-0A2E-B7BB-273C-7F5D7E6B4C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F739A-9279-9342-94C2-01179CA4573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342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slide plus I really do recommend reading it. I really do think it’s a wonderful demo.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F739A-9279-9342-94C2-01179CA4573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35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B8308E-092F-C640-1E90-EF111E7DFC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1D3C8C-4435-26D2-753E-D1086AC879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C8805A-FE8E-016E-72C3-63E1B6DBB9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Stephen Taylor mentioned the book to us, and I was immediately intrigued, so I dug in.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B8B355-74A6-0335-C289-EF613E5E5C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F739A-9279-9342-94C2-01179CA4573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141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FD4786-FB05-B148-C3B2-F62F343C4D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1D7C13-CA49-C986-974A-693EC09096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978701-3B8F-E686-7180-E7BF413740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Pedagogy is an interesting topic, and in this book we see teaching APL with a </a:t>
            </a:r>
            <a:r>
              <a:rPr lang="en-US" b="1" dirty="0"/>
              <a:t>purpose</a:t>
            </a:r>
            <a:r>
              <a:rPr lang="en-US" dirty="0"/>
              <a:t>. Not a bland ‘learn APL’ tome even though it’s considered to be an exemplar of ‘exploratory’ programming.</a:t>
            </a:r>
          </a:p>
          <a:p>
            <a:endParaRPr lang="en-US" dirty="0"/>
          </a:p>
          <a:p>
            <a:r>
              <a:rPr lang="en-US" dirty="0"/>
              <a:t>There were some adaptations I had to make, but nothing too bad. I shouldn’t admit to the one terrible mistake where I was only rendering in one quadrant of the sky, for some time. The core code was also sound.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EC709A-1ACB-CFA7-BC1E-54D526DB44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F739A-9279-9342-94C2-01179CA4573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814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in the actual presentation, I showed all of these full-screen.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F739A-9279-9342-94C2-01179CA4573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7166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OCR is not perfect: for example, ÷ is easily seen as +. I had to check some sections that didn’t come out perfect. It was almost perfect though.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F739A-9279-9342-94C2-01179CA4573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308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Interestingly, I had to change something by 0.&lt;some number of 0s&gt;1 in order to get output that matched the JPL dataset, but I forget what it was.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F739A-9279-9342-94C2-01179CA4573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0124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F739A-9279-9342-94C2-01179CA4573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173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66705-736F-1243-A8A2-7E08DB667EB2}" type="datetimeFigureOut">
              <a:rPr lang="en-US" smtClean="0"/>
              <a:t>5/5/26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4A79-489E-5E46-A046-F204BA3F6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891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66705-736F-1243-A8A2-7E08DB667EB2}" type="datetimeFigureOut">
              <a:rPr lang="en-US" smtClean="0"/>
              <a:t>5/5/26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4A79-489E-5E46-A046-F204BA3F6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615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66705-736F-1243-A8A2-7E08DB667EB2}" type="datetimeFigureOut">
              <a:rPr lang="en-US" smtClean="0"/>
              <a:t>5/5/26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4A79-489E-5E46-A046-F204BA3F6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487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66705-736F-1243-A8A2-7E08DB667EB2}" type="datetimeFigureOut">
              <a:rPr lang="en-US" smtClean="0"/>
              <a:t>5/5/26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4A79-489E-5E46-A046-F204BA3F6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821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66705-736F-1243-A8A2-7E08DB667EB2}" type="datetimeFigureOut">
              <a:rPr lang="en-US" smtClean="0"/>
              <a:t>5/5/26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4A79-489E-5E46-A046-F204BA3F6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210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66705-736F-1243-A8A2-7E08DB667EB2}" type="datetimeFigureOut">
              <a:rPr lang="en-US" smtClean="0"/>
              <a:t>5/5/26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4A79-489E-5E46-A046-F204BA3F6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754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66705-736F-1243-A8A2-7E08DB667EB2}" type="datetimeFigureOut">
              <a:rPr lang="en-US" smtClean="0"/>
              <a:t>5/5/26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4A79-489E-5E46-A046-F204BA3F6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560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66705-736F-1243-A8A2-7E08DB667EB2}" type="datetimeFigureOut">
              <a:rPr lang="en-US" smtClean="0"/>
              <a:t>5/5/26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4A79-489E-5E46-A046-F204BA3F6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34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66705-736F-1243-A8A2-7E08DB667EB2}" type="datetimeFigureOut">
              <a:rPr lang="en-US" smtClean="0"/>
              <a:t>5/5/26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4A79-489E-5E46-A046-F204BA3F6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383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66705-736F-1243-A8A2-7E08DB667EB2}" type="datetimeFigureOut">
              <a:rPr lang="en-US" smtClean="0"/>
              <a:t>5/5/26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4A79-489E-5E46-A046-F204BA3F6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05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66705-736F-1243-A8A2-7E08DB667EB2}" type="datetimeFigureOut">
              <a:rPr lang="en-US" smtClean="0"/>
              <a:t>5/5/26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4A79-489E-5E46-A046-F204BA3F6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107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66705-736F-1243-A8A2-7E08DB667EB2}" type="datetimeFigureOut">
              <a:rPr lang="en-US" smtClean="0"/>
              <a:t>5/5/26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14A79-489E-5E46-A046-F204BA3F6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530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2DFF1-869F-D348-DE71-88F74650FB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Reinvigorating STARMAP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B238F7-8865-09E6-7D72-890FA8B384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885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FA485F-DBF0-25AC-3318-51B78BB82C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1A5D8-154F-E4FB-77B4-AC43E25B9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did I do first?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05EAD-C1B7-3315-57E9-7CF68290D1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Fixed any errors that seemed to be transcription-based</a:t>
            </a:r>
          </a:p>
          <a:p>
            <a:r>
              <a:rPr lang="en-US" dirty="0"/>
              <a:t>Used Claude to write tests against </a:t>
            </a:r>
            <a:r>
              <a:rPr lang="en-US" i="1" dirty="0"/>
              <a:t>current</a:t>
            </a:r>
            <a:r>
              <a:rPr lang="en-US" dirty="0"/>
              <a:t> star charts</a:t>
            </a:r>
          </a:p>
          <a:p>
            <a:pPr lvl="1"/>
            <a:r>
              <a:rPr lang="en-US" dirty="0"/>
              <a:t>Seems we were slightly disagreeing with 1973</a:t>
            </a:r>
          </a:p>
          <a:p>
            <a:pPr lvl="1"/>
            <a:r>
              <a:rPr lang="en-US" dirty="0"/>
              <a:t>Generated tests based on current JPL datasets</a:t>
            </a:r>
          </a:p>
          <a:p>
            <a:pPr lvl="2"/>
            <a:r>
              <a:rPr lang="en-US" dirty="0"/>
              <a:t>Accepted the JPL data as correct, even when it disagreed with the source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437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D36D3-0E0B-54FE-05B9-EB54BD5EC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model, so now what?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06E56-0EFD-5EB7-99AA-C508EC85E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pre-recorded demo of a new UI that sits on top of STARMAP follows:</a:t>
            </a:r>
          </a:p>
          <a:p>
            <a:r>
              <a:rPr lang="en-US" dirty="0"/>
              <a:t>Input via a ‘friendly’ browser form</a:t>
            </a:r>
          </a:p>
          <a:p>
            <a:r>
              <a:rPr lang="en-US" dirty="0"/>
              <a:t>Now animated over a period of time</a:t>
            </a:r>
          </a:p>
          <a:p>
            <a:r>
              <a:rPr lang="en-US" dirty="0"/>
              <a:t>Visual confirmation that it seems to work</a:t>
            </a:r>
          </a:p>
          <a:p>
            <a:pPr lvl="1"/>
            <a:r>
              <a:rPr lang="en-US" dirty="0"/>
              <a:t>Celestial bodies seem to move at likely relative speed – note the moon</a:t>
            </a:r>
          </a:p>
          <a:p>
            <a:r>
              <a:rPr lang="en-US" dirty="0"/>
              <a:t>Available at https://</a:t>
            </a:r>
            <a:r>
              <a:rPr lang="en-US" dirty="0" err="1"/>
              <a:t>starmap.kirsopp.me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71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C7BED-B1E2-29AA-23E8-1F671B687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tarmap-animation-demo">
            <a:hlinkClick r:id="" action="ppaction://media"/>
            <a:extLst>
              <a:ext uri="{FF2B5EF4-FFF2-40B4-BE49-F238E27FC236}">
                <a16:creationId xmlns:a16="http://schemas.microsoft.com/office/drawing/2014/main" id="{0B632D5B-BE0F-644B-BE59-F6A260A7F542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"/>
            <a:ext cx="12192000" cy="6928939"/>
          </a:xfrm>
        </p:spPr>
      </p:pic>
    </p:spTree>
    <p:extLst>
      <p:ext uri="{BB962C8B-B14F-4D97-AF65-F5344CB8AC3E}">
        <p14:creationId xmlns:p14="http://schemas.microsoft.com/office/powerpoint/2010/main" val="428859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1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252A8-4449-A25B-A128-BB02D8155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Constellations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168C34-B7C0-F321-5C26-310815044E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”lines linking stars in the same constellation have been drawn in by hand” </a:t>
            </a:r>
            <a:r>
              <a:rPr lang="en-US" dirty="0"/>
              <a:t>– STARMAP book</a:t>
            </a:r>
          </a:p>
          <a:p>
            <a:pPr lvl="1"/>
            <a:r>
              <a:rPr lang="en-US" dirty="0"/>
              <a:t>I used freely available constellation data to automate hovering over a start to show a constellation. I’ve chosen </a:t>
            </a:r>
            <a:r>
              <a:rPr lang="en-US" dirty="0" err="1"/>
              <a:t>Betelgeux</a:t>
            </a:r>
            <a:r>
              <a:rPr lang="en-US" dirty="0"/>
              <a:t>, as I know that is in Orion.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C8E913-41A7-7B88-5546-247C3186FE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429000"/>
            <a:ext cx="4013200" cy="34323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1B22C3-56B5-D9ED-18B1-6050391730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0971" y="3429000"/>
            <a:ext cx="2422829" cy="343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183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21F40-EC90-E3CA-A4D1-751D3F5F7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5C3113-CD4F-CAEE-C595-CF9D0F9FA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3316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25C679-22EC-30B8-238A-54D4AE35E4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A14E6-8543-860A-BC7A-3264482A4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FD2376-DB82-359B-F1F3-4909DF01F8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Claude is the new </a:t>
            </a:r>
            <a:r>
              <a:rPr lang="en-US" dirty="0"/>
              <a:t>⎕ - Stephen Taylor</a:t>
            </a:r>
          </a:p>
        </p:txBody>
      </p:sp>
    </p:spTree>
    <p:extLst>
      <p:ext uri="{BB962C8B-B14F-4D97-AF65-F5344CB8AC3E}">
        <p14:creationId xmlns:p14="http://schemas.microsoft.com/office/powerpoint/2010/main" val="8842685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8E35C-3DFD-0A65-B780-3B655B116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LLM stuff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1FA52-C8F8-8962-65A8-63FF91E394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These slides are reserved in case I finish early…</a:t>
            </a:r>
          </a:p>
          <a:p>
            <a:r>
              <a:rPr lang="en-US" dirty="0"/>
              <a:t>They are a few examples of other LLM projects I got involved in outside of work</a:t>
            </a:r>
          </a:p>
        </p:txBody>
      </p:sp>
    </p:spTree>
    <p:extLst>
      <p:ext uri="{BB962C8B-B14F-4D97-AF65-F5344CB8AC3E}">
        <p14:creationId xmlns:p14="http://schemas.microsoft.com/office/powerpoint/2010/main" val="22786813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8D963-734C-8A8F-7454-B5001EA0E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vscode-apl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F765BE-304A-33F6-646D-107984FC12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Based on work by Gilgamesh Athoraya, developed further using LLMs by Martina Crippa</a:t>
            </a:r>
          </a:p>
          <a:p>
            <a:r>
              <a:rPr lang="en-US" dirty="0"/>
              <a:t>APL debugging from within VS Code</a:t>
            </a:r>
          </a:p>
          <a:p>
            <a:r>
              <a:rPr lang="en-US" dirty="0"/>
              <a:t>We are seeing more people using VS Code for their APL work</a:t>
            </a:r>
          </a:p>
          <a:p>
            <a:pPr lvl="1"/>
            <a:r>
              <a:rPr lang="en-US" dirty="0"/>
              <a:t>It is becoming standard tooling for many developers</a:t>
            </a:r>
          </a:p>
          <a:p>
            <a:r>
              <a:rPr lang="en-US" dirty="0"/>
              <a:t>Short demo…</a:t>
            </a:r>
          </a:p>
        </p:txBody>
      </p:sp>
    </p:spTree>
    <p:extLst>
      <p:ext uri="{BB962C8B-B14F-4D97-AF65-F5344CB8AC3E}">
        <p14:creationId xmlns:p14="http://schemas.microsoft.com/office/powerpoint/2010/main" val="27759900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0FA72-7386-4F4C-25ED-33E715288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vscode-apl-demo">
            <a:hlinkClick r:id="" action="ppaction://media"/>
            <a:extLst>
              <a:ext uri="{FF2B5EF4-FFF2-40B4-BE49-F238E27FC236}">
                <a16:creationId xmlns:a16="http://schemas.microsoft.com/office/drawing/2014/main" id="{7A8E7889-F8C7-D629-AA81-BE9B6E743854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00200" y="27075"/>
            <a:ext cx="8991600" cy="6830925"/>
          </a:xfrm>
        </p:spPr>
      </p:pic>
    </p:spTree>
    <p:extLst>
      <p:ext uri="{BB962C8B-B14F-4D97-AF65-F5344CB8AC3E}">
        <p14:creationId xmlns:p14="http://schemas.microsoft.com/office/powerpoint/2010/main" val="424316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9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BB374-5E58-E2AD-F36F-C3C408260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gritt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0A98E6-7E8E-50F3-75CE-977AB0FE17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implementation of the RIDE protocol, written in Go</a:t>
            </a:r>
          </a:p>
          <a:p>
            <a:r>
              <a:rPr lang="en-US" dirty="0"/>
              <a:t>An off-shoot of a project for scripting APL</a:t>
            </a:r>
          </a:p>
          <a:p>
            <a:pPr lvl="1"/>
            <a:r>
              <a:rPr lang="en-US" dirty="0"/>
              <a:t>…but it also grew to be a terminal UI</a:t>
            </a:r>
          </a:p>
          <a:p>
            <a:r>
              <a:rPr lang="en-US" dirty="0"/>
              <a:t>For LLMs, it is an easily available tool to execute APL code: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A colleague gave me a single line of APL that confused Claude</a:t>
            </a:r>
          </a:p>
          <a:p>
            <a:r>
              <a:rPr lang="en-US" dirty="0"/>
              <a:t>80+ mins to give me a full explanation through inspection</a:t>
            </a:r>
          </a:p>
          <a:p>
            <a:r>
              <a:rPr lang="en-US" dirty="0"/>
              <a:t>5 mins to give me a full explanation when enabled to execute expressions</a:t>
            </a:r>
          </a:p>
        </p:txBody>
      </p:sp>
    </p:spTree>
    <p:extLst>
      <p:ext uri="{BB962C8B-B14F-4D97-AF65-F5344CB8AC3E}">
        <p14:creationId xmlns:p14="http://schemas.microsoft.com/office/powerpoint/2010/main" val="1511690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12645-E835-B30B-75CA-D3FED3AD4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am 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A0A31-B4E4-3063-E084-BB0C66EEDA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Neil Kirsopp – just another JS hacker</a:t>
            </a:r>
          </a:p>
          <a:p>
            <a:pPr marL="0" indent="0">
              <a:buNone/>
            </a:pPr>
            <a:r>
              <a:rPr lang="en-US" dirty="0"/>
              <a:t>…sometimes likes to write some APL</a:t>
            </a:r>
          </a:p>
        </p:txBody>
      </p:sp>
    </p:spTree>
    <p:extLst>
      <p:ext uri="{BB962C8B-B14F-4D97-AF65-F5344CB8AC3E}">
        <p14:creationId xmlns:p14="http://schemas.microsoft.com/office/powerpoint/2010/main" val="31692363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DB5D1-D88A-7A48-6FC9-49870FD3E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gritt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559ECA-2A2C-E58E-1901-84F2E6F872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APL385 Unicode" panose="020B0709000202000203" pitchFamily="49" charset="0"/>
              </a:rPr>
              <a:t>gritt</a:t>
            </a:r>
            <a:r>
              <a:rPr lang="en-US" dirty="0">
                <a:latin typeface="APL385 Unicode" panose="020B0709000202000203" pitchFamily="49" charset="0"/>
              </a:rPr>
              <a:t> -l -e EXPRESSION</a:t>
            </a:r>
          </a:p>
          <a:p>
            <a:pPr lvl="1"/>
            <a:r>
              <a:rPr lang="en-US" dirty="0"/>
              <a:t>Launches </a:t>
            </a:r>
            <a:r>
              <a:rPr lang="en-US" dirty="0" err="1"/>
              <a:t>Dyalog</a:t>
            </a:r>
            <a:r>
              <a:rPr lang="en-US" dirty="0"/>
              <a:t>, runs the expression and closes </a:t>
            </a:r>
            <a:r>
              <a:rPr lang="en-US" dirty="0" err="1"/>
              <a:t>Dyalog</a:t>
            </a:r>
            <a:endParaRPr lang="en-US" dirty="0"/>
          </a:p>
          <a:p>
            <a:r>
              <a:rPr lang="en-US" dirty="0" err="1">
                <a:latin typeface="APL385 Unicode" panose="020B0709000202000203" pitchFamily="49" charset="0"/>
              </a:rPr>
              <a:t>gritt</a:t>
            </a:r>
            <a:r>
              <a:rPr lang="en-US" dirty="0">
                <a:latin typeface="APL385 Unicode" panose="020B0709000202000203" pitchFamily="49" charset="0"/>
              </a:rPr>
              <a:t> –</a:t>
            </a:r>
            <a:r>
              <a:rPr lang="en-US" dirty="0" err="1">
                <a:latin typeface="APL385 Unicode" panose="020B0709000202000203" pitchFamily="49" charset="0"/>
              </a:rPr>
              <a:t>addr</a:t>
            </a:r>
            <a:r>
              <a:rPr lang="en-US" dirty="0">
                <a:latin typeface="APL385 Unicode" panose="020B0709000202000203" pitchFamily="49" charset="0"/>
              </a:rPr>
              <a:t> HOST:PORT -e EXPRESSION</a:t>
            </a:r>
          </a:p>
          <a:p>
            <a:pPr lvl="1"/>
            <a:r>
              <a:rPr lang="en-US" dirty="0"/>
              <a:t>Connects to a </a:t>
            </a:r>
            <a:r>
              <a:rPr lang="en-US" dirty="0" err="1"/>
              <a:t>Dyalog</a:t>
            </a:r>
            <a:r>
              <a:rPr lang="en-US" dirty="0"/>
              <a:t> process and runs the expression</a:t>
            </a:r>
          </a:p>
          <a:p>
            <a:pPr lvl="1"/>
            <a:endParaRPr lang="en-US" dirty="0"/>
          </a:p>
          <a:p>
            <a:r>
              <a:rPr lang="en-US" dirty="0"/>
              <a:t>Easily connecting to a persistent </a:t>
            </a:r>
            <a:r>
              <a:rPr lang="en-US" dirty="0" err="1"/>
              <a:t>Dyalog</a:t>
            </a:r>
            <a:r>
              <a:rPr lang="en-US" dirty="0"/>
              <a:t> instance is where the advantage lies</a:t>
            </a:r>
          </a:p>
          <a:p>
            <a:pPr lvl="1"/>
            <a:r>
              <a:rPr lang="en-US" dirty="0"/>
              <a:t>LLMs can use this to try experiments and iterate without running full programs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65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829DA0-7BBB-CF0B-2FD0-6E7EF89F49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56CD4-1E54-2898-3111-F9041F996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am I?</a:t>
            </a:r>
            <a:br>
              <a:rPr lang="en-US" dirty="0"/>
            </a:br>
            <a:r>
              <a:rPr lang="en-US" dirty="0"/>
              <a:t>(according to the internet)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0DA0CBC-2324-0E71-2823-55DAC29B9F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b="49414"/>
          <a:stretch>
            <a:fillRect/>
          </a:stretch>
        </p:blipFill>
        <p:spPr>
          <a:xfrm>
            <a:off x="8325133" y="213550"/>
            <a:ext cx="3620075" cy="34193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4AF1F0-433C-4E92-733A-C1D646CAD836}"/>
              </a:ext>
            </a:extLst>
          </p:cNvPr>
          <p:cNvSpPr txBox="1"/>
          <p:nvPr/>
        </p:nvSpPr>
        <p:spPr>
          <a:xfrm>
            <a:off x="1915297" y="3632886"/>
            <a:ext cx="3151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Never fully trust the machines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6F1A09-7830-C1FD-C23F-8C4F394BD3B7}"/>
              </a:ext>
            </a:extLst>
          </p:cNvPr>
          <p:cNvSpPr txBox="1"/>
          <p:nvPr/>
        </p:nvSpPr>
        <p:spPr>
          <a:xfrm>
            <a:off x="9371196" y="3630572"/>
            <a:ext cx="1527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[I am not Martina]</a:t>
            </a:r>
          </a:p>
        </p:txBody>
      </p:sp>
    </p:spTree>
    <p:extLst>
      <p:ext uri="{BB962C8B-B14F-4D97-AF65-F5344CB8AC3E}">
        <p14:creationId xmlns:p14="http://schemas.microsoft.com/office/powerpoint/2010/main" val="226215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2D6AE-CBFE-EE44-B57D-DD1700EEF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STARMAP?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755253-7B3C-B5A7-2137-4CB6AF9307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It’s a wonderful little book</a:t>
            </a:r>
          </a:p>
          <a:p>
            <a:r>
              <a:rPr lang="en-US" dirty="0"/>
              <a:t>Originally written in 1973</a:t>
            </a:r>
          </a:p>
          <a:p>
            <a:pPr lvl="1"/>
            <a:r>
              <a:rPr lang="en-US" dirty="0"/>
              <a:t>Collaboration with an astronomer</a:t>
            </a:r>
          </a:p>
          <a:p>
            <a:pPr lvl="1"/>
            <a:r>
              <a:rPr lang="en-US" dirty="0"/>
              <a:t>IBM technical demo</a:t>
            </a:r>
          </a:p>
          <a:p>
            <a:r>
              <a:rPr lang="en-US" dirty="0"/>
              <a:t>The text I’ve worked from is from 1978</a:t>
            </a:r>
          </a:p>
          <a:p>
            <a:pPr lvl="1"/>
            <a:r>
              <a:rPr lang="en-US" dirty="0"/>
              <a:t>Published as a book/pamphlet</a:t>
            </a:r>
          </a:p>
          <a:p>
            <a:r>
              <a:rPr lang="en-US" dirty="0"/>
              <a:t>It uses a plotter!</a:t>
            </a:r>
          </a:p>
          <a:p>
            <a:pPr lvl="1"/>
            <a:r>
              <a:rPr lang="en-US" dirty="0"/>
              <a:t>We need a new UI</a:t>
            </a:r>
          </a:p>
        </p:txBody>
      </p:sp>
    </p:spTree>
    <p:extLst>
      <p:ext uri="{BB962C8B-B14F-4D97-AF65-F5344CB8AC3E}">
        <p14:creationId xmlns:p14="http://schemas.microsoft.com/office/powerpoint/2010/main" val="2220854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474E5A-1007-B676-4BC5-3F19C434F1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5CC94-33AC-D4C9-C363-0BA7F7B37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STARMAP, the repository?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F510CB-F069-0E6E-CA7A-49D7A38C5F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Transcribed by Stephen Taylor using his physical copy</a:t>
            </a:r>
          </a:p>
          <a:p>
            <a:pPr lvl="1"/>
            <a:r>
              <a:rPr lang="en-US" dirty="0"/>
              <a:t>He used Claude</a:t>
            </a:r>
          </a:p>
          <a:p>
            <a:pPr lvl="1"/>
            <a:r>
              <a:rPr lang="en-US" dirty="0"/>
              <a:t>There may have been some transcription issues</a:t>
            </a:r>
          </a:p>
          <a:p>
            <a:pPr lvl="2"/>
            <a:r>
              <a:rPr lang="en-US" dirty="0"/>
              <a:t>I used Claude to fix those</a:t>
            </a:r>
          </a:p>
        </p:txBody>
      </p:sp>
    </p:spTree>
    <p:extLst>
      <p:ext uri="{BB962C8B-B14F-4D97-AF65-F5344CB8AC3E}">
        <p14:creationId xmlns:p14="http://schemas.microsoft.com/office/powerpoint/2010/main" val="3717711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4507CB-37E2-2250-6CC5-DF73AA25BE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49A89-8F53-D474-8A1F-3EB9E576C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STARMAP?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D702AF-C6A2-C77B-7B04-F6F3D6EF15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teaching method is wonderful</a:t>
            </a:r>
          </a:p>
          <a:p>
            <a:pPr lvl="1"/>
            <a:r>
              <a:rPr lang="en-US" dirty="0"/>
              <a:t>I’d recommend anyone to read it</a:t>
            </a:r>
          </a:p>
          <a:p>
            <a:pPr lvl="1"/>
            <a:r>
              <a:rPr lang="en-US" dirty="0"/>
              <a:t>It teaches both astronomy and APL</a:t>
            </a:r>
          </a:p>
          <a:p>
            <a:pPr lvl="2"/>
            <a:r>
              <a:rPr lang="en-US" dirty="0"/>
              <a:t>I think this is a sweet spot for APL</a:t>
            </a:r>
          </a:p>
          <a:p>
            <a:r>
              <a:rPr lang="en-US" dirty="0"/>
              <a:t>But the source originates from IBM APL</a:t>
            </a:r>
          </a:p>
          <a:p>
            <a:pPr lvl="1"/>
            <a:r>
              <a:rPr lang="en-US" dirty="0"/>
              <a:t>Work required for adapting to </a:t>
            </a:r>
            <a:r>
              <a:rPr lang="en-US" dirty="0" err="1"/>
              <a:t>Dyalog</a:t>
            </a:r>
            <a:r>
              <a:rPr lang="en-US" dirty="0"/>
              <a:t> APL to get calculations working</a:t>
            </a:r>
          </a:p>
          <a:p>
            <a:pPr lvl="2"/>
            <a:r>
              <a:rPr lang="en-US" dirty="0"/>
              <a:t>Before creating any </a:t>
            </a:r>
            <a:r>
              <a:rPr lang="en-US" dirty="0" err="1"/>
              <a:t>visualisation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528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EB208-F5A4-0B29-192E-A1BB5F49E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STARMAP 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7D35D-2EA3-50EA-8695-8F78E0CDC5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902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8DE8C-25A8-DFD2-66EC-5AD2F7FAB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359E6DB-34E9-D8F8-4F33-0BEBA1B41A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3071532" cy="43513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749D94-3F2B-BF5C-3D04-1129A6A2B3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1059" y="0"/>
            <a:ext cx="4840941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E3BC13-D4F9-A7B3-2ECF-DEE1C22250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1532" y="0"/>
            <a:ext cx="4840941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1BD69AE-A2FC-F216-A3F4-91F4610C0055}"/>
              </a:ext>
            </a:extLst>
          </p:cNvPr>
          <p:cNvSpPr txBox="1"/>
          <p:nvPr/>
        </p:nvSpPr>
        <p:spPr>
          <a:xfrm>
            <a:off x="148281" y="4716463"/>
            <a:ext cx="29232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Descriptions of the calculations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relevant APL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result of plotting</a:t>
            </a:r>
          </a:p>
        </p:txBody>
      </p:sp>
    </p:spTree>
    <p:extLst>
      <p:ext uri="{BB962C8B-B14F-4D97-AF65-F5344CB8AC3E}">
        <p14:creationId xmlns:p14="http://schemas.microsoft.com/office/powerpoint/2010/main" val="988199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48FE1-0DA5-33F1-6373-77CD85538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did I do first?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041DDC-6782-D212-28A9-5B21D572E4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Fixed any errors that seemed to be transcription-based</a:t>
            </a:r>
          </a:p>
        </p:txBody>
      </p:sp>
    </p:spTree>
    <p:extLst>
      <p:ext uri="{BB962C8B-B14F-4D97-AF65-F5344CB8AC3E}">
        <p14:creationId xmlns:p14="http://schemas.microsoft.com/office/powerpoint/2010/main" val="32752382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5432</TotalTime>
  <Words>1014</Words>
  <Application>Microsoft Macintosh PowerPoint</Application>
  <PresentationFormat>Widescreen</PresentationFormat>
  <Paragraphs>111</Paragraphs>
  <Slides>20</Slides>
  <Notes>11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APL385 Unicode</vt:lpstr>
      <vt:lpstr>Aptos</vt:lpstr>
      <vt:lpstr>Arial</vt:lpstr>
      <vt:lpstr>Calibri</vt:lpstr>
      <vt:lpstr>Calibri Light</vt:lpstr>
      <vt:lpstr>Office 2013 - 2022 Theme</vt:lpstr>
      <vt:lpstr>Reinvigorating STARMAP</vt:lpstr>
      <vt:lpstr>Who am I?</vt:lpstr>
      <vt:lpstr>Who am I? (according to the internet)</vt:lpstr>
      <vt:lpstr>What is STARMAP?</vt:lpstr>
      <vt:lpstr>What is STARMAP, the repository?</vt:lpstr>
      <vt:lpstr>What is STARMAP?</vt:lpstr>
      <vt:lpstr>The STARMAP book</vt:lpstr>
      <vt:lpstr>PowerPoint Presentation</vt:lpstr>
      <vt:lpstr>What did I do first?</vt:lpstr>
      <vt:lpstr>What did I do first?</vt:lpstr>
      <vt:lpstr>Working model, so now what?</vt:lpstr>
      <vt:lpstr>PowerPoint Presentation</vt:lpstr>
      <vt:lpstr>Constellations</vt:lpstr>
      <vt:lpstr>Fin</vt:lpstr>
      <vt:lpstr>Fin</vt:lpstr>
      <vt:lpstr>More LLM stuff</vt:lpstr>
      <vt:lpstr>vscode-apl</vt:lpstr>
      <vt:lpstr>PowerPoint Presentation</vt:lpstr>
      <vt:lpstr>gritt</vt:lpstr>
      <vt:lpstr>gritt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Neil Kirsopp</dc:creator>
  <cp:lastModifiedBy>Neil Kirsopp</cp:lastModifiedBy>
  <cp:revision>4</cp:revision>
  <dcterms:created xsi:type="dcterms:W3CDTF">2026-04-19T05:39:46Z</dcterms:created>
  <dcterms:modified xsi:type="dcterms:W3CDTF">2026-05-05T15:29:56Z</dcterms:modified>
</cp:coreProperties>
</file>