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60" r:id="rId4"/>
    <p:sldId id="261" r:id="rId5"/>
    <p:sldId id="264" r:id="rId6"/>
    <p:sldId id="262" r:id="rId7"/>
    <p:sldId id="265" r:id="rId8"/>
    <p:sldId id="263" r:id="rId9"/>
    <p:sldId id="301" r:id="rId10"/>
    <p:sldId id="266" r:id="rId11"/>
    <p:sldId id="268" r:id="rId12"/>
    <p:sldId id="267" r:id="rId13"/>
    <p:sldId id="269" r:id="rId14"/>
    <p:sldId id="270" r:id="rId15"/>
    <p:sldId id="293" r:id="rId16"/>
    <p:sldId id="271" r:id="rId17"/>
    <p:sldId id="272" r:id="rId18"/>
    <p:sldId id="259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4" r:id="rId28"/>
    <p:sldId id="295" r:id="rId29"/>
    <p:sldId id="288" r:id="rId30"/>
    <p:sldId id="282" r:id="rId31"/>
    <p:sldId id="297" r:id="rId32"/>
    <p:sldId id="298" r:id="rId33"/>
    <p:sldId id="299" r:id="rId34"/>
    <p:sldId id="300" r:id="rId35"/>
    <p:sldId id="289" r:id="rId36"/>
    <p:sldId id="302" r:id="rId3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0"/>
    </p:embeddedFont>
    <p:embeddedFont>
      <p:font typeface="APL387 Unicode" panose="020B0709000202000203" pitchFamily="50" charset="0"/>
      <p:regular r:id="rId41"/>
    </p:embeddedFont>
    <p:embeddedFont>
      <p:font typeface="Hobo Std" panose="00000600000000000000" pitchFamily="50" charset="0"/>
      <p:regular r:id="rId42"/>
    </p:embeddedFont>
    <p:embeddedFont>
      <p:font typeface="Sarabun" panose="00000500000000000000" pitchFamily="2" charset="-34"/>
      <p:regular r:id="rId43"/>
      <p:bold r:id="rId44"/>
      <p:italic r:id="rId45"/>
      <p:boldItalic r:id="rId46"/>
    </p:embeddedFont>
    <p:embeddedFont>
      <p:font typeface="Stencil" panose="040409050D0802020404" pitchFamily="82" charset="0"/>
      <p:regular r:id="rId47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D7F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5508" autoAdjust="0"/>
  </p:normalViewPr>
  <p:slideViewPr>
    <p:cSldViewPr snapToGrid="0">
      <p:cViewPr>
        <p:scale>
          <a:sx n="100" d="100"/>
          <a:sy n="100" d="100"/>
        </p:scale>
        <p:origin x="756" y="15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NUL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2025-03-24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2025-03-24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0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24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da-DK" noProof="0"/>
              <a:t>Title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da-DK" noProof="0"/>
              <a:t>Presenter</a:t>
            </a:r>
            <a:endParaRPr lang="da-DK" noProof="0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1227" y="679296"/>
            <a:ext cx="2306274" cy="381037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da-DK" noProof="0"/>
              <a:t>PICinPIC WILL SHOW HERE, CONTENT COULD BE OBSCURED.  (invisible box)</a:t>
            </a:r>
            <a:endParaRPr lang="da-DK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94961"/>
            <a:ext cx="9144000" cy="487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7843C5-F4BA-A743-1177-12281B4AEA71}"/>
              </a:ext>
            </a:extLst>
          </p:cNvPr>
          <p:cNvGrpSpPr/>
          <p:nvPr userDrawn="1"/>
        </p:nvGrpSpPr>
        <p:grpSpPr>
          <a:xfrm>
            <a:off x="3803746" y="607684"/>
            <a:ext cx="1913872" cy="521224"/>
            <a:chOff x="558192" y="1034970"/>
            <a:chExt cx="1913872" cy="521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0A8FE2-7087-4A53-A826-6D33A860F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8192" y="1034970"/>
              <a:ext cx="489585" cy="5212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C98DA2-5071-4EB7-7568-CA6D7B0825CA}"/>
                </a:ext>
              </a:extLst>
            </p:cNvPr>
            <p:cNvSpPr txBox="1"/>
            <p:nvPr userDrawn="1"/>
          </p:nvSpPr>
          <p:spPr>
            <a:xfrm>
              <a:off x="1072890" y="1152307"/>
              <a:ext cx="1399174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sz="1600" kern="700" spc="-20" baseline="0" dirty="0">
                  <a:solidFill>
                    <a:srgbClr val="373535"/>
                  </a:solidFill>
                  <a:latin typeface="Hobo Std" panose="00000600000000000000" pitchFamily="50" charset="0"/>
                </a:rPr>
                <a:t>APL Germany</a:t>
              </a:r>
            </a:p>
          </p:txBody>
        </p:sp>
      </p:grpSp>
      <p:pic>
        <p:nvPicPr>
          <p:cNvPr id="11" name="Picture 9">
            <a:extLst>
              <a:ext uri="{FF2B5EF4-FFF2-40B4-BE49-F238E27FC236}">
                <a16:creationId xmlns:a16="http://schemas.microsoft.com/office/drawing/2014/main" id="{F32C7CC7-E5C2-A62F-85A0-EEA0C9E093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00231" y="1222396"/>
            <a:ext cx="2698708" cy="26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APL387 Unicode" panose="020B0709000202000203" pitchFamily="50" charset="0"/>
              </a:defRPr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chemeClr val="accent6"/>
                </a:solidFill>
              </a:rPr>
              <a:t>Fun with array notation and programmatic variable assignment</a:t>
            </a:r>
            <a:endParaRPr lang="da-DK" sz="1600" noProof="0" dirty="0">
              <a:solidFill>
                <a:schemeClr val="accent6"/>
              </a:solidFill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 dirty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67022" y="4818698"/>
            <a:ext cx="938248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Sarabun" panose="00000500000000000000" pitchFamily="2" charset="-34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 with array notation and programmatic variable assignment</a:t>
            </a:r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Adám Brudzewsky</a:t>
            </a:r>
            <a:endParaRPr lang="da-DK" noProof="0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D8AB-7218-C150-C91A-70AFBB8F601F}"/>
              </a:ext>
            </a:extLst>
          </p:cNvPr>
          <p:cNvSpPr txBox="1"/>
          <p:nvPr/>
        </p:nvSpPr>
        <p:spPr>
          <a:xfrm rot="20526629">
            <a:off x="5175594" y="2420133"/>
            <a:ext cx="3468914" cy="9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3600" cap="small" dirty="0">
                <a:solidFill>
                  <a:schemeClr val="accent6"/>
                </a:solidFill>
                <a:latin typeface="Stencil" panose="040409050D0802020404" pitchFamily="82" charset="0"/>
              </a:rPr>
              <a:t>v20.0</a:t>
            </a:r>
            <a:br>
              <a:rPr lang="en-GB" sz="3600" cap="small" dirty="0">
                <a:solidFill>
                  <a:schemeClr val="accent6"/>
                </a:solidFill>
                <a:latin typeface="Stencil" panose="040409050D0802020404" pitchFamily="82" charset="0"/>
              </a:rPr>
            </a:br>
            <a:r>
              <a:rPr lang="en-GB" sz="3600" cap="small" dirty="0">
                <a:solidFill>
                  <a:schemeClr val="accent6"/>
                </a:solidFill>
                <a:latin typeface="Stencil" panose="040409050D0802020404" pitchFamily="82" charset="0"/>
              </a:rPr>
              <a:t>’25Q2</a:t>
            </a:r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836B-B401-707B-26DF-718D722A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B66B1-92E4-6771-D667-6E7F07BB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0E10A3D-D759-2675-0462-A0071C8A6CB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8B03055-639F-4AE9-3456-1A5A25F6F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304590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E493-E786-EDF0-5E98-4730E278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7DBE1-AEE3-AC58-BF5E-76F83A94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935100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4255C75-BFF2-298C-4731-43CE721AEFF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E94BF51-49D5-EDE5-D0FF-088070AEB6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2792430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AC14-DF0F-8AF5-E260-B0F8877A1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AD998-9E36-0A8D-021C-1D12D2D6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094757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344243A-5C92-A526-1810-19266A05E56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FC59210-FEB4-E47D-C009-6D503C12B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1761515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08F28-F6C3-226E-03E2-D872CE65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2437E-629F-BFC2-4CC5-13BACEA2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935100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58FBB4D-B50C-3F48-84A9-EFC4B050785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F900D-6E9E-BA31-0CFC-6339EFC4E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).(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79566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9344-1D36-5C81-C2A2-36527BCB7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6065C1-A0E8-40F9-095E-D51D86BF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65728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5286D14-23F8-987A-E789-038908370D1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3273ED-7D69-60BC-00F3-636A006BB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).(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115901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2E877-E5EF-6FDB-B066-35AB7908F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E41A0-1D9A-AD19-8D04-FBF5592F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65728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2FE7DA-210E-0364-D9FB-4421418097C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DF80C4D-33A6-55D1-680B-6DB9D4F2F8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(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1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).(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349909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CA30-0C37-E6A4-64C0-1A2C474C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62095-C39B-F13C-2FCE-98C01D1E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877042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67F3732-F280-8DDB-32FC-6C342B5987D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590D0F1-4BE2-3B60-E5DC-D7A5485D3A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7 Unicode" panose="020B0709000202000203" pitchFamily="50" charset="0"/>
              </a:rPr>
              <a:t>⍝ must be positive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).(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279475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B7F0-930D-4FE9-D5D6-293D8105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D2D9DA-09AD-EBC8-49FB-F4299AEC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18985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9B89F3A-B9BA-267B-908D-7C011AE5CA4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9A40325-E696-DD93-D6F7-4FFD8DD2C0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←{(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7 Unicode" panose="020B0709000202000203" pitchFamily="50" charset="0"/>
              </a:rPr>
              <a:t>⍝ must be positive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  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).(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1585945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61C9F-6DB1-0B86-21AD-B0721399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'ns1'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'v1'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'v2'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ns2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FF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{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ns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⍎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⍺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,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'←⍵'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}/¨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nv1 nv2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names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{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ns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⍎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⍺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,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'←⍵'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}¨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vals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C3E0DD-EB97-C25B-1E6A-0C55697343A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0" indent="0" eaLnBrk="0" fontAlgn="base" hangingPunct="0"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ns1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'v1'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'v2'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buClrTx/>
              <a:buSzTx/>
              <a:buNone/>
            </a:pP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ns2 ns3 ns4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ns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⎕VSET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nv1 nv2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ns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⎕VSET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(↑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names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vals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()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⎕VSET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FFC040"/>
                </a:solidFill>
                <a:latin typeface="APL387 Unicode" panose="020B0709000202000203" pitchFamily="50" charset="0"/>
              </a:rPr>
              <a:t>…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12FE2-359B-8AFB-6480-AE23D754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528372" cy="685535"/>
          </a:xfrm>
        </p:spPr>
        <p:txBody>
          <a:bodyPr/>
          <a:lstStyle/>
          <a:p>
            <a:r>
              <a:rPr lang="en-GB" dirty="0"/>
              <a:t>💡 Programmatic assignment?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57433BC-134E-6F73-7DAB-877976B49A7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06E9-730E-3467-EA59-2565D998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A81E-5951-FB6F-3E02-88FABC86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40723" cy="324204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⍎¨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names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nvs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←{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⍵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(⍎¨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⍵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)}¨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{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⍵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(⍎¨↓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⍵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)}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⎕NL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2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1FC9AB-0DE8-7F0C-2F85-8777E08348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names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nvs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indent="0">
              <a:buNone/>
            </a:pPr>
            <a:b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GB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58F376-8A43-3855-6473-1452D6D4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528372" cy="685535"/>
          </a:xfrm>
        </p:spPr>
        <p:txBody>
          <a:bodyPr/>
          <a:lstStyle/>
          <a:p>
            <a:r>
              <a:rPr lang="en-GB" dirty="0"/>
              <a:t>💡 Programmatic retrieval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4AC6ADF-6346-701B-AE8E-27F3872325E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96FAB-4621-4F47-24B3-96392596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951858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[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'a'</a:t>
            </a:r>
            <a:b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</a:b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  'b'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]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[</a:t>
            </a: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'a'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AED35-3B29-A6D7-9A26-4BC6D8F8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💡 Array Notation?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0AC208D3-0E9A-5E8D-782D-B22570B5627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979D666-6BAA-3015-4629-0394DFCA13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394" y="1265238"/>
            <a:ext cx="2535506" cy="324167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a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'eh'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()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151866E-9C2E-FD7D-29F0-967AAB1957EF}"/>
              </a:ext>
            </a:extLst>
          </p:cNvPr>
          <p:cNvSpPr txBox="1">
            <a:spLocks/>
          </p:cNvSpPr>
          <p:nvPr/>
        </p:nvSpPr>
        <p:spPr>
          <a:xfrm>
            <a:off x="3319960" y="1264925"/>
            <a:ext cx="25344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'eh'</a:t>
            </a:r>
            <a:b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</a:b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  'bee'</a:t>
            </a:r>
            <a:b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</a:b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00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58C96-52E1-40C2-2992-D1E9C07A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109540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200↑⊃⎕NGET'/d/aplde2025a/people.csv'</a:t>
            </a:r>
          </a:p>
          <a:p>
            <a:pPr marL="0" indent="0">
              <a:buNone/>
            </a:pPr>
            <a:r>
              <a:rPr lang="en-GB" dirty="0" err="1">
                <a:latin typeface="APL387 Unicode" panose="020B0709000202000203" pitchFamily="50" charset="0"/>
              </a:rPr>
              <a:t>first,last,sex,dob,address,city,country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Uriab,Morris,M,20230512,"23, 14th Str",</a:t>
            </a:r>
            <a:r>
              <a:rPr lang="en-GB" dirty="0" err="1">
                <a:latin typeface="APL387 Unicode" panose="020B0709000202000203" pitchFamily="50" charset="0"/>
              </a:rPr>
              <a:t>Jingdezhen,China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Martha,Mitchell,F,20131129,"473, 27th Av",</a:t>
            </a:r>
            <a:r>
              <a:rPr lang="en-GB" dirty="0" err="1">
                <a:latin typeface="APL387 Unicode" panose="020B0709000202000203" pitchFamily="50" charset="0"/>
              </a:rPr>
              <a:t>Lyon,France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Lilah,Scott,F,20110527,"3483, 73rd Av",</a:t>
            </a:r>
            <a:r>
              <a:rPr lang="en-GB" dirty="0" err="1">
                <a:latin typeface="APL387 Unicode" panose="020B0709000202000203" pitchFamily="50" charset="0"/>
              </a:rPr>
              <a:t>Northavon,U</a:t>
            </a: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441230-4D5E-6F1D-D538-AFF0612B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557B978-CAA0-3A0A-F822-E86C1F9551F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5D668-E614-B050-A034-408B345A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64A2A8-09E3-DE74-9197-FE90CC62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8204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(∆table ∆cols)←⎕CSV </a:t>
            </a:r>
            <a:r>
              <a:rPr lang="en-GB" dirty="0" err="1">
                <a:latin typeface="APL387 Unicode" panose="020B0709000202000203" pitchFamily="50" charset="0"/>
              </a:rPr>
              <a:t>csvFile</a:t>
            </a:r>
            <a:r>
              <a:rPr lang="en-GB" dirty="0">
                <a:latin typeface="APL387 Unicode" panose="020B0709000202000203" pitchFamily="50" charset="0"/>
              </a:rPr>
              <a:t> ⍬ ⍬ 1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8255000" algn="r"/>
              </a:tabLst>
            </a:pPr>
            <a:r>
              <a:rPr lang="en-GB" dirty="0">
                <a:latin typeface="APL387 Unicode" panose="020B0709000202000203" pitchFamily="50" charset="0"/>
              </a:rPr>
              <a:t>      ∆table[;∆cols⍳⊆'last' 'first']</a:t>
            </a:r>
          </a:p>
          <a:p>
            <a:pPr marL="0" indent="0">
              <a:buNone/>
              <a:tabLst>
                <a:tab pos="8612188" algn="r"/>
              </a:tabLst>
            </a:pPr>
            <a:r>
              <a:rPr lang="en-GB" dirty="0">
                <a:latin typeface="APL387 Unicode" panose="020B0709000202000203" pitchFamily="50" charset="0"/>
              </a:rPr>
              <a:t>        </a:t>
            </a:r>
            <a:r>
              <a:rPr lang="en-GB" dirty="0">
                <a:solidFill>
                  <a:srgbClr val="00B0F0"/>
                </a:solidFill>
                <a:latin typeface="APL387 Unicode" panose="020B0709000202000203" pitchFamily="50" charset="0"/>
              </a:rPr>
              <a:t>➥</a:t>
            </a:r>
            <a:r>
              <a:rPr lang="en-GB" dirty="0">
                <a:latin typeface="APL387 Unicode" panose="020B0709000202000203" pitchFamily="50" charset="0"/>
              </a:rPr>
              <a:t>⌿⍨∆table[;∆cols⍳⊆'country']∊⊂'Germany'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Barnes  Idena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Cooper  Clyde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6827C-53B5-CB7C-977D-2EC29DFA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3615443-511B-46D6-54CE-505E742372D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8872-D6E3-2F89-52EE-C5EF3F47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4B1124-80E7-7409-90B3-1AEA3615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21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(∆</a:t>
            </a:r>
            <a:r>
              <a:rPr lang="en-GB" dirty="0" err="1">
                <a:latin typeface="APL387 Unicode" panose="020B0709000202000203" pitchFamily="50" charset="0"/>
              </a:rPr>
              <a:t>vals</a:t>
            </a:r>
            <a:r>
              <a:rPr lang="en-GB" dirty="0">
                <a:latin typeface="APL387 Unicode" panose="020B0709000202000203" pitchFamily="50" charset="0"/>
              </a:rPr>
              <a:t> ∆cols)←⎕CSV⍠2⊢csvFile ⍬ ⍬ 1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⎕VSET(↑∆cols)∆</a:t>
            </a:r>
            <a:r>
              <a:rPr lang="en-GB" dirty="0" err="1">
                <a:latin typeface="APL387 Unicode" panose="020B0709000202000203" pitchFamily="50" charset="0"/>
              </a:rPr>
              <a:t>vals</a:t>
            </a: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  <a:tabLst>
                <a:tab pos="8255000" algn="r"/>
              </a:tabLst>
            </a:pPr>
            <a:r>
              <a:rPr lang="en-GB" dirty="0">
                <a:latin typeface="APL387 Unicode" panose="020B0709000202000203" pitchFamily="50" charset="0"/>
              </a:rPr>
              <a:t>      (</a:t>
            </a:r>
            <a:r>
              <a:rPr lang="en-GB" dirty="0" err="1">
                <a:latin typeface="APL387 Unicode" panose="020B0709000202000203" pitchFamily="50" charset="0"/>
              </a:rPr>
              <a:t>last,⍪first</a:t>
            </a:r>
            <a:r>
              <a:rPr lang="en-GB" dirty="0">
                <a:latin typeface="APL387 Unicode" panose="020B0709000202000203" pitchFamily="50" charset="0"/>
              </a:rPr>
              <a:t>)⌿⍨country∊⊂'Germany'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Barnes  Idena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Cooper  Clyde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CCE676-C307-EFEF-4BF0-38F8F5C3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5B22839-E740-7EEC-CF03-1100C2A5F64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8F937-2AC7-5F68-7304-23EADD04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8CF25-88E9-05D3-E89D-32FB0D00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21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{⎕VSET(↑⍵)⍺}/ ⎕CSV⍠2⊢csvFile ⍬ ⍬ 1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(</a:t>
            </a:r>
            <a:r>
              <a:rPr lang="en-GB" dirty="0" err="1">
                <a:latin typeface="APL387 Unicode" panose="020B0709000202000203" pitchFamily="50" charset="0"/>
              </a:rPr>
              <a:t>last,⍪first</a:t>
            </a:r>
            <a:r>
              <a:rPr lang="en-GB" dirty="0">
                <a:latin typeface="APL387 Unicode" panose="020B0709000202000203" pitchFamily="50" charset="0"/>
              </a:rPr>
              <a:t>)⌿⍨country∊⊂'Germany'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Barnes  Idena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Cooper  Clyde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B0364C-ED4E-97D8-5058-54312332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339C4AF-241C-BD64-B176-A78FC65016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29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444B-D285-B719-9185-577F985D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5C537-B957-DDCE-6663-3B1E8BCD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21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</a:t>
            </a:r>
            <a:r>
              <a:rPr lang="en-GB" dirty="0" err="1">
                <a:latin typeface="APL387 Unicode" panose="020B0709000202000203" pitchFamily="50" charset="0"/>
              </a:rPr>
              <a:t>db</a:t>
            </a:r>
            <a:r>
              <a:rPr lang="en-GB" dirty="0">
                <a:latin typeface="APL387 Unicode" panose="020B0709000202000203" pitchFamily="50" charset="0"/>
              </a:rPr>
              <a:t>←{()⎕VSET(↑⍵)⍺}/⎕CSV⍠2⊢csvFile ⍬ ⍬ 1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db.((</a:t>
            </a:r>
            <a:r>
              <a:rPr lang="en-GB" dirty="0" err="1">
                <a:latin typeface="APL387 Unicode" panose="020B0709000202000203" pitchFamily="50" charset="0"/>
              </a:rPr>
              <a:t>last,⍪first</a:t>
            </a:r>
            <a:r>
              <a:rPr lang="en-GB" dirty="0">
                <a:latin typeface="APL387 Unicode" panose="020B0709000202000203" pitchFamily="50" charset="0"/>
              </a:rPr>
              <a:t>)⌿⍨country∊⊂'Germany')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Barnes  Idena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Cooper  Clyde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F80C0E-61B5-B643-D879-837AAAFF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0E46451-9EF4-E335-F1D5-95718C6E077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25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7EF8E-B8D8-0068-3B9A-AECF59BE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A707D5-1002-47AE-B567-CB188C1B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21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</a:t>
            </a:r>
            <a:r>
              <a:rPr lang="en-GB" dirty="0" err="1">
                <a:latin typeface="APL387 Unicode" panose="020B0709000202000203" pitchFamily="50" charset="0"/>
              </a:rPr>
              <a:t>db</a:t>
            </a:r>
            <a:r>
              <a:rPr lang="en-GB" dirty="0">
                <a:latin typeface="APL387 Unicode" panose="020B0709000202000203" pitchFamily="50" charset="0"/>
              </a:rPr>
              <a:t>←{()⎕VSET(↑⍵)⍺}/⎕CSV⍠2⊢csvFile ⍬ ⍬ 1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Where←{⊢()⎕VSET ⍵∘/¨@2¨⍺ ⎕VGET ¯2}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</a:t>
            </a:r>
            <a:r>
              <a:rPr lang="en-GB" dirty="0" err="1">
                <a:latin typeface="APL387 Unicode" panose="020B0709000202000203" pitchFamily="50" charset="0"/>
              </a:rPr>
              <a:t>db</a:t>
            </a:r>
            <a:r>
              <a:rPr lang="en-GB" dirty="0">
                <a:latin typeface="APL387 Unicode" panose="020B0709000202000203" pitchFamily="50" charset="0"/>
              </a:rPr>
              <a:t> Where </a:t>
            </a:r>
            <a:r>
              <a:rPr lang="en-GB" dirty="0" err="1">
                <a:latin typeface="APL387 Unicode" panose="020B0709000202000203" pitchFamily="50" charset="0"/>
              </a:rPr>
              <a:t>db.country</a:t>
            </a:r>
            <a:r>
              <a:rPr lang="en-GB" dirty="0">
                <a:latin typeface="APL387 Unicode" panose="020B0709000202000203" pitchFamily="50" charset="0"/>
              </a:rPr>
              <a:t>∊⊂'Germany'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#.[Namespace]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D435BF-7A49-5370-97D0-633740FD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681AF46-0953-BD61-6E62-7BF27D7730E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4AF3-7C04-D43A-FED7-E3B3F067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FC573-9A79-D54D-DA7E-FF1AE08B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2174" cy="3242040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</a:t>
            </a:r>
            <a:r>
              <a:rPr lang="en-GB" dirty="0" err="1">
                <a:latin typeface="APL387 Unicode" panose="020B0709000202000203" pitchFamily="50" charset="0"/>
              </a:rPr>
              <a:t>db</a:t>
            </a:r>
            <a:r>
              <a:rPr lang="en-GB" dirty="0">
                <a:latin typeface="APL387 Unicode" panose="020B0709000202000203" pitchFamily="50" charset="0"/>
              </a:rPr>
              <a:t>←{()⎕VSET(↑⍵)⍺}/⎕CSV⍠2⊢csvFile ⍬ ⍬ 1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Where←{⊢()⎕VSET ⍵∘/¨@2¨⍺ ⎕VGET ¯2}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View←{⊃{(↓⍺)⍪⍉↑⍵}/⍵ ⎕VGET 2}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     View </a:t>
            </a:r>
            <a:r>
              <a:rPr lang="en-GB" dirty="0" err="1">
                <a:latin typeface="APL387 Unicode" panose="020B0709000202000203" pitchFamily="50" charset="0"/>
              </a:rPr>
              <a:t>db</a:t>
            </a:r>
            <a:r>
              <a:rPr lang="en-GB" dirty="0">
                <a:latin typeface="APL387 Unicode" panose="020B0709000202000203" pitchFamily="50" charset="0"/>
              </a:rPr>
              <a:t> Where </a:t>
            </a:r>
            <a:r>
              <a:rPr lang="en-GB" dirty="0" err="1">
                <a:latin typeface="APL387 Unicode" panose="020B0709000202000203" pitchFamily="50" charset="0"/>
              </a:rPr>
              <a:t>db.country</a:t>
            </a:r>
            <a:r>
              <a:rPr lang="en-GB" dirty="0">
                <a:latin typeface="APL387 Unicode" panose="020B0709000202000203" pitchFamily="50" charset="0"/>
              </a:rPr>
              <a:t>∊⊂'Germany'</a:t>
            </a:r>
          </a:p>
          <a:p>
            <a:pPr marL="0" indent="0">
              <a:buNone/>
            </a:pPr>
            <a:r>
              <a:rPr lang="en-GB" dirty="0">
                <a:latin typeface="APL387 Unicode" panose="020B0709000202000203" pitchFamily="50" charset="0"/>
              </a:rPr>
              <a:t> address                  city       country  dob       first    last     sex    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38, Linda Dr, Suite 209  Bochum     Germany  20200617  Idena    Barnes   F       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 203, Mandel Av           Pforzheim  Germany  20080113  Clyde    Cooper   M       </a:t>
            </a:r>
          </a:p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A036E2-61E6-7E74-67E7-B66B7295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namespace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70FB926-E4C3-8492-AB11-20C3E804365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6A94-5E83-D71B-16C9-2C4F5B314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99BAA-4A62-84D3-1F07-14E7C837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values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⍎¨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values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names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values</a:t>
            </a:r>
            <a:r>
              <a:rPr lang="en-US" altLang="en-US" dirty="0" err="1">
                <a:solidFill>
                  <a:srgbClr val="0000FF"/>
                </a:solidFill>
                <a:latin typeface="APL387 Unicode" panose="020B0709000202000203" pitchFamily="50" charset="0"/>
              </a:rPr>
              <a:t>←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name_value_pairs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nameMat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values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2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1E11C8-6ED6-237B-5839-C17470449D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6AF26-1E3A-4616-4676-8FE894D4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528372" cy="685535"/>
          </a:xfrm>
        </p:spPr>
        <p:txBody>
          <a:bodyPr/>
          <a:lstStyle/>
          <a:p>
            <a:r>
              <a:rPr lang="en-GB" dirty="0"/>
              <a:t>💡 Programmatic retrieval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AEC1B6E0-0062-E713-9E0B-A3E8EBC001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75E6-6AFE-EBEA-BBFB-DE494ABD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51762-2C91-0B1D-BD40-01B15FEB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values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⍎¨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names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lv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values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name1 val1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name2 val2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values</a:t>
            </a:r>
            <a:r>
              <a:rPr lang="en-US" altLang="en-US" dirty="0" err="1">
                <a:solidFill>
                  <a:srgbClr val="0000FF"/>
                </a:solidFill>
                <a:latin typeface="APL387 Unicode" panose="020B0709000202000203" pitchFamily="50" charset="0"/>
              </a:rPr>
              <a:t>←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ns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PL387 Unicode" panose="020B0709000202000203" pitchFamily="50" charset="0"/>
              </a:rPr>
              <a:t>values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7C48A-EF3F-71DF-66BD-6CBD263E1C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63230-4070-F326-B46C-BA9548E1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528372" cy="685535"/>
          </a:xfrm>
        </p:spPr>
        <p:txBody>
          <a:bodyPr/>
          <a:lstStyle/>
          <a:p>
            <a:r>
              <a:rPr lang="en-GB" dirty="0"/>
              <a:t>💡 Default values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9BB2981-2441-D2FE-6A4D-9EC4C0FAEAD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2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1675-D183-E61B-D416-A92D4CF7A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2EB275-1EEB-0F28-1BC0-05FFF029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Parameter namespace argument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ADA2AD7-0E3E-3DDA-8E8E-1D6A0901FDC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F39D2FF-1BB8-804A-6EC3-5ACA50D07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step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340953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C95F21-9FC5-599C-CABC-F55C4385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code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E9321DD-2679-1A49-D2BB-8CA9A206CE5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9F1B09C-624B-9C0F-D331-647AAEBFA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265238"/>
            <a:ext cx="85280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PL387 Unicode" panose="020B0709000202000203" pitchFamily="50" charset="0"/>
              </a:rPr>
              <a:t>      Range 10 2 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10 12 14 16 18</a:t>
            </a:r>
          </a:p>
        </p:txBody>
      </p:sp>
    </p:spTree>
    <p:extLst>
      <p:ext uri="{BB962C8B-B14F-4D97-AF65-F5344CB8AC3E}">
        <p14:creationId xmlns:p14="http://schemas.microsoft.com/office/powerpoint/2010/main" val="14073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49EAC-C00A-D87D-E002-A44DBD06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42D9C-2F1F-9672-B332-802626B6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Default values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034D3CE-B1B3-0B06-7BA2-506FA0DF74F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5B5625-A4D5-C6F3-376F-DE78AF901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 step 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'from'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'step'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808080"/>
                </a:solidFill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'to'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8080"/>
                </a:solidFill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125419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25E8-BB1F-5168-6C47-014B3967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29B143-F585-152E-D35F-AB34D56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Default values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EB67932-3E3A-194F-B1BE-38B37FF0D22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C61E0F9-CAF6-2C73-C71D-3C7B7153D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 step 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'from'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'step'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'to'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1507867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089E-7B73-4BE3-2B71-A91557C8D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F3BC8-6946-FF73-3EA5-FB8D8366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Default values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D1282FA-4CD8-8D2F-B7D4-F8A4BFB7EEF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ABA3275-70EC-F692-3B06-FB1B5EA9F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:Trap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 step 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'from'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'step'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'to'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:Else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⎕SIGNAL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⊂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⎕DMX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'Message'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EndTrap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3577040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AB69F-BE3B-40FC-AC65-50C96A82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F565E-400A-A559-90BA-34AE5010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Default values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3D16E44-D1A0-3CEE-C55A-8088907E004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DF27A0-27E7-4705-D19B-143E59A43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{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debug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:Trap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↓⍨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VGET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⊂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'debug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 step 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'from'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'step'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'to'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:Else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⎕SIGNAL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⊂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⎕DMX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'Message'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EndTrap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2143901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689A2-A768-D66B-BDE7-BAC43FDCB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28807-0FC4-C967-6330-E9C4F02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 dirty="0"/>
              <a:t>Default values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1A9C8B7-1C5D-3EBD-41D5-A6DBCD39442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7D14801-3953-AD4A-5ECB-49AD57788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{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debug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:Trap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VGET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⊂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'debug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 step 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'from'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'step'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lang="en-US" altLang="en-US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'to'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:Else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⎕SIGNAL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⊂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¯2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⎕VGET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⎕DMX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'EM'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7 Unicode" panose="020B0709000202000203" pitchFamily="50" charset="0"/>
              </a:rPr>
              <a:t>'Message'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EndTrap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2133483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888F6E-45BD-CD1F-0836-1A8D0B5E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6713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Matrix, Vector: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[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'a'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]</a:t>
            </a:r>
            <a:r>
              <a:rPr lang="en-GB" dirty="0"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'eh'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/>
              <a:t>Namespace:	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a</a:t>
            </a:r>
            <a:r>
              <a:rPr lang="en-GB" dirty="0" err="1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 err="1">
                <a:solidFill>
                  <a:srgbClr val="008080"/>
                </a:solidFill>
                <a:latin typeface="APL387 Unicode" panose="020B0709000202000203" pitchFamily="50" charset="0"/>
              </a:rPr>
              <a:t>'eh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   ()</a:t>
            </a:r>
          </a:p>
          <a:p>
            <a:pPr marL="0" indent="0">
              <a:buNone/>
            </a:pPr>
            <a:r>
              <a:rPr lang="en-GB" dirty="0"/>
              <a:t>Merge Namespace:	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ns1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ns2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ns1 ns2</a:t>
            </a:r>
          </a:p>
          <a:p>
            <a:pPr marL="0" indent="0">
              <a:buNone/>
            </a:pPr>
            <a:r>
              <a:rPr lang="en-GB" dirty="0"/>
              <a:t>Value Get: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names</a:t>
            </a:r>
            <a:r>
              <a:rPr lang="en-GB" dirty="0">
                <a:latin typeface="APL387 Unicode" panose="020B0709000202000203" pitchFamily="50" charset="0"/>
              </a:rPr>
              <a:t>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¯2</a:t>
            </a:r>
            <a:r>
              <a:rPr lang="en-GB" dirty="0">
                <a:latin typeface="APL387 Unicode" panose="020B0709000202000203" pitchFamily="50" charset="0"/>
              </a:rPr>
              <a:t>   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2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nv1 nv2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values</a:t>
            </a:r>
          </a:p>
          <a:p>
            <a:pPr marL="0" indent="0">
              <a:buNone/>
            </a:pPr>
            <a:r>
              <a:rPr lang="en-GB" dirty="0"/>
              <a:t>Value Set: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nv1 nv2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values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7E3613-89DE-E6EE-F873-BBEA94A8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279B067D-DE95-CDE5-0123-06B43CCDB4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74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DB2AF-6370-6CDA-63DC-B66F0D0B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884F5-8AA5-5178-A649-6A261511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6713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Matrix, Vector: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[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'a'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]</a:t>
            </a:r>
            <a:r>
              <a:rPr lang="en-GB" dirty="0"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'eh'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/>
              <a:t>Namespace:	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a</a:t>
            </a:r>
            <a:r>
              <a:rPr lang="en-GB" dirty="0" err="1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 err="1">
                <a:solidFill>
                  <a:srgbClr val="008080"/>
                </a:solidFill>
                <a:latin typeface="APL387 Unicode" panose="020B0709000202000203" pitchFamily="50" charset="0"/>
              </a:rPr>
              <a:t>'eh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   ()</a:t>
            </a:r>
          </a:p>
          <a:p>
            <a:pPr marL="0" indent="0">
              <a:buNone/>
            </a:pPr>
            <a:r>
              <a:rPr lang="en-GB" dirty="0"/>
              <a:t>Merge Namespace:	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ns1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ns2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ns1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ns2</a:t>
            </a:r>
          </a:p>
          <a:p>
            <a:pPr marL="0" indent="0">
              <a:buNone/>
            </a:pPr>
            <a:r>
              <a:rPr lang="en-GB" dirty="0"/>
              <a:t>Value Get: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names</a:t>
            </a:r>
            <a:r>
              <a:rPr lang="en-GB" dirty="0">
                <a:latin typeface="APL387 Unicode" panose="020B0709000202000203" pitchFamily="50" charset="0"/>
              </a:rPr>
              <a:t>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¯2</a:t>
            </a:r>
            <a:r>
              <a:rPr lang="en-GB" dirty="0">
                <a:latin typeface="APL387 Unicode" panose="020B0709000202000203" pitchFamily="50" charset="0"/>
              </a:rPr>
              <a:t>   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2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1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values</a:t>
            </a:r>
          </a:p>
          <a:p>
            <a:pPr marL="0" indent="0">
              <a:buNone/>
            </a:pPr>
            <a:r>
              <a:rPr lang="en-GB" dirty="0"/>
              <a:t>Value Set: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nv1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nv2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values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28AF33-7E36-2962-EA11-65CCE552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C5110856-3A7E-B028-288E-06CECE9090E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962E1-24F5-2C6E-7051-312CB46B03BD}"/>
              </a:ext>
            </a:extLst>
          </p:cNvPr>
          <p:cNvSpPr txBox="1"/>
          <p:nvPr/>
        </p:nvSpPr>
        <p:spPr>
          <a:xfrm rot="20528063">
            <a:off x="7718495" y="253141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defaults</a:t>
            </a:r>
          </a:p>
        </p:txBody>
      </p:sp>
    </p:spTree>
    <p:extLst>
      <p:ext uri="{BB962C8B-B14F-4D97-AF65-F5344CB8AC3E}">
        <p14:creationId xmlns:p14="http://schemas.microsoft.com/office/powerpoint/2010/main" val="172816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5509-714F-20F5-F4DD-F28F63D66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1C86CC-B663-D1DE-7B55-EEA0FA7A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code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3BB91230-8811-6299-10BA-E4C96839F6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8BDEF-1267-AB3B-75F5-4588F0EAA6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265238"/>
            <a:ext cx="85280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:Select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≢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:Case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:Case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(↑,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,↓)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:Case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:EndSelect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591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760B-29C2-A77F-A480-04A196E7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35A4CA-71D7-FCFA-9579-A343A33D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code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FC261E5-310E-FC94-15B8-B613AEF6421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943D6-1D66-B732-6843-BE32BEE39C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265238"/>
            <a:ext cx="85280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58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41 12 58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96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12C7B-80C9-DDED-A9C8-8042584F6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541285-0A9E-E445-7235-BFB6DA63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code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B53C6328-277C-8372-88F4-EAF23F725F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9C90C-1819-0DF0-7945-07D372CCF8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265238"/>
            <a:ext cx="85280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58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args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41 12 58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Range 10 18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249980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F688-CB74-643D-402C-CEF6F4147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AE7B8-EA69-BB7F-77C5-6AFA4F6E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36700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4BE68AF-9B25-EBBC-ADBD-04BFC11243C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392097-D189-B420-FACD-45CBA826A5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p←⎕NS⍬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p.from←10 ⋄ p.to←18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p</a:t>
            </a:r>
            <a:b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349725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F0E9B-3BAA-6C54-E92B-9C1337F2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51214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FFF2BF0-1500-034A-49C7-D854A47365A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3BD6F0-980C-4F6D-B861-E37E88BC2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p←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 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213937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2437-F36C-4149-098C-D7CE74B64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57995-4BC4-2CF6-0D09-712D1699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051214" cy="685535"/>
          </a:xfrm>
        </p:spPr>
        <p:txBody>
          <a:bodyPr/>
          <a:lstStyle/>
          <a:p>
            <a:r>
              <a:rPr lang="en-GB"/>
              <a:t>Parameter namespace argument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1D6814F-8490-F330-BB58-E1D5E7AC13D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A1EA941-3520-6CBA-AB9A-5894A00E5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64925"/>
            <a:ext cx="8528373" cy="32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)←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0 1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7 Unicode" panose="020B0709000202000203" pitchFamily="50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params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seq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←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,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+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×⍳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÷⍨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7 Unicode" panose="020B0709000202000203" pitchFamily="50" charset="0"/>
              </a:rPr>
              <a:t>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7 Unicode" panose="020B0709000202000203" pitchFamily="50" charset="0"/>
              </a:rPr>
              <a:t>from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7 Unicode" panose="020B0709000202000203" pitchFamily="50" charset="0"/>
              </a:rPr>
              <a:t>∇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      Range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(from: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⋄ to:18)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7 Unicode" panose="020B0709000202000203" pitchFamily="50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7 Unicode" panose="020B0709000202000203" pitchFamily="50" charset="0"/>
              </a:rPr>
              <a:t>10 11 12 13 14 15 16 17 18</a:t>
            </a:r>
          </a:p>
        </p:txBody>
      </p:sp>
    </p:spTree>
    <p:extLst>
      <p:ext uri="{BB962C8B-B14F-4D97-AF65-F5344CB8AC3E}">
        <p14:creationId xmlns:p14="http://schemas.microsoft.com/office/powerpoint/2010/main" val="3266663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12911</TotalTime>
  <Words>2214</Words>
  <Application>Microsoft Office PowerPoint</Application>
  <PresentationFormat>On-screen Show (16:9)</PresentationFormat>
  <Paragraphs>236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Wingdings</vt:lpstr>
      <vt:lpstr>APL387 Unicode</vt:lpstr>
      <vt:lpstr>Wingdings 2</vt:lpstr>
      <vt:lpstr>Arial</vt:lpstr>
      <vt:lpstr>Hobo Std</vt:lpstr>
      <vt:lpstr>Sarabun</vt:lpstr>
      <vt:lpstr>APL385 Unicode</vt:lpstr>
      <vt:lpstr>Calibri</vt:lpstr>
      <vt:lpstr>Stencil</vt:lpstr>
      <vt:lpstr>Courier New</vt:lpstr>
      <vt:lpstr>Office Theme</vt:lpstr>
      <vt:lpstr>Fun with array notation and programmatic variable assignment</vt:lpstr>
      <vt:lpstr>💡 Array Notation?</vt:lpstr>
      <vt:lpstr>Traditional code</vt:lpstr>
      <vt:lpstr>Traditional code</vt:lpstr>
      <vt:lpstr>Traditional code</vt:lpstr>
      <vt:lpstr>Traditional code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Parameter namespace argument</vt:lpstr>
      <vt:lpstr>💡 Programmatic assignment?</vt:lpstr>
      <vt:lpstr>💡 Programmatic retrieval</vt:lpstr>
      <vt:lpstr>Import to namespace</vt:lpstr>
      <vt:lpstr>Import to namespace</vt:lpstr>
      <vt:lpstr>Import to namespace</vt:lpstr>
      <vt:lpstr>Import to namespace</vt:lpstr>
      <vt:lpstr>Import to namespace</vt:lpstr>
      <vt:lpstr>Import to namespace</vt:lpstr>
      <vt:lpstr>Import to namespace</vt:lpstr>
      <vt:lpstr>💡 Programmatic retrieval</vt:lpstr>
      <vt:lpstr>💡 Default values</vt:lpstr>
      <vt:lpstr>Parameter namespace argument</vt:lpstr>
      <vt:lpstr>Default values</vt:lpstr>
      <vt:lpstr>Default values</vt:lpstr>
      <vt:lpstr>Default values</vt:lpstr>
      <vt:lpstr>Default values</vt:lpstr>
      <vt:lpstr>Default values</vt:lpstr>
      <vt:lpstr>Summary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248</cp:revision>
  <dcterms:created xsi:type="dcterms:W3CDTF">2019-07-25T11:46:05Z</dcterms:created>
  <dcterms:modified xsi:type="dcterms:W3CDTF">2025-03-27T11:01:18Z</dcterms:modified>
</cp:coreProperties>
</file>