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257" r:id="rId2"/>
    <p:sldId id="282" r:id="rId3"/>
    <p:sldId id="311" r:id="rId4"/>
    <p:sldId id="270" r:id="rId5"/>
    <p:sldId id="269" r:id="rId6"/>
    <p:sldId id="1121" r:id="rId7"/>
    <p:sldId id="1033" r:id="rId8"/>
    <p:sldId id="1143" r:id="rId9"/>
    <p:sldId id="1128" r:id="rId10"/>
    <p:sldId id="1120" r:id="rId11"/>
    <p:sldId id="262" r:id="rId12"/>
    <p:sldId id="1061" r:id="rId13"/>
    <p:sldId id="1069" r:id="rId14"/>
    <p:sldId id="1065" r:id="rId15"/>
    <p:sldId id="1068" r:id="rId16"/>
    <p:sldId id="1038" r:id="rId17"/>
    <p:sldId id="1113" r:id="rId18"/>
    <p:sldId id="1117" r:id="rId19"/>
    <p:sldId id="1116" r:id="rId20"/>
    <p:sldId id="961" r:id="rId21"/>
    <p:sldId id="1131" r:id="rId22"/>
    <p:sldId id="1132" r:id="rId23"/>
    <p:sldId id="1133" r:id="rId24"/>
    <p:sldId id="1134" r:id="rId25"/>
    <p:sldId id="1136" r:id="rId26"/>
    <p:sldId id="1137" r:id="rId27"/>
    <p:sldId id="1138" r:id="rId28"/>
    <p:sldId id="1139" r:id="rId29"/>
    <p:sldId id="1140" r:id="rId30"/>
    <p:sldId id="1141" r:id="rId31"/>
    <p:sldId id="1142" r:id="rId32"/>
    <p:sldId id="954" r:id="rId33"/>
    <p:sldId id="1127" r:id="rId34"/>
    <p:sldId id="1103" r:id="rId35"/>
    <p:sldId id="1098" r:id="rId36"/>
    <p:sldId id="858" r:id="rId37"/>
    <p:sldId id="1071" r:id="rId38"/>
    <p:sldId id="1070" r:id="rId39"/>
    <p:sldId id="787" r:id="rId40"/>
    <p:sldId id="1107" r:id="rId41"/>
    <p:sldId id="859" r:id="rId42"/>
    <p:sldId id="842" r:id="rId43"/>
    <p:sldId id="953" r:id="rId44"/>
    <p:sldId id="936" r:id="rId45"/>
    <p:sldId id="1008" r:id="rId46"/>
    <p:sldId id="1110" r:id="rId47"/>
    <p:sldId id="1041" r:id="rId48"/>
    <p:sldId id="1002" r:id="rId49"/>
    <p:sldId id="1009" r:id="rId50"/>
    <p:sldId id="846" r:id="rId51"/>
    <p:sldId id="1026" r:id="rId52"/>
    <p:sldId id="1130" r:id="rId53"/>
    <p:sldId id="1112" r:id="rId54"/>
    <p:sldId id="1050" r:id="rId55"/>
    <p:sldId id="1122" r:id="rId56"/>
    <p:sldId id="1051" r:id="rId57"/>
    <p:sldId id="1123" r:id="rId58"/>
    <p:sldId id="1045" r:id="rId59"/>
    <p:sldId id="1124" r:id="rId60"/>
    <p:sldId id="1129" r:id="rId61"/>
  </p:sldIdLst>
  <p:sldSz cx="9144000" cy="5143500" type="screen16x9"/>
  <p:notesSz cx="6858000" cy="9144000"/>
  <p:embeddedFontLst>
    <p:embeddedFont>
      <p:font typeface="APL385 Unicode" panose="020B0709000202000203" pitchFamily="49" charset="0"/>
      <p:regular r:id="rId64"/>
    </p:embeddedFont>
    <p:embeddedFont>
      <p:font typeface="Sarabun"/>
      <p:regular r:id="rId65"/>
      <p:bold r:id="rId66"/>
      <p:italic r:id="rId67"/>
      <p:boldItalic r:id="rId68"/>
    </p:embeddedFont>
    <p:embeddedFont>
      <p:font typeface="Wingdings 2" panose="05020102010507070707" pitchFamily="18" charset="2"/>
      <p:regular r:id="rId6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7390385-980F-453B-8F5F-85DF3D1160A4}">
          <p14:sldIdLst>
            <p14:sldId id="257"/>
            <p14:sldId id="282"/>
            <p14:sldId id="311"/>
            <p14:sldId id="270"/>
            <p14:sldId id="269"/>
            <p14:sldId id="1121"/>
            <p14:sldId id="1033"/>
            <p14:sldId id="1143"/>
            <p14:sldId id="1128"/>
            <p14:sldId id="1120"/>
            <p14:sldId id="262"/>
            <p14:sldId id="1061"/>
            <p14:sldId id="1069"/>
            <p14:sldId id="1065"/>
            <p14:sldId id="1068"/>
            <p14:sldId id="1038"/>
            <p14:sldId id="1113"/>
            <p14:sldId id="1117"/>
            <p14:sldId id="1116"/>
            <p14:sldId id="961"/>
            <p14:sldId id="1131"/>
            <p14:sldId id="1132"/>
            <p14:sldId id="1133"/>
            <p14:sldId id="1134"/>
            <p14:sldId id="1136"/>
            <p14:sldId id="1137"/>
            <p14:sldId id="1138"/>
            <p14:sldId id="1139"/>
            <p14:sldId id="1140"/>
            <p14:sldId id="1141"/>
            <p14:sldId id="1142"/>
            <p14:sldId id="954"/>
            <p14:sldId id="1127"/>
            <p14:sldId id="1103"/>
            <p14:sldId id="1098"/>
            <p14:sldId id="858"/>
            <p14:sldId id="1071"/>
            <p14:sldId id="1070"/>
            <p14:sldId id="787"/>
            <p14:sldId id="1107"/>
            <p14:sldId id="859"/>
            <p14:sldId id="842"/>
            <p14:sldId id="953"/>
            <p14:sldId id="936"/>
            <p14:sldId id="1008"/>
            <p14:sldId id="1110"/>
            <p14:sldId id="1041"/>
            <p14:sldId id="1002"/>
            <p14:sldId id="1009"/>
            <p14:sldId id="846"/>
            <p14:sldId id="1026"/>
            <p14:sldId id="1130"/>
            <p14:sldId id="1112"/>
            <p14:sldId id="1050"/>
            <p14:sldId id="1122"/>
            <p14:sldId id="1051"/>
            <p14:sldId id="1123"/>
            <p14:sldId id="1045"/>
            <p14:sldId id="1124"/>
            <p14:sldId id="1129"/>
          </p14:sldIdLst>
        </p14:section>
        <p14:section name="Untitled Section" id="{3E6CB6E8-B322-4F89-BC38-7A536AEE26D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F00"/>
    <a:srgbClr val="FF6600"/>
    <a:srgbClr val="5A6D8F"/>
    <a:srgbClr val="3B475E"/>
    <a:srgbClr val="FDFDF5"/>
    <a:srgbClr val="F6F6D9"/>
    <a:srgbClr val="BBB5D6"/>
    <a:srgbClr val="928ABD"/>
    <a:srgbClr val="37353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71" autoAdjust="0"/>
    <p:restoredTop sz="95508" autoAdjust="0"/>
  </p:normalViewPr>
  <p:slideViewPr>
    <p:cSldViewPr snapToGrid="0">
      <p:cViewPr varScale="1">
        <p:scale>
          <a:sx n="140" d="100"/>
          <a:sy n="140" d="100"/>
        </p:scale>
        <p:origin x="114" y="4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2693" y="7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handoutMaster" Target="handoutMasters/handoutMaster1.xml"/><Relationship Id="rId68" Type="http://schemas.openxmlformats.org/officeDocument/2006/relationships/font" Target="fonts/font4.fnt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2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NUL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Aptos" panose="020B00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A6A3BD-28BD-4949-B52F-24E999822598}" type="datetimeFigureOut">
              <a:rPr lang="en-GB" smtClean="0">
                <a:latin typeface="Aptos" panose="020B0004020202020204" pitchFamily="34" charset="0"/>
              </a:rPr>
              <a:t>05/11/2024</a:t>
            </a:fld>
            <a:endParaRPr lang="en-GB" dirty="0">
              <a:latin typeface="Aptos" panose="020B00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Aptos" panose="020B00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370AB-76A5-41F1-9753-9FE7E667F0C0}" type="slidenum">
              <a:rPr lang="en-GB" smtClean="0">
                <a:latin typeface="Aptos" panose="020B0004020202020204" pitchFamily="34" charset="0"/>
              </a:rPr>
              <a:t>‹#›</a:t>
            </a:fld>
            <a:endParaRPr lang="en-GB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7182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ptos" panose="020B00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ptos" panose="020B0004020202020204" pitchFamily="34" charset="0"/>
              </a:defRPr>
            </a:lvl1pPr>
          </a:lstStyle>
          <a:p>
            <a:fld id="{CDEAEF8A-5BB8-41C8-B8C2-160617C17EF4}" type="datetimeFigureOut">
              <a:rPr lang="en-GB" smtClean="0"/>
              <a:pPr/>
              <a:t>05/11/2024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ptos" panose="020B00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ptos" panose="020B0004020202020204" pitchFamily="34" charset="0"/>
              </a:defRPr>
            </a:lvl1pPr>
          </a:lstStyle>
          <a:p>
            <a:fld id="{4320660A-27FD-4528-AE7F-EC6080404E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2133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75904-AB5D-4685-B5A4-78D0495D314E}" type="slidenum">
              <a:rPr lang="LID4096" smtClean="0"/>
              <a:t>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409538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42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65445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53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76854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55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5314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59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8434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7992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6602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0334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8963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9044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2983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7874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7988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5060" y="1688053"/>
            <a:ext cx="5073517" cy="176739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3600" b="0">
                <a:solidFill>
                  <a:srgbClr val="3B475E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45061" y="3741620"/>
            <a:ext cx="5073516" cy="1024109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 i="1" baseline="0">
                <a:solidFill>
                  <a:srgbClr val="3B475E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 useBgFill="1">
        <p:nvSpPr>
          <p:cNvPr id="3" name="Rounded Rectangle 2"/>
          <p:cNvSpPr/>
          <p:nvPr userDrawn="1"/>
        </p:nvSpPr>
        <p:spPr>
          <a:xfrm>
            <a:off x="8616917" y="51470"/>
            <a:ext cx="405045" cy="27003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ptos" panose="020B00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7D23D1-AF63-47CC-9FB3-B0A40D0C69CF}"/>
              </a:ext>
            </a:extLst>
          </p:cNvPr>
          <p:cNvSpPr txBox="1"/>
          <p:nvPr userDrawn="1"/>
        </p:nvSpPr>
        <p:spPr>
          <a:xfrm>
            <a:off x="445060" y="1127023"/>
            <a:ext cx="5073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kern="700" spc="-20" baseline="0" dirty="0">
                <a:solidFill>
                  <a:srgbClr val="3B475E"/>
                </a:solidFill>
                <a:latin typeface="Aptos" panose="020B0004020202020204" pitchFamily="34" charset="0"/>
              </a:rPr>
              <a:t>Solingen, November 7</a:t>
            </a:r>
            <a:r>
              <a:rPr lang="en-GB" sz="1600" kern="700" spc="-20" baseline="30000" dirty="0">
                <a:solidFill>
                  <a:srgbClr val="3B475E"/>
                </a:solidFill>
                <a:latin typeface="Aptos" panose="020B0004020202020204" pitchFamily="34" charset="0"/>
              </a:rPr>
              <a:t>th</a:t>
            </a:r>
            <a:r>
              <a:rPr lang="en-GB" sz="1600" kern="700" spc="-20" baseline="0" dirty="0">
                <a:solidFill>
                  <a:srgbClr val="3B475E"/>
                </a:solidFill>
                <a:latin typeface="Aptos" panose="020B0004020202020204" pitchFamily="34" charset="0"/>
              </a:rPr>
              <a:t> 2024</a:t>
            </a:r>
          </a:p>
        </p:txBody>
      </p:sp>
      <p:sp>
        <p:nvSpPr>
          <p:cNvPr id="10" name="Media Placeholder 3">
            <a:extLst>
              <a:ext uri="{FF2B5EF4-FFF2-40B4-BE49-F238E27FC236}">
                <a16:creationId xmlns:a16="http://schemas.microsoft.com/office/drawing/2014/main" id="{A8C42A55-8D9A-E8BD-8457-92C7015F8BD3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7531200" y="0"/>
            <a:ext cx="1612800" cy="10368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60F2C20E-0B5D-D1E2-2133-0E48D81028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3" t="-548" r="223" b="35658"/>
          <a:stretch/>
        </p:blipFill>
        <p:spPr bwMode="auto">
          <a:xfrm>
            <a:off x="514680" y="377771"/>
            <a:ext cx="3006864" cy="65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PL Germany e.V.">
            <a:extLst>
              <a:ext uri="{FF2B5EF4-FFF2-40B4-BE49-F238E27FC236}">
                <a16:creationId xmlns:a16="http://schemas.microsoft.com/office/drawing/2014/main" id="{007BB50B-87EC-9B79-7B7A-D80ABF97C86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482" y="321500"/>
            <a:ext cx="2622838" cy="65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373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ADD9B8E7-D289-52C5-BF85-DF39F0452610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6936581" y="0"/>
            <a:ext cx="2207419" cy="1320800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792958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23925" y="1264925"/>
            <a:ext cx="2127975" cy="324203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{⍺×⍵}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6DBA27B-8304-4CFA-81F2-07D6954C9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09251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A336"/>
              </a:buClr>
              <a:defRPr/>
            </a:lvl1pPr>
            <a:lvl2pPr>
              <a:spcBef>
                <a:spcPts val="0"/>
              </a:spcBef>
              <a:buClr>
                <a:srgbClr val="FFA336"/>
              </a:buClr>
              <a:defRPr/>
            </a:lvl2pPr>
            <a:lvl3pPr>
              <a:spcBef>
                <a:spcPts val="0"/>
              </a:spcBef>
              <a:buClr>
                <a:srgbClr val="FFA336"/>
              </a:buClr>
              <a:defRPr/>
            </a:lvl3pPr>
            <a:lvl4pPr>
              <a:spcBef>
                <a:spcPts val="0"/>
              </a:spcBef>
              <a:buClr>
                <a:srgbClr val="FFA336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28F4D49-482B-40A2-86AF-43C7452A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3427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23925" y="1264925"/>
            <a:ext cx="2127975" cy="324203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{⍺×⍵}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6DBA27B-8304-4CFA-81F2-07D6954C9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09251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A336"/>
              </a:buClr>
              <a:defRPr/>
            </a:lvl1pPr>
            <a:lvl2pPr>
              <a:spcBef>
                <a:spcPts val="0"/>
              </a:spcBef>
              <a:buClr>
                <a:srgbClr val="FFA336"/>
              </a:buClr>
              <a:defRPr/>
            </a:lvl2pPr>
            <a:lvl3pPr>
              <a:spcBef>
                <a:spcPts val="0"/>
              </a:spcBef>
              <a:buClr>
                <a:srgbClr val="FFA336"/>
              </a:buClr>
              <a:defRPr/>
            </a:lvl3pPr>
            <a:lvl4pPr>
              <a:spcBef>
                <a:spcPts val="0"/>
              </a:spcBef>
              <a:buClr>
                <a:srgbClr val="FFA336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63CC7BCE-4ADF-4981-A51C-337EB4EACDFD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7533024" y="0"/>
            <a:ext cx="1610976" cy="1036319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28F4D49-482B-40A2-86AF-43C7452A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867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23926" y="1417984"/>
            <a:ext cx="2127975" cy="308898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717532" indent="-355591">
              <a:buSzPct val="60000"/>
              <a:buFont typeface="Courier New" panose="02070309020205020404" pitchFamily="49" charset="0"/>
              <a:buChar char="o"/>
              <a:defRPr/>
            </a:lvl2pPr>
            <a:lvl3pPr marL="1079473" indent="-361941">
              <a:buFont typeface="Wingdings" panose="05000000000000000000" pitchFamily="2" charset="2"/>
              <a:buChar char="§"/>
              <a:defRPr/>
            </a:lvl3pPr>
            <a:lvl4pPr marL="1433477" indent="-354005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/>
              <a:t>Space here </a:t>
            </a:r>
            <a:br>
              <a:rPr lang="da-DK"/>
            </a:br>
            <a:r>
              <a:rPr lang="da-DK"/>
              <a:t>for code </a:t>
            </a:r>
            <a:r>
              <a:rPr lang="da-DK">
                <a:latin typeface="APL385 Unicode" panose="020B0709000202000203" pitchFamily="49" charset="0"/>
              </a:rPr>
              <a:t>{⍺×⍵}</a:t>
            </a:r>
            <a:br>
              <a:rPr lang="da-DK"/>
            </a:br>
            <a:r>
              <a:rPr lang="da-DK"/>
              <a:t>pictures</a:t>
            </a:r>
            <a:br>
              <a:rPr lang="da-DK"/>
            </a:br>
            <a:r>
              <a:rPr lang="da-DK"/>
              <a:t>etc.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6DBA27B-8304-4CFA-81F2-07D6954C9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4925"/>
            <a:ext cx="609251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/>
            </a:lvl1pPr>
            <a:lvl2pPr>
              <a:spcBef>
                <a:spcPts val="0"/>
              </a:spcBef>
              <a:buClr>
                <a:srgbClr val="FF6600"/>
              </a:buClr>
              <a:defRPr/>
            </a:lvl2pPr>
            <a:lvl3pPr>
              <a:spcBef>
                <a:spcPts val="0"/>
              </a:spcBef>
              <a:buClr>
                <a:srgbClr val="FF6600"/>
              </a:buClr>
              <a:defRPr/>
            </a:lvl3pPr>
            <a:lvl4pPr>
              <a:spcBef>
                <a:spcPts val="0"/>
              </a:spcBef>
              <a:buClr>
                <a:srgbClr val="FFA336"/>
              </a:buCl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28F4D49-482B-40A2-86AF-43C7452A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30" y="267658"/>
            <a:ext cx="6507968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0D952242-8C5B-5D1C-6EEB-5EED6E14074A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6936582" y="1"/>
            <a:ext cx="2207419" cy="1320800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err="1"/>
              <a:t>PICinPIC</a:t>
            </a:r>
            <a:r>
              <a:rPr lang="en-GB"/>
              <a:t> WILL SHOW HERE, CONTENT COULD BE OBSCURED.</a:t>
            </a:r>
            <a:br>
              <a:rPr lang="en-GB"/>
            </a:br>
            <a:r>
              <a:rPr lang="en-GB"/>
              <a:t>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2750579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23926" y="1417984"/>
            <a:ext cx="2127975" cy="308898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717532" indent="-355591">
              <a:buSzPct val="60000"/>
              <a:buFont typeface="Courier New" panose="02070309020205020404" pitchFamily="49" charset="0"/>
              <a:buChar char="o"/>
              <a:defRPr/>
            </a:lvl2pPr>
            <a:lvl3pPr marL="1079473" indent="-361941">
              <a:buFont typeface="Wingdings" panose="05000000000000000000" pitchFamily="2" charset="2"/>
              <a:buChar char="§"/>
              <a:defRPr/>
            </a:lvl3pPr>
            <a:lvl4pPr marL="1433477" indent="-354005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/>
              <a:t>Space here </a:t>
            </a:r>
            <a:br>
              <a:rPr lang="da-DK"/>
            </a:br>
            <a:r>
              <a:rPr lang="da-DK"/>
              <a:t>for code </a:t>
            </a:r>
            <a:r>
              <a:rPr lang="da-DK">
                <a:latin typeface="APL385 Unicode" panose="020B0709000202000203" pitchFamily="49" charset="0"/>
              </a:rPr>
              <a:t>{⍺×⍵}</a:t>
            </a:r>
            <a:br>
              <a:rPr lang="da-DK"/>
            </a:br>
            <a:r>
              <a:rPr lang="da-DK"/>
              <a:t>pictures</a:t>
            </a:r>
            <a:br>
              <a:rPr lang="da-DK"/>
            </a:br>
            <a:r>
              <a:rPr lang="da-DK"/>
              <a:t>etc.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6DBA27B-8304-4CFA-81F2-07D6954C9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4925"/>
            <a:ext cx="609251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/>
            </a:lvl1pPr>
            <a:lvl2pPr>
              <a:spcBef>
                <a:spcPts val="0"/>
              </a:spcBef>
              <a:buClr>
                <a:srgbClr val="FF6600"/>
              </a:buClr>
              <a:defRPr/>
            </a:lvl2pPr>
            <a:lvl3pPr>
              <a:spcBef>
                <a:spcPts val="0"/>
              </a:spcBef>
              <a:buClr>
                <a:srgbClr val="FF6600"/>
              </a:buClr>
              <a:defRPr/>
            </a:lvl3pPr>
            <a:lvl4pPr>
              <a:spcBef>
                <a:spcPts val="0"/>
              </a:spcBef>
              <a:buClr>
                <a:srgbClr val="FFA336"/>
              </a:buCl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28F4D49-482B-40A2-86AF-43C7452A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30" y="267658"/>
            <a:ext cx="6507968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0D952242-8C5B-5D1C-6EEB-5EED6E14074A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6936582" y="1"/>
            <a:ext cx="2207419" cy="1320800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err="1"/>
              <a:t>PICinPIC</a:t>
            </a:r>
            <a:r>
              <a:rPr lang="en-GB"/>
              <a:t> WILL SHOW HERE, CONTENT COULD BE OBSCURED.</a:t>
            </a:r>
            <a:br>
              <a:rPr lang="en-GB"/>
            </a:br>
            <a:r>
              <a:rPr lang="en-GB"/>
              <a:t>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37106906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4C4900D4-E042-4F52-A837-0B504DD6A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30" y="267658"/>
            <a:ext cx="6527846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BD421E95-D184-F593-396A-1A5CE1C16842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6936582" y="1"/>
            <a:ext cx="2207419" cy="1320800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err="1"/>
              <a:t>PICinPIC</a:t>
            </a:r>
            <a:r>
              <a:rPr lang="en-GB"/>
              <a:t> WILL SHOW HERE, CONTENT COULD BE OBSCURED.</a:t>
            </a:r>
            <a:br>
              <a:rPr lang="en-GB"/>
            </a:br>
            <a:r>
              <a:rPr lang="en-GB"/>
              <a:t>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3951670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23925" y="1264925"/>
            <a:ext cx="2127975" cy="324203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{⍺×⍵}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6DBA27B-8304-4CFA-81F2-07D6954C9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09251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/>
            </a:lvl1pPr>
            <a:lvl2pPr>
              <a:spcBef>
                <a:spcPts val="0"/>
              </a:spcBef>
              <a:buClr>
                <a:srgbClr val="FF6600"/>
              </a:buClr>
              <a:defRPr/>
            </a:lvl2pPr>
            <a:lvl3pPr>
              <a:spcBef>
                <a:spcPts val="0"/>
              </a:spcBef>
              <a:buClr>
                <a:srgbClr val="FF6600"/>
              </a:buClr>
              <a:defRPr/>
            </a:lvl3pPr>
            <a:lvl4pPr>
              <a:spcBef>
                <a:spcPts val="0"/>
              </a:spcBef>
              <a:buClr>
                <a:srgbClr val="FFA336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28F4D49-482B-40A2-86AF-43C7452A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44681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854F5EF3-F1DB-2A73-B2A5-9024026CD504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7531200" y="0"/>
            <a:ext cx="1612800" cy="10368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231835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1C07FA-679D-46C0-86F7-8D17779A0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4104000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>
                <a:latin typeface="Aptos" panose="020B0004020202020204" pitchFamily="34" charset="0"/>
              </a:defRPr>
            </a:lvl1pPr>
            <a:lvl2pPr>
              <a:spcBef>
                <a:spcPts val="0"/>
              </a:spcBef>
              <a:buClr>
                <a:srgbClr val="FF6600"/>
              </a:buClr>
              <a:defRPr>
                <a:latin typeface="Aptos" panose="020B0004020202020204" pitchFamily="34" charset="0"/>
              </a:defRPr>
            </a:lvl2pPr>
            <a:lvl3pPr>
              <a:spcBef>
                <a:spcPts val="0"/>
              </a:spcBef>
              <a:buClr>
                <a:srgbClr val="FF6600"/>
              </a:buClr>
              <a:defRPr>
                <a:latin typeface="Aptos" panose="020B0004020202020204" pitchFamily="34" charset="0"/>
              </a:defRPr>
            </a:lvl3pPr>
            <a:lvl4pPr>
              <a:spcBef>
                <a:spcPts val="0"/>
              </a:spcBef>
              <a:defRPr>
                <a:latin typeface="Aptos" panose="020B0004020202020204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4BF5B9E-EBC4-409F-984B-6D47D81EDF4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47260" y="1264925"/>
            <a:ext cx="4104641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>
                <a:latin typeface="Aptos" panose="020B0004020202020204" pitchFamily="34" charset="0"/>
              </a:defRPr>
            </a:lvl1pPr>
            <a:lvl2pPr>
              <a:spcBef>
                <a:spcPts val="0"/>
              </a:spcBef>
              <a:buClr>
                <a:srgbClr val="FF6600"/>
              </a:buClr>
              <a:defRPr>
                <a:latin typeface="Aptos" panose="020B0004020202020204" pitchFamily="34" charset="0"/>
              </a:defRPr>
            </a:lvl2pPr>
            <a:lvl3pPr>
              <a:spcBef>
                <a:spcPts val="0"/>
              </a:spcBef>
              <a:buClr>
                <a:srgbClr val="FF6600"/>
              </a:buClr>
              <a:defRPr>
                <a:latin typeface="Aptos" panose="020B0004020202020204" pitchFamily="34" charset="0"/>
              </a:defRPr>
            </a:lvl3pPr>
            <a:lvl4pPr>
              <a:spcBef>
                <a:spcPts val="0"/>
              </a:spcBef>
              <a:defRPr>
                <a:latin typeface="Aptos" panose="020B0004020202020204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378A4D6-E4A6-4021-9A3E-CD1962CFE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Media Placeholder 3">
            <a:extLst>
              <a:ext uri="{FF2B5EF4-FFF2-40B4-BE49-F238E27FC236}">
                <a16:creationId xmlns:a16="http://schemas.microsoft.com/office/drawing/2014/main" id="{4369DE39-329B-749B-A7A3-A4E619570652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7531200" y="0"/>
            <a:ext cx="1612800" cy="10368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1414322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4C4900D4-E042-4F52-A837-0B504DD6A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Media Placeholder 3">
            <a:extLst>
              <a:ext uri="{FF2B5EF4-FFF2-40B4-BE49-F238E27FC236}">
                <a16:creationId xmlns:a16="http://schemas.microsoft.com/office/drawing/2014/main" id="{1C93D6E0-C7DD-6C1D-3A8B-F53AA3C9E5EE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7531200" y="0"/>
            <a:ext cx="1612800" cy="10368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4226472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3">
            <a:extLst>
              <a:ext uri="{FF2B5EF4-FFF2-40B4-BE49-F238E27FC236}">
                <a16:creationId xmlns:a16="http://schemas.microsoft.com/office/drawing/2014/main" id="{22492172-4A07-CFD7-8D10-0463DBD22D00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7531200" y="0"/>
            <a:ext cx="1612800" cy="10368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1447694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4C4900D4-E042-4F52-A837-0B504DD6A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9" y="267657"/>
            <a:ext cx="6527846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BD421E95-D184-F593-396A-1A5CE1C16842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6936581" y="0"/>
            <a:ext cx="2207419" cy="1320800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960609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23925" y="1417983"/>
            <a:ext cx="2127975" cy="308898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{⍺×⍵}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6DBA27B-8304-4CFA-81F2-07D6954C9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09251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/>
            </a:lvl1pPr>
            <a:lvl2pPr>
              <a:spcBef>
                <a:spcPts val="0"/>
              </a:spcBef>
              <a:buClr>
                <a:srgbClr val="FF6600"/>
              </a:buClr>
              <a:defRPr/>
            </a:lvl2pPr>
            <a:lvl3pPr>
              <a:spcBef>
                <a:spcPts val="0"/>
              </a:spcBef>
              <a:buClr>
                <a:srgbClr val="FF6600"/>
              </a:buClr>
              <a:defRPr/>
            </a:lvl3pPr>
            <a:lvl4pPr>
              <a:spcBef>
                <a:spcPts val="0"/>
              </a:spcBef>
              <a:buClr>
                <a:srgbClr val="FFA336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28F4D49-482B-40A2-86AF-43C7452A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9" y="267657"/>
            <a:ext cx="6507968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0D952242-8C5B-5D1C-6EEB-5EED6E14074A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6936581" y="0"/>
            <a:ext cx="2207419" cy="1320800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583922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>
                <a:latin typeface="Aptos" panose="020B00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>
                <a:latin typeface="Aptos" panose="020B00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Content Placeholder 6"/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5929200" y="2917869"/>
            <a:ext cx="3214800" cy="2225631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SO ANY CONTENT THAT OVERLAPS THIS BOX COULD BE OBSCURED.</a:t>
            </a:r>
            <a:br>
              <a:rPr lang="en-GB" dirty="0"/>
            </a:br>
            <a:br>
              <a:rPr lang="en-GB" dirty="0"/>
            </a:br>
            <a:r>
              <a:rPr lang="en-GB" dirty="0"/>
              <a:t>THIS BOX WILL NOT BE VISIBLE DURING YOUR PRESENTATION</a:t>
            </a:r>
          </a:p>
        </p:txBody>
      </p:sp>
    </p:spTree>
    <p:extLst>
      <p:ext uri="{BB962C8B-B14F-4D97-AF65-F5344CB8AC3E}">
        <p14:creationId xmlns:p14="http://schemas.microsoft.com/office/powerpoint/2010/main" val="981475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1C07FA-679D-46C0-86F7-8D17779A0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4104000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>
                <a:latin typeface="Aptos" panose="020B0004020202020204" pitchFamily="34" charset="0"/>
              </a:defRPr>
            </a:lvl1pPr>
            <a:lvl2pPr>
              <a:spcBef>
                <a:spcPts val="0"/>
              </a:spcBef>
              <a:buClr>
                <a:srgbClr val="FF6600"/>
              </a:buClr>
              <a:defRPr>
                <a:latin typeface="Aptos" panose="020B0004020202020204" pitchFamily="34" charset="0"/>
              </a:defRPr>
            </a:lvl2pPr>
            <a:lvl3pPr>
              <a:spcBef>
                <a:spcPts val="0"/>
              </a:spcBef>
              <a:buClr>
                <a:srgbClr val="FF6600"/>
              </a:buClr>
              <a:defRPr>
                <a:latin typeface="Aptos" panose="020B0004020202020204" pitchFamily="34" charset="0"/>
              </a:defRPr>
            </a:lvl3pPr>
            <a:lvl4pPr>
              <a:spcBef>
                <a:spcPts val="0"/>
              </a:spcBef>
              <a:defRPr>
                <a:latin typeface="Aptos" panose="020B0004020202020204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4BF5B9E-EBC4-409F-984B-6D47D81EDF4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47260" y="1264925"/>
            <a:ext cx="4104641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>
                <a:latin typeface="Aptos" panose="020B0004020202020204" pitchFamily="34" charset="0"/>
              </a:defRPr>
            </a:lvl1pPr>
            <a:lvl2pPr>
              <a:spcBef>
                <a:spcPts val="0"/>
              </a:spcBef>
              <a:buClr>
                <a:srgbClr val="FF6600"/>
              </a:buClr>
              <a:defRPr>
                <a:latin typeface="Aptos" panose="020B0004020202020204" pitchFamily="34" charset="0"/>
              </a:defRPr>
            </a:lvl2pPr>
            <a:lvl3pPr>
              <a:spcBef>
                <a:spcPts val="0"/>
              </a:spcBef>
              <a:buClr>
                <a:srgbClr val="FF6600"/>
              </a:buClr>
              <a:defRPr>
                <a:latin typeface="Aptos" panose="020B0004020202020204" pitchFamily="34" charset="0"/>
              </a:defRPr>
            </a:lvl3pPr>
            <a:lvl4pPr>
              <a:spcBef>
                <a:spcPts val="0"/>
              </a:spcBef>
              <a:defRPr>
                <a:latin typeface="Aptos" panose="020B0004020202020204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378A4D6-E4A6-4021-9A3E-CD1962CFE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9" y="267657"/>
            <a:ext cx="6554350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6B9AF9E6-AA45-9785-A1CE-16C2DFAA1EE0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6936581" y="0"/>
            <a:ext cx="2207419" cy="1320800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2092973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7" y="1264925"/>
            <a:ext cx="852837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9B4391E-A2CA-4E7C-B5A9-A31CF000D3E5}"/>
              </a:ext>
            </a:extLst>
          </p:cNvPr>
          <p:cNvSpPr txBox="1">
            <a:spLocks/>
          </p:cNvSpPr>
          <p:nvPr userDrawn="1"/>
        </p:nvSpPr>
        <p:spPr>
          <a:xfrm>
            <a:off x="756572" y="4656288"/>
            <a:ext cx="7066640" cy="39814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SzPct val="60000"/>
              <a:buFont typeface="Courier New" panose="02070309020205020404" pitchFamily="49" charset="0"/>
              <a:buChar char="o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Font typeface="Calibri" panose="020F0502020204030204" pitchFamily="34" charset="0"/>
              <a:buChar char="–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spcBef>
                <a:spcPts val="0"/>
              </a:spcBef>
            </a:pPr>
            <a:r>
              <a:rPr lang="en-US" sz="1600" dirty="0">
                <a:solidFill>
                  <a:srgbClr val="282828"/>
                </a:solidFill>
                <a:latin typeface="Aptos" panose="020B0004020202020204" pitchFamily="34" charset="0"/>
              </a:rPr>
              <a:t>News from Dyalog</a:t>
            </a:r>
          </a:p>
        </p:txBody>
      </p:sp>
      <p:sp>
        <p:nvSpPr>
          <p:cNvPr id="49" name="Date Placeholder 3"/>
          <p:cNvSpPr txBox="1">
            <a:spLocks/>
          </p:cNvSpPr>
          <p:nvPr userDrawn="1"/>
        </p:nvSpPr>
        <p:spPr>
          <a:xfrm>
            <a:off x="45720" y="4743900"/>
            <a:ext cx="665132" cy="39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bg1"/>
                </a:solidFill>
                <a:latin typeface="Klavika Medium" panose="02000603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02EDF88B-1B61-4481-9BD6-D2E23BF0DCD8}" type="slidenum">
              <a:rPr lang="en-GB" sz="1600" smtClean="0">
                <a:solidFill>
                  <a:srgbClr val="FF6600"/>
                </a:solidFill>
                <a:latin typeface="Aptos" panose="020B0004020202020204" pitchFamily="34" charset="0"/>
              </a:rPr>
              <a:pPr algn="l"/>
              <a:t>‹#›</a:t>
            </a:fld>
            <a:endParaRPr lang="en-GB" sz="1600" dirty="0">
              <a:solidFill>
                <a:srgbClr val="FF6600"/>
              </a:solidFill>
              <a:latin typeface="Aptos" panose="020B00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920957-0551-8F72-773E-84D867F26A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00"/>
          <a:stretch/>
        </p:blipFill>
        <p:spPr>
          <a:xfrm>
            <a:off x="0" y="5097467"/>
            <a:ext cx="9144000" cy="457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0B2AD1-718D-876C-8C3C-F603B9398C24}"/>
              </a:ext>
            </a:extLst>
          </p:cNvPr>
          <p:cNvSpPr txBox="1"/>
          <p:nvPr userDrawn="1"/>
        </p:nvSpPr>
        <p:spPr>
          <a:xfrm>
            <a:off x="7854071" y="4649012"/>
            <a:ext cx="10887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 dirty="0">
                <a:latin typeface="Aptos" panose="020B0004020202020204" pitchFamily="34" charset="0"/>
              </a:rPr>
              <a:t>Herbst '24</a:t>
            </a:r>
            <a:endParaRPr lang="en-GB" sz="1600" dirty="0">
              <a:latin typeface="Aptos" panose="020B0004020202020204" pitchFamily="34" charset="0"/>
            </a:endParaRPr>
          </a:p>
        </p:txBody>
      </p:sp>
      <p:pic>
        <p:nvPicPr>
          <p:cNvPr id="7" name="Picture 2" descr="APL Germany e.V.">
            <a:extLst>
              <a:ext uri="{FF2B5EF4-FFF2-40B4-BE49-F238E27FC236}">
                <a16:creationId xmlns:a16="http://schemas.microsoft.com/office/drawing/2014/main" id="{2FABD63E-E378-B217-957F-37868F98C9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551" y="4623597"/>
            <a:ext cx="1544520" cy="38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74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0" r:id="rId2"/>
    <p:sldLayoutId id="2147483652" r:id="rId3"/>
    <p:sldLayoutId id="2147483654" r:id="rId4"/>
    <p:sldLayoutId id="2147483655" r:id="rId5"/>
    <p:sldLayoutId id="2147483659" r:id="rId6"/>
    <p:sldLayoutId id="2147483660" r:id="rId7"/>
    <p:sldLayoutId id="2147483661" r:id="rId8"/>
    <p:sldLayoutId id="2147483662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rgbClr val="3B475E"/>
          </a:solidFill>
          <a:latin typeface="Aptos" panose="020B0004020202020204" pitchFamily="34" charset="0"/>
          <a:ea typeface="+mj-ea"/>
          <a:cs typeface="Calibri" panose="020F0502020204030204" pitchFamily="34" charset="0"/>
        </a:defRPr>
      </a:lvl1pPr>
    </p:titleStyle>
    <p:bodyStyle>
      <a:lvl1pPr marL="458788" indent="-45878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sz="2400" kern="1200">
          <a:solidFill>
            <a:srgbClr val="3B475E"/>
          </a:solidFill>
          <a:latin typeface="Aptos" panose="020B0004020202020204" pitchFamily="34" charset="0"/>
          <a:ea typeface="+mn-ea"/>
          <a:cs typeface="+mn-cs"/>
        </a:defRPr>
      </a:lvl1pPr>
      <a:lvl2pPr marL="858838" indent="-40163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lang="en-US" sz="2000" kern="1200" dirty="0" smtClean="0">
          <a:solidFill>
            <a:srgbClr val="3B475E"/>
          </a:solidFill>
          <a:latin typeface="Aptos" panose="020B0004020202020204" pitchFamily="34" charset="0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sz="1800" kern="1200">
          <a:solidFill>
            <a:srgbClr val="3B475E"/>
          </a:solidFill>
          <a:latin typeface="Aptos" panose="020B0004020202020204" pitchFamily="34" charset="0"/>
          <a:ea typeface="+mn-ea"/>
          <a:cs typeface="+mn-cs"/>
        </a:defRPr>
      </a:lvl3pPr>
      <a:lvl4pPr marL="1655763" indent="-284163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sz="1400" kern="1200">
          <a:solidFill>
            <a:srgbClr val="3B475E"/>
          </a:solidFill>
          <a:latin typeface="Aptos" panose="020B0004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Clr>
          <a:srgbClr val="FF9421"/>
        </a:buClr>
        <a:buFont typeface="Calibri" panose="020F050202020403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forge.dyalog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5" Type="http://schemas.openxmlformats.org/officeDocument/2006/relationships/hyperlink" Target="https://challenge.dyalog.com/" TargetMode="Externa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yalog.tv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A6417-55D0-46BB-0DFF-8D4AA0A71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News from Dyalog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68C988-130F-A25A-2390-AB59A78D53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Stine Kromberg, CEO</a:t>
            </a:r>
            <a:br>
              <a:rPr lang="da-DK" dirty="0"/>
            </a:br>
            <a:r>
              <a:rPr lang="da-DK" dirty="0"/>
              <a:t>Morten Kromberg</a:t>
            </a:r>
            <a:r>
              <a:rPr lang="en-GB" dirty="0"/>
              <a:t>, CTO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48887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93F51-2BD2-4870-943D-413A98B3E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872821" cy="68553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dirty="0"/>
              <a:t>Dyalog – The Next Generation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F24668E-F5A2-DAF7-177D-C2C05E7999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7122" y="1664578"/>
            <a:ext cx="944690" cy="134955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54E8119-FFBE-A3EE-5A73-AF12E816D589}"/>
              </a:ext>
            </a:extLst>
          </p:cNvPr>
          <p:cNvSpPr txBox="1"/>
          <p:nvPr/>
        </p:nvSpPr>
        <p:spPr>
          <a:xfrm>
            <a:off x="2941827" y="3062326"/>
            <a:ext cx="2995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Aptos" panose="020B0004020202020204" pitchFamily="34" charset="0"/>
              </a:rPr>
              <a:t>2024 Summer Interns</a:t>
            </a:r>
            <a:endParaRPr lang="en-GB" dirty="0">
              <a:latin typeface="Aptos" panose="020B0004020202020204" pitchFamily="34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560E0863-F8A8-C653-441D-407271A60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2" b="3762"/>
          <a:stretch/>
        </p:blipFill>
        <p:spPr bwMode="auto">
          <a:xfrm>
            <a:off x="3080767" y="1659845"/>
            <a:ext cx="1025127" cy="135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67FA46A-2AC5-1F8B-E35F-84F9241ECEFB}"/>
              </a:ext>
            </a:extLst>
          </p:cNvPr>
          <p:cNvSpPr txBox="1"/>
          <p:nvPr/>
        </p:nvSpPr>
        <p:spPr>
          <a:xfrm>
            <a:off x="871723" y="3667209"/>
            <a:ext cx="4631396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da-DK" dirty="0">
                <a:latin typeface="Aptos" panose="020B0004020202020204" pitchFamily="34" charset="0"/>
              </a:rPr>
              <a:t>U03 next week: raylib-apl (Brian Ellingsgaard)</a:t>
            </a:r>
            <a:endParaRPr lang="LID4096" dirty="0">
              <a:latin typeface="Aptos" panose="020B00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C65A5D-E18C-0478-7590-EC74EFAA03AB}"/>
              </a:ext>
            </a:extLst>
          </p:cNvPr>
          <p:cNvSpPr txBox="1"/>
          <p:nvPr/>
        </p:nvSpPr>
        <p:spPr>
          <a:xfrm>
            <a:off x="865496" y="4138312"/>
            <a:ext cx="7256154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da-DK" dirty="0">
                <a:latin typeface="Aptos" panose="020B0004020202020204" pitchFamily="34" charset="0"/>
              </a:rPr>
              <a:t>U07 tomorrow: Climbing Trees and Catching Bugs (Asher Harvey-Smith)</a:t>
            </a:r>
            <a:endParaRPr lang="LID4096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417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lede 23" descr="Et billede, der indeholder Ansigt, person, tøj, smil&#10;&#10;Automatisk genereret beskrivelse">
            <a:extLst>
              <a:ext uri="{FF2B5EF4-FFF2-40B4-BE49-F238E27FC236}">
                <a16:creationId xmlns:a16="http://schemas.microsoft.com/office/drawing/2014/main" id="{B2C8AE12-4493-826F-C35B-8482310F60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108" y="2571750"/>
            <a:ext cx="2160000" cy="216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Billede 20" descr="Et billede, der indeholder Ansigt, person, Skæg, smil&#10;&#10;Automatisk genereret beskrivelse">
            <a:extLst>
              <a:ext uri="{FF2B5EF4-FFF2-40B4-BE49-F238E27FC236}">
                <a16:creationId xmlns:a16="http://schemas.microsoft.com/office/drawing/2014/main" id="{AEF27AB5-3E3D-8FEA-3BC2-4D85D3FE64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76" y="196240"/>
            <a:ext cx="2160000" cy="216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Billede 21">
            <a:extLst>
              <a:ext uri="{FF2B5EF4-FFF2-40B4-BE49-F238E27FC236}">
                <a16:creationId xmlns:a16="http://schemas.microsoft.com/office/drawing/2014/main" id="{84F92F4E-F405-9BDD-3D6D-DF6BB02C2C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9108" y="196240"/>
            <a:ext cx="2160000" cy="216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Billede 22">
            <a:extLst>
              <a:ext uri="{FF2B5EF4-FFF2-40B4-BE49-F238E27FC236}">
                <a16:creationId xmlns:a16="http://schemas.microsoft.com/office/drawing/2014/main" id="{2126D411-E7C2-46C0-6D9F-E32EB7F918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676" y="2571750"/>
            <a:ext cx="2160000" cy="216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6127861-555C-6729-F83C-DB2A99BDE35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Star: 4 Points 14">
            <a:extLst>
              <a:ext uri="{FF2B5EF4-FFF2-40B4-BE49-F238E27FC236}">
                <a16:creationId xmlns:a16="http://schemas.microsoft.com/office/drawing/2014/main" id="{83FEED43-94C7-66CC-BA31-AA6379671AC3}"/>
              </a:ext>
            </a:extLst>
          </p:cNvPr>
          <p:cNvSpPr/>
          <p:nvPr/>
        </p:nvSpPr>
        <p:spPr>
          <a:xfrm>
            <a:off x="3038037" y="1903821"/>
            <a:ext cx="1108710" cy="1108710"/>
          </a:xfrm>
          <a:prstGeom prst="star4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ptos" panose="020B0004020202020204" pitchFamily="34" charset="0"/>
            </a:endParaRPr>
          </a:p>
        </p:txBody>
      </p:sp>
      <p:sp>
        <p:nvSpPr>
          <p:cNvPr id="16" name="Star: 4 Points 15">
            <a:extLst>
              <a:ext uri="{FF2B5EF4-FFF2-40B4-BE49-F238E27FC236}">
                <a16:creationId xmlns:a16="http://schemas.microsoft.com/office/drawing/2014/main" id="{DF0659EA-CF28-188B-18CC-A56D4F45EDE2}"/>
              </a:ext>
            </a:extLst>
          </p:cNvPr>
          <p:cNvSpPr/>
          <p:nvPr/>
        </p:nvSpPr>
        <p:spPr>
          <a:xfrm>
            <a:off x="3038037" y="1903821"/>
            <a:ext cx="1108710" cy="1108710"/>
          </a:xfrm>
          <a:prstGeom prst="star4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ptos" panose="020B0004020202020204" pitchFamily="34" charset="0"/>
            </a:endParaRPr>
          </a:p>
        </p:txBody>
      </p:sp>
      <p:sp>
        <p:nvSpPr>
          <p:cNvPr id="17" name="Star: 4 Points 16">
            <a:extLst>
              <a:ext uri="{FF2B5EF4-FFF2-40B4-BE49-F238E27FC236}">
                <a16:creationId xmlns:a16="http://schemas.microsoft.com/office/drawing/2014/main" id="{856B1A25-94C4-5FA8-C966-69EDBBB48940}"/>
              </a:ext>
            </a:extLst>
          </p:cNvPr>
          <p:cNvSpPr/>
          <p:nvPr/>
        </p:nvSpPr>
        <p:spPr>
          <a:xfrm>
            <a:off x="3033146" y="1893469"/>
            <a:ext cx="1108710" cy="1108710"/>
          </a:xfrm>
          <a:prstGeom prst="star4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ptos" panose="020B0004020202020204" pitchFamily="34" charset="0"/>
            </a:endParaRPr>
          </a:p>
        </p:txBody>
      </p:sp>
      <p:sp>
        <p:nvSpPr>
          <p:cNvPr id="18" name="Star: 4 Points 17">
            <a:extLst>
              <a:ext uri="{FF2B5EF4-FFF2-40B4-BE49-F238E27FC236}">
                <a16:creationId xmlns:a16="http://schemas.microsoft.com/office/drawing/2014/main" id="{91D8ABB8-34B8-3F56-9401-CE8EED42A9E6}"/>
              </a:ext>
            </a:extLst>
          </p:cNvPr>
          <p:cNvSpPr/>
          <p:nvPr/>
        </p:nvSpPr>
        <p:spPr>
          <a:xfrm>
            <a:off x="3033146" y="1893469"/>
            <a:ext cx="1108710" cy="1108710"/>
          </a:xfrm>
          <a:prstGeom prst="star4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9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9" ac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12" ac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3" ac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6" ac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lede 20" descr="Et billede, der indeholder Ansigt, person, Skæg, smil&#10;&#10;Automatisk genereret beskrivelse">
            <a:extLst>
              <a:ext uri="{FF2B5EF4-FFF2-40B4-BE49-F238E27FC236}">
                <a16:creationId xmlns:a16="http://schemas.microsoft.com/office/drawing/2014/main" id="{AEF27AB5-3E3D-8FEA-3BC2-4D85D3FE64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13" y="240800"/>
            <a:ext cx="2160000" cy="216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5983AA-2EFF-C7F7-30E1-1C949BB8B5C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61E86-2315-6497-91AB-9A48472C8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2571749"/>
            <a:ext cx="6217950" cy="147461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a-DK" dirty="0"/>
              <a:t>Karl is a member of the APL Tools Group </a:t>
            </a:r>
            <a:br>
              <a:rPr lang="da-DK" dirty="0"/>
            </a:br>
            <a:r>
              <a:rPr lang="da-DK" dirty="0"/>
              <a:t>and an APL Consultant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a-DK" dirty="0"/>
              <a:t>Karl is working on the emulator for </a:t>
            </a:r>
            <a:br>
              <a:rPr lang="da-DK" dirty="0"/>
            </a:br>
            <a:r>
              <a:rPr lang="da-DK" dirty="0"/>
              <a:t>APL+Win GUI (</a:t>
            </a:r>
            <a:r>
              <a:rPr lang="da-DK" dirty="0">
                <a:latin typeface="APL385 Unicode" panose="020B0709000202000203" pitchFamily="49" charset="0"/>
              </a:rPr>
              <a:t>⎕WI</a:t>
            </a:r>
            <a:r>
              <a:rPr lang="da-DK" dirty="0"/>
              <a:t>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86F5886-0D14-A923-E19B-05767825D3F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7A28474-48CF-8319-74EB-09C250C818ED}"/>
              </a:ext>
            </a:extLst>
          </p:cNvPr>
          <p:cNvSpPr txBox="1">
            <a:spLocks/>
          </p:cNvSpPr>
          <p:nvPr/>
        </p:nvSpPr>
        <p:spPr>
          <a:xfrm>
            <a:off x="2535144" y="561499"/>
            <a:ext cx="4188781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3B475E"/>
                </a:solidFill>
                <a:latin typeface="Sarabun" panose="00000500000000000000" pitchFamily="2" charset="-34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a-DK" dirty="0">
                <a:latin typeface="Aptos" panose="020B0004020202020204" pitchFamily="34" charset="0"/>
              </a:rPr>
              <a:t>Karl Holt</a:t>
            </a:r>
            <a:br>
              <a:rPr lang="da-DK" dirty="0">
                <a:latin typeface="Aptos" panose="020B0004020202020204" pitchFamily="34" charset="0"/>
              </a:rPr>
            </a:br>
            <a:r>
              <a:rPr lang="da-DK" sz="2400" dirty="0">
                <a:latin typeface="Aptos" panose="020B0004020202020204" pitchFamily="34" charset="0"/>
              </a:rPr>
              <a:t>(February, Århus, DK)</a:t>
            </a:r>
            <a:endParaRPr lang="LID4096" sz="2400" dirty="0">
              <a:latin typeface="Aptos" panose="020B00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706C00-F85B-32A5-78B9-F6BE6DCB7A36}"/>
              </a:ext>
            </a:extLst>
          </p:cNvPr>
          <p:cNvSpPr txBox="1"/>
          <p:nvPr/>
        </p:nvSpPr>
        <p:spPr>
          <a:xfrm>
            <a:off x="878295" y="4032648"/>
            <a:ext cx="4138184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da-DK" dirty="0">
                <a:latin typeface="Aptos" panose="020B0004020202020204" pitchFamily="34" charset="0"/>
              </a:rPr>
              <a:t>Tomorrow, Here: Migrating APL+Win GUI</a:t>
            </a:r>
            <a:endParaRPr lang="LID4096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0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lede 20">
            <a:extLst>
              <a:ext uri="{FF2B5EF4-FFF2-40B4-BE49-F238E27FC236}">
                <a16:creationId xmlns:a16="http://schemas.microsoft.com/office/drawing/2014/main" id="{AEF27AB5-3E3D-8FEA-3BC2-4D85D3FE64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" r="141"/>
          <a:stretch/>
        </p:blipFill>
        <p:spPr>
          <a:xfrm>
            <a:off x="393113" y="240800"/>
            <a:ext cx="2160000" cy="216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5983AA-2EFF-C7F7-30E1-1C949BB8B5C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61E86-2315-6497-91AB-9A48472C8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2571749"/>
            <a:ext cx="6092513" cy="193521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a-DK" sz="2000" dirty="0"/>
              <a:t>Brandon is heading up our Static Analysis project</a:t>
            </a:r>
          </a:p>
          <a:p>
            <a:pPr>
              <a:spcAft>
                <a:spcPts val="600"/>
              </a:spcAft>
            </a:pPr>
            <a:r>
              <a:rPr lang="da-DK" sz="2000" dirty="0"/>
              <a:t>Working with Aaron Hsu to enhance the co-dfns compiler to support the project</a:t>
            </a:r>
          </a:p>
          <a:p>
            <a:pPr>
              <a:spcAft>
                <a:spcPts val="600"/>
              </a:spcAft>
            </a:pPr>
            <a:endParaRPr lang="LID4096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657CF5-6CEA-85AD-5F81-C7164096D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5144" y="561499"/>
            <a:ext cx="4188781" cy="685535"/>
          </a:xfrm>
        </p:spPr>
        <p:txBody>
          <a:bodyPr/>
          <a:lstStyle/>
          <a:p>
            <a:r>
              <a:rPr lang="da-DK" dirty="0"/>
              <a:t>Brandon Wilson</a:t>
            </a:r>
            <a:br>
              <a:rPr lang="da-DK" dirty="0"/>
            </a:br>
            <a:r>
              <a:rPr lang="da-DK" sz="2400" dirty="0"/>
              <a:t>(</a:t>
            </a:r>
            <a:r>
              <a:rPr lang="da-DK" sz="2400" dirty="0">
                <a:solidFill>
                  <a:schemeClr val="tx1"/>
                </a:solidFill>
              </a:rPr>
              <a:t>July, </a:t>
            </a:r>
            <a:r>
              <a:rPr lang="ja-JP" altLang="en-US" sz="24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昭和村 </a:t>
            </a:r>
            <a:r>
              <a:rPr lang="da-DK" altLang="ja-JP" sz="24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/ Shōwa, </a:t>
            </a:r>
            <a:r>
              <a:rPr lang="da-DK" sz="2400" dirty="0">
                <a:solidFill>
                  <a:schemeClr val="tx1"/>
                </a:solidFill>
              </a:rPr>
              <a:t>Japan</a:t>
            </a:r>
            <a:r>
              <a:rPr lang="da-DK" sz="2400" dirty="0"/>
              <a:t>)</a:t>
            </a:r>
            <a:endParaRPr lang="LID4096" sz="24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86F5886-0D14-A923-E19B-05767825D3F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04F792-9E71-1E20-8E97-59758EC7C5CD}"/>
              </a:ext>
            </a:extLst>
          </p:cNvPr>
          <p:cNvSpPr txBox="1"/>
          <p:nvPr/>
        </p:nvSpPr>
        <p:spPr>
          <a:xfrm>
            <a:off x="926422" y="3768300"/>
            <a:ext cx="4239174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da-DK" dirty="0">
                <a:latin typeface="Aptos" panose="020B0004020202020204" pitchFamily="34" charset="0"/>
              </a:rPr>
              <a:t>D06 (22/11): Static Analysis of APL in APL</a:t>
            </a:r>
            <a:endParaRPr lang="LID4096" dirty="0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21DF69-FCF6-8582-6AC6-DD36B64F245F}"/>
              </a:ext>
            </a:extLst>
          </p:cNvPr>
          <p:cNvSpPr txBox="1"/>
          <p:nvPr/>
        </p:nvSpPr>
        <p:spPr>
          <a:xfrm>
            <a:off x="926422" y="4212669"/>
            <a:ext cx="5127173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da-DK" dirty="0">
                <a:latin typeface="Aptos" panose="020B0004020202020204" pitchFamily="34" charset="0"/>
              </a:rPr>
              <a:t>D14 (22/11): Data Parallel Proof Verification in APL</a:t>
            </a:r>
            <a:endParaRPr lang="LID4096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68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lede 20">
            <a:extLst>
              <a:ext uri="{FF2B5EF4-FFF2-40B4-BE49-F238E27FC236}">
                <a16:creationId xmlns:a16="http://schemas.microsoft.com/office/drawing/2014/main" id="{AEF27AB5-3E3D-8FEA-3BC2-4D85D3FE64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" r="141"/>
          <a:stretch/>
        </p:blipFill>
        <p:spPr>
          <a:xfrm>
            <a:off x="393113" y="240800"/>
            <a:ext cx="2160000" cy="216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5983AA-2EFF-C7F7-30E1-1C949BB8B5C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723925" y="2516629"/>
            <a:ext cx="2127975" cy="1153766"/>
          </a:xfrm>
          <a:solidFill>
            <a:schemeClr val="accent2"/>
          </a:solidFill>
        </p:spPr>
        <p:txBody>
          <a:bodyPr/>
          <a:lstStyle/>
          <a:p>
            <a:r>
              <a:rPr lang="da-DK" dirty="0"/>
              <a:t>Kafka is an Event Streaming Platform</a:t>
            </a:r>
          </a:p>
          <a:p>
            <a:r>
              <a:rPr lang="da-DK" dirty="0"/>
              <a:t>(message queue)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61E86-2315-6497-91AB-9A48472C8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2571749"/>
            <a:ext cx="6092513" cy="1935215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da-DK" dirty="0"/>
              <a:t>Martina is a member of the APL Tools group and a Consultant</a:t>
            </a:r>
          </a:p>
          <a:p>
            <a:pPr>
              <a:spcAft>
                <a:spcPts val="600"/>
              </a:spcAft>
            </a:pPr>
            <a:r>
              <a:rPr lang="da-DK" dirty="0"/>
              <a:t>Martina also works in C++</a:t>
            </a:r>
          </a:p>
          <a:p>
            <a:pPr>
              <a:spcAft>
                <a:spcPts val="600"/>
              </a:spcAft>
            </a:pPr>
            <a:r>
              <a:rPr lang="da-DK" dirty="0"/>
              <a:t>Her first projects are a Kafka interface (C++) and the Dyalog File Server (APL)</a:t>
            </a:r>
            <a:endParaRPr lang="LID4096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657CF5-6CEA-85AD-5F81-C7164096D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5144" y="561499"/>
            <a:ext cx="4188781" cy="685535"/>
          </a:xfrm>
        </p:spPr>
        <p:txBody>
          <a:bodyPr/>
          <a:lstStyle/>
          <a:p>
            <a:r>
              <a:rPr lang="da-DK" dirty="0"/>
              <a:t>Martina Crippa</a:t>
            </a:r>
            <a:br>
              <a:rPr lang="da-DK" dirty="0"/>
            </a:br>
            <a:r>
              <a:rPr lang="da-DK" sz="2400" dirty="0"/>
              <a:t>(August, Copenhagen)</a:t>
            </a:r>
            <a:endParaRPr lang="LID4096" sz="24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86F5886-0D14-A923-E19B-05767825D3F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0959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lede 20">
            <a:extLst>
              <a:ext uri="{FF2B5EF4-FFF2-40B4-BE49-F238E27FC236}">
                <a16:creationId xmlns:a16="http://schemas.microsoft.com/office/drawing/2014/main" id="{AEF27AB5-3E3D-8FEA-3BC2-4D85D3FE64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" r="141"/>
          <a:stretch/>
        </p:blipFill>
        <p:spPr>
          <a:xfrm>
            <a:off x="393113" y="240800"/>
            <a:ext cx="2160000" cy="216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5983AA-2EFF-C7F7-30E1-1C949BB8B5C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61E86-2315-6497-91AB-9A48472C8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2571749"/>
            <a:ext cx="6092513" cy="193521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a-DK" sz="1800" dirty="0"/>
              <a:t>Neil is a JavaScript developer (amongst many things)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a-DK" sz="1800" dirty="0"/>
              <a:t>Also an APL enthusiast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a-DK" sz="1800" dirty="0"/>
              <a:t>He will work on enhancing EWC, and also take over RIDE development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a-DK" sz="1800" dirty="0"/>
              <a:t>... and look at a VS Code / Emacs plugin</a:t>
            </a:r>
            <a:endParaRPr lang="LID4096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657CF5-6CEA-85AD-5F81-C7164096D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5144" y="561499"/>
            <a:ext cx="4188781" cy="685535"/>
          </a:xfrm>
        </p:spPr>
        <p:txBody>
          <a:bodyPr/>
          <a:lstStyle/>
          <a:p>
            <a:r>
              <a:rPr lang="da-DK" dirty="0"/>
              <a:t>Neil Kirsopp</a:t>
            </a:r>
            <a:br>
              <a:rPr lang="da-DK" dirty="0"/>
            </a:br>
            <a:r>
              <a:rPr lang="da-DK" sz="2400" dirty="0"/>
              <a:t>(Gunzenhausen, Bavaria)</a:t>
            </a:r>
            <a:endParaRPr lang="LID4096" sz="24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86F5886-0D14-A923-E19B-05767825D3F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E9EBA0-618C-CD01-CC35-90B57874603C}"/>
              </a:ext>
            </a:extLst>
          </p:cNvPr>
          <p:cNvSpPr txBox="1"/>
          <p:nvPr/>
        </p:nvSpPr>
        <p:spPr>
          <a:xfrm>
            <a:off x="2860998" y="1639251"/>
            <a:ext cx="4465646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da-DK" dirty="0">
                <a:latin typeface="Aptos" panose="020B0004020202020204" pitchFamily="34" charset="0"/>
              </a:rPr>
              <a:t>Tomorrow, Here: Migrating GUI to the Cloud</a:t>
            </a:r>
            <a:endParaRPr lang="LID4096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43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2A4CE-9940-0C76-5260-C2D8FD06F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4580982" cy="3242040"/>
          </a:xfrm>
        </p:spPr>
        <p:txBody>
          <a:bodyPr>
            <a:normAutofit fontScale="92500"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Array Notation</a:t>
            </a:r>
          </a:p>
          <a:p>
            <a:pPr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Set &amp; Get Variables</a:t>
            </a:r>
          </a:p>
          <a:p>
            <a:pPr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Token-by-Token Debugging</a:t>
            </a:r>
          </a:p>
          <a:p>
            <a:pPr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2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Everywhere WC</a:t>
            </a:r>
          </a:p>
          <a:p>
            <a:pPr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Reverse Compose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A2A053-AA95-9803-C350-37D0D1572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5937161" cy="685535"/>
          </a:xfrm>
        </p:spPr>
        <p:txBody>
          <a:bodyPr/>
          <a:lstStyle/>
          <a:p>
            <a:r>
              <a:rPr lang="en-US" sz="3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Big Things Heading Your Way</a:t>
            </a:r>
            <a:endParaRPr lang="LID4096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A3ACD1A-D4D7-D70D-8576-D0AD103CFDC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D4DEF1CF-97A4-A740-94FB-D78F8AF8B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48648" y="1300032"/>
            <a:ext cx="3171825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8100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A6C02C4-0A30-35AD-22C0-7C2187C13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Array Notation</a:t>
            </a:r>
            <a:endParaRPr lang="LID4096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54DBFB9-3AD7-4906-1833-E5629381CE8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1EC82D-AF61-07E2-A2EB-6D17940F0E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8112"/>
          <a:stretch/>
        </p:blipFill>
        <p:spPr>
          <a:xfrm>
            <a:off x="2298770" y="1075740"/>
            <a:ext cx="1444782" cy="7915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B0FAB5-EDE7-3EE4-6B95-60C26BCD5D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8232"/>
          <a:stretch/>
        </p:blipFill>
        <p:spPr>
          <a:xfrm>
            <a:off x="4286072" y="1075740"/>
            <a:ext cx="1184214" cy="7915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381261-AA3B-8974-3F78-444EA2FAB8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485"/>
          <a:stretch/>
        </p:blipFill>
        <p:spPr>
          <a:xfrm>
            <a:off x="2298770" y="2036679"/>
            <a:ext cx="1444782" cy="25863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BD8AE44-B7AB-E611-DDEB-71ED55D343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03"/>
          <a:stretch/>
        </p:blipFill>
        <p:spPr>
          <a:xfrm>
            <a:off x="4334516" y="2036679"/>
            <a:ext cx="1184214" cy="25963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2AA906-77CC-9533-8F48-6386BC1DC589}"/>
              </a:ext>
            </a:extLst>
          </p:cNvPr>
          <p:cNvSpPr txBox="1"/>
          <p:nvPr/>
        </p:nvSpPr>
        <p:spPr>
          <a:xfrm>
            <a:off x="3848636" y="1286870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>
                <a:latin typeface="APL385 Unicode" panose="020B0709000202000203" pitchFamily="49" charset="0"/>
              </a:rPr>
              <a:t>≡</a:t>
            </a:r>
            <a:endParaRPr lang="LID4096" b="1" dirty="0">
              <a:latin typeface="APL385 Unicode" panose="020B0709000202000203" pitchFamily="49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581E64-C07E-C67E-3A9A-8EE4690F1199}"/>
              </a:ext>
            </a:extLst>
          </p:cNvPr>
          <p:cNvSpPr txBox="1"/>
          <p:nvPr/>
        </p:nvSpPr>
        <p:spPr>
          <a:xfrm>
            <a:off x="3848636" y="2469368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>
                <a:latin typeface="APL385 Unicode" panose="020B0709000202000203" pitchFamily="49" charset="0"/>
              </a:rPr>
              <a:t>≡</a:t>
            </a:r>
            <a:endParaRPr lang="LID4096" b="1" dirty="0">
              <a:latin typeface="APL385 Unicode" panose="020B0709000202000203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9B3D32-7048-7E47-B655-E3BFB8E487B1}"/>
              </a:ext>
            </a:extLst>
          </p:cNvPr>
          <p:cNvSpPr txBox="1"/>
          <p:nvPr/>
        </p:nvSpPr>
        <p:spPr>
          <a:xfrm>
            <a:off x="3877772" y="3941949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>
                <a:latin typeface="APL385 Unicode" panose="020B0709000202000203" pitchFamily="49" charset="0"/>
              </a:rPr>
              <a:t>≡</a:t>
            </a:r>
            <a:endParaRPr lang="LID4096" b="1" dirty="0">
              <a:latin typeface="APL385 Unicode" panose="020B0709000202000203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64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581A79-D420-7F3C-7851-D8199FDA5129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5870E1-A359-9492-D356-B36F257A0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209" y="1264924"/>
            <a:ext cx="7870842" cy="32420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>
                <a:latin typeface="APL385 Unicode" panose="020B0709000202000203" pitchFamily="49" charset="0"/>
              </a:rPr>
              <a:t>      person</a:t>
            </a:r>
            <a:r>
              <a:rPr lang="da-DK" sz="2000" dirty="0">
                <a:latin typeface="APL385 Unicode" panose="020B0709000202000203" pitchFamily="49" charset="0"/>
              </a:rPr>
              <a:t>←</a:t>
            </a:r>
            <a:r>
              <a:rPr lang="en-US" sz="1600" dirty="0">
                <a:latin typeface="APL385 Unicode" panose="020B0709000202000203" pitchFamily="49" charset="0"/>
              </a:rPr>
              <a:t>(first: 'Max' ⋄ last: '</a:t>
            </a:r>
            <a:r>
              <a:rPr lang="en-US" sz="1600" dirty="0" err="1">
                <a:latin typeface="APL385 Unicode" panose="020B0709000202000203" pitchFamily="49" charset="0"/>
              </a:rPr>
              <a:t>Mustermann</a:t>
            </a:r>
            <a:r>
              <a:rPr lang="en-US" sz="1600" dirty="0">
                <a:latin typeface="APL385 Unicode" panose="020B0709000202000203" pitchFamily="49" charset="0"/>
              </a:rPr>
              <a:t>')</a:t>
            </a:r>
          </a:p>
          <a:p>
            <a:pPr marL="0" indent="0">
              <a:buNone/>
            </a:pPr>
            <a:r>
              <a:rPr lang="en-US" sz="1600" dirty="0">
                <a:latin typeface="APL385 Unicode" panose="020B0709000202000203" pitchFamily="49" charset="0"/>
              </a:rPr>
              <a:t>      </a:t>
            </a:r>
            <a:r>
              <a:rPr lang="en-US" sz="1600" dirty="0" err="1">
                <a:latin typeface="APL385 Unicode" panose="020B0709000202000203" pitchFamily="49" charset="0"/>
              </a:rPr>
              <a:t>person.last</a:t>
            </a:r>
            <a:r>
              <a:rPr lang="en-US" sz="1600" dirty="0">
                <a:latin typeface="APL385 Unicode" panose="020B0709000202000203" pitchFamily="49" charset="0"/>
              </a:rPr>
              <a:t>,', ',</a:t>
            </a:r>
            <a:r>
              <a:rPr lang="en-US" sz="1600" dirty="0" err="1">
                <a:latin typeface="APL385 Unicode" panose="020B0709000202000203" pitchFamily="49" charset="0"/>
              </a:rPr>
              <a:t>person.first</a:t>
            </a:r>
            <a:br>
              <a:rPr lang="en-US" sz="1600" dirty="0">
                <a:latin typeface="APL385 Unicode" panose="020B0709000202000203" pitchFamily="49" charset="0"/>
              </a:rPr>
            </a:br>
            <a:r>
              <a:rPr lang="en-US" sz="1600" dirty="0" err="1">
                <a:latin typeface="APL385 Unicode" panose="020B0709000202000203" pitchFamily="49" charset="0"/>
              </a:rPr>
              <a:t>Mustermann</a:t>
            </a:r>
            <a:r>
              <a:rPr lang="en-US" sz="1600" dirty="0">
                <a:latin typeface="APL385 Unicode" panose="020B0709000202000203" pitchFamily="49" charset="0"/>
              </a:rPr>
              <a:t>, Max</a:t>
            </a:r>
          </a:p>
          <a:p>
            <a:pPr marL="0" indent="0">
              <a:buNone/>
            </a:pPr>
            <a:r>
              <a:rPr lang="en-US" sz="1600" dirty="0">
                <a:latin typeface="APL385 Unicode" panose="020B0709000202000203" pitchFamily="49" charset="0"/>
              </a:rPr>
              <a:t>      person.(first,' ',last)</a:t>
            </a:r>
            <a:br>
              <a:rPr lang="en-US" sz="1600" dirty="0">
                <a:latin typeface="APL385 Unicode" panose="020B0709000202000203" pitchFamily="49" charset="0"/>
              </a:rPr>
            </a:br>
            <a:r>
              <a:rPr lang="en-US" sz="1600" dirty="0">
                <a:latin typeface="APL385 Unicode" panose="020B0709000202000203" pitchFamily="49" charset="0"/>
              </a:rPr>
              <a:t>Max </a:t>
            </a:r>
            <a:r>
              <a:rPr lang="en-US" sz="1600" dirty="0" err="1">
                <a:latin typeface="APL385 Unicode" panose="020B0709000202000203" pitchFamily="49" charset="0"/>
              </a:rPr>
              <a:t>Mustermann</a:t>
            </a:r>
            <a:endParaRPr lang="en-US" sz="1600" dirty="0">
              <a:latin typeface="APL385 Unicode" panose="020B0709000202000203" pitchFamily="49" charset="0"/>
            </a:endParaRPr>
          </a:p>
          <a:p>
            <a:pPr marL="0" indent="0">
              <a:buNone/>
            </a:pPr>
            <a:endParaRPr lang="LID4096" sz="16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A6C02C4-0A30-35AD-22C0-7C2187C13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Namespace Notation</a:t>
            </a:r>
            <a:endParaRPr lang="LID4096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43391C1-B418-C4C2-BEEB-FEF066D4B0F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D37C33-EB25-C821-1756-51D723097B6F}"/>
              </a:ext>
            </a:extLst>
          </p:cNvPr>
          <p:cNvSpPr txBox="1"/>
          <p:nvPr/>
        </p:nvSpPr>
        <p:spPr>
          <a:xfrm>
            <a:off x="876209" y="3718245"/>
            <a:ext cx="6107441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da-DK" dirty="0">
                <a:latin typeface="Aptos" panose="020B0004020202020204" pitchFamily="34" charset="0"/>
              </a:rPr>
              <a:t>D03: Array Notation: A Journey of Discovery (John Daintree)</a:t>
            </a:r>
            <a:endParaRPr lang="LID4096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44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21F467-9B40-03C5-468D-F07828C609FC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B4D491D-CC71-67B4-22E7-ED538E5C5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C043C5F-19B0-58A7-CB36-526C22C9CE3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26A51E-896A-3532-F4EA-367868C4F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267657"/>
            <a:ext cx="10291766" cy="67011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26337-27B9-B225-541B-E421B310C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259" y="2214093"/>
            <a:ext cx="8309482" cy="324204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da-DK" sz="1200" dirty="0">
                <a:latin typeface="APL385 Unicode" panose="020B0709000202000203" pitchFamily="49" charset="0"/>
              </a:rPr>
              <a:t>      people← (name: 'Jack' ⋄ weight:75) (name: 'Jill')</a:t>
            </a:r>
            <a:br>
              <a:rPr lang="da-DK" sz="1200" dirty="0">
                <a:latin typeface="APL385 Unicode" panose="020B0709000202000203" pitchFamily="49" charset="0"/>
              </a:rPr>
            </a:br>
            <a:endParaRPr lang="da-DK" sz="1200" dirty="0"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da-DK" sz="1200" dirty="0">
                <a:latin typeface="APL385 Unicode" panose="020B0709000202000203" pitchFamily="49" charset="0"/>
              </a:rPr>
              <a:t>      people.name</a:t>
            </a:r>
          </a:p>
          <a:p>
            <a:pPr marL="0" indent="0">
              <a:spcAft>
                <a:spcPts val="0"/>
              </a:spcAft>
              <a:buNone/>
            </a:pPr>
            <a:r>
              <a:rPr lang="da-DK" sz="1200" dirty="0">
                <a:latin typeface="APL385 Unicode" panose="020B0709000202000203" pitchFamily="49" charset="0"/>
              </a:rPr>
              <a:t> Jack  Jill </a:t>
            </a:r>
          </a:p>
          <a:p>
            <a:pPr marL="0" indent="0">
              <a:spcAft>
                <a:spcPts val="0"/>
              </a:spcAft>
              <a:buNone/>
            </a:pPr>
            <a:r>
              <a:rPr lang="da-DK" sz="1200" dirty="0">
                <a:latin typeface="APL385 Unicode" panose="020B0709000202000203" pitchFamily="49" charset="0"/>
              </a:rPr>
              <a:t>      people.weight</a:t>
            </a:r>
          </a:p>
          <a:p>
            <a:pPr marL="0" indent="0">
              <a:spcAft>
                <a:spcPts val="0"/>
              </a:spcAft>
              <a:buNone/>
            </a:pPr>
            <a:r>
              <a:rPr lang="da-DK" sz="1200" dirty="0">
                <a:solidFill>
                  <a:srgbClr val="FF0000"/>
                </a:solidFill>
                <a:latin typeface="APL385 Unicode" panose="020B0709000202000203" pitchFamily="49" charset="0"/>
              </a:rPr>
              <a:t>VALUE ERROR: Undefined name: weight</a:t>
            </a:r>
          </a:p>
          <a:p>
            <a:pPr marL="0" indent="0">
              <a:spcAft>
                <a:spcPts val="0"/>
              </a:spcAft>
              <a:buNone/>
            </a:pPr>
            <a:r>
              <a:rPr lang="da-DK" sz="1200" dirty="0">
                <a:solidFill>
                  <a:srgbClr val="FF0000"/>
                </a:solidFill>
                <a:latin typeface="APL385 Unicode" panose="020B0709000202000203" pitchFamily="49" charset="0"/>
              </a:rPr>
              <a:t>      people.weight</a:t>
            </a:r>
          </a:p>
          <a:p>
            <a:pPr marL="0" indent="0">
              <a:spcAft>
                <a:spcPts val="0"/>
              </a:spcAft>
              <a:buNone/>
            </a:pPr>
            <a:r>
              <a:rPr lang="da-DK" sz="1200" dirty="0">
                <a:solidFill>
                  <a:srgbClr val="FF0000"/>
                </a:solidFill>
                <a:latin typeface="APL385 Unicode" panose="020B0709000202000203" pitchFamily="49" charset="0"/>
              </a:rPr>
              <a:t>             ∧</a:t>
            </a:r>
            <a:br>
              <a:rPr lang="da-DK" sz="1200" dirty="0">
                <a:solidFill>
                  <a:srgbClr val="FF0000"/>
                </a:solidFill>
                <a:latin typeface="APL385 Unicode" panose="020B0709000202000203" pitchFamily="49" charset="0"/>
              </a:rPr>
            </a:br>
            <a:endParaRPr lang="da-DK" sz="1200" dirty="0">
              <a:solidFill>
                <a:srgbClr val="FF0000"/>
              </a:solidFill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da-DK" sz="1200" dirty="0">
                <a:latin typeface="APL385 Unicode" panose="020B0709000202000203" pitchFamily="49" charset="0"/>
              </a:rPr>
              <a:t>      people ⎕VGET 'name' ('weight' 50)</a:t>
            </a:r>
          </a:p>
          <a:p>
            <a:pPr marL="0" indent="0">
              <a:spcAft>
                <a:spcPts val="0"/>
              </a:spcAft>
              <a:buNone/>
            </a:pPr>
            <a:r>
              <a:rPr lang="da-DK" sz="1200" dirty="0">
                <a:latin typeface="APL385 Unicode" panose="020B0709000202000203" pitchFamily="49" charset="0"/>
              </a:rPr>
              <a:t>  Jack  75   Jill  50 </a:t>
            </a:r>
            <a:br>
              <a:rPr lang="da-DK" sz="1200" dirty="0">
                <a:latin typeface="APL385 Unicode" panose="020B0709000202000203" pitchFamily="49" charset="0"/>
              </a:rPr>
            </a:br>
            <a:endParaRPr lang="da-DK" sz="1200" dirty="0"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da-DK" sz="1200" dirty="0">
                <a:latin typeface="APL385 Unicode" panose="020B0709000202000203" pitchFamily="49" charset="0"/>
              </a:rPr>
              <a:t>      </a:t>
            </a:r>
            <a:r>
              <a:rPr lang="en-US" sz="1200" dirty="0">
                <a:latin typeface="APL385 Unicode" panose="020B0709000202000203" pitchFamily="49" charset="0"/>
              </a:rPr>
              <a:t>people[1].⎕VGET ¯2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200" dirty="0">
                <a:latin typeface="APL385 Unicode" panose="020B0709000202000203" pitchFamily="49" charset="0"/>
              </a:rPr>
              <a:t>  name  Jack    weight  75 </a:t>
            </a:r>
          </a:p>
          <a:p>
            <a:pPr marL="0" indent="0">
              <a:spcAft>
                <a:spcPts val="0"/>
              </a:spcAft>
              <a:buNone/>
            </a:pPr>
            <a:endParaRPr lang="LID4096" sz="1200" dirty="0"/>
          </a:p>
        </p:txBody>
      </p:sp>
    </p:spTree>
    <p:extLst>
      <p:ext uri="{BB962C8B-B14F-4D97-AF65-F5344CB8AC3E}">
        <p14:creationId xmlns:p14="http://schemas.microsoft.com/office/powerpoint/2010/main" val="48756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1F74D0A-5BEF-618B-D82B-BDDAB09005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68580" tIns="34290" rIns="68580" bIns="34290" rtlCol="0" anchor="t">
            <a:normAutofit/>
          </a:bodyPr>
          <a:lstStyle/>
          <a:p>
            <a:pPr marL="458629" indent="-458629"/>
            <a:r>
              <a:rPr lang="en-GB" dirty="0"/>
              <a:t>Stine Kromberg</a:t>
            </a:r>
            <a:endParaRPr lang="en-US" dirty="0"/>
          </a:p>
          <a:p>
            <a:pPr marL="458629" indent="-458629"/>
            <a:r>
              <a:rPr lang="en-GB" dirty="0"/>
              <a:t>MSc in Business Administration and Information Systems</a:t>
            </a:r>
            <a:endParaRPr lang="en-GB" dirty="0">
              <a:cs typeface="Sarabun" panose="00000500000000000000" pitchFamily="2" charset="-34"/>
            </a:endParaRPr>
          </a:p>
          <a:p>
            <a:pPr marL="458629" indent="-458629"/>
            <a:r>
              <a:rPr lang="en-GB" dirty="0">
                <a:cs typeface="Sarabun"/>
              </a:rPr>
              <a:t>Grew up with APL – but not an </a:t>
            </a:r>
            <a:r>
              <a:rPr lang="en-GB" dirty="0" err="1">
                <a:cs typeface="Sarabun"/>
              </a:rPr>
              <a:t>APL’er</a:t>
            </a:r>
            <a:endParaRPr lang="en-GB" dirty="0">
              <a:cs typeface="Sarabun"/>
            </a:endParaRPr>
          </a:p>
          <a:p>
            <a:pPr marL="458629" indent="-458629"/>
            <a:r>
              <a:rPr lang="en-GB" dirty="0"/>
              <a:t>Officially 4.5 years with Dyalog</a:t>
            </a:r>
            <a:endParaRPr lang="en-GB" dirty="0">
              <a:cs typeface="Sarabun" panose="00000500000000000000" pitchFamily="2" charset="-34"/>
            </a:endParaRPr>
          </a:p>
          <a:p>
            <a:pPr marL="458629" indent="-458629"/>
            <a:r>
              <a:rPr lang="en-GB" dirty="0"/>
              <a:t>10 months as CEO</a:t>
            </a:r>
            <a:endParaRPr lang="en-GB" dirty="0">
              <a:cs typeface="Sarabun" panose="00000500000000000000" pitchFamily="2" charset="-34"/>
            </a:endParaRPr>
          </a:p>
          <a:p>
            <a:pPr marL="458629" indent="-458629"/>
            <a:endParaRPr lang="LID4096" dirty="0">
              <a:cs typeface="Sarabun" panose="00000500000000000000" pitchFamily="2" charset="-34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9E0B9F7-B416-BA50-2FFA-8C49FE340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9" y="267658"/>
            <a:ext cx="7851519" cy="685535"/>
          </a:xfrm>
        </p:spPr>
        <p:txBody>
          <a:bodyPr/>
          <a:lstStyle/>
          <a:p>
            <a:r>
              <a:rPr lang="da-DK" dirty="0"/>
              <a:t>A New Face at the Helm</a:t>
            </a:r>
            <a:endParaRPr lang="LID4096" dirty="0"/>
          </a:p>
        </p:txBody>
      </p:sp>
      <p:pic>
        <p:nvPicPr>
          <p:cNvPr id="2" name="Picture 1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5E1EF1AA-208D-2E23-562F-7B843972A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1324" y="927477"/>
            <a:ext cx="3286125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20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587153-4AD8-2480-3B6E-4F05523C6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Set and Get Variables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1DA9DA4-3467-8A51-4E9C-737F219CD59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764A218F-572A-24EC-3F96-6EAF28F97202}"/>
              </a:ext>
            </a:extLst>
          </p:cNvPr>
          <p:cNvSpPr txBox="1">
            <a:spLocks/>
          </p:cNvSpPr>
          <p:nvPr/>
        </p:nvSpPr>
        <p:spPr>
          <a:xfrm>
            <a:off x="460328" y="1097335"/>
            <a:ext cx="8683672" cy="4046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800" b="1" dirty="0" err="1">
                <a:latin typeface="Aptos" panose="020B0004020202020204" pitchFamily="34" charset="0"/>
              </a:rPr>
              <a:t>Get</a:t>
            </a:r>
            <a:r>
              <a:rPr lang="da-DK" sz="1800" b="1" dirty="0">
                <a:latin typeface="Aptos" panose="020B0004020202020204" pitchFamily="34" charset="0"/>
              </a:rPr>
              <a:t>:</a:t>
            </a:r>
          </a:p>
          <a:p>
            <a:pPr marL="0" indent="0">
              <a:buNone/>
            </a:pPr>
            <a:r>
              <a:rPr lang="da-DK" sz="1600" dirty="0">
                <a:latin typeface="APL385 Unicode" panose="020B0709000202000203" pitchFamily="49" charset="0"/>
              </a:rPr>
              <a:t>   [source] </a:t>
            </a:r>
            <a:r>
              <a:rPr lang="en-US" sz="1600" b="1" dirty="0">
                <a:latin typeface="APL385 Unicode" panose="020B0709000202000203" pitchFamily="49" charset="0"/>
              </a:rPr>
              <a:t>⎕VGET</a:t>
            </a:r>
            <a:r>
              <a:rPr lang="en-US" sz="1600" dirty="0">
                <a:latin typeface="APL385 Unicode" panose="020B0709000202000203" pitchFamily="49" charset="0"/>
              </a:rPr>
              <a:t> 'Name' ('Height' ¯1)  </a:t>
            </a:r>
            <a:r>
              <a:rPr lang="da-DK" sz="1600" dirty="0">
                <a:latin typeface="APL385 Unicode" panose="020B0709000202000203" pitchFamily="49" charset="0"/>
              </a:rPr>
              <a:t>⍝ Values w/optional defaults</a:t>
            </a:r>
          </a:p>
          <a:p>
            <a:pPr marL="0" indent="0">
              <a:buNone/>
            </a:pPr>
            <a:br>
              <a:rPr lang="da-DK" sz="1600" dirty="0">
                <a:latin typeface="APL385 Unicode" panose="020B0709000202000203" pitchFamily="49" charset="0"/>
              </a:rPr>
            </a:br>
            <a:r>
              <a:rPr lang="da-DK" sz="1600" b="1" dirty="0">
                <a:latin typeface="Aptos" panose="020B0004020202020204" pitchFamily="34" charset="0"/>
              </a:rPr>
              <a:t>Name List with Values:</a:t>
            </a:r>
          </a:p>
          <a:p>
            <a:pPr marL="0" indent="0">
              <a:buNone/>
            </a:pPr>
            <a:r>
              <a:rPr lang="da-DK" sz="1600" dirty="0">
                <a:latin typeface="APL385 Unicode" panose="020B0709000202000203" pitchFamily="49" charset="0"/>
              </a:rPr>
              <a:t>    (names values)←[source] </a:t>
            </a:r>
            <a:r>
              <a:rPr lang="da-DK" sz="1600" b="1" dirty="0">
                <a:latin typeface="APL385 Unicode" panose="020B0709000202000203" pitchFamily="49" charset="0"/>
              </a:rPr>
              <a:t>⎕VGET </a:t>
            </a:r>
            <a:r>
              <a:rPr lang="da-DK" sz="1600" dirty="0">
                <a:latin typeface="APL385 Unicode" panose="020B0709000202000203" pitchFamily="49" charset="0"/>
              </a:rPr>
              <a:t>2      ⍝ Name Matrix and values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da-DK" sz="1600" dirty="0">
                <a:latin typeface="APL385 Unicode" panose="020B0709000202000203" pitchFamily="49" charset="0"/>
              </a:rPr>
              <a:t>             pairs←[source] </a:t>
            </a:r>
            <a:r>
              <a:rPr lang="da-DK" sz="1600" b="1" dirty="0">
                <a:latin typeface="APL385 Unicode" panose="020B0709000202000203" pitchFamily="49" charset="0"/>
              </a:rPr>
              <a:t>⎕VGET </a:t>
            </a:r>
            <a:r>
              <a:rPr lang="da-DK" sz="1600" dirty="0">
                <a:latin typeface="APL385 Unicode" panose="020B0709000202000203" pitchFamily="49" charset="0"/>
              </a:rPr>
              <a:t>¯2     ⍝ (Name Value) Pairs</a:t>
            </a:r>
          </a:p>
          <a:p>
            <a:pPr marL="0" indent="0">
              <a:buNone/>
            </a:pPr>
            <a:r>
              <a:rPr lang="da-DK" sz="1600" b="1" dirty="0">
                <a:latin typeface="Aptos" panose="020B0004020202020204" pitchFamily="34" charset="0"/>
              </a:rPr>
              <a:t>Set: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da-DK" sz="1600" dirty="0">
                <a:latin typeface="APL385 Unicode" panose="020B0709000202000203" pitchFamily="49" charset="0"/>
              </a:rPr>
              <a:t>    </a:t>
            </a:r>
            <a:r>
              <a:rPr lang="da-DK" sz="1600" dirty="0" err="1">
                <a:latin typeface="APL385 Unicode" panose="020B0709000202000203" pitchFamily="49" charset="0"/>
              </a:rPr>
              <a:t>ref</a:t>
            </a:r>
            <a:r>
              <a:rPr lang="da-DK" sz="1600" dirty="0">
                <a:latin typeface="APL385 Unicode" panose="020B0709000202000203" pitchFamily="49" charset="0"/>
              </a:rPr>
              <a:t>←[</a:t>
            </a:r>
            <a:r>
              <a:rPr lang="en-US" sz="1600" dirty="0">
                <a:latin typeface="APL385 Unicode" panose="020B0709000202000203" pitchFamily="49" charset="0"/>
              </a:rPr>
              <a:t>target] </a:t>
            </a:r>
            <a:r>
              <a:rPr lang="en-US" sz="1600" b="1" dirty="0">
                <a:latin typeface="APL385 Unicode" panose="020B0709000202000203" pitchFamily="49" charset="0"/>
              </a:rPr>
              <a:t>⎕VSET </a:t>
            </a:r>
            <a:r>
              <a:rPr lang="en-US" sz="1600" dirty="0">
                <a:latin typeface="APL385 Unicode" panose="020B0709000202000203" pitchFamily="49" charset="0"/>
              </a:rPr>
              <a:t>('First' '</a:t>
            </a:r>
            <a:r>
              <a:rPr lang="en-US" sz="1600" dirty="0" err="1">
                <a:latin typeface="APL385 Unicode" panose="020B0709000202000203" pitchFamily="49" charset="0"/>
              </a:rPr>
              <a:t>Lieschen</a:t>
            </a:r>
            <a:r>
              <a:rPr lang="en-US" sz="1600" dirty="0">
                <a:latin typeface="APL385 Unicode" panose="020B0709000202000203" pitchFamily="49" charset="0"/>
              </a:rPr>
              <a:t>')('Last' 'Müller')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da-DK" sz="1600" dirty="0">
                <a:latin typeface="APL385 Unicode" panose="020B0709000202000203" pitchFamily="49" charset="0"/>
              </a:rPr>
              <a:t>    </a:t>
            </a:r>
            <a:r>
              <a:rPr lang="da-DK" sz="1600" dirty="0" err="1">
                <a:latin typeface="APL385 Unicode" panose="020B0709000202000203" pitchFamily="49" charset="0"/>
              </a:rPr>
              <a:t>ref</a:t>
            </a:r>
            <a:r>
              <a:rPr lang="da-DK" sz="1600" dirty="0">
                <a:latin typeface="APL385 Unicode" panose="020B0709000202000203" pitchFamily="49" charset="0"/>
              </a:rPr>
              <a:t>←[</a:t>
            </a:r>
            <a:r>
              <a:rPr lang="en-US" sz="1600" dirty="0">
                <a:latin typeface="APL385 Unicode" panose="020B0709000202000203" pitchFamily="49" charset="0"/>
              </a:rPr>
              <a:t>target] </a:t>
            </a:r>
            <a:r>
              <a:rPr lang="en-US" sz="1600" b="1" dirty="0">
                <a:latin typeface="APL385 Unicode" panose="020B0709000202000203" pitchFamily="49" charset="0"/>
              </a:rPr>
              <a:t>⎕VSET </a:t>
            </a:r>
            <a:r>
              <a:rPr lang="en-US" sz="1600" dirty="0">
                <a:latin typeface="APL385 Unicode" panose="020B0709000202000203" pitchFamily="49" charset="0"/>
              </a:rPr>
              <a:t>(2 5⍴'FirstLast ')('Max' '</a:t>
            </a:r>
            <a:r>
              <a:rPr lang="en-US" sz="1600" dirty="0" err="1">
                <a:latin typeface="APL385 Unicode" panose="020B0709000202000203" pitchFamily="49" charset="0"/>
              </a:rPr>
              <a:t>Munstermann</a:t>
            </a:r>
            <a:r>
              <a:rPr lang="en-US" sz="1600" dirty="0">
                <a:latin typeface="APL385 Unicode" panose="020B0709000202000203" pitchFamily="49" charset="0"/>
              </a:rPr>
              <a:t>')</a:t>
            </a:r>
            <a:br>
              <a:rPr lang="en-US" sz="1600" dirty="0">
                <a:latin typeface="APL385 Unicode" panose="020B0709000202000203" pitchFamily="49" charset="0"/>
              </a:rPr>
            </a:br>
            <a:br>
              <a:rPr lang="en-US" sz="1600" dirty="0">
                <a:latin typeface="APL385 Unicode" panose="020B0709000202000203" pitchFamily="49" charset="0"/>
              </a:rPr>
            </a:br>
            <a:endParaRPr lang="da-DK" sz="1600" dirty="0">
              <a:latin typeface="APL385 Unicode" panose="020B0709000202000203" pitchFamily="49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656D72-7D90-9EBE-E2DF-328F5555B7BB}"/>
              </a:ext>
            </a:extLst>
          </p:cNvPr>
          <p:cNvSpPr txBox="1"/>
          <p:nvPr/>
        </p:nvSpPr>
        <p:spPr>
          <a:xfrm>
            <a:off x="3290910" y="2029202"/>
            <a:ext cx="5686557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da-DK" dirty="0">
                <a:latin typeface="Aptos" panose="020B0004020202020204" pitchFamily="34" charset="0"/>
              </a:rPr>
              <a:t>D04: Setting and Getting Variables (Adam Brudzewsky)</a:t>
            </a:r>
            <a:endParaRPr lang="LID4096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9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8BBF7C9-0C90-B150-822A-AF089BE5AE2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B0011-32C0-ECD1-2F87-F9EA23F674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0926511-B06A-786C-5DA9-F1736483A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Token by Token Debugging</a:t>
            </a:r>
            <a:endParaRPr lang="LID4096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0AA69DC-2C87-164C-065F-1F1A82D165B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1E51B2-04D7-A294-AC4E-B77D724DA2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569" b="21617"/>
          <a:stretch/>
        </p:blipFill>
        <p:spPr>
          <a:xfrm>
            <a:off x="323527" y="1417282"/>
            <a:ext cx="8229600" cy="2613650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6830736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8E7BA5-9A6A-89B8-7864-73F5F771591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5D60B-1FEA-E284-453C-3BC37FA13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CD3CF8E-C797-4B04-DC38-5FC51C091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203C15-BF75-9169-D475-032D912EA39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E8ABD3-8FB0-E530-3A38-AFE807E15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8229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7772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E19F519-F79F-9303-AB31-BCAB8019543B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AC43E-0438-0971-533F-E0C202D091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69544E-5F06-A99A-E8D2-C361D86F7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345FF52-7917-FA14-A8D8-0C605C3C1E9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279CD5-7796-84F0-2ADE-E0DF4B76D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8229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816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030B4F9-D486-572D-5002-67FD169B8EDE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D2F06-D76E-7FE5-9C1E-B6BB55042C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D2A47A-535A-E345-8CA7-D8999397B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86775BF-206B-CA26-9E90-5E734C0488B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21B71D-C7A4-685D-537F-2FE2AD035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8229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5285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FEB0DE-B417-0B7A-72A0-82F5ACEEF27B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4ABB4-4FC0-05BC-63A7-0B2FA4DC9B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7959B81-A3EA-0C52-E2BD-AEC8778C2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422152-28AA-02C8-78BB-9FED45B3F59F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63D830-80AE-0AD4-0AF1-A50858855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8229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684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5F3433-9552-C554-4222-F0A6F76A3C9D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33C98-7AA6-D969-656B-B38572B58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C8C4462-EC4F-8F64-64BE-80FFDC6C6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475F699-6EB4-8D2B-20E5-0FB53DF8CAE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80C685-30B8-7E5F-2FD5-7D3CB4CB0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8229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8933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3AABD6-407B-D9E6-3636-5BE591D05A49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000B7-AF4B-28A6-F12C-9BC6E6D91E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3AF5C9F-7544-846D-8503-5536DD208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96EF43D-9A3D-22FB-1164-7E95200BEBE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4EFB73-DC9C-4E53-8A24-9DCEB74B2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8229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5819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BD2E13-A274-D73D-C6C9-7E7C614E597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EAB62-885B-B04B-7003-A2E8EA0898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E03A422-A8D5-AE13-3D35-940F31BE3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06A183B-5DFD-16AE-3658-61B572DE07A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401D88-FCB6-9D9A-1FD1-75C381A48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8229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0994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BF063D-8096-CE88-C8D2-C7E08A54AC53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F27D7-41AC-1BAD-14BF-561F0F6C02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9A8510F-D22A-7E3D-0BBC-883BC2A4C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9CF3231-1E90-50D0-F843-896C2F6E9AD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9633A0-6104-2663-7CEF-126BD047D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8229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78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black and white image of people holding each other&#10;&#10;Description automatically generated">
            <a:extLst>
              <a:ext uri="{FF2B5EF4-FFF2-40B4-BE49-F238E27FC236}">
                <a16:creationId xmlns:a16="http://schemas.microsoft.com/office/drawing/2014/main" id="{3EF46F44-15DD-F28D-0918-17489E70A9C4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6404274" y="1281410"/>
            <a:ext cx="2447627" cy="2296621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F81C4-B068-1CB1-0612-CF5820F0F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79394"/>
            <a:ext cx="6403583" cy="3227572"/>
          </a:xfrm>
        </p:spPr>
        <p:txBody>
          <a:bodyPr vert="horz" lIns="68580" tIns="34290" rIns="68580" bIns="34290" rtlCol="0" anchor="t">
            <a:normAutofit/>
          </a:bodyPr>
          <a:lstStyle/>
          <a:p>
            <a:pPr marL="458629" indent="-458629"/>
            <a:r>
              <a:rPr lang="en-US" dirty="0">
                <a:cs typeface="Sarabun"/>
              </a:rPr>
              <a:t>[Many] New faces</a:t>
            </a:r>
          </a:p>
          <a:p>
            <a:pPr marL="458629" indent="-458629"/>
            <a:r>
              <a:rPr lang="en-US" dirty="0">
                <a:cs typeface="Sarabun"/>
              </a:rPr>
              <a:t>Same direction, same values!</a:t>
            </a:r>
          </a:p>
          <a:p>
            <a:pPr marL="458629" indent="-458629"/>
            <a:r>
              <a:rPr lang="en-US" dirty="0">
                <a:cs typeface="Sarabun"/>
              </a:rPr>
              <a:t>First support current users</a:t>
            </a:r>
          </a:p>
          <a:p>
            <a:pPr marL="458629" indent="-458629"/>
            <a:r>
              <a:rPr lang="en-US" dirty="0">
                <a:cs typeface="Sarabun"/>
              </a:rPr>
              <a:t>Build the tools and support for new users</a:t>
            </a:r>
          </a:p>
          <a:p>
            <a:pPr marL="458629" indent="-458629"/>
            <a:r>
              <a:rPr lang="en-US" dirty="0">
                <a:cs typeface="Sarabun"/>
              </a:rPr>
              <a:t>Help train the next generation of users</a:t>
            </a:r>
            <a:endParaRPr lang="en-US" dirty="0">
              <a:cs typeface="Sarabun" panose="00000500000000000000" pitchFamily="2" charset="-34"/>
            </a:endParaRPr>
          </a:p>
          <a:p>
            <a:pPr marL="458629" indent="-458629"/>
            <a:endParaRPr lang="en-US" dirty="0">
              <a:cs typeface="Sarabun" panose="00000500000000000000" pitchFamily="2" charset="-34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287BFE-1C6A-6658-182A-E80608060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Future of </a:t>
            </a:r>
            <a:r>
              <a:rPr lang="en-US" err="1">
                <a:cs typeface="Calibri"/>
              </a:rPr>
              <a:t>Dyalog</a:t>
            </a:r>
            <a:endParaRPr lang="en-US" err="1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3577CCF-F721-6D34-0078-C14D704EF78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39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95349A4-A749-A5F5-4A4D-D3DA12F2CEEB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93419-0F6A-9384-14CB-4E7F160F6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85B2EC-F91D-076C-8170-BBCC38306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4B61BE-CE6E-96BB-6819-E0C56ADFF64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750516-9F39-8421-6FE7-D42BFC224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8229600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5DDC4E-6BDE-AA8C-F15B-A527B2857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0"/>
            <a:ext cx="8229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883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A932FAA-4E5D-289E-DDC5-908E0F1EFAA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E2A4E-0CF7-6E97-70CB-21A078E8A1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76F7A17-E9F4-A44B-22F8-74DB7A14D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CA9571-34D0-7CDB-875A-BED07DA536C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9644C6-D98E-A694-60AE-233A9FA1A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8229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6392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ED4657-F27D-D777-FE50-356C144A6249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EEE42-640A-30B0-395B-D3ABD16A7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942054" cy="3242040"/>
          </a:xfrm>
        </p:spPr>
        <p:txBody>
          <a:bodyPr/>
          <a:lstStyle/>
          <a:p>
            <a:r>
              <a:rPr lang="da-DK" dirty="0"/>
              <a:t>A JavaScript emulation of Dyalog's Win32 wrappers (</a:t>
            </a:r>
            <a:r>
              <a:rPr lang="da-DK" dirty="0">
                <a:latin typeface="APL385 Unicode" panose="020B0709000202000203" pitchFamily="49" charset="0"/>
              </a:rPr>
              <a:t>⎕WC</a:t>
            </a:r>
            <a:r>
              <a:rPr lang="da-DK" dirty="0"/>
              <a:t>, </a:t>
            </a:r>
            <a:r>
              <a:rPr lang="da-DK" dirty="0">
                <a:latin typeface="APL385 Unicode" panose="020B0709000202000203" pitchFamily="49" charset="0"/>
              </a:rPr>
              <a:t>⎕WG</a:t>
            </a:r>
            <a:r>
              <a:rPr lang="da-DK" dirty="0"/>
              <a:t>, </a:t>
            </a:r>
            <a:r>
              <a:rPr lang="da-DK" dirty="0">
                <a:latin typeface="APL385 Unicode" panose="020B0709000202000203" pitchFamily="49" charset="0"/>
              </a:rPr>
              <a:t>⎕WS </a:t>
            </a:r>
            <a:r>
              <a:rPr lang="da-DK" dirty="0"/>
              <a:t>…)</a:t>
            </a:r>
          </a:p>
          <a:p>
            <a:r>
              <a:rPr lang="da-DK" dirty="0"/>
              <a:t>"Everywhere" means</a:t>
            </a:r>
          </a:p>
          <a:p>
            <a:pPr lvl="1"/>
            <a:r>
              <a:rPr lang="da-DK" dirty="0"/>
              <a:t>Windows, Linux, macOS Desktops</a:t>
            </a:r>
          </a:p>
          <a:p>
            <a:pPr lvl="1"/>
            <a:r>
              <a:rPr lang="da-DK" dirty="0"/>
              <a:t>Dyalog APL on any platform acting as a Web Server</a:t>
            </a:r>
          </a:p>
          <a:p>
            <a:pPr lvl="2"/>
            <a:r>
              <a:rPr lang="da-DK" dirty="0"/>
              <a:t>Adds IBM AIX, Raspberry Pi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FB662B8-1041-3AB1-D28D-D4524F39D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EWC – "Everywhere" WC</a:t>
            </a:r>
            <a:endParaRPr lang="en-GB" sz="40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91A504B-C20A-63F1-2A93-F86D0E5BC9C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106474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4850B18-3D5B-4386-4088-F144F1FB131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A24C0D-A0F5-BABD-7214-1474739F3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9733" y="69490"/>
            <a:ext cx="4840540" cy="49204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F78816-7E20-4DF6-6DA9-349EE6472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65" y="624906"/>
            <a:ext cx="3935677" cy="41715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07871F-4E4D-6997-0B34-D1C86BE3CB83}"/>
              </a:ext>
            </a:extLst>
          </p:cNvPr>
          <p:cNvSpPr txBox="1"/>
          <p:nvPr/>
        </p:nvSpPr>
        <p:spPr>
          <a:xfrm>
            <a:off x="0" y="48939"/>
            <a:ext cx="104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>
                <a:latin typeface="APL385 Unicode" panose="020B0709000202000203" pitchFamily="49" charset="0"/>
              </a:rPr>
              <a:t>⎕WC↓</a:t>
            </a:r>
            <a:endParaRPr lang="LID4096" sz="2800" dirty="0">
              <a:latin typeface="APL385 Unicode" panose="020B0709000202000203" pitchFamily="49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12905D-21D4-E5C0-6EFC-5FE81F15C90D}"/>
              </a:ext>
            </a:extLst>
          </p:cNvPr>
          <p:cNvSpPr txBox="1"/>
          <p:nvPr/>
        </p:nvSpPr>
        <p:spPr>
          <a:xfrm>
            <a:off x="3115857" y="29474"/>
            <a:ext cx="104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>
                <a:latin typeface="APL385 Unicode" panose="020B0709000202000203" pitchFamily="49" charset="0"/>
              </a:rPr>
              <a:t>EWC→</a:t>
            </a:r>
            <a:endParaRPr lang="LID4096" sz="2800" dirty="0">
              <a:latin typeface="APL385 Unicode" panose="020B0709000202000203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24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A9C88F-BF8C-8345-E270-A7A050DED82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C67E5-D717-E268-B9DF-4066B2CEF5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B4714BE-D154-E8B2-E5B4-F0A3E3005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+ ApexCharts</a:t>
            </a:r>
            <a:endParaRPr lang="LID4096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CA5FF4-77D1-8E75-C8DA-7B1449E61F6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B35CCC-71EE-1E68-B96F-6821DBAF5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963" y="998150"/>
            <a:ext cx="2523914" cy="19895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3D93AD-0A5B-BCDE-3F9A-565C2DF7A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5727" y="953192"/>
            <a:ext cx="2629012" cy="20724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FF0B3E-5F65-6E69-64A6-7C8F1C6B10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2665" y="2656953"/>
            <a:ext cx="2685276" cy="21167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D7624B-C28E-3885-9D01-1C4D98B568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7429" y="2656952"/>
            <a:ext cx="2685276" cy="211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3644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8BC642-2C2F-FBA7-1371-4F01E4E8295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7A9F0-925E-92D5-7726-931A2533D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4537" y="1890717"/>
            <a:ext cx="1247263" cy="882979"/>
          </a:xfrm>
          <a:solidFill>
            <a:schemeClr val="accent4"/>
          </a:solidFill>
        </p:spPr>
        <p:txBody>
          <a:bodyPr/>
          <a:lstStyle/>
          <a:p>
            <a:pPr marL="0" indent="0">
              <a:buNone/>
            </a:pPr>
            <a:r>
              <a:rPr lang="da-DK" dirty="0"/>
              <a:t>+ Flex</a:t>
            </a:r>
            <a:br>
              <a:rPr lang="da-DK" dirty="0"/>
            </a:br>
            <a:r>
              <a:rPr lang="da-DK" dirty="0"/>
              <a:t>Layout</a:t>
            </a:r>
            <a:endParaRPr lang="LID4096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3551EC9-15BF-0E0C-333C-E2A034AD3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FD186F5-B230-2F90-3705-510751518A1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C5B974-C60A-03BB-7988-01053250A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73208" cy="5143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DDD2A3-18C9-128A-3DDA-D780CB771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900" y="1623060"/>
            <a:ext cx="4610100" cy="35204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BD4FB0-F6D5-0FD2-0B19-F9F1A3528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8508" y="-5715"/>
            <a:ext cx="6375492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72090-42C4-DBE0-3FCE-8FF894671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5724525" cy="324204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da-DK" sz="2000" dirty="0"/>
              <a:t>#! (hash bang) </a:t>
            </a:r>
            <a:r>
              <a:rPr lang="da-DK" sz="2000" dirty="0" err="1"/>
              <a:t>scripting</a:t>
            </a:r>
            <a:endParaRPr lang="da-DK" sz="2000" dirty="0"/>
          </a:p>
          <a:p>
            <a:pPr>
              <a:spcAft>
                <a:spcPts val="600"/>
              </a:spcAft>
            </a:pPr>
            <a:r>
              <a:rPr lang="da-DK" sz="2000" dirty="0"/>
              <a:t>Script engine is critical for new users</a:t>
            </a:r>
          </a:p>
          <a:p>
            <a:pPr>
              <a:spcAft>
                <a:spcPts val="600"/>
              </a:spcAft>
            </a:pPr>
            <a:r>
              <a:rPr lang="da-DK" sz="2000" dirty="0"/>
              <a:t>Makes "Continuous Integration" easier</a:t>
            </a:r>
          </a:p>
          <a:p>
            <a:pPr>
              <a:spcAft>
                <a:spcPts val="600"/>
              </a:spcAft>
            </a:pPr>
            <a:r>
              <a:rPr lang="da-DK" sz="2000" dirty="0"/>
              <a:t>Still a bit of a prototype in v19.0</a:t>
            </a:r>
          </a:p>
          <a:p>
            <a:pPr>
              <a:spcAft>
                <a:spcPts val="600"/>
              </a:spcAft>
            </a:pPr>
            <a:r>
              <a:rPr lang="da-DK" sz="2000" dirty="0"/>
              <a:t>Will be improved in v20.0</a:t>
            </a:r>
          </a:p>
          <a:p>
            <a:pPr lvl="1">
              <a:spcAft>
                <a:spcPts val="600"/>
              </a:spcAft>
            </a:pPr>
            <a:r>
              <a:rPr lang="da-DK" sz="1800" dirty="0" err="1"/>
              <a:t>Need</a:t>
            </a:r>
            <a:r>
              <a:rPr lang="da-DK" sz="1800" dirty="0"/>
              <a:t> to </a:t>
            </a:r>
            <a:r>
              <a:rPr lang="da-DK" sz="1800" dirty="0" err="1"/>
              <a:t>be</a:t>
            </a:r>
            <a:r>
              <a:rPr lang="da-DK" sz="1800" dirty="0"/>
              <a:t> </a:t>
            </a:r>
            <a:r>
              <a:rPr lang="da-DK" sz="1800" dirty="0" err="1"/>
              <a:t>able</a:t>
            </a:r>
            <a:r>
              <a:rPr lang="da-DK" sz="1800" dirty="0"/>
              <a:t> to</a:t>
            </a:r>
            <a:br>
              <a:rPr lang="da-DK" sz="1800" dirty="0"/>
            </a:br>
            <a:r>
              <a:rPr lang="da-DK" sz="1800" dirty="0" err="1"/>
              <a:t>debug</a:t>
            </a:r>
            <a:r>
              <a:rPr lang="da-DK" sz="1800" dirty="0"/>
              <a:t> scripts via RIDE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A436F54-14F8-540B-68F4-14BD918BF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8152257" cy="685535"/>
          </a:xfrm>
        </p:spPr>
        <p:txBody>
          <a:bodyPr/>
          <a:lstStyle/>
          <a:p>
            <a:pPr rtl="0" eaLnBrk="1" latinLnBrk="0" hangingPunct="1"/>
            <a:r>
              <a:rPr lang="en-GB" sz="3600" b="0" kern="1200" dirty="0">
                <a:solidFill>
                  <a:srgbClr val="3B475E"/>
                </a:solidFill>
                <a:effectLst/>
                <a:ea typeface="+mj-ea"/>
                <a:cs typeface="Calibri" panose="020F0502020204030204" pitchFamily="34" charset="0"/>
              </a:rPr>
              <a:t>Script Support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417BFB-683F-71D1-D9D5-5A1C96675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7850" y="0"/>
            <a:ext cx="3486150" cy="2476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BC9C6B-87DB-FFC7-9519-A56C1123D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850" y="2476500"/>
            <a:ext cx="5724525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11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DF5AC0-7452-FD27-3863-B58F584D47D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FB0548A-F925-CB8B-D7B2-2A1852C57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Behind / Reverse Compose</a:t>
            </a:r>
            <a:endParaRPr lang="LID4096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829AF798-75BF-A4D7-DBD9-6CD5D6C2BB5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19977" y="1988593"/>
            <a:ext cx="670291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     </a:t>
            </a:r>
            <a:r>
              <a:rPr kumimoji="0" lang="da-DK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 </a:t>
            </a:r>
            <a:r>
              <a:rPr kumimoji="0" lang="LID4096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10⍳⍛∊2 3 5 8   </a:t>
            </a:r>
            <a:r>
              <a:rPr kumimoji="0" lang="da-DK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   </a:t>
            </a:r>
            <a:r>
              <a:rPr kumimoji="0" lang="LID4096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⍝ (⍳10)∊2 3 5 8</a:t>
            </a:r>
            <a:endParaRPr kumimoji="0" lang="da-DK" altLang="LID4096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L385 Unicode" panose="020B0709000202000203" pitchFamily="49" charset="0"/>
              <a:ea typeface="Aptos" panose="020B0004020202020204" pitchFamily="34" charset="0"/>
              <a:cs typeface="Courier New" panose="020703090202050204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0 1 1 0 1 0 0 1 0 0</a:t>
            </a:r>
            <a:endParaRPr kumimoji="0" lang="LID4096" altLang="LID4096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L385 Unicode" panose="020B0709000202000203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altLang="LID4096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L385 Unicode" panose="020B0709000202000203" pitchFamily="49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4254118F-C614-52EF-C498-3B1C4A79341A}"/>
              </a:ext>
            </a:extLst>
          </p:cNvPr>
          <p:cNvSpPr txBox="1">
            <a:spLocks/>
          </p:cNvSpPr>
          <p:nvPr/>
        </p:nvSpPr>
        <p:spPr>
          <a:xfrm>
            <a:off x="319977" y="1243615"/>
            <a:ext cx="5075987" cy="45455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60000"/>
              <a:buFont typeface="Courier New" panose="02070309020205020404" pitchFamily="49" charset="0"/>
              <a:buChar char="o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Calibri" panose="020F0502020204030204" pitchFamily="34" charset="0"/>
              <a:buChar char="–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a-DK" dirty="0">
                <a:latin typeface="Aptos" panose="020B0004020202020204" pitchFamily="34" charset="0"/>
              </a:rPr>
              <a:t>Dyadic:  </a:t>
            </a:r>
            <a:r>
              <a:rPr lang="da-DK" dirty="0">
                <a:latin typeface="APL385 Unicode" panose="020B0709000202000203" pitchFamily="49" charset="0"/>
              </a:rPr>
              <a:t> ⍺ f</a:t>
            </a:r>
            <a:r>
              <a:rPr lang="LID4096" altLang="LID4096" dirty="0">
                <a:solidFill>
                  <a:schemeClr val="tx1"/>
                </a:solidFill>
                <a:latin typeface="APL385 Unicode" panose="020B0709000202000203" pitchFamily="49" charset="0"/>
                <a:ea typeface="Aptos" panose="020B0004020202020204" pitchFamily="34" charset="0"/>
                <a:cs typeface="Cambria Math" panose="02040503050406030204" pitchFamily="18" charset="0"/>
              </a:rPr>
              <a:t>⍛</a:t>
            </a:r>
            <a:r>
              <a:rPr lang="da-DK" altLang="LID4096" dirty="0">
                <a:solidFill>
                  <a:schemeClr val="tx1"/>
                </a:solidFill>
                <a:latin typeface="APL385 Unicode" panose="020B0709000202000203" pitchFamily="49" charset="0"/>
                <a:ea typeface="Aptos" panose="020B0004020202020204" pitchFamily="34" charset="0"/>
                <a:cs typeface="Cambria Math" panose="02040503050406030204" pitchFamily="18" charset="0"/>
              </a:rPr>
              <a:t>g ⍵  </a:t>
            </a:r>
            <a:r>
              <a:rPr lang="da-DK" altLang="LID4096" dirty="0">
                <a:solidFill>
                  <a:schemeClr val="tx1"/>
                </a:solidFill>
                <a:latin typeface="APL385 Unicode" panose="020B0709000202000203" pitchFamily="49" charset="0"/>
                <a:ea typeface="Aptos" panose="020B0004020202020204" pitchFamily="34" charset="0"/>
                <a:cs typeface="Cambria Math" panose="02040503050406030204" pitchFamily="18" charset="0"/>
                <a:sym typeface="Wingdings" panose="05000000000000000000" pitchFamily="2" charset="2"/>
              </a:rPr>
              <a:t></a:t>
            </a:r>
            <a:r>
              <a:rPr lang="da-DK" altLang="LID4096" dirty="0">
                <a:solidFill>
                  <a:schemeClr val="tx1"/>
                </a:solidFill>
                <a:latin typeface="APL385 Unicode" panose="020B0709000202000203" pitchFamily="49" charset="0"/>
                <a:ea typeface="Aptos" panose="020B0004020202020204" pitchFamily="34" charset="0"/>
                <a:cs typeface="Cambria Math" panose="02040503050406030204" pitchFamily="18" charset="0"/>
              </a:rPr>
              <a:t>  (f ⍺) g ⍵</a:t>
            </a:r>
            <a:endParaRPr lang="da-DK" dirty="0">
              <a:latin typeface="APL385 Unicode" panose="020B0709000202000203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22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45ECE1-8229-CEB7-F699-FE00F6FDAD9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19977" y="1243615"/>
            <a:ext cx="4523327" cy="454555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da-DK" dirty="0"/>
              <a:t>Monadic:   </a:t>
            </a:r>
            <a:r>
              <a:rPr lang="da-DK" dirty="0">
                <a:latin typeface="APL385 Unicode" panose="020B0709000202000203" pitchFamily="49" charset="0"/>
              </a:rPr>
              <a:t>f</a:t>
            </a:r>
            <a:r>
              <a:rPr kumimoji="0" lang="LID4096" altLang="LID4096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ambria Math" panose="02040503050406030204" pitchFamily="18" charset="0"/>
              </a:rPr>
              <a:t>⍛</a:t>
            </a:r>
            <a:r>
              <a:rPr kumimoji="0" lang="da-DK" altLang="LID4096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ambria Math" panose="02040503050406030204" pitchFamily="18" charset="0"/>
              </a:rPr>
              <a:t>g ⍵ </a:t>
            </a:r>
            <a:r>
              <a:rPr kumimoji="0" lang="da-DK" altLang="LID4096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ambria Math" panose="02040503050406030204" pitchFamily="18" charset="0"/>
                <a:sym typeface="Wingdings" panose="05000000000000000000" pitchFamily="2" charset="2"/>
              </a:rPr>
              <a:t></a:t>
            </a:r>
            <a:r>
              <a:rPr kumimoji="0" lang="da-DK" altLang="LID4096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ambria Math" panose="02040503050406030204" pitchFamily="18" charset="0"/>
              </a:rPr>
              <a:t> (f ⍵) g ⍵</a:t>
            </a:r>
            <a:endParaRPr lang="da-DK" dirty="0">
              <a:latin typeface="APL385 Unicode" panose="020B0709000202000203" pitchFamily="49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DF5AC0-7452-FD27-3863-B58F584D47D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FB0548A-F925-CB8B-D7B2-2A1852C57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Behind / Reverse Compose</a:t>
            </a:r>
            <a:endParaRPr lang="LID4096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829AF798-75BF-A4D7-DBD9-6CD5D6C2BB5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23528" y="2232038"/>
            <a:ext cx="7946177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ID4096" altLang="LID4096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L385 Unicode" panose="020B0709000202000203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      f←5</a:t>
            </a: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ambria Math" panose="02040503050406030204" pitchFamily="18" charset="0"/>
              </a:rPr>
              <a:t>∘</a:t>
            </a: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&lt; </a:t>
            </a:r>
            <a:r>
              <a:rPr kumimoji="0" lang="da-DK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           </a:t>
            </a: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 </a:t>
            </a: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ambria Math" panose="02040503050406030204" pitchFamily="18" charset="0"/>
              </a:rPr>
              <a:t>⍝</a:t>
            </a: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 </a:t>
            </a:r>
            <a:r>
              <a:rPr kumimoji="0" lang="da-DK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P</a:t>
            </a: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redicate function</a:t>
            </a:r>
            <a:endParaRPr kumimoji="0" lang="LID4096" altLang="LID4096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L385 Unicode" panose="020B0709000202000203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      f</a:t>
            </a: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ambria Math" panose="02040503050406030204" pitchFamily="18" charset="0"/>
              </a:rPr>
              <a:t>⍛⌿</a:t>
            </a: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 2 7 1 8 2 8   </a:t>
            </a: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ambria Math" panose="02040503050406030204" pitchFamily="18" charset="0"/>
              </a:rPr>
              <a:t>⍝</a:t>
            </a: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 </a:t>
            </a:r>
            <a:r>
              <a:rPr kumimoji="0" lang="da-DK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F</a:t>
            </a: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ilter by f</a:t>
            </a:r>
            <a:endParaRPr kumimoji="0" lang="LID4096" altLang="LID4096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L385 Unicode" panose="020B0709000202000203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7 8 8</a:t>
            </a:r>
            <a:endParaRPr kumimoji="0" lang="LID4096" altLang="LID4096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L385 Unicode" panose="020B0709000202000203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altLang="LID4096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L385 Unicode" panose="020B0709000202000203" pitchFamily="49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      </a:t>
            </a: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⌈/⍛=</a:t>
            </a:r>
            <a:r>
              <a:rPr kumimoji="0" lang="da-DK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 </a:t>
            </a: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2 7 1 8 2 8 3</a:t>
            </a:r>
            <a:r>
              <a:rPr kumimoji="0" lang="da-DK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 ⍝ Max behind Equal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0 0 0 1 0 1 0</a:t>
            </a:r>
            <a:endParaRPr kumimoji="0" lang="LID4096" altLang="LID4096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L385 Unicode" panose="020B0709000202000203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altLang="LID4096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L385 Unicode" panose="020B0709000202000203" pitchFamily="49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60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2383A0-85E2-6577-F53A-F90EA6F15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79" y="1147556"/>
            <a:ext cx="6092513" cy="3242040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da-DK" sz="2000" dirty="0"/>
              <a:t>Package manager for Dyalog APL</a:t>
            </a:r>
            <a:br>
              <a:rPr lang="da-DK" sz="2000" dirty="0"/>
            </a:br>
            <a:r>
              <a:rPr lang="da-DK" sz="2000" dirty="0"/>
              <a:t>(A tasty way to package APLs)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070087FC-2997-A0FE-B9C1-181A4140D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179" y="267657"/>
            <a:ext cx="5620318" cy="685535"/>
          </a:xfrm>
        </p:spPr>
        <p:txBody>
          <a:bodyPr/>
          <a:lstStyle/>
          <a:p>
            <a:r>
              <a:rPr lang="da-DK" dirty="0"/>
              <a:t>Tatin</a:t>
            </a:r>
            <a:endParaRPr lang="LID4096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0F22930-1F8C-9910-7FD9-AB08DC2A5C4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68C23FED-2C1D-AF3D-49C4-4660F5ED9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7575" y="249718"/>
            <a:ext cx="721412" cy="72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F906ED-C18C-753D-09DA-E76184D0FE80}"/>
              </a:ext>
            </a:extLst>
          </p:cNvPr>
          <p:cNvSpPr txBox="1"/>
          <p:nvPr/>
        </p:nvSpPr>
        <p:spPr>
          <a:xfrm>
            <a:off x="698281" y="1971585"/>
            <a:ext cx="37929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PL385 Unicode" panose="020B0709000202000203" pitchFamily="49" charset="0"/>
              </a:rPr>
              <a:t>      ]</a:t>
            </a:r>
            <a:r>
              <a:rPr lang="en-GB" sz="1200" dirty="0" err="1">
                <a:latin typeface="APL385 Unicode" panose="020B0709000202000203" pitchFamily="49" charset="0"/>
              </a:rPr>
              <a:t>z←tatin.listPackages</a:t>
            </a:r>
            <a:endParaRPr lang="en-GB" sz="1200" dirty="0">
              <a:latin typeface="APL385 Unicode" panose="020B0709000202000203" pitchFamily="49" charset="0"/>
            </a:endParaRPr>
          </a:p>
          <a:p>
            <a:r>
              <a:rPr lang="en-GB" sz="1200" dirty="0">
                <a:latin typeface="APL385 Unicode" panose="020B0709000202000203" pitchFamily="49" charset="0"/>
              </a:rPr>
              <a:t>      {⍺,≢⍵}⌸{(¯1+⍵⍳'-')↑⍵}¨3↓z[;1]</a:t>
            </a:r>
          </a:p>
          <a:p>
            <a:r>
              <a:rPr lang="en-GB" sz="1200" dirty="0">
                <a:latin typeface="APL385 Unicode" panose="020B0709000202000203" pitchFamily="49" charset="0"/>
              </a:rPr>
              <a:t> </a:t>
            </a:r>
            <a:r>
              <a:rPr lang="en-GB" sz="1200" dirty="0" err="1">
                <a:latin typeface="APL385 Unicode" panose="020B0709000202000203" pitchFamily="49" charset="0"/>
              </a:rPr>
              <a:t>aplteam</a:t>
            </a:r>
            <a:r>
              <a:rPr lang="en-GB" sz="1200" dirty="0">
                <a:latin typeface="APL385 Unicode" panose="020B0709000202000203" pitchFamily="49" charset="0"/>
              </a:rPr>
              <a:t>  42</a:t>
            </a:r>
          </a:p>
          <a:p>
            <a:r>
              <a:rPr lang="en-GB" sz="1200" dirty="0">
                <a:latin typeface="APL385 Unicode" panose="020B0709000202000203" pitchFamily="49" charset="0"/>
              </a:rPr>
              <a:t> </a:t>
            </a:r>
            <a:r>
              <a:rPr lang="en-GB" sz="1200" dirty="0" err="1">
                <a:latin typeface="APL385 Unicode" panose="020B0709000202000203" pitchFamily="49" charset="0"/>
              </a:rPr>
              <a:t>davin</a:t>
            </a:r>
            <a:r>
              <a:rPr lang="en-GB" sz="1200" dirty="0">
                <a:latin typeface="APL385 Unicode" panose="020B0709000202000203" pitchFamily="49" charset="0"/>
              </a:rPr>
              <a:t>     4</a:t>
            </a:r>
          </a:p>
          <a:p>
            <a:r>
              <a:rPr lang="en-GB" sz="1200" dirty="0">
                <a:latin typeface="APL385 Unicode" panose="020B0709000202000203" pitchFamily="49" charset="0"/>
              </a:rPr>
              <a:t> </a:t>
            </a:r>
            <a:r>
              <a:rPr lang="en-GB" sz="1200" dirty="0" err="1">
                <a:latin typeface="APL385 Unicode" panose="020B0709000202000203" pitchFamily="49" charset="0"/>
              </a:rPr>
              <a:t>dyalog</a:t>
            </a:r>
            <a:r>
              <a:rPr lang="en-GB" sz="1200" dirty="0">
                <a:latin typeface="APL385 Unicode" panose="020B0709000202000203" pitchFamily="49" charset="0"/>
              </a:rPr>
              <a:t>    2</a:t>
            </a:r>
          </a:p>
          <a:p>
            <a:endParaRPr lang="en-GB" sz="1200" dirty="0">
              <a:latin typeface="Aptos" panose="020B00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76F87F-029F-8F77-632E-FF3AA2281168}"/>
              </a:ext>
            </a:extLst>
          </p:cNvPr>
          <p:cNvSpPr txBox="1"/>
          <p:nvPr/>
        </p:nvSpPr>
        <p:spPr>
          <a:xfrm>
            <a:off x="698281" y="3110280"/>
            <a:ext cx="37929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PL385 Unicode" panose="020B0709000202000203" pitchFamily="49" charset="0"/>
              </a:rPr>
              <a:t>      ¯2↑z</a:t>
            </a:r>
          </a:p>
          <a:p>
            <a:r>
              <a:rPr lang="en-GB" sz="1200" dirty="0">
                <a:latin typeface="APL385 Unicode" panose="020B0709000202000203" pitchFamily="49" charset="0"/>
              </a:rPr>
              <a:t> </a:t>
            </a:r>
            <a:r>
              <a:rPr lang="en-GB" sz="1200" dirty="0" err="1">
                <a:latin typeface="APL385 Unicode" panose="020B0709000202000203" pitchFamily="49" charset="0"/>
              </a:rPr>
              <a:t>dyalog-HttpCommand</a:t>
            </a:r>
            <a:r>
              <a:rPr lang="en-GB" sz="1200" dirty="0">
                <a:latin typeface="APL385 Unicode" panose="020B0709000202000203" pitchFamily="49" charset="0"/>
              </a:rPr>
              <a:t>  1</a:t>
            </a:r>
          </a:p>
          <a:p>
            <a:r>
              <a:rPr lang="en-GB" sz="1200" dirty="0">
                <a:latin typeface="APL385 Unicode" panose="020B0709000202000203" pitchFamily="49" charset="0"/>
              </a:rPr>
              <a:t> </a:t>
            </a:r>
            <a:r>
              <a:rPr lang="en-GB" sz="1200" dirty="0" err="1">
                <a:latin typeface="APL385 Unicode" panose="020B0709000202000203" pitchFamily="49" charset="0"/>
              </a:rPr>
              <a:t>dyalog</a:t>
            </a:r>
            <a:r>
              <a:rPr lang="en-GB" sz="1200" dirty="0">
                <a:latin typeface="APL385 Unicode" panose="020B0709000202000203" pitchFamily="49" charset="0"/>
              </a:rPr>
              <a:t>-Jarvis       1</a:t>
            </a:r>
          </a:p>
          <a:p>
            <a:endParaRPr lang="en-GB" sz="1200" dirty="0">
              <a:latin typeface="APL385 Unicode" panose="020B0709000202000203" pitchFamily="49" charset="0"/>
            </a:endParaRPr>
          </a:p>
          <a:p>
            <a:endParaRPr lang="en-GB" sz="1200" dirty="0">
              <a:latin typeface="Aptos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AACF81-C7CC-A84F-4C04-83213718BDC2}"/>
              </a:ext>
            </a:extLst>
          </p:cNvPr>
          <p:cNvSpPr txBox="1"/>
          <p:nvPr/>
        </p:nvSpPr>
        <p:spPr>
          <a:xfrm>
            <a:off x="4555725" y="1991797"/>
            <a:ext cx="5685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PL385 Unicode" panose="020B0709000202000203" pitchFamily="49" charset="0"/>
              </a:rPr>
              <a:t>      ]</a:t>
            </a:r>
            <a:r>
              <a:rPr lang="en-GB" sz="1200" dirty="0" err="1">
                <a:latin typeface="APL385 Unicode" panose="020B0709000202000203" pitchFamily="49" charset="0"/>
              </a:rPr>
              <a:t>z←tatin.listPackages</a:t>
            </a:r>
            <a:endParaRPr lang="en-GB" sz="1200" dirty="0">
              <a:latin typeface="APL385 Unicode" panose="020B0709000202000203" pitchFamily="49" charset="0"/>
            </a:endParaRPr>
          </a:p>
          <a:p>
            <a:r>
              <a:rPr lang="en-GB" sz="1200" dirty="0">
                <a:latin typeface="APL385 Unicode" panose="020B0709000202000203" pitchFamily="49" charset="0"/>
              </a:rPr>
              <a:t>      {⍺,≢⍵}⌸{(¯1+⍵⍳'-')↑⍵}¨3↓z[;1]</a:t>
            </a:r>
          </a:p>
          <a:p>
            <a:r>
              <a:rPr lang="de-DE" sz="1200" dirty="0">
                <a:latin typeface="APL385 Unicode" panose="020B0709000202000203" pitchFamily="49" charset="0"/>
              </a:rPr>
              <a:t> aplteam  44</a:t>
            </a:r>
          </a:p>
          <a:p>
            <a:r>
              <a:rPr lang="de-DE" sz="1200" dirty="0">
                <a:latin typeface="APL385 Unicode" panose="020B0709000202000203" pitchFamily="49" charset="0"/>
              </a:rPr>
              <a:t> davin     4</a:t>
            </a:r>
          </a:p>
          <a:p>
            <a:r>
              <a:rPr lang="de-DE" sz="1200" dirty="0">
                <a:latin typeface="APL385 Unicode" panose="020B0709000202000203" pitchFamily="49" charset="0"/>
              </a:rPr>
              <a:t> dyalog    5 ⍝ 150% growth!</a:t>
            </a:r>
            <a:endParaRPr lang="en-GB" sz="1200" dirty="0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A4B6D7-82D9-3545-DDE3-9029424D6081}"/>
              </a:ext>
            </a:extLst>
          </p:cNvPr>
          <p:cNvSpPr txBox="1"/>
          <p:nvPr/>
        </p:nvSpPr>
        <p:spPr>
          <a:xfrm>
            <a:off x="4579125" y="3110280"/>
            <a:ext cx="56855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PL385 Unicode" panose="020B0709000202000203" pitchFamily="49" charset="0"/>
              </a:rPr>
              <a:t>      ¯5↑z</a:t>
            </a:r>
          </a:p>
          <a:p>
            <a:r>
              <a:rPr lang="en-GB" sz="1200" dirty="0">
                <a:latin typeface="APL385 Unicode" panose="020B0709000202000203" pitchFamily="49" charset="0"/>
              </a:rPr>
              <a:t> </a:t>
            </a:r>
            <a:r>
              <a:rPr lang="en-GB" sz="1200" dirty="0" err="1">
                <a:latin typeface="APL385 Unicode" panose="020B0709000202000203" pitchFamily="49" charset="0"/>
              </a:rPr>
              <a:t>dyalog-APLProcess</a:t>
            </a:r>
            <a:r>
              <a:rPr lang="en-GB" sz="1200" dirty="0">
                <a:latin typeface="APL385 Unicode" panose="020B0709000202000203" pitchFamily="49" charset="0"/>
              </a:rPr>
              <a:t>   1</a:t>
            </a:r>
          </a:p>
          <a:p>
            <a:r>
              <a:rPr lang="en-GB" sz="1200" dirty="0">
                <a:latin typeface="APL385 Unicode" panose="020B0709000202000203" pitchFamily="49" charset="0"/>
              </a:rPr>
              <a:t> </a:t>
            </a:r>
            <a:r>
              <a:rPr lang="en-GB" sz="1200" dirty="0" err="1">
                <a:latin typeface="APL385 Unicode" panose="020B0709000202000203" pitchFamily="49" charset="0"/>
              </a:rPr>
              <a:t>dyalog-HttpCommand</a:t>
            </a:r>
            <a:r>
              <a:rPr lang="en-GB" sz="1200" dirty="0">
                <a:latin typeface="APL385 Unicode" panose="020B0709000202000203" pitchFamily="49" charset="0"/>
              </a:rPr>
              <a:t>  1</a:t>
            </a:r>
          </a:p>
          <a:p>
            <a:r>
              <a:rPr lang="en-GB" sz="1200" dirty="0">
                <a:latin typeface="APL385 Unicode" panose="020B0709000202000203" pitchFamily="49" charset="0"/>
              </a:rPr>
              <a:t> </a:t>
            </a:r>
            <a:r>
              <a:rPr lang="en-GB" sz="1200" dirty="0" err="1">
                <a:latin typeface="APL385 Unicode" panose="020B0709000202000203" pitchFamily="49" charset="0"/>
              </a:rPr>
              <a:t>dyalog</a:t>
            </a:r>
            <a:r>
              <a:rPr lang="en-GB" sz="1200" dirty="0">
                <a:latin typeface="APL385 Unicode" panose="020B0709000202000203" pitchFamily="49" charset="0"/>
              </a:rPr>
              <a:t>-Jarvis       1</a:t>
            </a:r>
          </a:p>
          <a:p>
            <a:r>
              <a:rPr lang="en-GB" sz="1200" dirty="0">
                <a:latin typeface="APL385 Unicode" panose="020B0709000202000203" pitchFamily="49" charset="0"/>
              </a:rPr>
              <a:t> </a:t>
            </a:r>
            <a:r>
              <a:rPr lang="en-GB" sz="1200" dirty="0" err="1">
                <a:latin typeface="APL385 Unicode" panose="020B0709000202000203" pitchFamily="49" charset="0"/>
              </a:rPr>
              <a:t>dyalog</a:t>
            </a:r>
            <a:r>
              <a:rPr lang="en-GB" sz="1200" dirty="0">
                <a:latin typeface="APL385 Unicode" panose="020B0709000202000203" pitchFamily="49" charset="0"/>
              </a:rPr>
              <a:t>-NuGet        1</a:t>
            </a:r>
            <a:br>
              <a:rPr lang="en-GB" sz="1200" dirty="0">
                <a:latin typeface="APL385 Unicode" panose="020B0709000202000203" pitchFamily="49" charset="0"/>
              </a:rPr>
            </a:br>
            <a:r>
              <a:rPr lang="en-GB" sz="1200" dirty="0">
                <a:latin typeface="APL385 Unicode" panose="020B0709000202000203" pitchFamily="49" charset="0"/>
              </a:rPr>
              <a:t> </a:t>
            </a:r>
            <a:r>
              <a:rPr lang="en-GB" sz="1200" dirty="0" err="1">
                <a:latin typeface="APL385 Unicode" panose="020B0709000202000203" pitchFamily="49" charset="0"/>
              </a:rPr>
              <a:t>dyalog</a:t>
            </a:r>
            <a:r>
              <a:rPr lang="en-GB" sz="1200" dirty="0">
                <a:latin typeface="APL385 Unicode" panose="020B0709000202000203" pitchFamily="49" charset="0"/>
              </a:rPr>
              <a:t>-OpenAI       1</a:t>
            </a:r>
          </a:p>
          <a:p>
            <a:endParaRPr lang="en-GB" sz="1200" dirty="0">
              <a:latin typeface="APL385 Unicode" panose="020B0709000202000203" pitchFamily="49" charset="0"/>
            </a:endParaRPr>
          </a:p>
          <a:p>
            <a:endParaRPr lang="en-GB" sz="1200" dirty="0">
              <a:latin typeface="Aptos" panose="020B00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21498C-07B9-CC7B-2418-07BB569F8A4B}"/>
              </a:ext>
            </a:extLst>
          </p:cNvPr>
          <p:cNvSpPr txBox="1"/>
          <p:nvPr/>
        </p:nvSpPr>
        <p:spPr>
          <a:xfrm>
            <a:off x="391886" y="1857649"/>
            <a:ext cx="691215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da-DK" dirty="0">
                <a:latin typeface="Aptos" panose="020B0004020202020204" pitchFamily="34" charset="0"/>
              </a:rPr>
              <a:t>2023</a:t>
            </a:r>
            <a:endParaRPr lang="LID4096" dirty="0">
              <a:latin typeface="Aptos" panose="020B00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360C71-A63F-B8F9-7115-6C935A264306}"/>
              </a:ext>
            </a:extLst>
          </p:cNvPr>
          <p:cNvSpPr txBox="1"/>
          <p:nvPr/>
        </p:nvSpPr>
        <p:spPr>
          <a:xfrm>
            <a:off x="4336799" y="1857649"/>
            <a:ext cx="691215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da-DK" dirty="0">
                <a:latin typeface="Aptos" panose="020B0004020202020204" pitchFamily="34" charset="0"/>
              </a:rPr>
              <a:t>2024</a:t>
            </a:r>
            <a:endParaRPr lang="LID4096" dirty="0">
              <a:latin typeface="Aptos" panose="020B00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45DDC3-7A9E-24C3-5853-1942BC2B0AE2}"/>
              </a:ext>
            </a:extLst>
          </p:cNvPr>
          <p:cNvSpPr txBox="1"/>
          <p:nvPr/>
        </p:nvSpPr>
        <p:spPr>
          <a:xfrm>
            <a:off x="1281816" y="25393"/>
            <a:ext cx="4217501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da-DK" dirty="0">
                <a:latin typeface="Aptos" panose="020B0004020202020204" pitchFamily="34" charset="0"/>
              </a:rPr>
              <a:t>D11: New Tatin Packages (Brian Becker)</a:t>
            </a:r>
            <a:endParaRPr lang="LID4096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83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6" grpId="0"/>
      <p:bldP spid="7" grpId="0"/>
      <p:bldP spid="10" grpId="0" animBg="1"/>
      <p:bldP spid="11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67002383-373C-EEE5-D434-5B12F473F1EB}"/>
              </a:ext>
            </a:extLst>
          </p:cNvPr>
          <p:cNvSpPr txBox="1">
            <a:spLocks/>
          </p:cNvSpPr>
          <p:nvPr/>
        </p:nvSpPr>
        <p:spPr>
          <a:xfrm>
            <a:off x="323529" y="928021"/>
            <a:ext cx="7249249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3B475E"/>
                </a:solidFill>
                <a:latin typeface="Sarabun" panose="00000500000000000000" pitchFamily="2" charset="-34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a-DK" dirty="0">
                <a:latin typeface="Aptos" panose="020B0004020202020204" pitchFamily="34" charset="0"/>
              </a:rPr>
              <a:t>– for new and current developers</a:t>
            </a:r>
            <a:endParaRPr lang="LID4096" dirty="0">
              <a:latin typeface="Aptos" panose="020B0004020202020204" pitchFamily="34" charset="0"/>
            </a:endParaRPr>
          </a:p>
        </p:txBody>
      </p:sp>
      <p:pic>
        <p:nvPicPr>
          <p:cNvPr id="5122" name="Picture 2" descr="competition">
            <a:hlinkClick r:id="rId3"/>
            <a:extLst>
              <a:ext uri="{FF2B5EF4-FFF2-40B4-BE49-F238E27FC236}">
                <a16:creationId xmlns:a16="http://schemas.microsoft.com/office/drawing/2014/main" id="{EDC30EF0-8573-7760-25C3-DAC324C39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948" y="2425296"/>
            <a:ext cx="1440000" cy="6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ompetition">
            <a:hlinkClick r:id="rId5"/>
            <a:extLst>
              <a:ext uri="{FF2B5EF4-FFF2-40B4-BE49-F238E27FC236}">
                <a16:creationId xmlns:a16="http://schemas.microsoft.com/office/drawing/2014/main" id="{6603A9A6-4AC7-9E2B-529B-197F801E3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338" y="3137167"/>
            <a:ext cx="1260000" cy="98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Forbindelse: vinklet 4">
            <a:extLst>
              <a:ext uri="{FF2B5EF4-FFF2-40B4-BE49-F238E27FC236}">
                <a16:creationId xmlns:a16="http://schemas.microsoft.com/office/drawing/2014/main" id="{E6C5340B-B202-3CC0-A609-D4E6AAE40021}"/>
              </a:ext>
            </a:extLst>
          </p:cNvPr>
          <p:cNvCxnSpPr>
            <a:cxnSpLocks/>
          </p:cNvCxnSpPr>
          <p:nvPr/>
        </p:nvCxnSpPr>
        <p:spPr>
          <a:xfrm flipV="1">
            <a:off x="2525339" y="3226812"/>
            <a:ext cx="2999221" cy="988668"/>
          </a:xfrm>
          <a:prstGeom prst="bentConnector3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el 1">
            <a:extLst>
              <a:ext uri="{FF2B5EF4-FFF2-40B4-BE49-F238E27FC236}">
                <a16:creationId xmlns:a16="http://schemas.microsoft.com/office/drawing/2014/main" id="{F40E5550-5A8B-FD4C-24AB-930A6512B51D}"/>
              </a:ext>
            </a:extLst>
          </p:cNvPr>
          <p:cNvSpPr txBox="1">
            <a:spLocks/>
          </p:cNvSpPr>
          <p:nvPr/>
        </p:nvSpPr>
        <p:spPr>
          <a:xfrm>
            <a:off x="323530" y="267658"/>
            <a:ext cx="6507968" cy="685535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4800" b="0" kern="1200">
                <a:solidFill>
                  <a:srgbClr val="3B475E"/>
                </a:solidFill>
                <a:latin typeface="Sarabun" panose="00000500000000000000" pitchFamily="2" charset="-34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3600" dirty="0">
                <a:latin typeface="Aptos" panose="020B0004020202020204" pitchFamily="34" charset="0"/>
              </a:rPr>
              <a:t>The Challenge and the Forge</a:t>
            </a:r>
          </a:p>
        </p:txBody>
      </p:sp>
    </p:spTree>
    <p:extLst>
      <p:ext uri="{BB962C8B-B14F-4D97-AF65-F5344CB8AC3E}">
        <p14:creationId xmlns:p14="http://schemas.microsoft.com/office/powerpoint/2010/main" val="64011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A3ACD1A-D4D7-D70D-8576-D0AD103CFDC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65A0549A-0F44-F240-EE76-2778C2715F70}"/>
              </a:ext>
            </a:extLst>
          </p:cNvPr>
          <p:cNvSpPr txBox="1">
            <a:spLocks/>
          </p:cNvSpPr>
          <p:nvPr/>
        </p:nvSpPr>
        <p:spPr>
          <a:xfrm>
            <a:off x="4342015" y="1264924"/>
            <a:ext cx="4384890" cy="3451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LID4096" dirty="0">
              <a:latin typeface="Aptos" panose="020B00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8EF7E2C-7BDF-8AD7-BFD6-570372199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Medium Things on The Way</a:t>
            </a:r>
            <a:endParaRPr lang="LID4096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BD1A1E4-202B-0AE7-1E80-C884C0173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6" y="1264925"/>
            <a:ext cx="4817969" cy="3242040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New Shell System Function</a:t>
            </a:r>
          </a:p>
          <a:p>
            <a:pPr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.NET Bridge Enhancements</a:t>
            </a:r>
          </a:p>
          <a:p>
            <a:pPr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HTMLRenderer</a:t>
            </a: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Enhancements</a:t>
            </a:r>
          </a:p>
          <a:p>
            <a:pPr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Static Analysis of APL Code</a:t>
            </a:r>
          </a:p>
          <a:p>
            <a:pPr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Health Monitor</a:t>
            </a:r>
          </a:p>
          <a:p>
            <a:pPr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HTMLRenderer</a:t>
            </a: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Enhancements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7163718-9079-B28D-C92C-A5E312228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87253" y="1320799"/>
            <a:ext cx="2758761" cy="275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9587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0F5B2-ACB6-7182-D396-A4EE7A7FD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7498110" cy="3242040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da-DK" dirty="0" err="1"/>
              <a:t>Invoke</a:t>
            </a:r>
            <a:r>
              <a:rPr lang="da-DK" dirty="0"/>
              <a:t> OS </a:t>
            </a:r>
            <a:r>
              <a:rPr lang="da-DK" dirty="0" err="1"/>
              <a:t>commands</a:t>
            </a:r>
            <a:r>
              <a:rPr lang="da-DK" dirty="0"/>
              <a:t> from APL</a:t>
            </a:r>
          </a:p>
          <a:p>
            <a:pPr>
              <a:spcAft>
                <a:spcPts val="600"/>
              </a:spcAft>
            </a:pPr>
            <a:r>
              <a:rPr lang="da-DK" dirty="0" err="1"/>
              <a:t>Interruptible</a:t>
            </a:r>
            <a:endParaRPr lang="da-DK" dirty="0"/>
          </a:p>
          <a:p>
            <a:pPr>
              <a:spcAft>
                <a:spcPts val="600"/>
              </a:spcAft>
            </a:pPr>
            <a:r>
              <a:rPr lang="da-DK" dirty="0"/>
              <a:t>Optionally return data as an asynchronous stream</a:t>
            </a:r>
          </a:p>
          <a:p>
            <a:pPr>
              <a:spcAft>
                <a:spcPts val="600"/>
              </a:spcAft>
            </a:pPr>
            <a:r>
              <a:rPr lang="da-DK" dirty="0"/>
              <a:t>Manage stdin, stdout &amp; stderr (&amp; other streams) independently</a:t>
            </a:r>
          </a:p>
          <a:p>
            <a:pPr>
              <a:spcAft>
                <a:spcPts val="600"/>
              </a:spcAft>
            </a:pPr>
            <a:r>
              <a:rPr lang="da-DK" dirty="0"/>
              <a:t>Handle </a:t>
            </a:r>
            <a:r>
              <a:rPr lang="da-DK" dirty="0" err="1"/>
              <a:t>variety</a:t>
            </a:r>
            <a:r>
              <a:rPr lang="da-DK" dirty="0"/>
              <a:t> of data </a:t>
            </a:r>
            <a:r>
              <a:rPr lang="da-DK" dirty="0" err="1"/>
              <a:t>encodings</a:t>
            </a:r>
            <a:br>
              <a:rPr lang="da-DK" dirty="0"/>
            </a:br>
            <a:endParaRPr lang="da-DK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4A13B4F-32E6-61D7-6FE9-D4A1BC6D7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8423962" cy="685535"/>
          </a:xfrm>
        </p:spPr>
        <p:txBody>
          <a:bodyPr/>
          <a:lstStyle/>
          <a:p>
            <a:r>
              <a:rPr lang="da-DK" dirty="0">
                <a:latin typeface="APL385 Unicode" panose="020B0709000202000203" pitchFamily="49" charset="0"/>
              </a:rPr>
              <a:t>⎕SHELL</a:t>
            </a:r>
            <a:r>
              <a:rPr lang="da-DK" dirty="0"/>
              <a:t> to </a:t>
            </a:r>
            <a:r>
              <a:rPr lang="da-DK" strike="dblStrike" dirty="0" err="1"/>
              <a:t>replace</a:t>
            </a:r>
            <a:r>
              <a:rPr lang="da-DK" dirty="0"/>
              <a:t> </a:t>
            </a:r>
            <a:r>
              <a:rPr lang="da-DK" dirty="0" err="1"/>
              <a:t>complement</a:t>
            </a:r>
            <a:r>
              <a:rPr lang="da-DK" dirty="0"/>
              <a:t> </a:t>
            </a:r>
            <a:r>
              <a:rPr lang="da-DK" dirty="0">
                <a:latin typeface="APL385 Unicode" panose="020B0709000202000203" pitchFamily="49" charset="0"/>
              </a:rPr>
              <a:t>⎕SH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B6AC93-01FB-BA17-EF82-434B2F2A63C6}"/>
              </a:ext>
            </a:extLst>
          </p:cNvPr>
          <p:cNvSpPr txBox="1"/>
          <p:nvPr/>
        </p:nvSpPr>
        <p:spPr>
          <a:xfrm>
            <a:off x="892865" y="3922058"/>
            <a:ext cx="5437258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da-DK" dirty="0">
                <a:latin typeface="Aptos" panose="020B0004020202020204" pitchFamily="34" charset="0"/>
              </a:rPr>
              <a:t>D12: New Function for Shell Calls (Peter Mikkelsen)</a:t>
            </a:r>
            <a:endParaRPr lang="LID4096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36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A9B6D47-7456-7EB4-D62A-D09F720ADD3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23D4F-A1C1-3179-CD0B-3E85FFD92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229673" cy="32420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a-DK" sz="2800" dirty="0"/>
              <a:t>The v19.0 bridge to .NET 6/7/8 is now equivalent to the Framework bridge</a:t>
            </a:r>
          </a:p>
          <a:p>
            <a:pPr>
              <a:spcAft>
                <a:spcPts val="600"/>
              </a:spcAft>
            </a:pPr>
            <a:r>
              <a:rPr lang="da-DK" sz="2800" dirty="0"/>
              <a:t>New features will ONLY target the new .NET versions (8+):</a:t>
            </a:r>
          </a:p>
          <a:p>
            <a:pPr lvl="1">
              <a:spcAft>
                <a:spcPts val="600"/>
              </a:spcAft>
            </a:pPr>
            <a:r>
              <a:rPr lang="da-DK" sz="2400" dirty="0"/>
              <a:t>Generics, Delegates</a:t>
            </a:r>
          </a:p>
          <a:p>
            <a:pPr lvl="1">
              <a:spcAft>
                <a:spcPts val="600"/>
              </a:spcAft>
            </a:pPr>
            <a:r>
              <a:rPr lang="da-DK" sz="2400" dirty="0"/>
              <a:t>Async Methods (probably not v20.0)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20B5F5A-AB6A-5152-3665-11D29F0A0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.NET Bridge Enhancements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09F511-A0E6-FC5D-923F-FEA063D1259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03858F43-CEF7-3A9E-2C33-6CA0A62C5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349" y="141798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5231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63D43-59AE-EC30-FDCC-5DD155029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44337"/>
            <a:ext cx="6470305" cy="276993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a-DK" sz="2000" dirty="0" err="1"/>
              <a:t>Static</a:t>
            </a:r>
            <a:r>
              <a:rPr lang="da-DK" sz="2000" dirty="0"/>
              <a:t> Analysis of </a:t>
            </a:r>
            <a:r>
              <a:rPr lang="da-DK" sz="2000" dirty="0" err="1"/>
              <a:t>application</a:t>
            </a:r>
            <a:r>
              <a:rPr lang="da-DK" sz="2000" dirty="0"/>
              <a:t> </a:t>
            </a:r>
            <a:r>
              <a:rPr lang="da-DK" sz="2000" dirty="0" err="1"/>
              <a:t>code</a:t>
            </a:r>
            <a:r>
              <a:rPr lang="da-DK" sz="2000" dirty="0"/>
              <a:t> is </a:t>
            </a:r>
            <a:r>
              <a:rPr lang="da-DK" sz="2000" dirty="0" err="1"/>
              <a:t>seen</a:t>
            </a:r>
            <a:r>
              <a:rPr lang="da-DK" sz="2000" dirty="0"/>
              <a:t> as a </a:t>
            </a:r>
            <a:r>
              <a:rPr lang="da-DK" sz="2000" dirty="0" err="1"/>
              <a:t>required</a:t>
            </a:r>
            <a:r>
              <a:rPr lang="da-DK" sz="2000" dirty="0"/>
              <a:t> "</a:t>
            </a:r>
            <a:r>
              <a:rPr lang="da-DK" sz="2000" dirty="0" err="1"/>
              <a:t>best</a:t>
            </a:r>
            <a:r>
              <a:rPr lang="da-DK" sz="2000" dirty="0"/>
              <a:t> practice" by </a:t>
            </a:r>
            <a:r>
              <a:rPr lang="da-DK" sz="2000" dirty="0" err="1"/>
              <a:t>some</a:t>
            </a:r>
            <a:r>
              <a:rPr lang="da-DK" sz="2000" dirty="0"/>
              <a:t> </a:t>
            </a:r>
            <a:r>
              <a:rPr lang="da-DK" sz="2000" dirty="0" err="1"/>
              <a:t>corporations</a:t>
            </a:r>
            <a:endParaRPr lang="da-DK" sz="2000" dirty="0"/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a-DK" sz="2000" dirty="0" err="1"/>
              <a:t>We</a:t>
            </a:r>
            <a:r>
              <a:rPr lang="da-DK" sz="2000" dirty="0"/>
              <a:t> </a:t>
            </a:r>
            <a:r>
              <a:rPr lang="da-DK" sz="2000" dirty="0" err="1"/>
              <a:t>are</a:t>
            </a:r>
            <a:r>
              <a:rPr lang="da-DK" sz="2000" dirty="0"/>
              <a:t> </a:t>
            </a:r>
            <a:r>
              <a:rPr lang="da-DK" sz="2000" dirty="0" err="1"/>
              <a:t>building</a:t>
            </a:r>
            <a:r>
              <a:rPr lang="da-DK" sz="2000" dirty="0"/>
              <a:t> a prototype of a </a:t>
            </a:r>
            <a:r>
              <a:rPr lang="da-DK" sz="2000" dirty="0" err="1"/>
              <a:t>tool</a:t>
            </a:r>
            <a:r>
              <a:rPr lang="da-DK" sz="2000" dirty="0"/>
              <a:t> </a:t>
            </a:r>
            <a:r>
              <a:rPr lang="da-DK" sz="2000" dirty="0" err="1"/>
              <a:t>which</a:t>
            </a:r>
            <a:r>
              <a:rPr lang="da-DK" sz="2000" dirty="0"/>
              <a:t> </a:t>
            </a:r>
            <a:r>
              <a:rPr lang="da-DK" sz="2000" dirty="0" err="1"/>
              <a:t>will</a:t>
            </a:r>
            <a:endParaRPr lang="da-DK" sz="2000" dirty="0"/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da-DK" sz="1800" dirty="0" err="1"/>
              <a:t>Detect</a:t>
            </a:r>
            <a:r>
              <a:rPr lang="da-DK" sz="1800" dirty="0"/>
              <a:t> </a:t>
            </a:r>
            <a:r>
              <a:rPr lang="da-DK" sz="1800" dirty="0" err="1"/>
              <a:t>vulnerabilities</a:t>
            </a:r>
            <a:r>
              <a:rPr lang="da-DK" sz="1800" dirty="0"/>
              <a:t> and </a:t>
            </a:r>
            <a:r>
              <a:rPr lang="da-DK" sz="1800" dirty="0" err="1"/>
              <a:t>other</a:t>
            </a:r>
            <a:r>
              <a:rPr lang="da-DK" sz="1800" dirty="0"/>
              <a:t> bad practices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da-DK" sz="1800" dirty="0"/>
              <a:t>"</a:t>
            </a:r>
            <a:r>
              <a:rPr lang="da-DK" sz="1800" dirty="0" err="1"/>
              <a:t>Lint</a:t>
            </a:r>
            <a:r>
              <a:rPr lang="da-DK" sz="1800" dirty="0"/>
              <a:t>" APL Code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GB" sz="2000" dirty="0"/>
              <a:t>This tool will initially be licensed separately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GB" sz="2000" dirty="0"/>
              <a:t>A free "community edition" may follow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FB9A1B8-D4FD-4EA5-001E-5F96B287D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Static</a:t>
            </a:r>
            <a:r>
              <a:rPr lang="da-DK" dirty="0"/>
              <a:t> Analysis of APL Code</a:t>
            </a:r>
            <a:endParaRPr lang="en-GB" dirty="0"/>
          </a:p>
        </p:txBody>
      </p:sp>
      <p:pic>
        <p:nvPicPr>
          <p:cNvPr id="3074" name="Picture 2" descr="How to manage Google security on iPhone® - Guidebooks with Google">
            <a:extLst>
              <a:ext uri="{FF2B5EF4-FFF2-40B4-BE49-F238E27FC236}">
                <a16:creationId xmlns:a16="http://schemas.microsoft.com/office/drawing/2014/main" id="{57574612-18DD-4EDE-957A-5676D55E2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284" y="1024232"/>
            <a:ext cx="2333625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E22FA2-FCB2-2005-57F2-272F5858D0EE}"/>
              </a:ext>
            </a:extLst>
          </p:cNvPr>
          <p:cNvSpPr txBox="1"/>
          <p:nvPr/>
        </p:nvSpPr>
        <p:spPr>
          <a:xfrm>
            <a:off x="874219" y="3665047"/>
            <a:ext cx="5994013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da-DK" dirty="0">
                <a:latin typeface="Aptos" panose="020B0004020202020204" pitchFamily="34" charset="0"/>
              </a:rPr>
              <a:t>D06 (22/11): Static Analysis of APL in APL (Brandon Wilson)</a:t>
            </a:r>
            <a:endParaRPr lang="LID4096" dirty="0">
              <a:latin typeface="Aptos" panose="020B00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165584-389C-18E8-F9B6-742BDFB3DC3A}"/>
              </a:ext>
            </a:extLst>
          </p:cNvPr>
          <p:cNvSpPr txBox="1"/>
          <p:nvPr/>
        </p:nvSpPr>
        <p:spPr>
          <a:xfrm>
            <a:off x="874219" y="4134028"/>
            <a:ext cx="5812873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da-DK" dirty="0">
                <a:latin typeface="Aptos" panose="020B0004020202020204" pitchFamily="34" charset="0"/>
              </a:rPr>
              <a:t>D13 (22/11): Co-dfns Roadmap and Updates (Aaron Hsu)</a:t>
            </a:r>
            <a:endParaRPr lang="LID4096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50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0B4AE-EEFC-B5FC-D9AA-3A91A9E40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4925"/>
            <a:ext cx="5883842" cy="3242040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da-DK" sz="1800" dirty="0"/>
              <a:t>Version 19.0 </a:t>
            </a:r>
            <a:r>
              <a:rPr lang="da-DK" sz="1800" dirty="0" err="1"/>
              <a:t>contains</a:t>
            </a:r>
            <a:r>
              <a:rPr lang="da-DK" sz="1800" dirty="0"/>
              <a:t> a prototype. Ideas for v20.0 </a:t>
            </a:r>
            <a:r>
              <a:rPr lang="da-DK" sz="1800" dirty="0" err="1"/>
              <a:t>include</a:t>
            </a:r>
            <a:r>
              <a:rPr lang="da-DK" sz="1800" dirty="0"/>
              <a:t>: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a-DK" sz="1800" dirty="0"/>
              <a:t>Complete feature to find last </a:t>
            </a:r>
            <a:r>
              <a:rPr lang="da-DK" sz="1800" dirty="0" err="1"/>
              <a:t>known</a:t>
            </a:r>
            <a:r>
              <a:rPr lang="da-DK" sz="1800" dirty="0"/>
              <a:t> location of a "</a:t>
            </a:r>
            <a:r>
              <a:rPr lang="da-DK" sz="1800" dirty="0" err="1"/>
              <a:t>hanging</a:t>
            </a:r>
            <a:r>
              <a:rPr lang="da-DK" sz="1800" dirty="0"/>
              <a:t>" interpreter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a-DK" sz="1800" dirty="0"/>
              <a:t>Sending signals to </a:t>
            </a:r>
            <a:r>
              <a:rPr lang="da-DK" sz="1800" dirty="0" err="1"/>
              <a:t>interrupt</a:t>
            </a:r>
            <a:r>
              <a:rPr lang="da-DK" sz="1800" dirty="0"/>
              <a:t> or </a:t>
            </a:r>
            <a:r>
              <a:rPr lang="da-DK" sz="1800" dirty="0" err="1"/>
              <a:t>terminate</a:t>
            </a:r>
            <a:r>
              <a:rPr lang="da-DK" sz="1800" dirty="0"/>
              <a:t> tasks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a-DK" sz="1800" dirty="0" err="1"/>
              <a:t>Discoverability</a:t>
            </a:r>
            <a:r>
              <a:rPr lang="da-DK" sz="1800" dirty="0"/>
              <a:t>: </a:t>
            </a:r>
            <a:r>
              <a:rPr lang="da-DK" sz="1800" dirty="0" err="1"/>
              <a:t>allow</a:t>
            </a:r>
            <a:r>
              <a:rPr lang="da-DK" sz="1800" dirty="0"/>
              <a:t> APL </a:t>
            </a:r>
            <a:r>
              <a:rPr lang="da-DK" sz="1800" dirty="0" err="1"/>
              <a:t>process</a:t>
            </a:r>
            <a:r>
              <a:rPr lang="da-DK" sz="1800" dirty="0"/>
              <a:t> to broadcast services </a:t>
            </a:r>
            <a:r>
              <a:rPr lang="da-DK" sz="1800" dirty="0" err="1"/>
              <a:t>that</a:t>
            </a:r>
            <a:r>
              <a:rPr lang="da-DK" sz="1800" dirty="0"/>
              <a:t> it provides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a-DK" sz="1800" dirty="0"/>
              <a:t>Switch </a:t>
            </a:r>
            <a:r>
              <a:rPr lang="da-DK" sz="1800" dirty="0">
                <a:latin typeface="APL385 Unicode" panose="020B0709000202000203" pitchFamily="49" charset="0"/>
              </a:rPr>
              <a:t>⎕PROFILE</a:t>
            </a:r>
            <a:r>
              <a:rPr lang="da-DK" sz="1800" dirty="0"/>
              <a:t> on and </a:t>
            </a:r>
            <a:r>
              <a:rPr lang="da-DK" sz="1800" dirty="0" err="1"/>
              <a:t>off</a:t>
            </a:r>
            <a:r>
              <a:rPr lang="da-DK" sz="1800" dirty="0"/>
              <a:t>; </a:t>
            </a:r>
            <a:r>
              <a:rPr lang="da-DK" sz="1800" dirty="0" err="1"/>
              <a:t>collect</a:t>
            </a:r>
            <a:r>
              <a:rPr lang="da-DK" sz="1800" dirty="0"/>
              <a:t> data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a-DK" sz="1800" dirty="0" err="1"/>
              <a:t>Possibly</a:t>
            </a:r>
            <a:r>
              <a:rPr lang="da-DK" sz="1800" dirty="0"/>
              <a:t> </a:t>
            </a:r>
            <a:r>
              <a:rPr lang="da-DK" sz="1800" dirty="0" err="1"/>
              <a:t>add</a:t>
            </a:r>
            <a:r>
              <a:rPr lang="da-DK" sz="1800" dirty="0"/>
              <a:t> </a:t>
            </a:r>
            <a:r>
              <a:rPr lang="da-DK" sz="1800" dirty="0" err="1"/>
              <a:t>OpenTelemetry</a:t>
            </a:r>
            <a:r>
              <a:rPr lang="da-DK" sz="1800" dirty="0"/>
              <a:t> data feed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GB" sz="1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4F29009-DEC7-E491-A52F-270A5EE28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 eaLnBrk="1" latinLnBrk="0" hangingPunct="1"/>
            <a:r>
              <a:rPr lang="en-GB" sz="3600" b="0" kern="1200" dirty="0">
                <a:solidFill>
                  <a:srgbClr val="3B475E"/>
                </a:solidFill>
                <a:effectLst/>
                <a:ea typeface="+mj-ea"/>
                <a:cs typeface="Calibri" panose="020F0502020204030204" pitchFamily="34" charset="0"/>
              </a:rPr>
              <a:t>Health Monitor</a:t>
            </a:r>
            <a:endParaRPr lang="en-GB" dirty="0"/>
          </a:p>
        </p:txBody>
      </p:sp>
      <p:pic>
        <p:nvPicPr>
          <p:cNvPr id="2" name="Picture 2" descr="1200 SUPER S IFR Service Monitor Used">
            <a:extLst>
              <a:ext uri="{FF2B5EF4-FFF2-40B4-BE49-F238E27FC236}">
                <a16:creationId xmlns:a16="http://schemas.microsoft.com/office/drawing/2014/main" id="{78D1C915-D826-4434-4652-C259810B6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278" y="1264925"/>
            <a:ext cx="1884479" cy="149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1313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4197A-4966-AFC3-CA2E-63DC102AF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7826174" cy="3242040"/>
          </a:xfrm>
        </p:spPr>
        <p:txBody>
          <a:bodyPr>
            <a:noAutofit/>
          </a:bodyPr>
          <a:lstStyle/>
          <a:p>
            <a:pPr marL="57150" indent="0">
              <a:buNone/>
            </a:pPr>
            <a:r>
              <a:rPr lang="en-GB" dirty="0"/>
              <a:t>The </a:t>
            </a:r>
            <a:r>
              <a:rPr lang="en-GB" dirty="0" err="1"/>
              <a:t>HTMLRenderer</a:t>
            </a:r>
            <a:r>
              <a:rPr lang="en-GB" dirty="0"/>
              <a:t> continues to grow in importance</a:t>
            </a:r>
          </a:p>
          <a:p>
            <a:r>
              <a:rPr lang="en-GB" dirty="0"/>
              <a:t>File Upload</a:t>
            </a:r>
          </a:p>
          <a:p>
            <a:r>
              <a:rPr lang="en-GB" dirty="0"/>
              <a:t>Modal </a:t>
            </a:r>
            <a:r>
              <a:rPr lang="en-GB" dirty="0" err="1"/>
              <a:t>HTMLRenderer</a:t>
            </a:r>
            <a:r>
              <a:rPr lang="en-GB" dirty="0"/>
              <a:t> Windows</a:t>
            </a:r>
          </a:p>
          <a:p>
            <a:r>
              <a:rPr lang="en-GB" dirty="0"/>
              <a:t>More control over "Chrome"</a:t>
            </a:r>
          </a:p>
          <a:p>
            <a:pPr lvl="1"/>
            <a:r>
              <a:rPr lang="en-GB" dirty="0"/>
              <a:t>The EWC project will accelerate the evolution of the </a:t>
            </a:r>
            <a:r>
              <a:rPr lang="en-GB" dirty="0" err="1"/>
              <a:t>HTMLRenderer</a:t>
            </a:r>
            <a:r>
              <a:rPr lang="en-GB" dirty="0"/>
              <a:t> (more tomorrow)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885FAE-B989-39A3-BAA1-7EB412C30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HTMLRenderer</a:t>
            </a:r>
            <a:r>
              <a:rPr lang="da-DK" dirty="0"/>
              <a:t> Enhancements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72619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A3ACD1A-D4D7-D70D-8576-D0AD103CFDC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65A0549A-0F44-F240-EE76-2778C2715F70}"/>
              </a:ext>
            </a:extLst>
          </p:cNvPr>
          <p:cNvSpPr txBox="1">
            <a:spLocks/>
          </p:cNvSpPr>
          <p:nvPr/>
        </p:nvSpPr>
        <p:spPr>
          <a:xfrm>
            <a:off x="4342015" y="1264924"/>
            <a:ext cx="4384890" cy="3451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LID4096" dirty="0">
              <a:latin typeface="Aptos" panose="020B00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8EF7E2C-7BDF-8AD7-BFD6-570372199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Small Things</a:t>
            </a:r>
            <a:endParaRPr lang="LID4096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BD1A1E4-202B-0AE7-1E80-C884C0173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kern="100" dirty="0">
                <a:latin typeface="APL385 Unicode" panose="020B0709000202000203" pitchFamily="49" charset="0"/>
                <a:ea typeface="Aptos" panose="020B0004020202020204" pitchFamily="34" charset="0"/>
                <a:cs typeface="Times New Roman" panose="02020603050405020304" pitchFamily="18" charset="0"/>
              </a:rPr>
              <a:t>⎕NINFO </a:t>
            </a: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w/Callbacks</a:t>
            </a:r>
          </a:p>
          <a:p>
            <a:pPr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Set File Attributes using </a:t>
            </a:r>
            <a:r>
              <a:rPr lang="da-DK" kern="100" dirty="0">
                <a:latin typeface="APL385 Unicode" panose="020B0709000202000203" pitchFamily="49" charset="0"/>
                <a:ea typeface="Aptos" panose="020B0004020202020204" pitchFamily="34" charset="0"/>
                <a:cs typeface="Times New Roman" panose="02020603050405020304" pitchFamily="18" charset="0"/>
              </a:rPr>
              <a:t>⎕NATTRIBUTES</a:t>
            </a:r>
            <a:endParaRPr lang="en-US" kern="100" dirty="0">
              <a:latin typeface="APL385 Unicode" panose="020B0709000202000203" pitchFamily="49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Unicode decomposition / normal forms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8847CB9-266A-CE11-D5DF-1EFA27E5F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87253" y="1320799"/>
            <a:ext cx="2758761" cy="275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7900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35735-952B-BDA1-304A-43A2B7501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4925"/>
            <a:ext cx="5289688" cy="3242040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Wingdings 2" panose="05020102010507070707" pitchFamily="18" charset="2"/>
              <a:buChar char=""/>
              <a:tabLst>
                <a:tab pos="457200" algn="l"/>
              </a:tabLst>
            </a:pPr>
            <a:r>
              <a:rPr lang="da-DK" kern="100" dirty="0">
                <a:effectLst/>
                <a:latin typeface="APL385 Unicode" panose="020B0709000202000203" pitchFamily="49" charset="0"/>
                <a:ea typeface="Aptos" panose="020B0004020202020204" pitchFamily="34" charset="0"/>
                <a:cs typeface="Times New Roman" panose="02020603050405020304" pitchFamily="18" charset="0"/>
              </a:rPr>
              <a:t>⎕WC</a:t>
            </a:r>
            <a:r>
              <a:rPr lang="da-DK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Plugin Mechanism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da-DK" dirty="0"/>
              <a:t>Relax Interpreter Limits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da-DK" dirty="0"/>
              <a:t>Artificial Intelligence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093911-3A7B-1823-C17B-9F0F48EC6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9" y="267657"/>
            <a:ext cx="6613052" cy="685535"/>
          </a:xfrm>
        </p:spPr>
        <p:txBody>
          <a:bodyPr/>
          <a:lstStyle/>
          <a:p>
            <a:r>
              <a:rPr lang="da-DK" dirty="0"/>
              <a:t>Laying New Foundations</a:t>
            </a:r>
            <a:endParaRPr lang="LID4096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FDD259-C0D2-23F0-7F57-2431081F646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7163718-9079-B28D-C92C-A5E312228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23660" y="1264925"/>
            <a:ext cx="2676525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5721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855EA-EE24-3E85-0822-6743418B7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4925"/>
            <a:ext cx="6406135" cy="3323308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da-DK" sz="2000" dirty="0"/>
              <a:t>A </a:t>
            </a:r>
            <a:r>
              <a:rPr lang="da-DK" sz="2000" dirty="0" err="1"/>
              <a:t>modern</a:t>
            </a:r>
            <a:r>
              <a:rPr lang="da-DK" sz="2000" dirty="0"/>
              <a:t> </a:t>
            </a:r>
            <a:r>
              <a:rPr lang="da-DK" sz="2000" dirty="0" err="1"/>
              <a:t>replacement</a:t>
            </a:r>
            <a:r>
              <a:rPr lang="da-DK" sz="2000" dirty="0"/>
              <a:t> for </a:t>
            </a:r>
            <a:r>
              <a:rPr lang="da-DK" sz="2000" dirty="0" err="1"/>
              <a:t>Auxiliary</a:t>
            </a:r>
            <a:r>
              <a:rPr lang="da-DK" sz="2000" dirty="0"/>
              <a:t> Processors</a:t>
            </a:r>
          </a:p>
          <a:p>
            <a:pPr lvl="1">
              <a:spcAft>
                <a:spcPts val="600"/>
              </a:spcAft>
            </a:pPr>
            <a:r>
              <a:rPr lang="da-DK" sz="1800" dirty="0" err="1"/>
              <a:t>Uses</a:t>
            </a:r>
            <a:r>
              <a:rPr lang="da-DK" sz="1800" dirty="0"/>
              <a:t> Direct Workspace Access (DWA) for high performance</a:t>
            </a:r>
          </a:p>
          <a:p>
            <a:pPr lvl="1">
              <a:spcAft>
                <a:spcPts val="600"/>
              </a:spcAft>
            </a:pPr>
            <a:r>
              <a:rPr lang="da-DK" sz="1800" dirty="0" err="1"/>
              <a:t>Accessible</a:t>
            </a:r>
            <a:r>
              <a:rPr lang="da-DK" sz="1800" dirty="0"/>
              <a:t> via </a:t>
            </a:r>
            <a:r>
              <a:rPr lang="da-DK" sz="1800" dirty="0">
                <a:latin typeface="APL385 Unicode" panose="020B0709000202000203" pitchFamily="49" charset="0"/>
              </a:rPr>
              <a:t>⎕WC</a:t>
            </a:r>
            <a:r>
              <a:rPr lang="da-DK" sz="1800" dirty="0"/>
              <a:t> / </a:t>
            </a:r>
            <a:r>
              <a:rPr lang="da-DK" sz="1800" dirty="0">
                <a:latin typeface="APL385 Unicode" panose="020B0709000202000203" pitchFamily="49" charset="0"/>
              </a:rPr>
              <a:t>⎕NEW</a:t>
            </a:r>
          </a:p>
          <a:p>
            <a:pPr>
              <a:spcAft>
                <a:spcPts val="600"/>
              </a:spcAft>
            </a:pPr>
            <a:r>
              <a:rPr lang="da-DK" sz="2000" dirty="0"/>
              <a:t>Make interpreter extensions open source, eg.</a:t>
            </a:r>
          </a:p>
          <a:p>
            <a:pPr lvl="1">
              <a:spcAft>
                <a:spcPts val="600"/>
              </a:spcAft>
            </a:pPr>
            <a:r>
              <a:rPr lang="da-DK" sz="1800" dirty="0"/>
              <a:t>HTMLRenderer, Conga (our TCP platform)</a:t>
            </a:r>
          </a:p>
          <a:p>
            <a:pPr lvl="1">
              <a:spcAft>
                <a:spcPts val="600"/>
              </a:spcAft>
            </a:pPr>
            <a:r>
              <a:rPr lang="da-DK" sz="1800" dirty="0" err="1"/>
              <a:t>Cryptographic</a:t>
            </a:r>
            <a:r>
              <a:rPr lang="da-DK" sz="1800" dirty="0"/>
              <a:t> Library</a:t>
            </a:r>
          </a:p>
          <a:p>
            <a:pPr>
              <a:spcAft>
                <a:spcPts val="600"/>
              </a:spcAft>
            </a:pPr>
            <a:r>
              <a:rPr lang="da-DK" sz="2000" dirty="0"/>
              <a:t>Many of these are interfaces to open source components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0F9B8AF-BF36-E209-900E-B59CFFDD9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8097458" cy="685535"/>
          </a:xfrm>
        </p:spPr>
        <p:txBody>
          <a:bodyPr/>
          <a:lstStyle/>
          <a:p>
            <a:r>
              <a:rPr lang="da-DK" dirty="0"/>
              <a:t>An Open [Source] Plugin Architecture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AF9369-4A08-6C6E-B716-9A6357256D4B}"/>
              </a:ext>
            </a:extLst>
          </p:cNvPr>
          <p:cNvSpPr/>
          <p:nvPr/>
        </p:nvSpPr>
        <p:spPr>
          <a:xfrm>
            <a:off x="6797749" y="1264925"/>
            <a:ext cx="2254102" cy="49299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latin typeface="Aptos" panose="020B0004020202020204" pitchFamily="34" charset="0"/>
              </a:rPr>
              <a:t>Dyalog APL</a:t>
            </a:r>
            <a:endParaRPr lang="en-GB" dirty="0">
              <a:latin typeface="Aptos" panose="020B00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147BB7-9831-DF06-22D6-DEF55146246D}"/>
              </a:ext>
            </a:extLst>
          </p:cNvPr>
          <p:cNvSpPr/>
          <p:nvPr/>
        </p:nvSpPr>
        <p:spPr>
          <a:xfrm>
            <a:off x="6797748" y="1757916"/>
            <a:ext cx="1127051" cy="492991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latin typeface="Aptos" panose="020B0004020202020204" pitchFamily="34" charset="0"/>
              </a:rPr>
              <a:t>Conga</a:t>
            </a:r>
            <a:endParaRPr lang="en-GB" dirty="0"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761A45-DD49-3934-6EEC-2E448C158537}"/>
              </a:ext>
            </a:extLst>
          </p:cNvPr>
          <p:cNvSpPr/>
          <p:nvPr/>
        </p:nvSpPr>
        <p:spPr>
          <a:xfrm>
            <a:off x="6797747" y="2250907"/>
            <a:ext cx="1127050" cy="96082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>
                <a:latin typeface="Aptos" panose="020B0004020202020204" pitchFamily="34" charset="0"/>
              </a:rPr>
              <a:t>GnuTLS</a:t>
            </a:r>
            <a:endParaRPr lang="en-GB" sz="1600" dirty="0">
              <a:latin typeface="Aptos" panose="020B00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BF0640-2CE2-AA0C-9286-B83D4B8703E4}"/>
              </a:ext>
            </a:extLst>
          </p:cNvPr>
          <p:cNvSpPr/>
          <p:nvPr/>
        </p:nvSpPr>
        <p:spPr>
          <a:xfrm>
            <a:off x="7924799" y="1757916"/>
            <a:ext cx="1127052" cy="492991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>
                <a:latin typeface="Aptos" panose="020B0004020202020204" pitchFamily="34" charset="0"/>
              </a:rPr>
              <a:t>HTML</a:t>
            </a:r>
            <a:br>
              <a:rPr lang="da-DK" sz="1200" dirty="0">
                <a:latin typeface="Aptos" panose="020B0004020202020204" pitchFamily="34" charset="0"/>
              </a:rPr>
            </a:br>
            <a:r>
              <a:rPr lang="da-DK" sz="1200" dirty="0" err="1">
                <a:latin typeface="Aptos" panose="020B0004020202020204" pitchFamily="34" charset="0"/>
              </a:rPr>
              <a:t>Renderer</a:t>
            </a:r>
            <a:endParaRPr lang="en-GB" sz="1200" dirty="0">
              <a:latin typeface="Aptos" panose="020B00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48201F-119D-872C-6742-57A18FC2D3EF}"/>
              </a:ext>
            </a:extLst>
          </p:cNvPr>
          <p:cNvSpPr/>
          <p:nvPr/>
        </p:nvSpPr>
        <p:spPr>
          <a:xfrm>
            <a:off x="7924797" y="2250907"/>
            <a:ext cx="1127054" cy="96082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 err="1">
                <a:latin typeface="Aptos" panose="020B0004020202020204" pitchFamily="34" charset="0"/>
              </a:rPr>
              <a:t>Chromium</a:t>
            </a:r>
            <a:br>
              <a:rPr lang="da-DK" sz="1400" dirty="0">
                <a:latin typeface="Aptos" panose="020B0004020202020204" pitchFamily="34" charset="0"/>
              </a:rPr>
            </a:br>
            <a:r>
              <a:rPr lang="da-DK" sz="1400" dirty="0">
                <a:latin typeface="Aptos" panose="020B0004020202020204" pitchFamily="34" charset="0"/>
              </a:rPr>
              <a:t>Embedded</a:t>
            </a:r>
            <a:br>
              <a:rPr lang="da-DK" sz="1400" dirty="0">
                <a:latin typeface="Aptos" panose="020B0004020202020204" pitchFamily="34" charset="0"/>
              </a:rPr>
            </a:br>
            <a:r>
              <a:rPr lang="da-DK" sz="1400" dirty="0">
                <a:latin typeface="Aptos" panose="020B0004020202020204" pitchFamily="34" charset="0"/>
              </a:rPr>
              <a:t>Framework</a:t>
            </a:r>
            <a:endParaRPr lang="en-GB" sz="14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43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855EA-EE24-3E85-0822-6743418B7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087505"/>
            <a:ext cx="6336218" cy="3483538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da-DK" sz="2000" dirty="0"/>
              <a:t>Allow users to move faster</a:t>
            </a:r>
          </a:p>
          <a:p>
            <a:pPr lvl="1">
              <a:spcAft>
                <a:spcPts val="600"/>
              </a:spcAft>
            </a:pPr>
            <a:r>
              <a:rPr lang="da-DK" sz="1600" dirty="0"/>
              <a:t>Adopt new versions of Chromium or OpenSSL</a:t>
            </a:r>
          </a:p>
          <a:p>
            <a:pPr>
              <a:spcAft>
                <a:spcPts val="600"/>
              </a:spcAft>
            </a:pPr>
            <a:r>
              <a:rPr lang="da-DK" sz="2000" dirty="0"/>
              <a:t>Make the Dyalog community more inclusive</a:t>
            </a:r>
          </a:p>
          <a:p>
            <a:pPr lvl="1">
              <a:spcAft>
                <a:spcPts val="600"/>
              </a:spcAft>
            </a:pPr>
            <a:r>
              <a:rPr lang="da-DK" sz="1600" dirty="0"/>
              <a:t>Allow users to contribute to our eco-system</a:t>
            </a:r>
          </a:p>
          <a:p>
            <a:pPr>
              <a:spcAft>
                <a:spcPts val="600"/>
              </a:spcAft>
            </a:pPr>
            <a:r>
              <a:rPr lang="da-DK" sz="2000" dirty="0"/>
              <a:t>Users can develop and share new extensions</a:t>
            </a:r>
          </a:p>
          <a:p>
            <a:pPr>
              <a:spcAft>
                <a:spcPts val="600"/>
              </a:spcAft>
            </a:pPr>
            <a:r>
              <a:rPr lang="da-DK" sz="2000" dirty="0"/>
              <a:t>Makes our encryption tools transparent and verifyable</a:t>
            </a:r>
          </a:p>
          <a:p>
            <a:pPr marL="457200" lvl="1" indent="0">
              <a:spcAft>
                <a:spcPts val="600"/>
              </a:spcAft>
              <a:buNone/>
            </a:pPr>
            <a:r>
              <a:rPr lang="da-DK" sz="1600" dirty="0">
                <a:sym typeface="Wingdings" panose="05000000000000000000" pitchFamily="2" charset="2"/>
              </a:rPr>
              <a:t> </a:t>
            </a:r>
            <a:r>
              <a:rPr lang="da-DK" sz="1600" dirty="0"/>
              <a:t>Easier to comply with FOSS licence constraints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0F9B8AF-BF36-E209-900E-B59CFFDD9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8097458" cy="685535"/>
          </a:xfrm>
        </p:spPr>
        <p:txBody>
          <a:bodyPr/>
          <a:lstStyle/>
          <a:p>
            <a:r>
              <a:rPr lang="da-DK" dirty="0"/>
              <a:t>Plugin Architecture </a:t>
            </a:r>
            <a:r>
              <a:rPr lang="da-DK" dirty="0" err="1"/>
              <a:t>Benefits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187595-9918-6FDA-A87E-142D11408A07}"/>
              </a:ext>
            </a:extLst>
          </p:cNvPr>
          <p:cNvSpPr/>
          <p:nvPr/>
        </p:nvSpPr>
        <p:spPr>
          <a:xfrm>
            <a:off x="6797749" y="1264925"/>
            <a:ext cx="2254102" cy="49299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latin typeface="Aptos" panose="020B0004020202020204" pitchFamily="34" charset="0"/>
              </a:rPr>
              <a:t>Dyalog APL</a:t>
            </a:r>
            <a:endParaRPr lang="en-GB" dirty="0">
              <a:latin typeface="Aptos" panose="020B00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B53875-BBA6-14BB-FF45-B51AA0258650}"/>
              </a:ext>
            </a:extLst>
          </p:cNvPr>
          <p:cNvSpPr/>
          <p:nvPr/>
        </p:nvSpPr>
        <p:spPr>
          <a:xfrm>
            <a:off x="6797748" y="1757916"/>
            <a:ext cx="1127051" cy="492991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latin typeface="Aptos" panose="020B0004020202020204" pitchFamily="34" charset="0"/>
              </a:rPr>
              <a:t>Conga</a:t>
            </a:r>
            <a:endParaRPr lang="en-GB" dirty="0"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B58BDE-E33D-F960-A7C3-0929AF9334DD}"/>
              </a:ext>
            </a:extLst>
          </p:cNvPr>
          <p:cNvSpPr/>
          <p:nvPr/>
        </p:nvSpPr>
        <p:spPr>
          <a:xfrm>
            <a:off x="6797747" y="2250907"/>
            <a:ext cx="1127050" cy="96082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>
                <a:latin typeface="Aptos" panose="020B0004020202020204" pitchFamily="34" charset="0"/>
              </a:rPr>
              <a:t>GnuTLS</a:t>
            </a:r>
            <a:endParaRPr lang="en-GB" sz="1600" dirty="0">
              <a:latin typeface="Aptos" panose="020B00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C5674C-8038-7156-E420-FD4A9F076F7B}"/>
              </a:ext>
            </a:extLst>
          </p:cNvPr>
          <p:cNvSpPr/>
          <p:nvPr/>
        </p:nvSpPr>
        <p:spPr>
          <a:xfrm>
            <a:off x="7924799" y="1757916"/>
            <a:ext cx="1127052" cy="492991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>
                <a:latin typeface="Aptos" panose="020B0004020202020204" pitchFamily="34" charset="0"/>
              </a:rPr>
              <a:t>HTML</a:t>
            </a:r>
            <a:br>
              <a:rPr lang="da-DK" sz="1200" dirty="0">
                <a:latin typeface="Aptos" panose="020B0004020202020204" pitchFamily="34" charset="0"/>
              </a:rPr>
            </a:br>
            <a:r>
              <a:rPr lang="da-DK" sz="1200" dirty="0" err="1">
                <a:latin typeface="Aptos" panose="020B0004020202020204" pitchFamily="34" charset="0"/>
              </a:rPr>
              <a:t>Renderer</a:t>
            </a:r>
            <a:endParaRPr lang="en-GB" sz="1200" dirty="0">
              <a:latin typeface="Aptos" panose="020B00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8B8692-2108-2272-B23A-4A94755A2CF2}"/>
              </a:ext>
            </a:extLst>
          </p:cNvPr>
          <p:cNvSpPr/>
          <p:nvPr/>
        </p:nvSpPr>
        <p:spPr>
          <a:xfrm>
            <a:off x="7924797" y="2250907"/>
            <a:ext cx="1127054" cy="96082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 err="1">
                <a:latin typeface="Aptos" panose="020B0004020202020204" pitchFamily="34" charset="0"/>
              </a:rPr>
              <a:t>Chromium</a:t>
            </a:r>
            <a:br>
              <a:rPr lang="da-DK" sz="1400" dirty="0">
                <a:latin typeface="Aptos" panose="020B0004020202020204" pitchFamily="34" charset="0"/>
              </a:rPr>
            </a:br>
            <a:r>
              <a:rPr lang="da-DK" sz="1400" dirty="0">
                <a:latin typeface="Aptos" panose="020B0004020202020204" pitchFamily="34" charset="0"/>
              </a:rPr>
              <a:t>Embedded</a:t>
            </a:r>
            <a:br>
              <a:rPr lang="da-DK" sz="1400" dirty="0">
                <a:latin typeface="Aptos" panose="020B0004020202020204" pitchFamily="34" charset="0"/>
              </a:rPr>
            </a:br>
            <a:r>
              <a:rPr lang="da-DK" sz="1400" dirty="0">
                <a:latin typeface="Aptos" panose="020B0004020202020204" pitchFamily="34" charset="0"/>
              </a:rPr>
              <a:t>Framework</a:t>
            </a:r>
            <a:endParaRPr lang="en-GB" sz="1400" dirty="0">
              <a:latin typeface="Aptos" panose="020B00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B790DF-3FCB-E5F9-4C46-A7AE3DD64F60}"/>
              </a:ext>
            </a:extLst>
          </p:cNvPr>
          <p:cNvSpPr txBox="1"/>
          <p:nvPr/>
        </p:nvSpPr>
        <p:spPr>
          <a:xfrm>
            <a:off x="880067" y="4055995"/>
            <a:ext cx="3380092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da-DK" dirty="0">
                <a:latin typeface="Aptos" panose="020B0004020202020204" pitchFamily="34" charset="0"/>
              </a:rPr>
              <a:t>D05: WC Plugins (John Daintree)</a:t>
            </a:r>
            <a:endParaRPr lang="LID4096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30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E02799-15FD-988F-CECC-41D3927E5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026" y="404158"/>
            <a:ext cx="6527846" cy="685535"/>
          </a:xfrm>
        </p:spPr>
        <p:txBody>
          <a:bodyPr/>
          <a:lstStyle/>
          <a:p>
            <a:pPr algn="ctr"/>
            <a:r>
              <a:rPr lang="da-DK" dirty="0"/>
              <a:t>Road Map - 2023</a:t>
            </a:r>
            <a:endParaRPr lang="LID4096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23F51DC-E199-AFE2-AB79-E2B79119B88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14A81AD-BFBE-F550-65E1-C3A3EB8BE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31399" y="1320800"/>
            <a:ext cx="3173101" cy="317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0201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64A2C-D2DA-0E9E-40F6-A0E9A4379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458966" cy="3242040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da-DK" sz="2800" dirty="0"/>
              <a:t>We plan to relax limitations in the interpreter, like:</a:t>
            </a:r>
          </a:p>
          <a:p>
            <a:pPr>
              <a:spcAft>
                <a:spcPts val="600"/>
              </a:spcAft>
            </a:pPr>
            <a:r>
              <a:rPr lang="da-DK" sz="2800" dirty="0"/>
              <a:t>Max Rank (15)</a:t>
            </a:r>
          </a:p>
          <a:p>
            <a:pPr>
              <a:spcAft>
                <a:spcPts val="600"/>
              </a:spcAft>
            </a:pPr>
            <a:r>
              <a:rPr lang="da-DK" sz="2800" dirty="0"/>
              <a:t>Number of tokens in a line (4,095)</a:t>
            </a:r>
          </a:p>
          <a:p>
            <a:pPr>
              <a:spcAft>
                <a:spcPts val="600"/>
              </a:spcAft>
            </a:pPr>
            <a:r>
              <a:rPr lang="da-DK" sz="2800" dirty="0"/>
              <a:t>Number of token types</a:t>
            </a:r>
          </a:p>
          <a:p>
            <a:pPr>
              <a:spcAft>
                <a:spcPts val="600"/>
              </a:spcAft>
            </a:pPr>
            <a:r>
              <a:rPr lang="da-DK" sz="2800" dirty="0"/>
              <a:t>(and many more)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410C8F4-042A-F4B0-4D5A-3FF5E33AF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 eaLnBrk="1" latinLnBrk="0" hangingPunct="1"/>
            <a:r>
              <a:rPr lang="en-GB" sz="3600" b="0" kern="1200" dirty="0">
                <a:solidFill>
                  <a:srgbClr val="3B475E"/>
                </a:solidFill>
                <a:effectLst/>
                <a:ea typeface="+mj-ea"/>
                <a:cs typeface="Calibri" panose="020F0502020204030204" pitchFamily="34" charset="0"/>
              </a:rPr>
              <a:t>Relax Interpreter Limits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43608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329C9C2-B765-FE7C-F146-D82CA210620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64A2C-D2DA-0E9E-40F6-A0E9A4379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4"/>
            <a:ext cx="6092513" cy="367556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a-DK" sz="1800" dirty="0"/>
              <a:t>We need more token types for new primitives, new control structures, </a:t>
            </a:r>
            <a:r>
              <a:rPr lang="da-DK" sz="1800" b="1" dirty="0"/>
              <a:t>array notation</a:t>
            </a:r>
            <a:r>
              <a:rPr lang="da-DK" sz="1800" dirty="0"/>
              <a:t>, …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a-DK" sz="1800" dirty="0"/>
              <a:t>Migrants to Dyalog have functions with &gt;9,999 lines </a:t>
            </a:r>
            <a:r>
              <a:rPr lang="da-DK" sz="1800" dirty="0">
                <a:sym typeface="Wingdings" panose="05000000000000000000" pitchFamily="2" charset="2"/>
              </a:rPr>
              <a:t></a:t>
            </a:r>
            <a:endParaRPr lang="da-DK" sz="1800" dirty="0"/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a-DK" sz="1800" dirty="0"/>
              <a:t>Challenge: Structure has not changed for decades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da-DK" sz="1800" dirty="0"/>
              <a:t>(except adding new types like Unicode and Complex Numbers)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a-DK" sz="1800" dirty="0"/>
              <a:t>Must avoid "big bang" data conversion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da-DK" sz="1800" dirty="0"/>
              <a:t>Different versions of APL must share data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da-DK" sz="1800" dirty="0"/>
              <a:t>(Restore &amp; use archived component files)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410C8F4-042A-F4B0-4D5A-3FF5E33AF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 eaLnBrk="1" latinLnBrk="0" hangingPunct="1"/>
            <a:r>
              <a:rPr lang="en-GB" sz="3600" b="0" kern="1200" dirty="0">
                <a:solidFill>
                  <a:srgbClr val="3B475E"/>
                </a:solidFill>
                <a:effectLst/>
                <a:ea typeface="+mj-ea"/>
                <a:cs typeface="Calibri" panose="020F0502020204030204" pitchFamily="34" charset="0"/>
              </a:rPr>
              <a:t>Relax Limits – Why Now?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D31ACC5-15BE-9AE1-5B60-35E0B0B5C05F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C49725-D208-A05F-17D8-E2B2BEDC9379}"/>
              </a:ext>
            </a:extLst>
          </p:cNvPr>
          <p:cNvSpPr txBox="1"/>
          <p:nvPr/>
        </p:nvSpPr>
        <p:spPr>
          <a:xfrm>
            <a:off x="482099" y="4137632"/>
            <a:ext cx="4022127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da-DK" dirty="0">
                <a:latin typeface="Aptos" panose="020B0004020202020204" pitchFamily="34" charset="0"/>
              </a:rPr>
              <a:t>D16: Interpreter Limits (John Daintree)</a:t>
            </a:r>
            <a:endParaRPr lang="LID4096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6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5C66653-C9C5-EE5D-86FC-DC0EBE7F9F2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92FBD-340E-FE88-3D12-BF773BF64B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/>
              <a:t>Research Into:</a:t>
            </a:r>
          </a:p>
          <a:p>
            <a:r>
              <a:rPr lang="da-DK" dirty="0"/>
              <a:t>OpenAI interface (Tatin Package)</a:t>
            </a:r>
          </a:p>
          <a:p>
            <a:r>
              <a:rPr lang="da-DK" dirty="0"/>
              <a:t>Using "Language Models" to search our Documentation</a:t>
            </a:r>
          </a:p>
          <a:p>
            <a:r>
              <a:rPr lang="da-DK" dirty="0"/>
              <a:t>Are Language Models good enough for a meaningful "APL Co-Pilot?"</a:t>
            </a:r>
          </a:p>
          <a:p>
            <a:pPr lvl="1"/>
            <a:r>
              <a:rPr lang="da-DK" dirty="0"/>
              <a:t>(at least for newcomers to APL)</a:t>
            </a:r>
            <a:endParaRPr lang="LID4096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D276577-BBD0-A74C-FF7C-21E508CF0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Artificial Intelligence</a:t>
            </a:r>
            <a:endParaRPr lang="LID4096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801B25-D460-C87D-802D-2F3AB1EB932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7823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35735-952B-BDA1-304A-43A2B7501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4925"/>
            <a:ext cx="5289688" cy="3242040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da-DK" kern="100" dirty="0">
                <a:latin typeface="Aptos" panose="020B0004020202020204" pitchFamily="34" charset="0"/>
                <a:cs typeface="Times New Roman" panose="02020603050405020304" pitchFamily="18" charset="0"/>
              </a:rPr>
              <a:t>PCRE 10.x</a:t>
            </a:r>
          </a:p>
          <a:p>
            <a:pPr marL="742950" lvl="1" indent="-342900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da-DK" kern="100" dirty="0">
                <a:cs typeface="Times New Roman" panose="02020603050405020304" pitchFamily="18" charset="0"/>
              </a:rPr>
              <a:t>Upgrade </a:t>
            </a:r>
            <a:r>
              <a:rPr lang="da-DK" kern="100" dirty="0">
                <a:latin typeface="APL385 Unicode" panose="020B0709000202000203" pitchFamily="49" charset="0"/>
                <a:cs typeface="Times New Roman" panose="02020603050405020304" pitchFamily="18" charset="0"/>
              </a:rPr>
              <a:t>⎕R</a:t>
            </a:r>
            <a:r>
              <a:rPr lang="da-DK" kern="100" dirty="0">
                <a:cs typeface="Times New Roman" panose="02020603050405020304" pitchFamily="18" charset="0"/>
              </a:rPr>
              <a:t> &amp; </a:t>
            </a:r>
            <a:r>
              <a:rPr lang="da-DK" kern="100" dirty="0">
                <a:latin typeface="APL385 Unicode" panose="020B0709000202000203" pitchFamily="49" charset="0"/>
                <a:cs typeface="Times New Roman" panose="02020603050405020304" pitchFamily="18" charset="0"/>
              </a:rPr>
              <a:t>⎕S</a:t>
            </a:r>
            <a:r>
              <a:rPr lang="da-DK" kern="100" dirty="0">
                <a:cs typeface="Times New Roman" panose="02020603050405020304" pitchFamily="18" charset="0"/>
              </a:rPr>
              <a:t> to use latest PCRE</a:t>
            </a:r>
            <a:endParaRPr lang="da-DK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Wingdings 2" panose="05020102010507070707" pitchFamily="18" charset="2"/>
              <a:buChar char=""/>
              <a:tabLst>
                <a:tab pos="457200" algn="l"/>
              </a:tabLst>
            </a:pPr>
            <a:r>
              <a:rPr lang="da-DK" kern="100" dirty="0">
                <a:latin typeface="Aptos" panose="020B0004020202020204" pitchFamily="34" charset="0"/>
                <a:cs typeface="Times New Roman" panose="02020603050405020304" pitchFamily="18" charset="0"/>
              </a:rPr>
              <a:t>Documentation Format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093911-3A7B-1823-C17B-9F0F48EC6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9" y="267657"/>
            <a:ext cx="6613052" cy="685535"/>
          </a:xfrm>
        </p:spPr>
        <p:txBody>
          <a:bodyPr/>
          <a:lstStyle/>
          <a:p>
            <a:r>
              <a:rPr lang="da-DK" dirty="0"/>
              <a:t>Tidying Up</a:t>
            </a:r>
            <a:endParaRPr lang="LID4096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FDD259-C0D2-23F0-7F57-2431081F646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7163718-9079-B28D-C92C-A5E312228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23660" y="1264925"/>
            <a:ext cx="2676525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0523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063A4-09A1-52D2-642A-F2034F618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410648" cy="3242040"/>
          </a:xfrm>
        </p:spPr>
        <p:txBody>
          <a:bodyPr>
            <a:normAutofit/>
          </a:bodyPr>
          <a:lstStyle/>
          <a:p>
            <a:r>
              <a:rPr lang="en-GB" dirty="0"/>
              <a:t>help.dyalog.com and "core" documentation will be produced using </a:t>
            </a:r>
            <a:r>
              <a:rPr lang="en-GB" b="1" dirty="0" err="1"/>
              <a:t>MkDocs</a:t>
            </a:r>
            <a:r>
              <a:rPr lang="en-GB" dirty="0"/>
              <a:t> on </a:t>
            </a:r>
            <a:r>
              <a:rPr lang="en-GB" b="1" dirty="0"/>
              <a:t>GitHub</a:t>
            </a:r>
          </a:p>
          <a:p>
            <a:r>
              <a:rPr lang="en-GB" dirty="0"/>
              <a:t>Anyone (including </a:t>
            </a:r>
            <a:r>
              <a:rPr lang="en-GB" b="1" dirty="0"/>
              <a:t>you</a:t>
            </a:r>
            <a:r>
              <a:rPr lang="en-GB" dirty="0"/>
              <a:t>) can raise "issues"</a:t>
            </a:r>
          </a:p>
          <a:p>
            <a:pPr lvl="1"/>
            <a:r>
              <a:rPr lang="en-GB" dirty="0"/>
              <a:t>Or even submit "Pull requests"</a:t>
            </a:r>
          </a:p>
          <a:p>
            <a:pPr lvl="1"/>
            <a:r>
              <a:rPr lang="en-GB" dirty="0"/>
              <a:t>You </a:t>
            </a:r>
            <a:r>
              <a:rPr lang="en-GB" b="1" dirty="0"/>
              <a:t>CAN</a:t>
            </a:r>
            <a:r>
              <a:rPr lang="en-GB" dirty="0"/>
              <a:t> still email docs@ or support@</a:t>
            </a:r>
          </a:p>
          <a:p>
            <a:r>
              <a:rPr lang="en-GB" dirty="0"/>
              <a:t>Some tools already use </a:t>
            </a:r>
            <a:r>
              <a:rPr lang="en-GB" dirty="0" err="1"/>
              <a:t>MkDocs</a:t>
            </a:r>
            <a:r>
              <a:rPr lang="en-GB" dirty="0"/>
              <a:t>…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5A59401-A4EF-3560-DF70-68C181B0C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Documentation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2123D7-E762-4E5D-4E70-0B9C6B7AADA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44A492E-4F93-0BB3-5CA2-E388B4727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6936581" y="2203860"/>
            <a:ext cx="1952504" cy="195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59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48D24B0-A777-1084-9DBC-EBCA728B2D0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BCD0B2-8A5D-8119-A7BD-58CD08AC28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A7CBE6F-D0F7-32A3-CB6B-4E06F4B75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65A0F04-E753-932B-5DEF-3564FBC7D16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741766-C1C9-3EDA-2410-1CAA6A98E2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370"/>
          <a:stretch/>
        </p:blipFill>
        <p:spPr>
          <a:xfrm>
            <a:off x="0" y="-1"/>
            <a:ext cx="9144000" cy="469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662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6F52E66-BC64-B49B-7C84-A43F10316BA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063A4-09A1-52D2-642A-F2034F618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6" y="1264925"/>
            <a:ext cx="8714147" cy="32420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 sz="2800" dirty="0"/>
              <a:t>Easier to contribute</a:t>
            </a:r>
          </a:p>
          <a:p>
            <a:pPr lvl="1">
              <a:spcAft>
                <a:spcPts val="600"/>
              </a:spcAft>
            </a:pPr>
            <a:r>
              <a:rPr lang="en-GB" sz="2400" dirty="0"/>
              <a:t>Internally and externally (and Pete has retired)</a:t>
            </a:r>
          </a:p>
          <a:p>
            <a:pPr>
              <a:spcAft>
                <a:spcPts val="600"/>
              </a:spcAft>
            </a:pPr>
            <a:r>
              <a:rPr lang="en-GB" sz="2800" dirty="0"/>
              <a:t>Open formats, platform agnostic tools</a:t>
            </a:r>
          </a:p>
          <a:p>
            <a:pPr>
              <a:spcAft>
                <a:spcPts val="600"/>
              </a:spcAft>
            </a:pPr>
            <a:r>
              <a:rPr lang="en-GB" sz="2800" dirty="0"/>
              <a:t>Better search</a:t>
            </a:r>
          </a:p>
          <a:p>
            <a:pPr>
              <a:spcAft>
                <a:spcPts val="600"/>
              </a:spcAft>
            </a:pPr>
            <a:r>
              <a:rPr lang="en-GB" sz="2800" dirty="0"/>
              <a:t>Human-friendly, predictable URLs, like </a:t>
            </a:r>
          </a:p>
          <a:p>
            <a:pPr marL="457200" lvl="1" indent="0">
              <a:spcAft>
                <a:spcPts val="600"/>
              </a:spcAft>
              <a:buNone/>
            </a:pPr>
            <a:r>
              <a:rPr lang="en-GB" sz="2400" dirty="0">
                <a:solidFill>
                  <a:srgbClr val="0070C0"/>
                </a:solidFill>
              </a:rPr>
              <a:t>https://docs.dyalog.com/20.0/object-reference/properties/depth/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5A59401-A4EF-3560-DF70-68C181B0C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Documentation: Why change?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2123D7-E762-4E5D-4E70-0B9C6B7AADA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7059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463DBB0-C8DA-4A55-643B-FDDE1C7BD5D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73B76-49B3-B5CA-F821-ACF612DD4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A9955B0-0EA6-8640-3255-4741227CF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2DE2F44-B1B4-3098-829E-2D1E5B611CB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E882A4-CF0A-2728-F5B3-BB12869B1F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556"/>
          <a:stretch/>
        </p:blipFill>
        <p:spPr>
          <a:xfrm>
            <a:off x="-550646" y="0"/>
            <a:ext cx="10775477" cy="553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2854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2AF1A-DE10-6763-9E96-F4C8C3B57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9" y="1582815"/>
            <a:ext cx="2625832" cy="303342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a-DK" sz="1800" dirty="0"/>
              <a:t>Link v4.1</a:t>
            </a:r>
          </a:p>
          <a:p>
            <a:pPr>
              <a:spcAft>
                <a:spcPts val="600"/>
              </a:spcAft>
            </a:pPr>
            <a:r>
              <a:rPr lang="da-DK" sz="1800" dirty="0"/>
              <a:t>Kafka Interface</a:t>
            </a:r>
          </a:p>
          <a:p>
            <a:pPr>
              <a:spcAft>
                <a:spcPts val="600"/>
              </a:spcAft>
            </a:pPr>
            <a:r>
              <a:rPr lang="da-DK" sz="1800" dirty="0"/>
              <a:t>Telemetry</a:t>
            </a:r>
          </a:p>
          <a:p>
            <a:pPr>
              <a:spcAft>
                <a:spcPts val="600"/>
              </a:spcAft>
            </a:pPr>
            <a:r>
              <a:rPr lang="da-DK" sz="1800" dirty="0"/>
              <a:t>BSIMM Audit</a:t>
            </a:r>
          </a:p>
          <a:p>
            <a:pPr>
              <a:spcAft>
                <a:spcPts val="600"/>
              </a:spcAft>
            </a:pPr>
            <a:r>
              <a:rPr lang="da-DK" sz="1800" dirty="0"/>
              <a:t>Isolates connect back to server</a:t>
            </a:r>
          </a:p>
          <a:p>
            <a:pPr lvl="1">
              <a:spcAft>
                <a:spcPts val="600"/>
              </a:spcAft>
            </a:pPr>
            <a:r>
              <a:rPr lang="da-DK" sz="1600" dirty="0"/>
              <a:t>(Docker containers)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319DCB-BA1C-4E8B-6801-2280621615E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043742" y="1582815"/>
            <a:ext cx="2960224" cy="32420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a-DK" sz="2000" dirty="0"/>
              <a:t>Performance</a:t>
            </a:r>
          </a:p>
          <a:p>
            <a:pPr lvl="1">
              <a:spcAft>
                <a:spcPts val="600"/>
              </a:spcAft>
            </a:pPr>
            <a:r>
              <a:rPr lang="da-DK" sz="1800" dirty="0"/>
              <a:t>Set functions</a:t>
            </a:r>
          </a:p>
          <a:p>
            <a:pPr lvl="1">
              <a:spcAft>
                <a:spcPts val="600"/>
              </a:spcAft>
            </a:pPr>
            <a:r>
              <a:rPr lang="da-DK" sz="1800" dirty="0"/>
              <a:t>NSs kept alive by children</a:t>
            </a:r>
          </a:p>
          <a:p>
            <a:pPr lvl="1">
              <a:spcAft>
                <a:spcPts val="600"/>
              </a:spcAft>
            </a:pPr>
            <a:r>
              <a:rPr lang="da-DK" sz="1800" dirty="0"/>
              <a:t>Garbage Collector</a:t>
            </a:r>
          </a:p>
          <a:p>
            <a:pPr>
              <a:spcAft>
                <a:spcPts val="600"/>
              </a:spcAft>
            </a:pPr>
            <a:r>
              <a:rPr lang="da-DK" sz="2000" dirty="0"/>
              <a:t>Exhaustive Primitive Tests</a:t>
            </a:r>
          </a:p>
          <a:p>
            <a:pPr>
              <a:spcAft>
                <a:spcPts val="600"/>
              </a:spcAft>
            </a:pPr>
            <a:endParaRPr lang="da-DK" sz="2000" dirty="0"/>
          </a:p>
          <a:p>
            <a:pPr>
              <a:spcAft>
                <a:spcPts val="600"/>
              </a:spcAft>
            </a:pPr>
            <a:endParaRPr lang="LID4096" sz="2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096DD07-C1A3-5767-BC2E-ED63A315C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Other Stuff</a:t>
            </a:r>
            <a:endParaRPr lang="LID4096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B7B36CA-CF17-9FAE-8943-0BBF08CCAD9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CF2F9D4F-0378-1999-1308-372E2E3FA572}"/>
              </a:ext>
            </a:extLst>
          </p:cNvPr>
          <p:cNvSpPr txBox="1">
            <a:spLocks/>
          </p:cNvSpPr>
          <p:nvPr/>
        </p:nvSpPr>
        <p:spPr>
          <a:xfrm>
            <a:off x="6441623" y="1582815"/>
            <a:ext cx="2702377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15000"/>
              </a:lnSpc>
              <a:spcAft>
                <a:spcPts val="600"/>
              </a:spcAft>
              <a:tabLst>
                <a:tab pos="457200" algn="l"/>
              </a:tabLst>
            </a:pPr>
            <a:r>
              <a:rPr lang="da-DK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64-bit ARM support</a:t>
            </a:r>
          </a:p>
          <a:p>
            <a:pPr marL="742950" lvl="1" indent="-342900">
              <a:lnSpc>
                <a:spcPct val="115000"/>
              </a:lnSpc>
              <a:spcAft>
                <a:spcPts val="600"/>
              </a:spcAft>
              <a:tabLst>
                <a:tab pos="457200" algn="l"/>
              </a:tabLst>
            </a:pPr>
            <a:r>
              <a:rPr lang="da-DK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(Pi &amp; AWS Image)</a:t>
            </a:r>
          </a:p>
          <a:p>
            <a:pPr marL="342900" indent="-342900">
              <a:lnSpc>
                <a:spcPct val="115000"/>
              </a:lnSpc>
              <a:spcAft>
                <a:spcPts val="600"/>
              </a:spcAft>
              <a:tabLst>
                <a:tab pos="457200" algn="l"/>
              </a:tabLst>
            </a:pPr>
            <a:r>
              <a:rPr lang="da-DK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New Mac installer</a:t>
            </a:r>
          </a:p>
          <a:p>
            <a:pPr marL="342900" indent="-342900">
              <a:lnSpc>
                <a:spcPct val="115000"/>
              </a:lnSpc>
              <a:spcAft>
                <a:spcPts val="600"/>
              </a:spcAft>
              <a:tabLst>
                <a:tab pos="457200" algn="l"/>
              </a:tabLst>
            </a:pPr>
            <a:r>
              <a:rPr lang="da-DK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Directory naming</a:t>
            </a:r>
          </a:p>
          <a:p>
            <a:pPr marL="342900" indent="-342900">
              <a:lnSpc>
                <a:spcPct val="115000"/>
              </a:lnSpc>
              <a:spcAft>
                <a:spcPts val="600"/>
              </a:spcAft>
              <a:tabLst>
                <a:tab pos="457200" algn="l"/>
              </a:tabLst>
            </a:pPr>
            <a:r>
              <a:rPr lang="da-DK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Keyboard layouts</a:t>
            </a:r>
          </a:p>
          <a:p>
            <a:pPr marL="342900" indent="-342900">
              <a:lnSpc>
                <a:spcPct val="115000"/>
              </a:lnSpc>
              <a:spcAft>
                <a:spcPts val="600"/>
              </a:spcAft>
              <a:tabLst>
                <a:tab pos="457200" algn="l"/>
              </a:tabLst>
            </a:pPr>
            <a:r>
              <a:rPr lang="da-DK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Platform Features</a:t>
            </a:r>
          </a:p>
          <a:p>
            <a:pPr>
              <a:spcAft>
                <a:spcPts val="600"/>
              </a:spcAft>
            </a:pPr>
            <a:endParaRPr lang="da-DK" sz="1800" dirty="0"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</a:pPr>
            <a:endParaRPr lang="LID4096" sz="18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165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2A4CE-9940-0C76-5260-C2D8FD06F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854" y="1842692"/>
            <a:ext cx="3761238" cy="2479443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Big Things</a:t>
            </a:r>
          </a:p>
          <a:p>
            <a:pPr>
              <a:lnSpc>
                <a:spcPct val="110000"/>
              </a:lnSpc>
              <a:spcAft>
                <a:spcPts val="600"/>
              </a:spcAft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Array Notation</a:t>
            </a:r>
          </a:p>
          <a:p>
            <a:pPr>
              <a:lnSpc>
                <a:spcPct val="110000"/>
              </a:lnSpc>
              <a:spcAft>
                <a:spcPts val="600"/>
              </a:spcAft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Set &amp; Get Variables</a:t>
            </a:r>
          </a:p>
          <a:p>
            <a:pPr>
              <a:lnSpc>
                <a:spcPct val="110000"/>
              </a:lnSpc>
              <a:spcAft>
                <a:spcPts val="600"/>
              </a:spcAft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Token-by-Token Tracing</a:t>
            </a:r>
          </a:p>
          <a:p>
            <a:pPr>
              <a:lnSpc>
                <a:spcPct val="110000"/>
              </a:lnSpc>
              <a:spcAft>
                <a:spcPts val="600"/>
              </a:spcAft>
              <a:tabLst>
                <a:tab pos="457200" algn="l"/>
              </a:tabLst>
            </a:pPr>
            <a:r>
              <a:rPr lang="en-US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Everywhere WC</a:t>
            </a:r>
          </a:p>
          <a:p>
            <a:pPr>
              <a:lnSpc>
                <a:spcPct val="110000"/>
              </a:lnSpc>
              <a:spcAft>
                <a:spcPts val="600"/>
              </a:spcAft>
              <a:tabLst>
                <a:tab pos="457200" algn="l"/>
              </a:tabLst>
            </a:pPr>
            <a:r>
              <a:rPr lang="en-US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Script Support</a:t>
            </a:r>
          </a:p>
          <a:p>
            <a:pPr>
              <a:lnSpc>
                <a:spcPct val="110000"/>
              </a:lnSpc>
              <a:spcAft>
                <a:spcPts val="600"/>
              </a:spcAft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Reverse Compose</a:t>
            </a:r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  <a:tabLst>
                <a:tab pos="457200" algn="l"/>
              </a:tabLst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A3ACD1A-D4D7-D70D-8576-D0AD103CFDC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D4DEF1CF-97A4-A740-94FB-D78F8AF8B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3643" y="354294"/>
            <a:ext cx="2693326" cy="134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81FDA8B-DB80-EA2D-EE83-9D5E1B5C278E}"/>
              </a:ext>
            </a:extLst>
          </p:cNvPr>
          <p:cNvSpPr txBox="1">
            <a:spLocks/>
          </p:cNvSpPr>
          <p:nvPr/>
        </p:nvSpPr>
        <p:spPr>
          <a:xfrm>
            <a:off x="3401546" y="1835746"/>
            <a:ext cx="5289688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da-DK" sz="18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New Foundations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da-DK" sz="1800" kern="100" dirty="0">
                <a:latin typeface="APL385 Unicode" panose="020B0709000202000203" pitchFamily="49" charset="0"/>
                <a:ea typeface="Aptos" panose="020B0004020202020204" pitchFamily="34" charset="0"/>
                <a:cs typeface="Times New Roman" panose="02020603050405020304" pitchFamily="18" charset="0"/>
              </a:rPr>
              <a:t>⎕WC</a:t>
            </a:r>
            <a:r>
              <a:rPr lang="da-DK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Plugin Mechanism</a:t>
            </a:r>
          </a:p>
          <a:p>
            <a:pPr marL="742950" lvl="1" indent="-342900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da-DK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Open-source more components</a:t>
            </a:r>
          </a:p>
          <a:p>
            <a:pPr marL="742950" lvl="1" indent="-342900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da-DK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HTMLRenderer, Conga, Crypto Library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da-DK" sz="1800" dirty="0">
                <a:latin typeface="Aptos" panose="020B0004020202020204" pitchFamily="34" charset="0"/>
              </a:rPr>
              <a:t>Relax Interpreter Limits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da-DK" sz="1800" dirty="0">
                <a:latin typeface="Aptos" panose="020B0004020202020204" pitchFamily="34" charset="0"/>
              </a:rPr>
              <a:t>New UCMD mechanism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0E14B9B-C9FF-4EE8-A5B0-EDA2A8929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68290" y="354294"/>
            <a:ext cx="2693324" cy="134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89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E02799-15FD-988F-CECC-41D3927E5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026" y="404158"/>
            <a:ext cx="6527846" cy="685535"/>
          </a:xfrm>
        </p:spPr>
        <p:txBody>
          <a:bodyPr/>
          <a:lstStyle/>
          <a:p>
            <a:pPr algn="ctr"/>
            <a:r>
              <a:rPr lang="da-DK" dirty="0"/>
              <a:t>Road Map - 2024</a:t>
            </a:r>
            <a:endParaRPr lang="LID4096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23F51DC-E199-AFE2-AB79-E2B79119B88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14A81AD-BFBE-F550-65E1-C3A3EB8BE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31399" y="1320800"/>
            <a:ext cx="3173101" cy="317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942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E02799-15FD-988F-CECC-41D3927E5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026" y="404158"/>
            <a:ext cx="6527846" cy="685535"/>
          </a:xfrm>
        </p:spPr>
        <p:txBody>
          <a:bodyPr/>
          <a:lstStyle/>
          <a:p>
            <a:pPr algn="ctr"/>
            <a:r>
              <a:rPr lang="da-DK"/>
              <a:t>Thank You!</a:t>
            </a:r>
            <a:endParaRPr lang="LID4096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23F51DC-E199-AFE2-AB79-E2B79119B88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14A81AD-BFBE-F550-65E1-C3A3EB8BE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31399" y="1320800"/>
            <a:ext cx="3173101" cy="317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074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0C3821-B62C-AE96-810D-AE63D38F6B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Geoff Streeter</a:t>
            </a:r>
            <a:endParaRPr lang="LID4096" dirty="0"/>
          </a:p>
          <a:p>
            <a:r>
              <a:rPr lang="da-DK" dirty="0"/>
              <a:t>Gitte Christensen</a:t>
            </a:r>
          </a:p>
          <a:p>
            <a:r>
              <a:rPr lang="da-DK" dirty="0"/>
              <a:t>Peter Donnelly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798BDA3-67A1-09E3-C868-8FE8B12BC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Retired</a:t>
            </a:r>
            <a:endParaRPr lang="LID4096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B0B8D4B-C1D5-F3C2-36D8-D021269B9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274" y="2356447"/>
            <a:ext cx="123825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21760BE7-DE8B-18A1-8775-C79ADB4DD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800" y="1273719"/>
            <a:ext cx="1419976" cy="177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0739566-30AC-DAD7-0CB6-5A355FF9A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74" y="1772129"/>
            <a:ext cx="1304266" cy="162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486D31-79A0-1B52-DF91-45D3EF25592C}"/>
              </a:ext>
            </a:extLst>
          </p:cNvPr>
          <p:cNvSpPr txBox="1"/>
          <p:nvPr/>
        </p:nvSpPr>
        <p:spPr>
          <a:xfrm>
            <a:off x="426565" y="4211230"/>
            <a:ext cx="6316281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da-DK" dirty="0">
                <a:latin typeface="Aptos" panose="020B0004020202020204" pitchFamily="34" charset="0"/>
              </a:rPr>
              <a:t>U17 (29/11): Let's Put the Future Behind Us (Panel Discussion)</a:t>
            </a:r>
            <a:endParaRPr lang="LID4096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94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F0FC01D-E7BF-83C8-6B4C-82D90841233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9684B-65F7-AFB9-34CD-191F79956F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E1BEC8D-E129-484A-7B68-C368370F2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0513031-8693-FCAF-A0B8-6FA23C76760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25A850-9DD7-1D6B-BC76-9557434CF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0" y="0"/>
            <a:ext cx="8572500" cy="51434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3EE99D-28ED-5654-2360-D1BC8426713E}"/>
              </a:ext>
            </a:extLst>
          </p:cNvPr>
          <p:cNvSpPr txBox="1"/>
          <p:nvPr/>
        </p:nvSpPr>
        <p:spPr>
          <a:xfrm>
            <a:off x="4444240" y="660400"/>
            <a:ext cx="2501069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da-DK" dirty="0">
                <a:latin typeface="Aptos" panose="020B0004020202020204" pitchFamily="34" charset="0"/>
              </a:rPr>
              <a:t>Go to </a:t>
            </a:r>
            <a:r>
              <a:rPr lang="da-DK" dirty="0">
                <a:latin typeface="Aptos" panose="020B0004020202020204" pitchFamily="34" charset="0"/>
                <a:hlinkClick r:id="rId3"/>
              </a:rPr>
              <a:t>https://dyalog.tv</a:t>
            </a:r>
            <a:r>
              <a:rPr lang="da-DK" dirty="0">
                <a:latin typeface="Aptos" panose="020B0004020202020204" pitchFamily="34" charset="0"/>
              </a:rPr>
              <a:t> !</a:t>
            </a:r>
            <a:endParaRPr lang="LID4096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158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93F51-2BD2-4870-943D-413A98B3E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872821" cy="68553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dirty="0"/>
              <a:t>Dyalog – The Next Generation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AD4451-60FC-4FAE-8F0F-0F8DA5F74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" r="2873"/>
          <a:stretch/>
        </p:blipFill>
        <p:spPr bwMode="auto">
          <a:xfrm>
            <a:off x="2307815" y="1547483"/>
            <a:ext cx="707876" cy="1072893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B9BBE3-3208-4FC8-BC05-AF3C54E24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" r="2873"/>
          <a:stretch/>
        </p:blipFill>
        <p:spPr bwMode="auto">
          <a:xfrm>
            <a:off x="1409387" y="1547484"/>
            <a:ext cx="707876" cy="1072893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B64A91F-2E0F-49CE-B2DF-FC544C8DF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" r="2686"/>
          <a:stretch/>
        </p:blipFill>
        <p:spPr bwMode="auto">
          <a:xfrm>
            <a:off x="3239076" y="1547483"/>
            <a:ext cx="707875" cy="106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D014CAC-7096-46C6-9380-37112B4B4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" r="2873"/>
          <a:stretch/>
        </p:blipFill>
        <p:spPr bwMode="auto">
          <a:xfrm>
            <a:off x="4170336" y="1543241"/>
            <a:ext cx="707875" cy="1072892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DBA23A11-D285-4177-8D61-E9EE23513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" r="2873"/>
          <a:stretch/>
        </p:blipFill>
        <p:spPr bwMode="auto">
          <a:xfrm>
            <a:off x="7856428" y="1535473"/>
            <a:ext cx="707875" cy="107289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DE0D7F-45D5-475E-9A58-97DE75A70A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" r="2873"/>
          <a:stretch/>
        </p:blipFill>
        <p:spPr>
          <a:xfrm>
            <a:off x="5098179" y="1543241"/>
            <a:ext cx="707875" cy="1072892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18579A-29D1-47A7-C8FC-193F04B240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5034" y="1545404"/>
            <a:ext cx="734153" cy="10487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7BBFFB-5DFC-B756-7F2D-266DEC006D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544" y="1579263"/>
            <a:ext cx="707876" cy="1011251"/>
          </a:xfrm>
          <a:prstGeom prst="rect">
            <a:avLst/>
          </a:prstGeom>
        </p:spPr>
      </p:pic>
      <p:pic>
        <p:nvPicPr>
          <p:cNvPr id="1026" name="970FC08E-496B-4E9E-9F97-F8DEA87316A7">
            <a:extLst>
              <a:ext uri="{FF2B5EF4-FFF2-40B4-BE49-F238E27FC236}">
                <a16:creationId xmlns:a16="http://schemas.microsoft.com/office/drawing/2014/main" id="{A7A2C9D3-1294-F867-5A26-2DC2F7CD3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" r="1085"/>
          <a:stretch/>
        </p:blipFill>
        <p:spPr bwMode="auto">
          <a:xfrm>
            <a:off x="5996607" y="1535474"/>
            <a:ext cx="731826" cy="10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718680C-36A6-7319-313E-742017FD2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" b="250"/>
          <a:stretch/>
        </p:blipFill>
        <p:spPr bwMode="auto">
          <a:xfrm>
            <a:off x="1399364" y="2932425"/>
            <a:ext cx="727921" cy="10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87D41FB-35DA-7991-7591-62085C65573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" r="1207"/>
          <a:stretch/>
        </p:blipFill>
        <p:spPr>
          <a:xfrm>
            <a:off x="481544" y="2923662"/>
            <a:ext cx="710819" cy="10405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35B5785-5F37-1E1D-2ADF-B5C6836FDB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4286" y="2955275"/>
            <a:ext cx="705486" cy="100783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08E9E3F-4175-5E46-274B-52FBC5C9F5A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" b="442"/>
          <a:stretch/>
        </p:blipFill>
        <p:spPr>
          <a:xfrm>
            <a:off x="3246413" y="2932425"/>
            <a:ext cx="727922" cy="103068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464E7BD-D395-5CD5-F41F-F0C2FD6F8A7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2" r="5542"/>
          <a:stretch/>
        </p:blipFill>
        <p:spPr>
          <a:xfrm>
            <a:off x="4218552" y="2956876"/>
            <a:ext cx="618075" cy="99302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553CA66-ACA1-9F4E-F428-2D882D3BCE08}"/>
              </a:ext>
            </a:extLst>
          </p:cNvPr>
          <p:cNvSpPr/>
          <p:nvPr/>
        </p:nvSpPr>
        <p:spPr>
          <a:xfrm>
            <a:off x="323529" y="953192"/>
            <a:ext cx="4608050" cy="179000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ptos" panose="020B00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172400-464F-AE3D-651E-F1BA2FAD8AF8}"/>
              </a:ext>
            </a:extLst>
          </p:cNvPr>
          <p:cNvSpPr txBox="1"/>
          <p:nvPr/>
        </p:nvSpPr>
        <p:spPr>
          <a:xfrm>
            <a:off x="385727" y="1133654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latin typeface="Aptos" panose="020B0004020202020204" pitchFamily="34" charset="0"/>
              </a:rPr>
              <a:t>2010-2021</a:t>
            </a:r>
            <a:endParaRPr lang="en-GB" dirty="0">
              <a:latin typeface="Aptos" panose="020B00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F06E2D-2B0D-23F1-01BE-9FDAC5A86AA9}"/>
              </a:ext>
            </a:extLst>
          </p:cNvPr>
          <p:cNvSpPr/>
          <p:nvPr/>
        </p:nvSpPr>
        <p:spPr>
          <a:xfrm>
            <a:off x="4993778" y="953192"/>
            <a:ext cx="3985846" cy="179000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ptos" panose="020B00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118703-0A09-C5A5-754D-AF7B861F8C2A}"/>
              </a:ext>
            </a:extLst>
          </p:cNvPr>
          <p:cNvSpPr txBox="1"/>
          <p:nvPr/>
        </p:nvSpPr>
        <p:spPr>
          <a:xfrm>
            <a:off x="5130768" y="1133654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latin typeface="Aptos" panose="020B0004020202020204" pitchFamily="34" charset="0"/>
              </a:rPr>
              <a:t>2022</a:t>
            </a:r>
            <a:endParaRPr lang="en-GB" dirty="0">
              <a:latin typeface="Aptos" panose="020B00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8C8329-0163-5C4A-C6CA-04B8CA328679}"/>
              </a:ext>
            </a:extLst>
          </p:cNvPr>
          <p:cNvSpPr/>
          <p:nvPr/>
        </p:nvSpPr>
        <p:spPr>
          <a:xfrm>
            <a:off x="323528" y="2787698"/>
            <a:ext cx="4608050" cy="179000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ptos" panose="020B00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5984E4-C3F8-7404-5E6F-43FF2C710AFF}"/>
              </a:ext>
            </a:extLst>
          </p:cNvPr>
          <p:cNvSpPr txBox="1"/>
          <p:nvPr/>
        </p:nvSpPr>
        <p:spPr>
          <a:xfrm>
            <a:off x="2319017" y="3991891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latin typeface="Aptos" panose="020B0004020202020204" pitchFamily="34" charset="0"/>
              </a:rPr>
              <a:t>2023</a:t>
            </a:r>
            <a:endParaRPr lang="en-GB" dirty="0">
              <a:latin typeface="Aptos" panose="020B00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D664F0-D503-3A4C-C4C4-D77C2B95B623}"/>
              </a:ext>
            </a:extLst>
          </p:cNvPr>
          <p:cNvSpPr txBox="1"/>
          <p:nvPr/>
        </p:nvSpPr>
        <p:spPr>
          <a:xfrm>
            <a:off x="5210835" y="3867142"/>
            <a:ext cx="3768789" cy="6463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da-DK" dirty="0">
                <a:latin typeface="Aptos" panose="020B0004020202020204" pitchFamily="34" charset="0"/>
              </a:rPr>
              <a:t>U18 (29/11): The New Breed Plugs In</a:t>
            </a:r>
            <a:br>
              <a:rPr lang="da-DK" dirty="0">
                <a:latin typeface="Aptos" panose="020B0004020202020204" pitchFamily="34" charset="0"/>
              </a:rPr>
            </a:br>
            <a:r>
              <a:rPr lang="da-DK" dirty="0">
                <a:latin typeface="Aptos" panose="020B0004020202020204" pitchFamily="34" charset="0"/>
              </a:rPr>
              <a:t>(Panel Discussion)</a:t>
            </a:r>
            <a:endParaRPr lang="LID4096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Dyalog">
      <a:dk1>
        <a:srgbClr val="3B475E"/>
      </a:dk1>
      <a:lt1>
        <a:sysClr val="window" lastClr="FFFFFF"/>
      </a:lt1>
      <a:dk2>
        <a:srgbClr val="5A6D8F"/>
      </a:dk2>
      <a:lt2>
        <a:srgbClr val="F6F6D9"/>
      </a:lt2>
      <a:accent1>
        <a:srgbClr val="ED7F00"/>
      </a:accent1>
      <a:accent2>
        <a:srgbClr val="928ABD"/>
      </a:accent2>
      <a:accent3>
        <a:srgbClr val="2C5656"/>
      </a:accent3>
      <a:accent4>
        <a:srgbClr val="FFA336"/>
      </a:accent4>
      <a:accent5>
        <a:srgbClr val="BBB5D6"/>
      </a:accent5>
      <a:accent6>
        <a:srgbClr val="231F20"/>
      </a:accent6>
      <a:hlink>
        <a:srgbClr val="5A6D8F"/>
      </a:hlink>
      <a:folHlink>
        <a:srgbClr val="928ABD"/>
      </a:folHlink>
    </a:clrScheme>
    <a:fontScheme name="Sarabun">
      <a:majorFont>
        <a:latin typeface="Sarabun"/>
        <a:ea typeface=""/>
        <a:cs typeface=""/>
      </a:majorFont>
      <a:minorFont>
        <a:latin typeface="Sarabu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yalog19_template_bold_calibri.potx" id="{F0C38D23-3AC9-47E9-8D0D-BEDB5EAFCAD2}" vid="{35320D08-F00A-4224-9D94-CDC48BBB4D0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14987</TotalTime>
  <Words>1842</Words>
  <Application>Microsoft Office PowerPoint</Application>
  <PresentationFormat>On-screen Show (16:9)</PresentationFormat>
  <Paragraphs>303</Paragraphs>
  <Slides>60</Slides>
  <Notes>13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0" baseType="lpstr">
      <vt:lpstr>Courier New</vt:lpstr>
      <vt:lpstr>Calibri</vt:lpstr>
      <vt:lpstr>Arial</vt:lpstr>
      <vt:lpstr>APL385 Unicode</vt:lpstr>
      <vt:lpstr>Aptos</vt:lpstr>
      <vt:lpstr>Sarabun</vt:lpstr>
      <vt:lpstr>Wingdings</vt:lpstr>
      <vt:lpstr>Wingdings 2</vt:lpstr>
      <vt:lpstr>Times New Roman</vt:lpstr>
      <vt:lpstr>Office Theme</vt:lpstr>
      <vt:lpstr>News from Dyalog</vt:lpstr>
      <vt:lpstr>A New Face at the Helm</vt:lpstr>
      <vt:lpstr>Future of Dyalog</vt:lpstr>
      <vt:lpstr>PowerPoint Presentation</vt:lpstr>
      <vt:lpstr>Road Map - 2023</vt:lpstr>
      <vt:lpstr>Road Map - 2024</vt:lpstr>
      <vt:lpstr>Retired</vt:lpstr>
      <vt:lpstr>PowerPoint Presentation</vt:lpstr>
      <vt:lpstr>Dyalog – The Next Generation</vt:lpstr>
      <vt:lpstr>Dyalog – The Next Generation</vt:lpstr>
      <vt:lpstr>PowerPoint Presentation</vt:lpstr>
      <vt:lpstr>PowerPoint Presentation</vt:lpstr>
      <vt:lpstr>Brandon Wilson (July, 昭和村 / Shōwa, Japan)</vt:lpstr>
      <vt:lpstr>Martina Crippa (August, Copenhagen)</vt:lpstr>
      <vt:lpstr>Neil Kirsopp (Gunzenhausen, Bavaria)</vt:lpstr>
      <vt:lpstr>Big Things Heading Your Way</vt:lpstr>
      <vt:lpstr>Array Notation</vt:lpstr>
      <vt:lpstr>Namespace Notation</vt:lpstr>
      <vt:lpstr>PowerPoint Presentation</vt:lpstr>
      <vt:lpstr>Set and Get Variables</vt:lpstr>
      <vt:lpstr>Token by Token Debugging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EWC – "Everywhere" WC</vt:lpstr>
      <vt:lpstr>PowerPoint Presentation</vt:lpstr>
      <vt:lpstr>+ ApexCharts</vt:lpstr>
      <vt:lpstr>PowerPoint Presentation</vt:lpstr>
      <vt:lpstr>Script Support</vt:lpstr>
      <vt:lpstr>Behind / Reverse Compose</vt:lpstr>
      <vt:lpstr>Behind / Reverse Compose</vt:lpstr>
      <vt:lpstr>Tatin</vt:lpstr>
      <vt:lpstr>Medium Things on The Way</vt:lpstr>
      <vt:lpstr>⎕SHELL to replace complement ⎕SH</vt:lpstr>
      <vt:lpstr>.NET Bridge Enhancements</vt:lpstr>
      <vt:lpstr>Static Analysis of APL Code</vt:lpstr>
      <vt:lpstr>Health Monitor</vt:lpstr>
      <vt:lpstr>HTMLRenderer Enhancements</vt:lpstr>
      <vt:lpstr>Small Things</vt:lpstr>
      <vt:lpstr>Laying New Foundations</vt:lpstr>
      <vt:lpstr>An Open [Source] Plugin Architecture</vt:lpstr>
      <vt:lpstr>Plugin Architecture Benefits</vt:lpstr>
      <vt:lpstr>Relax Interpreter Limits</vt:lpstr>
      <vt:lpstr>Relax Limits – Why Now?</vt:lpstr>
      <vt:lpstr>Artificial Intelligence</vt:lpstr>
      <vt:lpstr>Tidying Up</vt:lpstr>
      <vt:lpstr>Documentation</vt:lpstr>
      <vt:lpstr>PowerPoint Presentation</vt:lpstr>
      <vt:lpstr>Documentation: Why change?</vt:lpstr>
      <vt:lpstr>PowerPoint Presentation</vt:lpstr>
      <vt:lpstr>Other Stuff</vt:lpstr>
      <vt:lpstr>PowerPoint Presentation</vt:lpstr>
      <vt:lpstr>Thank You!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Fiona Smith</dc:creator>
  <cp:lastModifiedBy>Morten Kromberg</cp:lastModifiedBy>
  <cp:revision>280</cp:revision>
  <dcterms:created xsi:type="dcterms:W3CDTF">2019-07-25T11:46:05Z</dcterms:created>
  <dcterms:modified xsi:type="dcterms:W3CDTF">2024-11-07T10:47:10Z</dcterms:modified>
</cp:coreProperties>
</file>