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1035" r:id="rId3"/>
    <p:sldId id="1037" r:id="rId4"/>
    <p:sldId id="1072" r:id="rId5"/>
    <p:sldId id="1069" r:id="rId6"/>
    <p:sldId id="1073" r:id="rId7"/>
    <p:sldId id="1046" r:id="rId8"/>
    <p:sldId id="1125" r:id="rId9"/>
    <p:sldId id="1126" r:id="rId10"/>
    <p:sldId id="1128" r:id="rId11"/>
    <p:sldId id="1129" r:id="rId12"/>
    <p:sldId id="1124" r:id="rId13"/>
    <p:sldId id="1127" r:id="rId14"/>
    <p:sldId id="1079" r:id="rId15"/>
    <p:sldId id="1047" r:id="rId16"/>
    <p:sldId id="1136" r:id="rId17"/>
    <p:sldId id="1049" r:id="rId18"/>
    <p:sldId id="1050" r:id="rId19"/>
    <p:sldId id="557" r:id="rId20"/>
    <p:sldId id="1135" r:id="rId21"/>
    <p:sldId id="1084" r:id="rId22"/>
    <p:sldId id="1100" r:id="rId23"/>
    <p:sldId id="1102" r:id="rId24"/>
    <p:sldId id="1114" r:id="rId25"/>
    <p:sldId id="1117" r:id="rId26"/>
    <p:sldId id="1118" r:id="rId27"/>
    <p:sldId id="1119" r:id="rId28"/>
    <p:sldId id="1134" r:id="rId29"/>
    <p:sldId id="1099" r:id="rId30"/>
    <p:sldId id="1122" r:id="rId31"/>
    <p:sldId id="1098" r:id="rId32"/>
    <p:sldId id="1058" r:id="rId33"/>
    <p:sldId id="1121" r:id="rId34"/>
    <p:sldId id="1048" r:id="rId35"/>
    <p:sldId id="1139" r:id="rId36"/>
    <p:sldId id="1138" r:id="rId37"/>
    <p:sldId id="1051" r:id="rId38"/>
    <p:sldId id="1130" r:id="rId39"/>
    <p:sldId id="1140" r:id="rId40"/>
    <p:sldId id="1141" r:id="rId4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4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390385-980F-453B-8F5F-85DF3D1160A4}">
          <p14:sldIdLst>
            <p14:sldId id="257"/>
          </p14:sldIdLst>
        </p14:section>
        <p14:section name="Untitled Section" id="{3E6CB6E8-B322-4F89-BC38-7A536AEE26D6}">
          <p14:sldIdLst>
            <p14:sldId id="1035"/>
            <p14:sldId id="1037"/>
            <p14:sldId id="1072"/>
            <p14:sldId id="1069"/>
            <p14:sldId id="1073"/>
            <p14:sldId id="1046"/>
            <p14:sldId id="1125"/>
            <p14:sldId id="1126"/>
            <p14:sldId id="1128"/>
            <p14:sldId id="1129"/>
            <p14:sldId id="1124"/>
            <p14:sldId id="1127"/>
            <p14:sldId id="1079"/>
            <p14:sldId id="1047"/>
            <p14:sldId id="1136"/>
            <p14:sldId id="1049"/>
            <p14:sldId id="1050"/>
            <p14:sldId id="557"/>
            <p14:sldId id="1135"/>
            <p14:sldId id="1084"/>
            <p14:sldId id="1100"/>
            <p14:sldId id="1102"/>
            <p14:sldId id="1114"/>
            <p14:sldId id="1117"/>
            <p14:sldId id="1118"/>
            <p14:sldId id="1119"/>
            <p14:sldId id="1134"/>
            <p14:sldId id="1099"/>
            <p14:sldId id="1122"/>
            <p14:sldId id="1098"/>
            <p14:sldId id="1058"/>
            <p14:sldId id="1121"/>
            <p14:sldId id="1048"/>
            <p14:sldId id="1139"/>
            <p14:sldId id="1138"/>
            <p14:sldId id="1051"/>
            <p14:sldId id="1130"/>
            <p14:sldId id="1140"/>
            <p14:sldId id="11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D7F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9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67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Aptos" panose="020B0004020202020204" pitchFamily="34" charset="0"/>
              </a:rPr>
              <a:t>11/11/2024</a:t>
            </a:fld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Aptos" panose="020B0004020202020204" pitchFamily="34" charset="0"/>
              </a:rPr>
              <a:t>‹#›</a:t>
            </a:fld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CDEAEF8A-5BB8-41C8-B8C2-160617C17EF4}" type="datetimeFigureOut">
              <a:rPr lang="en-GB" smtClean="0"/>
              <a:pPr/>
              <a:t>11/11/2024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8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Aptos" panose="020B0004020202020204" pitchFamily="34" charset="0"/>
              </a:rPr>
              <a:t>Solingen, November 8</a:t>
            </a:r>
            <a:r>
              <a:rPr lang="en-GB" sz="1600" kern="700" spc="-20" baseline="30000" dirty="0">
                <a:solidFill>
                  <a:srgbClr val="3B475E"/>
                </a:solidFill>
                <a:latin typeface="Aptos" panose="020B0004020202020204" pitchFamily="34" charset="0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Aptos" panose="020B0004020202020204" pitchFamily="34" charset="0"/>
              </a:rPr>
              <a:t> 2024</a:t>
            </a: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F2C20E-0B5D-D1E2-2133-0E48D81028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L Germany e.V.">
            <a:extLst>
              <a:ext uri="{FF2B5EF4-FFF2-40B4-BE49-F238E27FC236}">
                <a16:creationId xmlns:a16="http://schemas.microsoft.com/office/drawing/2014/main" id="{007BB50B-87EC-9B79-7B7A-D80ABF97C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2" y="321500"/>
            <a:ext cx="2622838" cy="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3pPr>
            <a:lvl4pPr>
              <a:spcBef>
                <a:spcPts val="0"/>
              </a:spcBef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3pPr>
            <a:lvl4pPr>
              <a:spcBef>
                <a:spcPts val="0"/>
              </a:spcBef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5673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3pPr>
            <a:lvl4pPr>
              <a:spcBef>
                <a:spcPts val="0"/>
              </a:spcBef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3pPr>
            <a:lvl4pPr>
              <a:spcBef>
                <a:spcPts val="0"/>
              </a:spcBef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7665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56572" y="4656288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Aptos" panose="020B0004020202020204" pitchFamily="34" charset="0"/>
              </a:rPr>
              <a:t>Migrating Win32 GUI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Aptos" panose="020B0004020202020204" pitchFamily="34" charset="0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B2AD1-718D-876C-8C3C-F603B9398C24}"/>
              </a:ext>
            </a:extLst>
          </p:cNvPr>
          <p:cNvSpPr txBox="1"/>
          <p:nvPr userDrawn="1"/>
        </p:nvSpPr>
        <p:spPr>
          <a:xfrm>
            <a:off x="7854071" y="4649012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tos" panose="020B0004020202020204" pitchFamily="34" charset="0"/>
              </a:rPr>
              <a:t>Herbst '24</a:t>
            </a:r>
            <a:endParaRPr lang="en-GB" sz="1600" dirty="0">
              <a:latin typeface="Aptos" panose="020B0004020202020204" pitchFamily="34" charset="0"/>
            </a:endParaRPr>
          </a:p>
        </p:txBody>
      </p:sp>
      <p:pic>
        <p:nvPicPr>
          <p:cNvPr id="7" name="Picture 2" descr="APL Germany e.V.">
            <a:extLst>
              <a:ext uri="{FF2B5EF4-FFF2-40B4-BE49-F238E27FC236}">
                <a16:creationId xmlns:a16="http://schemas.microsoft.com/office/drawing/2014/main" id="{2FABD63E-E378-B217-957F-37868F98C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4623597"/>
            <a:ext cx="1544520" cy="3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Migrating Win32 GUI</a:t>
            </a:r>
            <a:br>
              <a:rPr lang="da-DK" dirty="0"/>
            </a:br>
            <a:r>
              <a:rPr lang="da-DK" dirty="0"/>
              <a:t>to other Environments</a:t>
            </a:r>
            <a:br>
              <a:rPr lang="da-DK" dirty="0"/>
            </a:br>
            <a:r>
              <a:rPr lang="da-DK" dirty="0"/>
              <a:t>(EWC)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60" y="3741620"/>
            <a:ext cx="6395489" cy="1024109"/>
          </a:xfrm>
        </p:spPr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 (&amp; APL Developer)</a:t>
            </a:r>
            <a:br>
              <a:rPr lang="en-GB" dirty="0"/>
            </a:br>
            <a:r>
              <a:rPr lang="en-GB" dirty="0"/>
              <a:t>Neil Kirsopp, JS </a:t>
            </a:r>
            <a:r>
              <a:rPr lang="en-GB"/>
              <a:t>(&amp; APL) Developer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BCC27-A734-241B-1410-39377534FF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353B-9072-7F51-4459-22C43735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2415D6-7BBE-D767-8161-FE96DBDE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079B08-AD8E-FCF9-A111-41A7827AE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A4104-7CD6-3B0D-FBFF-B2D45022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5036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C5802D-B7D0-68DC-D0E7-D8D536C8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15" y="171745"/>
            <a:ext cx="2886075" cy="317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5513BB-E098-8C1D-707C-DDFC55B5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81" y="1609430"/>
            <a:ext cx="2124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C240F-FE21-8B59-D102-966F01CCEC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880A4-50F3-71F0-4D78-7936D6A2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7DE3-0ECF-8F5E-EE26-CD08957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1BEF23-BA4A-BC61-C236-7BDB5D6BBA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2DAA-5461-5517-4624-1468660C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33337"/>
            <a:ext cx="76485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ECD70-B12C-2030-8CAF-3F9B3B51A2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1A9-B7BD-F7CC-0829-96B5C4E8B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66D39-6184-6261-3923-01B9AECF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FB9C3-6CBF-CC62-840C-D28F74C306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69585-97DB-8C61-B15A-B7D73E3DE565}"/>
              </a:ext>
            </a:extLst>
          </p:cNvPr>
          <p:cNvSpPr txBox="1"/>
          <p:nvPr/>
        </p:nvSpPr>
        <p:spPr>
          <a:xfrm>
            <a:off x="2288005" y="2271645"/>
            <a:ext cx="4576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Aptos" panose="020B0004020202020204" pitchFamily="34" charset="0"/>
              </a:rPr>
              <a:t>We will document how to create your own extensions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39F95-EFEE-66F1-A493-36D3C6B0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6"/>
          <a:stretch/>
        </p:blipFill>
        <p:spPr>
          <a:xfrm>
            <a:off x="462584" y="0"/>
            <a:ext cx="8218831" cy="51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9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69228-152C-FA86-21B2-4E34D47059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306C-C7E6-D8D3-84AA-4C2D1CB2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A6A189-C64B-4367-957A-592F24C4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99AA3-26B7-75D4-7FAF-E8FD3230E8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910BD-0841-0434-DC99-99115EE3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88" y="0"/>
            <a:ext cx="68050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E618E-74C1-4D56-48F4-577AE1B61F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DD55-A7E7-67D1-CE1B-BC790636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3B7E4-68EB-2FAE-B2F6-1FA14BB4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DB8AD-BE24-FA03-BF36-B5FC3A54AF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EE2DF-F129-45C2-7A8C-5E8FB01B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41"/>
          <a:stretch/>
        </p:blipFill>
        <p:spPr>
          <a:xfrm>
            <a:off x="0" y="0"/>
            <a:ext cx="9144000" cy="47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DD5E-1060-004A-C90D-C1ED2476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27" y="953192"/>
            <a:ext cx="6092513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Conga server is created listening on port 22322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HTMLRenderer or Web Browser launched at</a:t>
            </a:r>
            <a:br>
              <a:rPr lang="da-DK" sz="1800" dirty="0"/>
            </a:br>
            <a:r>
              <a:rPr lang="da-DK" sz="1800" dirty="0"/>
              <a:t>http://localhost:22322/index.html</a:t>
            </a:r>
            <a:endParaRPr lang="LID4096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A8A2C-2744-49BA-6352-C52B91D1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Does it Work?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5EEB9-6A5E-1378-3768-0E3F5F3F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" y="953192"/>
            <a:ext cx="3008918" cy="2486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97F17-272E-AF42-897A-F0C14FEE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8" y="1998439"/>
            <a:ext cx="6691312" cy="31450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3F7B15-B8DA-AD52-213C-5CBA1502922A}"/>
              </a:ext>
            </a:extLst>
          </p:cNvPr>
          <p:cNvSpPr/>
          <p:nvPr/>
        </p:nvSpPr>
        <p:spPr>
          <a:xfrm>
            <a:off x="5553075" y="3619500"/>
            <a:ext cx="2466975" cy="200025"/>
          </a:xfrm>
          <a:prstGeom prst="rect">
            <a:avLst/>
          </a:prstGeom>
          <a:solidFill>
            <a:srgbClr val="ED7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12905B1-9418-0075-90F2-1F8EABB926F6}"/>
              </a:ext>
            </a:extLst>
          </p:cNvPr>
          <p:cNvSpPr txBox="1"/>
          <p:nvPr/>
        </p:nvSpPr>
        <p:spPr>
          <a:xfrm>
            <a:off x="4890644" y="248430"/>
            <a:ext cx="1659167" cy="1477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Browser or HTMLRenderer</a:t>
            </a:r>
          </a:p>
          <a:p>
            <a:endParaRPr lang="da-DK" dirty="0"/>
          </a:p>
          <a:p>
            <a:endParaRPr lang="da-DK" dirty="0"/>
          </a:p>
          <a:p>
            <a:endParaRPr lang="LID4096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77421A7F-9FE6-5283-0762-DB5DD7CB968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ECA98-B869-8D34-CB51-D02EEFFB0CC6}"/>
              </a:ext>
            </a:extLst>
          </p:cNvPr>
          <p:cNvSpPr txBox="1"/>
          <p:nvPr/>
        </p:nvSpPr>
        <p:spPr>
          <a:xfrm>
            <a:off x="1124388" y="894761"/>
            <a:ext cx="1279517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EWC </a:t>
            </a:r>
            <a:br>
              <a:rPr lang="da-DK" dirty="0"/>
            </a:br>
            <a:r>
              <a:rPr lang="da-DK" dirty="0"/>
              <a:t>Namespace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08ABE-4868-656B-5748-C7C424CFC23A}"/>
              </a:ext>
            </a:extLst>
          </p:cNvPr>
          <p:cNvSpPr txBox="1"/>
          <p:nvPr/>
        </p:nvSpPr>
        <p:spPr>
          <a:xfrm>
            <a:off x="5097716" y="894761"/>
            <a:ext cx="1245021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JS / React</a:t>
            </a:r>
            <a:br>
              <a:rPr lang="da-DK" dirty="0"/>
            </a:br>
            <a:r>
              <a:rPr lang="da-DK" dirty="0"/>
              <a:t>Application</a:t>
            </a:r>
            <a:endParaRPr lang="LID4096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ED6FE3-5825-5AF3-4CF3-5E588FECC0B1}"/>
              </a:ext>
            </a:extLst>
          </p:cNvPr>
          <p:cNvCxnSpPr>
            <a:cxnSpLocks/>
          </p:cNvCxnSpPr>
          <p:nvPr/>
        </p:nvCxnSpPr>
        <p:spPr>
          <a:xfrm>
            <a:off x="2601616" y="1217926"/>
            <a:ext cx="20104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76356-0C4B-4077-1A17-59315EA6CB3B}"/>
              </a:ext>
            </a:extLst>
          </p:cNvPr>
          <p:cNvSpPr txBox="1"/>
          <p:nvPr/>
        </p:nvSpPr>
        <p:spPr>
          <a:xfrm>
            <a:off x="3231135" y="987094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WebSocket</a:t>
            </a:r>
            <a:endParaRPr lang="LID4096" sz="1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CE129-EB99-3256-8525-BF83C5C8CA68}"/>
              </a:ext>
            </a:extLst>
          </p:cNvPr>
          <p:cNvSpPr txBox="1">
            <a:spLocks/>
          </p:cNvSpPr>
          <p:nvPr/>
        </p:nvSpPr>
        <p:spPr>
          <a:xfrm>
            <a:off x="323527" y="3204213"/>
            <a:ext cx="8820473" cy="1115304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sz="1100" b="1" dirty="0">
                <a:latin typeface="APL385 Unicode" panose="020B0709000202000203" pitchFamily="49" charset="0"/>
              </a:rPr>
              <a:t>'F1.STATUS' </a:t>
            </a:r>
            <a:r>
              <a:rPr lang="en-US" sz="1100" b="1" dirty="0" err="1">
                <a:latin typeface="APL385 Unicode" panose="020B0709000202000203" pitchFamily="49" charset="0"/>
              </a:rPr>
              <a:t>eWC</a:t>
            </a:r>
            <a:r>
              <a:rPr lang="en-US" sz="1100" b="1" dirty="0">
                <a:latin typeface="APL385 Unicode" panose="020B0709000202000203" pitchFamily="49" charset="0"/>
              </a:rPr>
              <a:t> 'Label' 'Click on something!' (175 10) (23 300)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sz="1100" dirty="0">
                <a:sym typeface="Wingdings" panose="05000000000000000000" pitchFamily="2" charset="2"/>
              </a:rPr>
              <a:t>    </a:t>
            </a:r>
            <a:r>
              <a:rPr lang="en-US" sz="1100" dirty="0"/>
              <a:t> </a:t>
            </a:r>
            <a:r>
              <a:rPr lang="en-US" sz="1100" dirty="0">
                <a:latin typeface="APL385 Unicode" panose="020B0709000202000203" pitchFamily="49" charset="0"/>
              </a:rPr>
              <a:t>{"WC":{"ID":"F1.STATUS", </a:t>
            </a:r>
            <a:br>
              <a:rPr lang="en-US" sz="1100" dirty="0">
                <a:latin typeface="APL385 Unicode" panose="020B0709000202000203" pitchFamily="49" charset="0"/>
              </a:rPr>
            </a:br>
            <a:r>
              <a:rPr lang="en-US" sz="1100" dirty="0">
                <a:latin typeface="APL385 Unicode" panose="020B0709000202000203" pitchFamily="49" charset="0"/>
              </a:rPr>
              <a:t>           "Properties":{"</a:t>
            </a:r>
            <a:r>
              <a:rPr lang="en-US" sz="1100" dirty="0" err="1">
                <a:latin typeface="APL385 Unicode" panose="020B0709000202000203" pitchFamily="49" charset="0"/>
              </a:rPr>
              <a:t>Caption":"Click</a:t>
            </a:r>
            <a:r>
              <a:rPr lang="en-US" sz="1100" dirty="0">
                <a:latin typeface="APL385 Unicode" panose="020B0709000202000203" pitchFamily="49" charset="0"/>
              </a:rPr>
              <a:t> on something!",</a:t>
            </a:r>
            <a:br>
              <a:rPr lang="en-US" sz="1100" dirty="0">
                <a:latin typeface="APL385 Unicode" panose="020B0709000202000203" pitchFamily="49" charset="0"/>
              </a:rPr>
            </a:br>
            <a:r>
              <a:rPr lang="en-US" sz="1100" dirty="0">
                <a:latin typeface="APL385 Unicode" panose="020B0709000202000203" pitchFamily="49" charset="0"/>
              </a:rPr>
              <a:t>           "</a:t>
            </a:r>
            <a:r>
              <a:rPr lang="en-US" sz="1100" dirty="0" err="1">
                <a:latin typeface="APL385 Unicode" panose="020B0709000202000203" pitchFamily="49" charset="0"/>
              </a:rPr>
              <a:t>Posn</a:t>
            </a:r>
            <a:r>
              <a:rPr lang="en-US" sz="1100" dirty="0">
                <a:latin typeface="APL385 Unicode" panose="020B0709000202000203" pitchFamily="49" charset="0"/>
              </a:rPr>
              <a:t>":[175,10],"Size":[23,300],"</a:t>
            </a:r>
            <a:r>
              <a:rPr lang="en-US" sz="1100" dirty="0" err="1">
                <a:latin typeface="APL385 Unicode" panose="020B0709000202000203" pitchFamily="49" charset="0"/>
              </a:rPr>
              <a:t>Type":"Label</a:t>
            </a:r>
            <a:r>
              <a:rPr lang="en-US" sz="1100" dirty="0">
                <a:latin typeface="APL385 Unicode" panose="020B0709000202000203" pitchFamily="49" charset="0"/>
              </a:rPr>
              <a:t>"}}}</a:t>
            </a:r>
            <a:br>
              <a:rPr lang="en-US" sz="1100" dirty="0"/>
            </a:br>
            <a:br>
              <a:rPr lang="en-US" sz="1100" dirty="0"/>
            </a:br>
            <a:endParaRPr lang="en-US" sz="200" dirty="0">
              <a:latin typeface="APL385 Unicode" panose="020B0709000202000203" pitchFamily="49" charset="0"/>
              <a:sym typeface="Wingdings" panose="05000000000000000000" pitchFamily="2" charset="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0781FA-2248-927C-572C-B0F14AF3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46" y="2048392"/>
            <a:ext cx="2817387" cy="2166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C3843-C058-43C9-6CCB-2D5D0C2A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68" y="3911948"/>
            <a:ext cx="1392371" cy="2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CFDF-47E8-4180-7316-E6C1684280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8A807-6287-DC4C-D257-BF22D285E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08F535-7774-B8F9-EBCC-07AA6BF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066CF-BB6E-903D-4060-CB5B8F7D25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97DB7-8EF2-274A-8F74-9E7F19BF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13"/>
          <a:stretch/>
        </p:blipFill>
        <p:spPr>
          <a:xfrm>
            <a:off x="0" y="0"/>
            <a:ext cx="9144000" cy="4772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E782D-C65C-F6FD-56AE-99B8C65B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22"/>
            <a:ext cx="5375426" cy="5156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8B328-B521-A3F3-6FFD-C8E16620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24" y="2899120"/>
            <a:ext cx="5672364" cy="2244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6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1FDCA-7162-C78D-63EF-21BE80C51A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E633-F824-F1F1-8362-8687C48C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1D2922-D713-F3B6-8E5A-13B6F743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48BD88-384C-0DDB-51BA-86CF84CFCB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58345-14BB-5A41-F92B-4EFA71AB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7EC1D-F5B6-2CB1-8A2E-54D7A4CD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674"/>
            <a:ext cx="7109509" cy="6620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C0763-7EAA-4E79-BBBB-2B3AD701B8AA}"/>
              </a:ext>
            </a:extLst>
          </p:cNvPr>
          <p:cNvSpPr txBox="1"/>
          <p:nvPr/>
        </p:nvSpPr>
        <p:spPr>
          <a:xfrm>
            <a:off x="6416040" y="2769622"/>
            <a:ext cx="1689886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latin typeface="Aptos" panose="020B0004020202020204" pitchFamily="34" charset="0"/>
              </a:rPr>
              <a:t>Being added as</a:t>
            </a:r>
            <a:br>
              <a:rPr lang="da-DK" dirty="0">
                <a:latin typeface="Aptos" panose="020B0004020202020204" pitchFamily="34" charset="0"/>
              </a:rPr>
            </a:br>
            <a:r>
              <a:rPr lang="da-DK" dirty="0">
                <a:latin typeface="Aptos" panose="020B0004020202020204" pitchFamily="34" charset="0"/>
              </a:rPr>
              <a:t>applications</a:t>
            </a:r>
            <a:br>
              <a:rPr lang="da-DK" dirty="0">
                <a:latin typeface="Aptos" panose="020B0004020202020204" pitchFamily="34" charset="0"/>
              </a:rPr>
            </a:br>
            <a:r>
              <a:rPr lang="da-DK" dirty="0">
                <a:latin typeface="Aptos" panose="020B0004020202020204" pitchFamily="34" charset="0"/>
              </a:rPr>
              <a:t>need them.</a:t>
            </a:r>
            <a:endParaRPr lang="LID4096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3B71-B543-1671-FE30-E91D4039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Limited set of Classes &amp; Props</a:t>
            </a:r>
          </a:p>
          <a:p>
            <a:r>
              <a:rPr lang="da-DK" sz="2000" dirty="0"/>
              <a:t>Coord Pixel only</a:t>
            </a:r>
          </a:p>
          <a:p>
            <a:r>
              <a:rPr lang="da-DK" sz="2000" dirty="0"/>
              <a:t>No direct assignment and reference to properties – </a:t>
            </a:r>
            <a:br>
              <a:rPr lang="da-DK" sz="2000" dirty="0"/>
            </a:br>
            <a:r>
              <a:rPr lang="da-DK" sz="2000" dirty="0"/>
              <a:t>must use </a:t>
            </a:r>
            <a:r>
              <a:rPr lang="da-DK" sz="2000" dirty="0">
                <a:latin typeface="APL385 Unicode" panose="020B0709000202000203" pitchFamily="49" charset="0"/>
              </a:rPr>
              <a:t>⎕WS</a:t>
            </a:r>
            <a:r>
              <a:rPr lang="da-DK" sz="2000" dirty="0"/>
              <a:t> / </a:t>
            </a:r>
            <a:r>
              <a:rPr lang="da-DK" sz="2000" dirty="0">
                <a:latin typeface="APL385 Unicode" panose="020B0709000202000203" pitchFamily="49" charset="0"/>
              </a:rPr>
              <a:t>⎕WG</a:t>
            </a:r>
          </a:p>
          <a:p>
            <a:r>
              <a:rPr lang="da-DK" sz="2000" dirty="0"/>
              <a:t>No creation using </a:t>
            </a:r>
            <a:r>
              <a:rPr lang="da-DK" sz="2000" dirty="0">
                <a:latin typeface="APL385 Unicode" panose="020B0709000202000203" pitchFamily="49" charset="0"/>
              </a:rPr>
              <a:t>⎕NEW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95342-2825-E79A-CFA5-217985A474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Images and ImageLists are handled differently (better!) </a:t>
            </a:r>
          </a:p>
          <a:p>
            <a:r>
              <a:rPr lang="da-DK" sz="2000" dirty="0"/>
              <a:t>Validation and Error Messages weaker / different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⎕NQ</a:t>
            </a:r>
            <a:r>
              <a:rPr lang="da-DK" sz="2000" dirty="0"/>
              <a:t> may not behave exactly as under Windows</a:t>
            </a:r>
          </a:p>
          <a:p>
            <a:pPr marL="0" indent="0">
              <a:buNone/>
            </a:pPr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23758-85C8-40CC-F08A-711862F7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063860" cy="685535"/>
          </a:xfrm>
        </p:spPr>
        <p:txBody>
          <a:bodyPr/>
          <a:lstStyle/>
          <a:p>
            <a:r>
              <a:rPr lang="da-DK" dirty="0"/>
              <a:t>Significant Limitations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9549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5A0DA-2741-A5A1-A301-E426901974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09639-B13C-2734-D5E9-4C84B0D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800" b="1" dirty="0"/>
              <a:t>1. Protect existing investments</a:t>
            </a:r>
          </a:p>
          <a:p>
            <a:r>
              <a:rPr lang="da-DK" dirty="0"/>
              <a:t>Since 1990,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has made it possible for domain experts to be ”full stack” developers</a:t>
            </a:r>
          </a:p>
          <a:p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is perhaps the most important</a:t>
            </a:r>
            <a:br>
              <a:rPr lang="da-DK" dirty="0"/>
            </a:br>
            <a:r>
              <a:rPr lang="da-DK" dirty="0"/>
              <a:t>reason why Dyalog has been successful</a:t>
            </a:r>
          </a:p>
          <a:p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is is restricted to the Microsoft Windows desktop, which is fading</a:t>
            </a:r>
          </a:p>
          <a:p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F2BC8-4C8A-04FE-DB92-61F3D2F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EWC?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DDEE47-C19A-97BF-9751-C090C343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93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BC758-F9A1-0F8B-8F90-351B48EE5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65E2-4F93-C41D-3769-B7CE1C97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Limited set of Classes &amp; Props</a:t>
            </a:r>
          </a:p>
          <a:p>
            <a:r>
              <a:rPr lang="da-DK" sz="2000" dirty="0"/>
              <a:t>Coord Pixel only</a:t>
            </a:r>
          </a:p>
          <a:p>
            <a:r>
              <a:rPr lang="da-DK" sz="2000" strike="dblStrike" dirty="0"/>
              <a:t>No direct assignment and reference to properties – </a:t>
            </a:r>
            <a:br>
              <a:rPr lang="da-DK" sz="2000" strike="dblStrike" dirty="0"/>
            </a:br>
            <a:r>
              <a:rPr lang="da-DK" sz="2000" strike="dblStrike" dirty="0"/>
              <a:t>must use </a:t>
            </a:r>
            <a:r>
              <a:rPr lang="da-DK" sz="2000" strike="dblStrike" dirty="0">
                <a:latin typeface="APL385 Unicode" panose="020B0709000202000203" pitchFamily="49" charset="0"/>
              </a:rPr>
              <a:t>⎕WS</a:t>
            </a:r>
            <a:r>
              <a:rPr lang="da-DK" sz="2000" strike="dblStrike" dirty="0"/>
              <a:t> / </a:t>
            </a:r>
            <a:r>
              <a:rPr lang="da-DK" sz="2000" strike="dblStrike" dirty="0">
                <a:latin typeface="APL385 Unicode" panose="020B0709000202000203" pitchFamily="49" charset="0"/>
              </a:rPr>
              <a:t>⎕WG</a:t>
            </a:r>
          </a:p>
          <a:p>
            <a:r>
              <a:rPr lang="da-DK" sz="2000" dirty="0"/>
              <a:t>No creation using </a:t>
            </a:r>
            <a:r>
              <a:rPr lang="da-DK" sz="2000" dirty="0">
                <a:latin typeface="APL385 Unicode" panose="020B0709000202000203" pitchFamily="49" charset="0"/>
              </a:rPr>
              <a:t>⎕NEW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B421A-14C0-1441-B05F-BC085AA6F20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Images and ImageLists are handled differently (better!) </a:t>
            </a:r>
          </a:p>
          <a:p>
            <a:r>
              <a:rPr lang="da-DK" sz="2000" dirty="0"/>
              <a:t>Validation and Error Messages weaker / different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⎕NQ</a:t>
            </a:r>
            <a:r>
              <a:rPr lang="da-DK" sz="2000" dirty="0"/>
              <a:t> may not behave exactly as under Windows</a:t>
            </a:r>
          </a:p>
          <a:p>
            <a:pPr marL="0" indent="0">
              <a:buNone/>
            </a:pPr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720393-42F5-FC45-2535-41172276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063860" cy="685535"/>
          </a:xfrm>
        </p:spPr>
        <p:txBody>
          <a:bodyPr/>
          <a:lstStyle/>
          <a:p>
            <a:r>
              <a:rPr lang="da-DK" dirty="0"/>
              <a:t>Significant Limitations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2871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DCF6-599B-10F3-ABB8-2FBD3D80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34598" cy="324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EWC tries to "ignore" use of missing features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Get something up and running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Then modify your code or ask Dyalog to add support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If you try to create an instance of an unsupported class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200" dirty="0"/>
              <a:t>            </a:t>
            </a:r>
            <a:r>
              <a:rPr lang="da-DK" sz="1200" dirty="0">
                <a:latin typeface="APL385 Unicode" panose="020B0709000202000203" pitchFamily="49" charset="0"/>
              </a:rPr>
              <a:t>FOO[7] 'W0' eWC 'Widget' 'Hello World' ('Size' (300 400))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40:32.702 W:   *** Warning: at FOO[7] - WC W0 - unsupported class "widget" </a:t>
            </a:r>
            <a:br>
              <a:rPr lang="da-DK" sz="1050" dirty="0">
                <a:latin typeface="APL385 Unicode" panose="020B0709000202000203" pitchFamily="49" charset="0"/>
              </a:rPr>
            </a:br>
            <a:endParaRPr lang="da-DK" sz="1050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r>
              <a:rPr lang="da-DK" sz="1800" dirty="0"/>
              <a:t>The following still creates a form, ignoring the unsupported feature: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kumimoji="0" lang="da-DK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da-DK" sz="1200" dirty="0"/>
              <a:t> </a:t>
            </a:r>
            <a:r>
              <a:rPr lang="da-DK" sz="1200" dirty="0">
                <a:latin typeface="APL385 Unicode" panose="020B0709000202000203" pitchFamily="49" charset="0"/>
              </a:rPr>
              <a:t>FOO[7] 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'F0' eWC 'Form' 'Hello World' ('Size' (300 400)) ('Dockable' 1)</a:t>
            </a:r>
            <a:b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38:58.307 W: *** Warning: at</a:t>
            </a:r>
            <a:r>
              <a:rPr kumimoji="0" lang="da-DK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FOO[7]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- Unsupported on form: Dockable </a:t>
            </a:r>
            <a:endParaRPr lang="LID4096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D40D9-F30C-101B-6B56-DD4F0B63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Handling Unsupported Features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969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C208-C1BD-5D85-2FAC-61B447D1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Ribbon family of controls</a:t>
            </a:r>
          </a:p>
          <a:p>
            <a:r>
              <a:rPr lang="da-DK" dirty="0"/>
              <a:t>ApexCharts</a:t>
            </a:r>
          </a:p>
          <a:p>
            <a:r>
              <a:rPr lang="da-DK" dirty="0"/>
              <a:t>”Flex” instead of Posn + Size</a:t>
            </a:r>
          </a:p>
          <a:p>
            <a:r>
              <a:rPr lang="da-DK" dirty="0"/>
              <a:t>DIY Extensions</a:t>
            </a:r>
            <a:br>
              <a:rPr lang="da-DK" dirty="0"/>
            </a:br>
            <a:r>
              <a:rPr lang="da-DK" dirty="0"/>
              <a:t>(KendoUI)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BDA617-3403-C1D5-D465-9CFD3980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Extensions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78EBC-77A1-46AC-E857-F351818CE0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930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25A4-B672-CF30-A191-D77A5826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DA496-7659-9F11-64C5-3287B8C6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Ribbons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C759B-764A-A346-5F60-2C1185AB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7" y="2657475"/>
            <a:ext cx="9023083" cy="1892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62D99-FD8B-985D-5303-B6127864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200" y="711970"/>
            <a:ext cx="6439799" cy="16861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CA556E-E1E8-8EAB-E0E7-6E04A61E180C}"/>
              </a:ext>
            </a:extLst>
          </p:cNvPr>
          <p:cNvCxnSpPr>
            <a:cxnSpLocks/>
          </p:cNvCxnSpPr>
          <p:nvPr/>
        </p:nvCxnSpPr>
        <p:spPr>
          <a:xfrm flipH="1" flipV="1">
            <a:off x="3014663" y="2433637"/>
            <a:ext cx="314325" cy="31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602EF0-1A89-603C-F3B3-AFB5E69ACD30}"/>
              </a:ext>
            </a:extLst>
          </p:cNvPr>
          <p:cNvCxnSpPr>
            <a:cxnSpLocks/>
          </p:cNvCxnSpPr>
          <p:nvPr/>
        </p:nvCxnSpPr>
        <p:spPr>
          <a:xfrm flipV="1">
            <a:off x="3276600" y="2433637"/>
            <a:ext cx="971550" cy="809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3B95BF-304E-AC0E-B451-62FDCCBFB542}"/>
              </a:ext>
            </a:extLst>
          </p:cNvPr>
          <p:cNvCxnSpPr>
            <a:cxnSpLocks/>
          </p:cNvCxnSpPr>
          <p:nvPr/>
        </p:nvCxnSpPr>
        <p:spPr>
          <a:xfrm flipV="1">
            <a:off x="3419475" y="2476500"/>
            <a:ext cx="3467100" cy="128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4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9C88F-BF8C-8345-E270-A7A050DED8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67E5-D717-E268-B9DF-4066B2CE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4714BE-D154-E8B2-E5B4-F0A3E30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– Four Demos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CA5FF4-77D1-8E75-C8DA-7B1449E61F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35CCC-71EE-1E68-B96F-6821DBAF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1" y="953192"/>
            <a:ext cx="2523914" cy="1989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D93AD-0A5B-BCDE-3F9A-565C2DF7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27" y="953192"/>
            <a:ext cx="2629012" cy="207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F0B3E-5F65-6E69-64A6-7C8F1C6B1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665" y="2656953"/>
            <a:ext cx="2685276" cy="2116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7624B-C28E-3885-9D01-1C4D98B56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429" y="2656952"/>
            <a:ext cx="2685276" cy="21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B3A2-D327-F752-1DF3-222E6BB7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>
                <a:latin typeface="APL385 Unicode" panose="020B0709000202000203" pitchFamily="49" charset="0"/>
              </a:rPr>
              <a:t>Options</a:t>
            </a:r>
            <a:r>
              <a:rPr lang="da-DK" sz="1800" dirty="0"/>
              <a:t> are passed straight through</a:t>
            </a:r>
            <a:br>
              <a:rPr lang="da-DK" sz="1800" dirty="0"/>
            </a:br>
            <a:r>
              <a:rPr lang="da-DK" sz="1800" dirty="0"/>
              <a:t>(JSON string or APL namespace)</a:t>
            </a:r>
          </a:p>
          <a:p>
            <a:r>
              <a:rPr lang="da-DK" sz="1800" dirty="0">
                <a:latin typeface="APL385 Unicode" panose="020B0709000202000203" pitchFamily="49" charset="0"/>
              </a:rPr>
              <a:t>Series</a:t>
            </a:r>
            <a:r>
              <a:rPr lang="da-DK" sz="1800" dirty="0"/>
              <a:t> can be in several APL-friendly formats:</a:t>
            </a:r>
            <a:br>
              <a:rPr lang="da-DK" sz="1800" dirty="0"/>
            </a:br>
            <a:endParaRPr lang="da-DK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70CB17-E7FB-F2B2-DAAA-9B0D2DE7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Design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60A53-C22A-50E8-CA85-B645E4574E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B0756-85E8-234C-6340-28B6EB33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5" y="4006280"/>
            <a:ext cx="8200180" cy="595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45415-9E7D-4183-718B-02E648AE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75" y="3107950"/>
            <a:ext cx="8203336" cy="652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9EBB0-27FD-BB63-6526-B6B180AE1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5" y="2481703"/>
            <a:ext cx="6138487" cy="404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9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0DFD-E1C5-51BA-A271-FEAFE095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The SVG property allows us to retrieve the SVG for the chart</a:t>
            </a:r>
          </a:p>
          <a:p>
            <a:r>
              <a:rPr lang="da-DK" sz="2000" dirty="0"/>
              <a:t>Use ApexCharts in an invisible  HTMLRenderer to generate charts</a:t>
            </a:r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C09D8-B058-3818-2CC0-BCC7DAB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SVG Property</a:t>
            </a:r>
            <a:endParaRPr lang="LID4096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0424D6D-6B0A-47D7-5E17-BB5FD26F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1" y="2791385"/>
            <a:ext cx="87767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≢svg←'F1.BAR' eWG 'SVG' </a:t>
            </a:r>
            <a:b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29820</a:t>
            </a:r>
            <a:b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LID4096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4 80⍴svg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&lt;svg id="SvgjsSvg1006" width="780" height="540" xmlns="http://www.w3.org/2000/sv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g" version="1.1" xmlns:xlink="http://www.w3.org/1999/xlink" xmlns:svgjs="http://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svgjs.dev" class="apexcharts-svg" xmlns:data="ApexChartsNS" transform="translate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(0, 0)" style="background: transparent;"&gt;&lt;foreignObject x="0" y="0" width="780" </a:t>
            </a:r>
          </a:p>
        </p:txBody>
      </p:sp>
    </p:spTree>
    <p:extLst>
      <p:ext uri="{BB962C8B-B14F-4D97-AF65-F5344CB8AC3E}">
        <p14:creationId xmlns:p14="http://schemas.microsoft.com/office/powerpoint/2010/main" val="417164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8E17C-0BAF-C464-F2C9-19B83FF921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8291-4D39-4C6E-0B06-9CB8B9E2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Slide from Neil on what JS was needed to add ApexCharts will be here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2A6374-8D08-F2D0-B3C4-5B92F8DF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Extending EWC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F023C-F7BF-C460-6CBC-23A62F8024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A6C95-25D6-5EB6-E028-1C8C2809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352"/>
          <a:stretch/>
        </p:blipFill>
        <p:spPr>
          <a:xfrm>
            <a:off x="292100" y="1083323"/>
            <a:ext cx="4770413" cy="3758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1694-142E-DCE5-D994-E6FC3E96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44"/>
          <a:stretch/>
        </p:blipFill>
        <p:spPr>
          <a:xfrm>
            <a:off x="4727163" y="0"/>
            <a:ext cx="4418835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75EE6-7900-0391-FBF1-DB79A76E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081"/>
            <a:ext cx="9144000" cy="49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6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9A829-0738-8FF4-A9C3-751955AB41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F277-C4F7-EE61-AB09-356C9DE0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91657-570B-3D5D-B63B-D2438F50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8BAAD-8D7C-F704-2B9C-8B71A47628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D58E8-4BEB-48CB-9970-6FB82680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983"/>
            <a:ext cx="8692665" cy="38149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C7F8E-0410-09D3-FC09-F2FA6107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1" y="-18910"/>
            <a:ext cx="5074089" cy="38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2C60A-A2C0-B53F-6E90-7A85196C91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1B64-1242-F26F-3EBC-2E0D30AC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Still VERY experimental – Feedback Please!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The Flex property can be set on containers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APL385 Unicode" panose="020B0709000202000203" pitchFamily="49" charset="0"/>
              </a:rPr>
              <a:t>'Flex' 'fill'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/>
              <a:t>Form should fill the available space (Forms only)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APL385 Unicode" panose="020B0709000202000203" pitchFamily="49" charset="0"/>
              </a:rPr>
              <a:t>'Flex' 'row'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/>
              <a:t>Stack controls horizontally (Any container object)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APL385 Unicode" panose="020B0709000202000203" pitchFamily="49" charset="0"/>
              </a:rPr>
              <a:t>'Flex' 'column'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/>
              <a:t>No comment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By default, </a:t>
            </a:r>
            <a:r>
              <a:rPr lang="da-DK" sz="1800" dirty="0">
                <a:latin typeface="APL385 Unicode" panose="020B0709000202000203" pitchFamily="49" charset="0"/>
              </a:rPr>
              <a:t>'fill'</a:t>
            </a:r>
            <a:r>
              <a:rPr lang="da-DK" sz="1800" dirty="0"/>
              <a:t> sets column orientation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CSS property allows you to add additional CSS styling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AD771-19E9-21F2-04D6-77B38AE8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 – Instead of Posn &amp; Size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8D5E46-E915-D3AB-A60A-516BA27FA9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056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5A0DA-2741-A5A1-A301-E426901974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09639-B13C-2734-D5E9-4C84B0D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b="1" dirty="0"/>
              <a:t>2. Build New Applications</a:t>
            </a:r>
          </a:p>
          <a:p>
            <a:r>
              <a:rPr lang="da-DK" dirty="0"/>
              <a:t>EWC can easily be extended with JavaScript libraries</a:t>
            </a:r>
          </a:p>
          <a:p>
            <a:r>
              <a:rPr lang="da-DK" dirty="0"/>
              <a:t>Potential migration path for existing code to ”responsive” layout</a:t>
            </a:r>
          </a:p>
          <a:p>
            <a:pPr lvl="1"/>
            <a:r>
              <a:rPr lang="da-DK" dirty="0"/>
              <a:t>Replace Posn/Size with Flex CSS</a:t>
            </a:r>
          </a:p>
          <a:p>
            <a:r>
              <a:rPr lang="da-DK" dirty="0"/>
              <a:t>"EWC is a uniquely interactive web development environment"</a:t>
            </a:r>
          </a:p>
          <a:p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F2BC8-4C8A-04FE-DB92-61F3D2F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EWC?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DDEE47-C19A-97BF-9751-C090C343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519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0959-8E70-5A35-9346-DDE638EC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 Subform with Flex becomes a "StackPanel"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5DE08F-6D5B-14A3-FE8A-53210BA0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SubForm = "StackPanel"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CF3E3-B7A9-1FE3-3B1D-5B1BCEA2B2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B6DD1-ED6B-E351-E62D-8B924061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91" y="3059841"/>
            <a:ext cx="3772838" cy="200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FAC41-09BD-1B02-083B-F92E5BDD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6" y="3059841"/>
            <a:ext cx="2744177" cy="1447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39634-331F-3FDF-F4C9-ABFA7DCD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9" y="2100317"/>
            <a:ext cx="7827872" cy="8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8BC642-2C2F-FBA7-1371-4F01E4E829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A9F0-925E-92D5-7726-931A2533D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51EC9-15BF-0E0C-333C-E2A034AD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186F5-B230-2F90-3705-510751518A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5B974-C60A-03BB-7988-01053250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3208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DD2A3-18C9-128A-3DDA-D780CB77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623060"/>
            <a:ext cx="4610100" cy="352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BD4FB0-F6D5-0FD2-0B19-F9F1A352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508" y="-5715"/>
            <a:ext cx="6375492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C48E-7E21-D6F7-7D97-E9202532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38182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600" dirty="0"/>
              <a:t>Intended for multi-user applications.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EWC.Init 'Multi'</a:t>
            </a:r>
            <a:r>
              <a:rPr lang="da-DK" sz="1600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/>
              <a:t>Must be called from a namespace which contains a function names </a:t>
            </a:r>
            <a:r>
              <a:rPr lang="da-DK" sz="1600" dirty="0">
                <a:latin typeface="APL385 Unicode" panose="020B0709000202000203" pitchFamily="49" charset="0"/>
              </a:rPr>
              <a:t>Initialise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/>
              <a:t>Initialise MUST create and </a:t>
            </a:r>
            <a:r>
              <a:rPr lang="da-DK" sz="1600" dirty="0">
                <a:latin typeface="APL385 Unicode" panose="020B0709000202000203" pitchFamily="49" charset="0"/>
              </a:rPr>
              <a:t>eDQ</a:t>
            </a:r>
            <a:r>
              <a:rPr lang="da-DK" sz="1600" dirty="0"/>
              <a:t> a Form (and </a:t>
            </a:r>
            <a:r>
              <a:rPr lang="da-DK" sz="1600" dirty="0">
                <a:latin typeface="APL385 Unicode" panose="020B0709000202000203" pitchFamily="49" charset="0"/>
              </a:rPr>
              <a:t>demo.Run</a:t>
            </a:r>
            <a:r>
              <a:rPr lang="da-DK" sz="1600" dirty="0"/>
              <a:t> will do this)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/>
              <a:t>This namespace will be cloned for each new Browser connection, and </a:t>
            </a:r>
            <a:r>
              <a:rPr lang="da-DK" sz="1600" dirty="0">
                <a:latin typeface="APL385 Unicode" panose="020B0709000202000203" pitchFamily="49" charset="0"/>
              </a:rPr>
              <a:t>Initialise</a:t>
            </a:r>
            <a:r>
              <a:rPr lang="da-DK" sz="1600" dirty="0"/>
              <a:t> will be called on a new thread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/>
              <a:t>Notice each user is suspended in </a:t>
            </a:r>
            <a:r>
              <a:rPr lang="da-DK" sz="1600" dirty="0">
                <a:latin typeface="APL385 Unicode" panose="020B0709000202000203" pitchFamily="49" charset="0"/>
              </a:rPr>
              <a:t>∆DQ</a:t>
            </a:r>
            <a:r>
              <a:rPr lang="da-DK" sz="1600" dirty="0"/>
              <a:t> in a namespace named </a:t>
            </a:r>
            <a:r>
              <a:rPr lang="da-DK" sz="1600" dirty="0">
                <a:latin typeface="APL385 Unicode" panose="020B0709000202000203" pitchFamily="49" charset="0"/>
              </a:rPr>
              <a:t>demo_n</a:t>
            </a:r>
            <a:r>
              <a:rPr lang="da-DK" sz="1600" dirty="0"/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LID4096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FF80A8-30F7-89E3-30F6-4239B78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 User Mode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9C7A4-D751-91D6-139C-21FEA0D9322E}"/>
              </a:ext>
            </a:extLst>
          </p:cNvPr>
          <p:cNvSpPr txBox="1"/>
          <p:nvPr/>
        </p:nvSpPr>
        <p:spPr>
          <a:xfrm>
            <a:off x="4978098" y="1455994"/>
            <a:ext cx="4089581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     demo.Run 'Multi'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(two sessions connect)</a:t>
            </a:r>
            <a:br>
              <a:rPr lang="da-DK" sz="1200" dirty="0">
                <a:latin typeface="APL385 Unicode" panose="020B0709000202000203" pitchFamily="49" charset="0"/>
              </a:rPr>
            </a:b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)si</a:t>
            </a:r>
          </a:p>
          <a:p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·   ·   #.EWC.∆DQ[42]</a:t>
            </a:r>
          </a:p>
          <a:p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·   ·   </a:t>
            </a:r>
            <a:r>
              <a:rPr lang="da-DK" sz="1200" b="1" dirty="0">
                <a:solidFill>
                  <a:srgbClr val="FF0000"/>
                </a:solidFill>
                <a:latin typeface="APL385 Unicode" panose="020B0709000202000203" pitchFamily="49" charset="0"/>
              </a:rPr>
              <a:t>#.demo_1</a:t>
            </a:r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.Initialise[13]</a:t>
            </a:r>
          </a:p>
          <a:p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·   &amp;5</a:t>
            </a:r>
          </a:p>
          <a:p>
            <a:r>
              <a:rPr lang="da-DK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·   ·   #.EWC.∆DQ[42]</a:t>
            </a:r>
          </a:p>
          <a:p>
            <a:r>
              <a:rPr lang="da-DK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·   ·   </a:t>
            </a:r>
            <a:r>
              <a:rPr lang="da-DK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#.demo_2</a:t>
            </a:r>
            <a:r>
              <a:rPr lang="da-DK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.Initialise[13]</a:t>
            </a:r>
          </a:p>
          <a:p>
            <a:r>
              <a:rPr lang="da-DK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·   &amp;6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[#.EWC.[LIB]] #.EWC.Conga.LIB.Wait[8]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[#.EWC.[wss]] #.EWC.wss.Listen[2]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#.EWC.wss.Start[14]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&amp;4</a:t>
            </a:r>
          </a:p>
        </p:txBody>
      </p:sp>
    </p:spTree>
    <p:extLst>
      <p:ext uri="{BB962C8B-B14F-4D97-AF65-F5344CB8AC3E}">
        <p14:creationId xmlns:p14="http://schemas.microsoft.com/office/powerpoint/2010/main" val="1140515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A9632-FA2A-32A8-7CDE-D9960DC6E2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DemoButtons">
            <a:hlinkClick r:id="" action="ppaction://media"/>
            <a:extLst>
              <a:ext uri="{FF2B5EF4-FFF2-40B4-BE49-F238E27FC236}">
                <a16:creationId xmlns:a16="http://schemas.microsoft.com/office/drawing/2014/main" id="{A7959A47-73EE-FB36-6582-44180123AD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413" y="931887"/>
            <a:ext cx="5910261" cy="42213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83985-EC48-08E8-5583-C679B067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 Testing using Selenium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30935-01D2-F55A-4287-E95B56BE1E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10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BC8-B593-61F2-5BD6-37A1513A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00398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Current selection of features is being driven by the needs of two launch customers...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AB959-C7E5-F7A4-1930-4C656E23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Current Status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821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4BED8-B008-431B-5119-E2A57A3475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E22A6D5-00C7-311B-5506-8948D30C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8" y="-14535"/>
            <a:ext cx="5687329" cy="515803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B9139F-C88D-1552-A8FB-5A5CF7F3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03B5D6-1F65-260A-A779-4EE0533B98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36835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8D798-47EC-DFC2-06DD-92AA574D1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8C3AB-00F6-39CF-28F7-8E82F741D7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DB5B-7784-85FD-D18D-978947EA0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Slide from Neil on what JS was needed to add ApexCharts will be here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A1BDD2-4F2A-6E4F-0BB3-34F09D4A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Extending EWC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8949A8-6E77-DA1F-048F-C335511A4D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B5DB9-1123-802A-58B8-D1720D7C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352"/>
          <a:stretch/>
        </p:blipFill>
        <p:spPr>
          <a:xfrm>
            <a:off x="292100" y="1083323"/>
            <a:ext cx="4770413" cy="3758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B5295D-EDC2-61CC-E1D2-647B681E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44"/>
          <a:stretch/>
        </p:blipFill>
        <p:spPr>
          <a:xfrm>
            <a:off x="4727163" y="0"/>
            <a:ext cx="4418835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E099C7-474D-DDEE-5F94-52760BD6A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081"/>
            <a:ext cx="9144000" cy="49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0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BC8-B593-61F2-5BD6-37A1513A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513041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Initial prototype built using external contractor</a:t>
            </a:r>
          </a:p>
          <a:p>
            <a:r>
              <a:rPr lang="da-DK" dirty="0"/>
              <a:t>Now we have Neil full-time</a:t>
            </a:r>
          </a:p>
          <a:p>
            <a:r>
              <a:rPr lang="da-DK" dirty="0"/>
              <a:t>Free and Open Source</a:t>
            </a:r>
          </a:p>
          <a:p>
            <a:pPr lvl="1"/>
            <a:r>
              <a:rPr lang="da-DK" dirty="0"/>
              <a:t>We will document how to create your own extensions</a:t>
            </a:r>
          </a:p>
          <a:p>
            <a:r>
              <a:rPr lang="da-DK" dirty="0"/>
              <a:t>We expect to add features quickly this winter</a:t>
            </a:r>
          </a:p>
          <a:p>
            <a:pPr lvl="1"/>
            <a:r>
              <a:rPr lang="da-DK" dirty="0"/>
              <a:t>Send us sample apps / tell us what you need!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AB959-C7E5-F7A4-1930-4C656E23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EWC Status, Continued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D9E39D-CE44-12A8-40AA-3F86C2E2EB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250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EF1EAC-14BD-1D90-8D09-6EF89423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39" y="1953515"/>
            <a:ext cx="1295883" cy="2051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6A8478-95CC-1D45-B2C2-153EBBE8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6" y="1953515"/>
            <a:ext cx="1480741" cy="16273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9C88F-BF8C-8345-E270-A7A050DED8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4714BE-D154-E8B2-E5B4-F0A3E30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Thank You!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CA5FF4-77D1-8E75-C8DA-7B1449E61F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3D93AD-0A5B-BCDE-3F9A-565C2DF7A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463" y="856141"/>
            <a:ext cx="2629012" cy="207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F0B3E-5F65-6E69-64A6-7C8F1C6B1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305" y="2920424"/>
            <a:ext cx="2685276" cy="2116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A407E-5F0D-92AD-A771-4B2708626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663" y="1129884"/>
            <a:ext cx="2085978" cy="4013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24066-0842-96DD-0CE0-2A94AFA7C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64" y="1016808"/>
            <a:ext cx="3375230" cy="883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C5E29-2794-120E-10EB-E57004FF3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71" y="3212854"/>
            <a:ext cx="3820438" cy="4072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CC97C-9CBC-CAD8-5581-1BDE7858C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3477" y="1794944"/>
            <a:ext cx="1606693" cy="12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86D6CC-0C04-05B9-A877-B47F71E240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77E4-7A01-48B9-F473-657FF975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BE89C-3997-2857-3E5D-5A747EBD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22F39-F68F-6A22-1354-13928A9362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88FEC6-A637-A030-E7A3-81131182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0177885" cy="60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3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4822F-B198-24A9-155B-814EE154F8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9A2E-4DCD-1911-E5E1-087E7907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0DF4A-0101-1393-35B4-87F529D2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demo.Run 'Desktop'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20735-C952-0C29-59AE-E9183DAD75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F9A8B-1C7A-84B1-A8FA-A653936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8" y="1264925"/>
            <a:ext cx="38385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1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9CEA3-E0E8-DF09-271A-53550B56B2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E2EF-2E1A-B4A3-3976-5448339C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3CC528-416A-4DD7-5F75-74AADE2F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52179-23B6-7542-EF29-E79B011593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16F441-FAE0-962B-BA40-2B81F8FC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889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5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8B412E-6C30-9CE5-3837-F12618C1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013" y="1916648"/>
            <a:ext cx="2886075" cy="2219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2030A-87ED-986B-15F3-DA1CEB65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8" y="451398"/>
            <a:ext cx="4029637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C0A0CC-77DB-3DFA-369E-5BFEF16A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988"/>
            <a:ext cx="9144000" cy="3382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B412E-6C30-9CE5-3837-F12618C1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56" y="1234859"/>
            <a:ext cx="28860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2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DB95-EF98-BCA2-6E93-60AA0C66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Demos of </a:t>
            </a:r>
            <a:br>
              <a:rPr lang="da-DK" dirty="0"/>
            </a:br>
            <a:r>
              <a:rPr lang="da-DK" dirty="0"/>
              <a:t>Extensions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156B6-95FF-4EBA-0DBC-0ECBD93F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Demo Application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56125-7AEA-F0A8-ABF4-D461B766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0" y="2186632"/>
            <a:ext cx="1849131" cy="2329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871D8-E907-17BD-A9CB-196F48CD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53" y="0"/>
            <a:ext cx="66093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18A57A-9F5E-8CDF-26D2-33531FEC24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1AD9-410D-93B9-66A3-F153AEFD5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68E42-0C87-CE95-B25B-74380E79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D61E3-80F3-BF58-32DF-36C4F59B82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9E6D3-7D58-76F8-2D2A-F794E8D1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0" y="0"/>
            <a:ext cx="8566822" cy="5143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A43BDE-D940-31B7-1BE3-A5A7096B2F9B}"/>
              </a:ext>
            </a:extLst>
          </p:cNvPr>
          <p:cNvSpPr txBox="1"/>
          <p:nvPr/>
        </p:nvSpPr>
        <p:spPr>
          <a:xfrm>
            <a:off x="4919942" y="1245834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APL385 Unicode" panose="020B0709000202000203" pitchFamily="49" charset="0"/>
              </a:rPr>
              <a:t>demo.Run 'Browser'</a:t>
            </a:r>
            <a:endParaRPr lang="LID4096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A572CA-4913-9482-824E-B19281B674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4E52-C7A8-8E24-BE4C-739746AD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4ED970-6231-4F30-5DC6-45456BF0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8DAB04-88B6-7831-11A4-65936D30A9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08C6DD-A5D2-6206-9650-7FC938B9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8" y="0"/>
            <a:ext cx="8566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5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16205</TotalTime>
  <Words>1079</Words>
  <Application>Microsoft Office PowerPoint</Application>
  <PresentationFormat>On-screen Show (16:9)</PresentationFormat>
  <Paragraphs>116</Paragraphs>
  <Slides>40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Wingdings</vt:lpstr>
      <vt:lpstr>Wingdings 2</vt:lpstr>
      <vt:lpstr>APL385 Unicode</vt:lpstr>
      <vt:lpstr>Courier New</vt:lpstr>
      <vt:lpstr>Calibri</vt:lpstr>
      <vt:lpstr>Arial</vt:lpstr>
      <vt:lpstr>Aptos</vt:lpstr>
      <vt:lpstr>Office Theme</vt:lpstr>
      <vt:lpstr>Migrating Win32 GUI to other Environments (EWC)</vt:lpstr>
      <vt:lpstr>Why EWC?</vt:lpstr>
      <vt:lpstr>Why EWC?</vt:lpstr>
      <vt:lpstr>demo.Run 'Desktop'</vt:lpstr>
      <vt:lpstr>PowerPoint Presentation</vt:lpstr>
      <vt:lpstr>PowerPoint Presentation</vt:lpstr>
      <vt:lpstr>The Demo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it Work?</vt:lpstr>
      <vt:lpstr>PowerPoint Presentation</vt:lpstr>
      <vt:lpstr>PowerPoint Presentation</vt:lpstr>
      <vt:lpstr>PowerPoint Presentation</vt:lpstr>
      <vt:lpstr>Significant Limitations</vt:lpstr>
      <vt:lpstr>Significant Limitations</vt:lpstr>
      <vt:lpstr>Handling Unsupported Features</vt:lpstr>
      <vt:lpstr>Extensions</vt:lpstr>
      <vt:lpstr>Ribbons</vt:lpstr>
      <vt:lpstr>ApexCharts – Four Demos</vt:lpstr>
      <vt:lpstr>ApexCharts Design</vt:lpstr>
      <vt:lpstr>ApexCharts SVG Property</vt:lpstr>
      <vt:lpstr>Extending EWC</vt:lpstr>
      <vt:lpstr>PowerPoint Presentation</vt:lpstr>
      <vt:lpstr>Flex – Instead of Posn &amp; Size</vt:lpstr>
      <vt:lpstr>SubForm = "StackPanel"</vt:lpstr>
      <vt:lpstr>PowerPoint Presentation</vt:lpstr>
      <vt:lpstr>Multi User Mode</vt:lpstr>
      <vt:lpstr>GUI Testing using Selenium</vt:lpstr>
      <vt:lpstr>Current Status</vt:lpstr>
      <vt:lpstr>PowerPoint Presentation</vt:lpstr>
      <vt:lpstr>Extending EWC</vt:lpstr>
      <vt:lpstr>EWC Status, Continued</vt:lpstr>
      <vt:lpstr>Thank You!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279</cp:revision>
  <dcterms:created xsi:type="dcterms:W3CDTF">2019-07-25T11:46:05Z</dcterms:created>
  <dcterms:modified xsi:type="dcterms:W3CDTF">2024-11-11T14:15:53Z</dcterms:modified>
</cp:coreProperties>
</file>