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907" r:id="rId3"/>
    <p:sldId id="922" r:id="rId4"/>
    <p:sldId id="923" r:id="rId5"/>
    <p:sldId id="883" r:id="rId6"/>
    <p:sldId id="924" r:id="rId7"/>
    <p:sldId id="925" r:id="rId8"/>
    <p:sldId id="980" r:id="rId9"/>
    <p:sldId id="969" r:id="rId10"/>
    <p:sldId id="975" r:id="rId11"/>
    <p:sldId id="970" r:id="rId12"/>
    <p:sldId id="972" r:id="rId13"/>
    <p:sldId id="965" r:id="rId14"/>
    <p:sldId id="935" r:id="rId15"/>
    <p:sldId id="899" r:id="rId16"/>
    <p:sldId id="981" r:id="rId17"/>
    <p:sldId id="974" r:id="rId18"/>
    <p:sldId id="977" r:id="rId19"/>
    <p:sldId id="978" r:id="rId20"/>
    <p:sldId id="968" r:id="rId21"/>
    <p:sldId id="966" r:id="rId22"/>
    <p:sldId id="979" r:id="rId23"/>
    <p:sldId id="983" r:id="rId24"/>
    <p:sldId id="988" r:id="rId25"/>
    <p:sldId id="985" r:id="rId26"/>
    <p:sldId id="984" r:id="rId27"/>
    <p:sldId id="961" r:id="rId28"/>
    <p:sldId id="943" r:id="rId29"/>
    <p:sldId id="960" r:id="rId30"/>
    <p:sldId id="989" r:id="rId3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4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390385-980F-453B-8F5F-85DF3D1160A4}">
          <p14:sldIdLst>
            <p14:sldId id="257"/>
            <p14:sldId id="907"/>
            <p14:sldId id="922"/>
            <p14:sldId id="923"/>
            <p14:sldId id="883"/>
            <p14:sldId id="924"/>
            <p14:sldId id="925"/>
            <p14:sldId id="980"/>
            <p14:sldId id="969"/>
            <p14:sldId id="975"/>
            <p14:sldId id="970"/>
            <p14:sldId id="972"/>
            <p14:sldId id="965"/>
            <p14:sldId id="935"/>
            <p14:sldId id="899"/>
            <p14:sldId id="981"/>
            <p14:sldId id="974"/>
            <p14:sldId id="977"/>
            <p14:sldId id="978"/>
            <p14:sldId id="968"/>
            <p14:sldId id="966"/>
            <p14:sldId id="979"/>
            <p14:sldId id="983"/>
            <p14:sldId id="988"/>
            <p14:sldId id="985"/>
            <p14:sldId id="984"/>
            <p14:sldId id="961"/>
            <p14:sldId id="943"/>
            <p14:sldId id="960"/>
            <p14:sldId id="989"/>
          </p14:sldIdLst>
        </p14:section>
        <p14:section name="Untitled Section" id="{3E6CB6E8-B322-4F89-BC38-7A536AEE26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7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NUL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Aptos" panose="020B0004020202020204" pitchFamily="34" charset="0"/>
              </a:rPr>
              <a:t>11/11/2024</a:t>
            </a:fld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Aptos" panose="020B0004020202020204" pitchFamily="34" charset="0"/>
              </a:rPr>
              <a:t>‹#›</a:t>
            </a:fld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11/11/2024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9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87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0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Aptos" panose="020B0004020202020204" pitchFamily="34" charset="0"/>
              </a:rPr>
              <a:t>Solingen, November 8</a:t>
            </a:r>
            <a:r>
              <a:rPr lang="en-GB" sz="1600" kern="700" spc="-20" baseline="30000" dirty="0">
                <a:solidFill>
                  <a:srgbClr val="3B475E"/>
                </a:solidFill>
                <a:latin typeface="Aptos" panose="020B0004020202020204" pitchFamily="34" charset="0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Aptos" panose="020B0004020202020204" pitchFamily="34" charset="0"/>
              </a:rPr>
              <a:t> 2024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F2C20E-0B5D-D1E2-2133-0E48D8102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007BB50B-87EC-9B79-7B7A-D80ABF97C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Aptos" panose="020B0004020202020204" pitchFamily="34" charset="0"/>
              </a:defRPr>
            </a:lvl3pPr>
            <a:lvl4pPr>
              <a:spcBef>
                <a:spcPts val="0"/>
              </a:spcBef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938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6480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56572" y="4656288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Aptos" panose="020B0004020202020204" pitchFamily="34" charset="0"/>
              </a:rPr>
              <a:t>Migrating </a:t>
            </a:r>
            <a:r>
              <a:rPr lang="en-US" sz="1600" dirty="0" err="1">
                <a:solidFill>
                  <a:srgbClr val="282828"/>
                </a:solidFill>
                <a:latin typeface="Aptos" panose="020B0004020202020204" pitchFamily="34" charset="0"/>
              </a:rPr>
              <a:t>APL+Win</a:t>
            </a:r>
            <a:r>
              <a:rPr lang="en-US" sz="1600" dirty="0">
                <a:solidFill>
                  <a:srgbClr val="282828"/>
                </a:solidFill>
                <a:latin typeface="Aptos" panose="020B0004020202020204" pitchFamily="34" charset="0"/>
              </a:rPr>
              <a:t> Applications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Aptos" panose="020B0004020202020204" pitchFamily="34" charset="0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B2AD1-718D-876C-8C3C-F603B9398C24}"/>
              </a:ext>
            </a:extLst>
          </p:cNvPr>
          <p:cNvSpPr txBox="1"/>
          <p:nvPr userDrawn="1"/>
        </p:nvSpPr>
        <p:spPr>
          <a:xfrm>
            <a:off x="7854071" y="4649012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tos" panose="020B0004020202020204" pitchFamily="34" charset="0"/>
              </a:rPr>
              <a:t>Herbst '24</a:t>
            </a:r>
            <a:endParaRPr lang="en-GB" sz="1600" dirty="0">
              <a:latin typeface="Aptos" panose="020B0004020202020204" pitchFamily="34" charset="0"/>
            </a:endParaRPr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2FABD63E-E378-B217-957F-37868F98C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Aptos" panose="020B00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Migrating APL+Win</a:t>
            </a:r>
            <a:br>
              <a:rPr lang="da-DK" dirty="0"/>
            </a:br>
            <a:r>
              <a:rPr lang="da-DK" dirty="0"/>
              <a:t>Applications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Result of </a:t>
            </a:r>
            <a:r>
              <a:rPr lang="da-DK" dirty="0">
                <a:latin typeface="APL385 Unicode" panose="020B0709000202000203" pitchFamily="49" charset="0"/>
              </a:rPr>
              <a:t>]OUT /tmp/out</a:t>
            </a:r>
            <a:r>
              <a:rPr lang="da-DK" dirty="0"/>
              <a:t>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1 – Export Source Code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3EF0A-6A8D-DCDB-9AF3-9A1F4BC0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7" y="1816413"/>
            <a:ext cx="8298086" cy="33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Our new </a:t>
            </a:r>
            <a:r>
              <a:rPr lang="da-DK" dirty="0">
                <a:latin typeface="APL385 Unicode" panose="020B0709000202000203" pitchFamily="49" charset="0"/>
              </a:rPr>
              <a:t>]IN</a:t>
            </a:r>
            <a:r>
              <a:rPr lang="da-DK" dirty="0"/>
              <a:t> command can create text source files</a:t>
            </a: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]IN /tmp/out.ATF -outdir=/path/aplplus -apl=APLPLUS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2: Create Text Source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87544-4E69-9527-8901-D7B751E2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4766"/>
            <a:ext cx="7180289" cy="2878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5BAA8-ED0F-8D90-9867-461560F9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55" y="2547977"/>
            <a:ext cx="5523345" cy="25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Apply automated transformations to the original source</a:t>
            </a: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]todyalog /path/aplplus /path/dyalog A2K</a:t>
            </a:r>
          </a:p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3: Automatic Conversion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3D7B6-AB8A-BF10-5C98-13DCDDD0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5594372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E3A6A-5603-176B-9C60-9B291A35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2514600"/>
            <a:ext cx="5667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CA6F1-60F2-4F0D-2370-B89B5338A3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0D17-4014-4A77-5FE1-62A1E454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57D0E-D6C4-5225-0E0D-D83B7E01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88584"/>
            <a:ext cx="7044681" cy="685535"/>
          </a:xfrm>
        </p:spPr>
        <p:txBody>
          <a:bodyPr/>
          <a:lstStyle/>
          <a:p>
            <a:r>
              <a:rPr lang="da-DK" dirty="0"/>
              <a:t>Automatic Substitutions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F2BCD0A-C386-2280-5A8B-C765A3785F9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DC64D-832C-5248-C372-5FF1DEEA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83"/>
          <a:stretch/>
        </p:blipFill>
        <p:spPr>
          <a:xfrm>
            <a:off x="260377" y="1004029"/>
            <a:ext cx="8623245" cy="3423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298C6-668F-9B21-89A2-B0836B94DBCC}"/>
              </a:ext>
            </a:extLst>
          </p:cNvPr>
          <p:cNvSpPr txBox="1"/>
          <p:nvPr/>
        </p:nvSpPr>
        <p:spPr>
          <a:xfrm>
            <a:off x="5068555" y="1046526"/>
            <a:ext cx="26949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Many Thanks to VS Code!</a:t>
            </a:r>
            <a:endParaRPr lang="LID4096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5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8BE9899-7962-3745-8E57-6E42C52BF6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86900-7F2C-6810-3E88-1A84FC0DA575}"/>
              </a:ext>
            </a:extLst>
          </p:cNvPr>
          <p:cNvSpPr txBox="1"/>
          <p:nvPr/>
        </p:nvSpPr>
        <p:spPr>
          <a:xfrm>
            <a:off x="786809" y="77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5237B-F3A0-43AE-A7E1-B18FDA4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349"/>
            <a:ext cx="9144000" cy="419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33795-7069-F007-0740-C9630AB3130B}"/>
              </a:ext>
            </a:extLst>
          </p:cNvPr>
          <p:cNvSpPr txBox="1"/>
          <p:nvPr/>
        </p:nvSpPr>
        <p:spPr>
          <a:xfrm>
            <a:off x="60960" y="94009"/>
            <a:ext cx="12410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latin typeface="Aptos" panose="020B0004020202020204" pitchFamily="34" charset="0"/>
              </a:rPr>
              <a:t>atfmap.txt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EA894-C4AE-42CB-A6FE-B425F003755F}"/>
              </a:ext>
            </a:extLst>
          </p:cNvPr>
          <p:cNvSpPr/>
          <p:nvPr/>
        </p:nvSpPr>
        <p:spPr>
          <a:xfrm>
            <a:off x="60960" y="1864811"/>
            <a:ext cx="1383792" cy="1743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7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56399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⎕XLIB =&gt; #.A2K.∆XLIB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System Functions Emulated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323527" y="1845205"/>
            <a:ext cx="859373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R←∆XLIB 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X,←'*'↓⍨≢X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:If 0∊⍴R←↑⊃⎕NINFO⍠1⊢X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:If ∨/'?*'∊X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R←0 0⍴' '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'XFHOST ERROR </a:t>
            </a:r>
            <a:r>
              <a:rPr lang="da-DK" sz="1200" dirty="0" err="1">
                <a:latin typeface="APL385 Unicode" panose="020B0709000202000203" pitchFamily="49" charset="0"/>
              </a:rPr>
              <a:t>FindFirstFile</a:t>
            </a:r>
            <a:r>
              <a:rPr lang="da-DK" sz="1200" dirty="0">
                <a:latin typeface="APL385 Unicode" panose="020B0709000202000203" pitchFamily="49" charset="0"/>
              </a:rPr>
              <a:t> 1 0 3 The system </a:t>
            </a:r>
            <a:r>
              <a:rPr lang="da-DK" sz="1200" dirty="0" err="1">
                <a:latin typeface="APL385 Unicode" panose="020B0709000202000203" pitchFamily="49" charset="0"/>
              </a:rPr>
              <a:t>cannot</a:t>
            </a:r>
            <a:r>
              <a:rPr lang="da-DK" sz="1200" dirty="0">
                <a:latin typeface="APL385 Unicode" panose="020B0709000202000203" pitchFamily="49" charset="0"/>
              </a:rPr>
              <a:t> find the </a:t>
            </a:r>
            <a:r>
              <a:rPr lang="da-DK" sz="1200" dirty="0" err="1">
                <a:latin typeface="APL385 Unicode" panose="020B0709000202000203" pitchFamily="49" charset="0"/>
              </a:rPr>
              <a:t>path</a:t>
            </a:r>
            <a:r>
              <a:rPr lang="da-DK" sz="1200" dirty="0">
                <a:latin typeface="APL385 Unicode" panose="020B0709000202000203" pitchFamily="49" charset="0"/>
              </a:rPr>
              <a:t> </a:t>
            </a:r>
            <a:r>
              <a:rPr lang="da-DK" sz="1200" dirty="0" err="1">
                <a:latin typeface="APL385 Unicode" panose="020B0709000202000203" pitchFamily="49" charset="0"/>
              </a:rPr>
              <a:t>specified</a:t>
            </a:r>
            <a:r>
              <a:rPr lang="da-DK" sz="1200" dirty="0">
                <a:latin typeface="APL385 Unicode" panose="020B0709000202000203" pitchFamily="49" charset="0"/>
              </a:rPr>
              <a:t>.'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                                                                         ⎕SIGNAL 22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R←R[⍋R;]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D8AA9-C3C9-63D7-B712-2FEBE09D0F0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5E70-7326-6DD8-7A49-94B68974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683A4-DDFA-D713-4A92-E7304DDE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47" y="2200409"/>
            <a:ext cx="7044681" cy="685535"/>
          </a:xfrm>
        </p:spPr>
        <p:txBody>
          <a:bodyPr/>
          <a:lstStyle/>
          <a:p>
            <a:r>
              <a:rPr lang="da-DK" dirty="0"/>
              <a:t>Manual Steps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A52180-2E69-9DE3-961F-966F3C25830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427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9C344-455F-3BD7-7476-C142C738FE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6944-70FC-69B8-4657-BDF8D12D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Mechanical manual translation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We *may* add automated conversion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7E91A9-F0FC-5BB3-1195-9F924331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Foreign Function Calls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410AB3F-CDDB-9518-584A-8BE066ECB24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BB09C-96E7-365B-BD22-2BB4D625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97"/>
          <a:stretch/>
        </p:blipFill>
        <p:spPr>
          <a:xfrm>
            <a:off x="864295" y="1753642"/>
            <a:ext cx="6155490" cy="19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04AF-4297-8858-2205-ED09B37E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2F8CA-4134-2D79-5099-656A7D6E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2D68A76-9730-19EA-9CE9-D36B4DE7889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A3ECA-6965-E260-0F91-4487AAE5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43185"/>
            <a:ext cx="6887166" cy="30571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B8253-083C-BAB6-8BE4-AC162BC4589F}"/>
              </a:ext>
            </a:extLst>
          </p:cNvPr>
          <p:cNvCxnSpPr/>
          <p:nvPr/>
        </p:nvCxnSpPr>
        <p:spPr>
          <a:xfrm>
            <a:off x="323527" y="1036800"/>
            <a:ext cx="6903991" cy="307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6C958-5CF5-D76C-316A-B8AD14FBC78D}"/>
              </a:ext>
            </a:extLst>
          </p:cNvPr>
          <p:cNvCxnSpPr>
            <a:cxnSpLocks/>
          </p:cNvCxnSpPr>
          <p:nvPr/>
        </p:nvCxnSpPr>
        <p:spPr>
          <a:xfrm flipV="1">
            <a:off x="323527" y="1065831"/>
            <a:ext cx="6887166" cy="3034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4A4813-8D92-EFAB-7E68-F7153DBE9190}"/>
              </a:ext>
            </a:extLst>
          </p:cNvPr>
          <p:cNvSpPr txBox="1"/>
          <p:nvPr/>
        </p:nvSpPr>
        <p:spPr>
          <a:xfrm>
            <a:off x="3120138" y="2259906"/>
            <a:ext cx="1293944" cy="646331"/>
          </a:xfrm>
          <a:prstGeom prst="rect">
            <a:avLst/>
          </a:prstGeom>
          <a:solidFill>
            <a:srgbClr val="FDFD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DFDF5"/>
                </a:highlight>
                <a:latin typeface="APL385 Unicode" panose="020B0709000202000203" pitchFamily="49" charset="0"/>
              </a:rPr>
              <a:t>⎕CSV</a:t>
            </a:r>
            <a:endParaRPr lang="LID4096" sz="3600" dirty="0">
              <a:highlight>
                <a:srgbClr val="FDFDF5"/>
              </a:highligh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108550-45A0-02CA-39F6-E21A94D473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7A23-4EEC-6E2D-45F0-841A2AD3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32C37-38D4-6135-A69E-59FEE70B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F51F6C-826E-05D6-2DDE-3167D0587E8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8BB66-3F62-68A9-9DAA-C27F3FE3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2" b="7924"/>
          <a:stretch/>
        </p:blipFill>
        <p:spPr>
          <a:xfrm>
            <a:off x="15642" y="0"/>
            <a:ext cx="5432461" cy="4127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F50D5-560C-757B-D596-6F8909EF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27" b="6567"/>
          <a:stretch/>
        </p:blipFill>
        <p:spPr>
          <a:xfrm>
            <a:off x="2259216" y="518400"/>
            <a:ext cx="5528696" cy="42540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88F121-0DB7-93DF-487E-F2462A285A0A}"/>
              </a:ext>
            </a:extLst>
          </p:cNvPr>
          <p:cNvCxnSpPr>
            <a:cxnSpLocks/>
          </p:cNvCxnSpPr>
          <p:nvPr/>
        </p:nvCxnSpPr>
        <p:spPr>
          <a:xfrm>
            <a:off x="15642" y="0"/>
            <a:ext cx="7772270" cy="47724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87FEAC-1EDE-DE46-8F49-C429433F8FBA}"/>
              </a:ext>
            </a:extLst>
          </p:cNvPr>
          <p:cNvCxnSpPr>
            <a:cxnSpLocks/>
          </p:cNvCxnSpPr>
          <p:nvPr/>
        </p:nvCxnSpPr>
        <p:spPr>
          <a:xfrm flipV="1">
            <a:off x="0" y="518400"/>
            <a:ext cx="7787912" cy="3608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75EC26-D589-2C90-5EAD-757D7D55E0B9}"/>
              </a:ext>
            </a:extLst>
          </p:cNvPr>
          <p:cNvSpPr txBox="1"/>
          <p:nvPr/>
        </p:nvSpPr>
        <p:spPr>
          <a:xfrm>
            <a:off x="3108526" y="1978070"/>
            <a:ext cx="1570859" cy="646331"/>
          </a:xfrm>
          <a:prstGeom prst="rect">
            <a:avLst/>
          </a:prstGeom>
          <a:solidFill>
            <a:srgbClr val="FDFDF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DFDF5"/>
                </a:highlight>
                <a:latin typeface="APL385 Unicode" panose="020B0709000202000203" pitchFamily="49" charset="0"/>
              </a:rPr>
              <a:t>⎕JSON</a:t>
            </a:r>
            <a:endParaRPr lang="LID4096" sz="3600" dirty="0">
              <a:highlight>
                <a:srgbClr val="FDFDF5"/>
              </a:highligh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13A9-32D8-5F93-30B2-E89F27F6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50893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Dyalog APL was created by Dyadic Systems Ltd, when the mainframe consulting business started to die (1981)</a:t>
            </a:r>
          </a:p>
          <a:p>
            <a:r>
              <a:rPr lang="da-DK" dirty="0"/>
              <a:t>Most current users of Dyalog APL migrated from SHARP APL, IBM APL2, APL+Win, or APLX (or DEC APLSF, or …)</a:t>
            </a:r>
          </a:p>
          <a:p>
            <a:r>
              <a:rPr lang="da-DK" dirty="0" err="1"/>
              <a:t>Waves</a:t>
            </a:r>
            <a:r>
              <a:rPr lang="da-DK" dirty="0"/>
              <a:t> of migrants</a:t>
            </a:r>
          </a:p>
          <a:p>
            <a:pPr lvl="1"/>
            <a:r>
              <a:rPr lang="da-DK" dirty="0"/>
              <a:t>”Death” of mainframes and minicomputers (1980's)</a:t>
            </a:r>
          </a:p>
          <a:p>
            <a:pPr lvl="1"/>
            <a:r>
              <a:rPr lang="da-DK" dirty="0" err="1"/>
              <a:t>Superior</a:t>
            </a:r>
            <a:r>
              <a:rPr lang="da-DK" dirty="0"/>
              <a:t> support for Windows GUI (1990's)</a:t>
            </a:r>
          </a:p>
          <a:p>
            <a:pPr lvl="1"/>
            <a:r>
              <a:rPr lang="da-DK" dirty="0"/>
              <a:t>Now, "the cloud" (&amp; a </a:t>
            </a:r>
            <a:r>
              <a:rPr lang="da-DK" dirty="0" err="1"/>
              <a:t>few</a:t>
            </a:r>
            <a:r>
              <a:rPr lang="da-DK" dirty="0"/>
              <a:t> more mainframes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shut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CBF0F-DB00-269D-6B8A-46AD53A8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44565" cy="685535"/>
          </a:xfrm>
        </p:spPr>
        <p:txBody>
          <a:bodyPr/>
          <a:lstStyle/>
          <a:p>
            <a:r>
              <a:rPr lang="da-DK" dirty="0"/>
              <a:t>A New </a:t>
            </a:r>
            <a:r>
              <a:rPr lang="da-DK" dirty="0" err="1"/>
              <a:t>Wave</a:t>
            </a:r>
            <a:r>
              <a:rPr lang="da-DK" dirty="0"/>
              <a:t> of Migrants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892D71D-C231-0748-CA5B-1A44F850DE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USA Flag 4x6ft Flag of the United States American Flag US Flag 4' x 6'">
            <a:extLst>
              <a:ext uri="{FF2B5EF4-FFF2-40B4-BE49-F238E27FC236}">
                <a16:creationId xmlns:a16="http://schemas.microsoft.com/office/drawing/2014/main" id="{2C563811-061B-4391-1C00-7C95D06A3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8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01C92-FFF7-5242-92CC-566F12262C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EDDB-8F59-E0BE-0BDE-6093E1E2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Emulations of </a:t>
            </a:r>
            <a:r>
              <a:rPr lang="da-DK" dirty="0">
                <a:latin typeface="APL385 Unicode" panose="020B0709000202000203" pitchFamily="49" charset="0"/>
              </a:rPr>
              <a:t>⎕F*</a:t>
            </a:r>
            <a:r>
              <a:rPr lang="da-DK" dirty="0"/>
              <a:t> system functions which can read </a:t>
            </a:r>
            <a:r>
              <a:rPr lang="da-DK" b="1" i="1" dirty="0"/>
              <a:t>and</a:t>
            </a:r>
            <a:r>
              <a:rPr lang="da-DK" dirty="0"/>
              <a:t> write APL+Win component files directly</a:t>
            </a:r>
          </a:p>
          <a:p>
            <a:pPr lvl="1"/>
            <a:r>
              <a:rPr lang="da-DK" dirty="0"/>
              <a:t>Uses an APL+Win runtime application and binary SCAR format via TCP sockets</a:t>
            </a:r>
          </a:p>
          <a:p>
            <a:r>
              <a:rPr lang="da-DK" dirty="0"/>
              <a:t>Allows parallel operation of old + new versions of the application code</a:t>
            </a:r>
          </a:p>
          <a:p>
            <a:r>
              <a:rPr lang="da-DK" dirty="0"/>
              <a:t>Component files can be migrated gradually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75BF8E-9D3E-4FD7-0E72-3872C35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Component Files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54187F2-3BDF-D699-84DF-3E60C210A9C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79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9824B-67A0-52CD-49F8-A1DE36A376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8ADA-377B-AA41-8946-901A2FFC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Graphical User Interfaces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                     </a:t>
            </a:r>
            <a:r>
              <a:rPr lang="da-DK" sz="3600" dirty="0">
                <a:latin typeface="APL385 Unicode" panose="020B0709000202000203" pitchFamily="49" charset="0"/>
              </a:rPr>
              <a:t>⎕WI</a:t>
            </a:r>
            <a:endParaRPr lang="LID4096" sz="36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30727-2B99-EA74-D9FD-23EF476A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Hard Part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00A570-B4E2-4FA4-F2D4-DDF800F9D7F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813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95A-8BC9-C1D3-E89C-EECB29CBC3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B39F-BF0C-3AAC-A3BB-9BDC1CCF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7E84E-25AE-15A4-B793-E7C096AC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EB753-2381-4F67-F1A5-E83182C0C9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769A1E-C305-1BA4-40FC-ED5D93BB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00" y="0"/>
            <a:ext cx="6743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1D6DA-1353-D8B7-2C80-BE133F2B69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2E64-00B9-5596-710B-78497B24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0AEA86-2AA3-C58F-5B5E-ADC270A0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40C394-BB09-5C64-F32B-319322211A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45A74-7763-F69D-5BED-4EC2091C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66" y="0"/>
            <a:ext cx="67946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8E57-08C8-3B7D-B5D0-FCEE0CA7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B201B-A13D-9198-11D4-13388F39FE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9D2E-DA40-13DF-0B07-90270BB7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1F9FF-6652-294E-E62B-4B2B3712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F6DF7-E190-6D96-2EB8-EBCB932EBA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95D9A-9112-F620-5DE8-E8C0637B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5" y="47767"/>
            <a:ext cx="7243400" cy="45940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62948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879CA5-EB60-0D97-6D79-BBFD49F3AD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7574-2A5E-1763-20AC-C5D35C2D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B1A83A-9247-CFA3-9004-02C7B184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9B4DC-3685-7357-1C2E-F21B54E8E1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EED04-F1CB-43D4-EC10-69FA00BB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" y="16155"/>
            <a:ext cx="7297033" cy="459408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F230E-247A-4B03-D706-65D55369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814" y="4506964"/>
            <a:ext cx="6096851" cy="52394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86C86-66B0-5F83-8A56-142EE1E3C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68" y="1318417"/>
            <a:ext cx="4761932" cy="31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4B1C3C-F31C-430F-B1EB-6D2B7E30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7" b="1642"/>
          <a:stretch/>
        </p:blipFill>
        <p:spPr>
          <a:xfrm>
            <a:off x="639638" y="1"/>
            <a:ext cx="3827390" cy="50061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F62D5ED5-E6DB-2672-C6C6-9849EF767DD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0FBF3-6766-9FDA-384D-EF0E5ACC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9638" y="0"/>
            <a:ext cx="3827390" cy="500619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8110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0494E-6 L 0.44652 -0.00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22C1-676E-F50F-A0CF-972D85E3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∆WI</a:t>
            </a:r>
            <a:r>
              <a:rPr lang="en-US" dirty="0"/>
              <a:t> Status November 2024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4F20-6D57-BE4B-576D-B3F1FED4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FEFD0-44C8-E802-8C4E-5455F201162D}"/>
              </a:ext>
            </a:extLst>
          </p:cNvPr>
          <p:cNvSpPr txBox="1"/>
          <p:nvPr/>
        </p:nvSpPr>
        <p:spPr>
          <a:xfrm>
            <a:off x="412693" y="2252420"/>
            <a:ext cx="367886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 button  imagelist  picture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check   label      richedit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combo   list       scroll 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edit    listview*  selector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form    menu       spinner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frame   page       timer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044DC-FCB6-1F68-2876-E5098DE79EE9}"/>
              </a:ext>
            </a:extLst>
          </p:cNvPr>
          <p:cNvSpPr txBox="1"/>
          <p:nvPr/>
        </p:nvSpPr>
        <p:spPr>
          <a:xfrm>
            <a:off x="4440265" y="2252420"/>
            <a:ext cx="44015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 activecontrol  mdiform   status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activeobject   media     toolbox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commandbar     option    trackbar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commandbutton  printer   tree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datetime       progress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grid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FAAD7-382E-0155-B705-EF60C4498A30}"/>
              </a:ext>
            </a:extLst>
          </p:cNvPr>
          <p:cNvSpPr txBox="1"/>
          <p:nvPr/>
        </p:nvSpPr>
        <p:spPr>
          <a:xfrm>
            <a:off x="1363851" y="173581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ptos" panose="020B0004020202020204" pitchFamily="34" charset="0"/>
              </a:rPr>
              <a:t>Some Support</a:t>
            </a:r>
            <a:endParaRPr lang="LID4096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8935F-20C4-7C6C-FF02-09BF24D998BA}"/>
              </a:ext>
            </a:extLst>
          </p:cNvPr>
          <p:cNvSpPr txBox="1"/>
          <p:nvPr/>
        </p:nvSpPr>
        <p:spPr>
          <a:xfrm>
            <a:off x="5841766" y="1735810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ptos" panose="020B0004020202020204" pitchFamily="34" charset="0"/>
              </a:rPr>
              <a:t>No Support (yet)</a:t>
            </a:r>
            <a:endParaRPr lang="LID4096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A2D3C-03F7-788C-B769-9681BB289615}"/>
              </a:ext>
            </a:extLst>
          </p:cNvPr>
          <p:cNvSpPr txBox="1"/>
          <p:nvPr/>
        </p:nvSpPr>
        <p:spPr>
          <a:xfrm>
            <a:off x="412693" y="4120180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* listview since Dyalog'24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2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813" cy="32220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We have hired two new APL developers in 2024</a:t>
            </a:r>
          </a:p>
          <a:p>
            <a:pPr>
              <a:spcAft>
                <a:spcPts val="600"/>
              </a:spcAft>
            </a:pPr>
            <a:r>
              <a:rPr lang="da-DK" dirty="0"/>
              <a:t>METSIM® migration complete expected early 2025</a:t>
            </a:r>
          </a:p>
          <a:p>
            <a:pPr>
              <a:spcAft>
                <a:spcPts val="600"/>
              </a:spcAft>
            </a:pPr>
            <a:r>
              <a:rPr lang="da-DK" dirty="0"/>
              <a:t>Our partners in Germany, USA and Sweden are gaining experience of migrations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Declaration of Intent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5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72130" cy="32220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We will produce a document enumerating differences and documenting emulation functions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b="1" dirty="0"/>
              <a:t>All migration tools and documentation will be</a:t>
            </a:r>
            <a:br>
              <a:rPr lang="da-DK" b="1" dirty="0"/>
            </a:br>
            <a:r>
              <a:rPr lang="da-DK" b="1" dirty="0"/>
              <a:t>free and open source</a:t>
            </a:r>
            <a:br>
              <a:rPr lang="da-DK" dirty="0"/>
            </a:b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We *may* also decide to add new features to Dyalog v20.0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example </a:t>
            </a:r>
            <a:r>
              <a:rPr lang="da-DK" dirty="0">
                <a:latin typeface="APL385 Unicode" panose="020B0709000202000203" pitchFamily="49" charset="0"/>
              </a:rPr>
              <a:t>:LeaveIf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Declaration of Intent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791C1-6286-FE1A-030D-A0B6419EF1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D248-B9B3-3448-86F2-72ED1F58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err="1"/>
              <a:t>Relatively</a:t>
            </a:r>
            <a:r>
              <a:rPr lang="da-DK" dirty="0"/>
              <a:t> </a:t>
            </a:r>
            <a:r>
              <a:rPr lang="da-DK" dirty="0" err="1"/>
              <a:t>straightforward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A few language differences</a:t>
            </a:r>
          </a:p>
          <a:p>
            <a:pPr lvl="1"/>
            <a:r>
              <a:rPr lang="en-GB" dirty="0"/>
              <a:t>Each (</a:t>
            </a:r>
            <a:r>
              <a:rPr lang="da-DK" dirty="0">
                <a:latin typeface="APL385 Unicode" panose="020B0709000202000203" pitchFamily="49" charset="0"/>
              </a:rPr>
              <a:t>¨</a:t>
            </a:r>
            <a:r>
              <a:rPr lang="da-DK" dirty="0"/>
              <a:t>)</a:t>
            </a:r>
            <a:r>
              <a:rPr lang="en-GB" dirty="0"/>
              <a:t> on empty arrays</a:t>
            </a:r>
          </a:p>
          <a:p>
            <a:pPr lvl="1"/>
            <a:r>
              <a:rPr lang="en-GB" dirty="0"/>
              <a:t>Format by example</a:t>
            </a:r>
          </a:p>
          <a:p>
            <a:r>
              <a:rPr lang="en-GB" dirty="0"/>
              <a:t>User Interfaces and file I/O are usually already handled by simple cover-functions and can be emulated “easily”</a:t>
            </a:r>
          </a:p>
          <a:p>
            <a:r>
              <a:rPr lang="en-GB" dirty="0"/>
              <a:t>Linux or Windows apps may be making external DLL calls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AD921-0DE6-BD56-E79E-07300DC3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APL2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653B-CAED-27BD-9A7A-98ECA5B03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489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16C4BD-C938-2085-F5BD-BFCDC3489D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EB11-3286-BED5-D388-3AA520F1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APL+Win</a:t>
            </a:r>
            <a:br>
              <a:rPr lang="da-DK" dirty="0"/>
            </a:br>
            <a:r>
              <a:rPr lang="da-DK" dirty="0"/>
              <a:t>direct to</a:t>
            </a:r>
            <a:br>
              <a:rPr lang="da-DK" dirty="0"/>
            </a:br>
            <a:r>
              <a:rPr lang="da-DK" dirty="0"/>
              <a:t>the Cloud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FE206-98F2-9B86-868B-EA2352C7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EWC + ∆WI =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4B80852-2278-F715-FD78-F7D437693B8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758C8-CD76-A5AC-958C-15B89B66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01"/>
          <a:stretch/>
        </p:blipFill>
        <p:spPr>
          <a:xfrm>
            <a:off x="3369783" y="406932"/>
            <a:ext cx="4082950" cy="410003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77457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207673" cy="3242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Insurance </a:t>
            </a:r>
            <a:r>
              <a:rPr lang="da-DK" dirty="0" err="1"/>
              <a:t>company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No UI, </a:t>
            </a:r>
            <a:r>
              <a:rPr lang="da-DK" dirty="0" err="1"/>
              <a:t>manipulates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and Excel files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Handled</a:t>
            </a:r>
            <a:r>
              <a:rPr lang="da-DK" dirty="0"/>
              <a:t> by European Consulting Partner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Sandvik (</a:t>
            </a:r>
            <a:r>
              <a:rPr lang="da-DK" dirty="0" err="1"/>
              <a:t>Sweden</a:t>
            </a:r>
            <a:r>
              <a:rPr lang="da-DK" dirty="0"/>
              <a:t>) – in </a:t>
            </a:r>
            <a:r>
              <a:rPr lang="da-DK" dirty="0" err="1"/>
              <a:t>progress</a:t>
            </a:r>
            <a:r>
              <a:rPr lang="da-DK" dirty="0"/>
              <a:t>: Mainframe APL2 </a:t>
            </a:r>
            <a:r>
              <a:rPr lang="da-DK" dirty="0" err="1"/>
              <a:t>direct</a:t>
            </a:r>
            <a:r>
              <a:rPr lang="da-DK" dirty="0"/>
              <a:t> to Docker Containers and HTML/</a:t>
            </a:r>
            <a:r>
              <a:rPr lang="da-DK" dirty="0" err="1"/>
              <a:t>svg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Handled</a:t>
            </a:r>
            <a:r>
              <a:rPr lang="da-DK" dirty="0"/>
              <a:t> by </a:t>
            </a:r>
            <a:r>
              <a:rPr lang="da-DK" dirty="0" err="1"/>
              <a:t>Tiamatica</a:t>
            </a:r>
            <a:r>
              <a:rPr lang="da-DK" dirty="0"/>
              <a:t> in </a:t>
            </a:r>
            <a:r>
              <a:rPr lang="da-DK" dirty="0" err="1"/>
              <a:t>Malmö</a:t>
            </a:r>
            <a:r>
              <a:rPr lang="da-DK" dirty="0"/>
              <a:t> (Gilgamesh Athoraya)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BIG Jewellers: Windows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Handled by Mark Wolfson @ BIG "with a little help"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Recent / Active APL2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C6A09-C3BA-65E6-83FA-6766B55A443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635" b="5007"/>
          <a:stretch/>
        </p:blipFill>
        <p:spPr>
          <a:xfrm>
            <a:off x="4572000" y="808038"/>
            <a:ext cx="4572000" cy="324167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8C8119-F9EE-130C-9A1E-2DBD2997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4472940" cy="32416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A6E12-7B88-5B93-1E28-9FBF5563532C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>
                <a:latin typeface="Aptos" panose="020B0004020202020204" pitchFamily="34" charset="0"/>
              </a:rPr>
              <a:t>Migrated</a:t>
            </a:r>
            <a:r>
              <a:rPr lang="da-DK" sz="2400" dirty="0">
                <a:latin typeface="Aptos" panose="020B0004020202020204" pitchFamily="34" charset="0"/>
              </a:rPr>
              <a:t> APL2 Mainframe UI</a:t>
            </a:r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LX Language Specification (APL2 ...">
            <a:extLst>
              <a:ext uri="{FF2B5EF4-FFF2-40B4-BE49-F238E27FC236}">
                <a16:creationId xmlns:a16="http://schemas.microsoft.com/office/drawing/2014/main" id="{E8DBEA00-940B-F8CB-7BDC-B38CFD457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84" y="2372286"/>
            <a:ext cx="2012168" cy="1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FCF79B-9559-88F6-1D72-174996C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5199D1-243D-004D-D4DC-85C8DCD8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68" y="1340775"/>
            <a:ext cx="927000" cy="9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C0E4F-B1DD-2438-564F-D1349F441A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>
                <a:latin typeface="Aptos" panose="020B0004020202020204" pitchFamily="34" charset="0"/>
              </a:rPr>
              <a:t>Same </a:t>
            </a:r>
            <a:r>
              <a:rPr lang="da-DK" dirty="0" err="1">
                <a:latin typeface="Aptos" panose="020B0004020202020204" pitchFamily="34" charset="0"/>
              </a:rPr>
              <a:t>language</a:t>
            </a:r>
            <a:r>
              <a:rPr lang="da-DK" dirty="0">
                <a:latin typeface="Aptos" panose="020B0004020202020204" pitchFamily="34" charset="0"/>
              </a:rPr>
              <a:t> differences as APL2, plus:</a:t>
            </a:r>
          </a:p>
          <a:p>
            <a:r>
              <a:rPr lang="en-GB" dirty="0">
                <a:latin typeface="Aptos" panose="020B0004020202020204" pitchFamily="34" charset="0"/>
              </a:rPr>
              <a:t>System functions &amp; control structures not found in Dyalog APL</a:t>
            </a:r>
          </a:p>
          <a:p>
            <a:r>
              <a:rPr lang="en-GB" dirty="0">
                <a:latin typeface="Aptos" panose="020B0004020202020204" pitchFamily="34" charset="0"/>
              </a:rPr>
              <a:t>Double quotes (</a:t>
            </a:r>
            <a:r>
              <a:rPr lang="en-GB" dirty="0">
                <a:latin typeface="APL385 Unicode" panose="020B0709000202000203" pitchFamily="49" charset="0"/>
              </a:rPr>
              <a:t>"Don't do this!"</a:t>
            </a:r>
            <a:r>
              <a:rPr lang="en-GB" dirty="0">
                <a:latin typeface="Aptos" panose="020B0004020202020204" pitchFamily="34" charset="0"/>
              </a:rPr>
              <a:t>)</a:t>
            </a:r>
          </a:p>
          <a:p>
            <a:r>
              <a:rPr lang="en-GB" dirty="0">
                <a:latin typeface="Aptos" panose="020B0004020202020204" pitchFamily="34" charset="0"/>
              </a:rPr>
              <a:t>Graphical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143801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22400" cy="3242040"/>
          </a:xfrm>
        </p:spPr>
        <p:txBody>
          <a:bodyPr>
            <a:normAutofit fontScale="85000" lnSpcReduction="10000"/>
          </a:bodyPr>
          <a:lstStyle/>
          <a:p>
            <a:r>
              <a:rPr lang="da-DK" dirty="0" err="1"/>
              <a:t>Two</a:t>
            </a:r>
            <a:r>
              <a:rPr lang="da-DK" dirty="0"/>
              <a:t> European Insurance </a:t>
            </a:r>
            <a:r>
              <a:rPr lang="da-DK" dirty="0" err="1"/>
              <a:t>companies</a:t>
            </a:r>
            <a:endParaRPr lang="da-DK" dirty="0"/>
          </a:p>
          <a:p>
            <a:pPr lvl="1"/>
            <a:r>
              <a:rPr lang="da-DK" dirty="0"/>
              <a:t>One with GUI,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rewritten</a:t>
            </a:r>
            <a:r>
              <a:rPr lang="da-DK" dirty="0"/>
              <a:t> in Dyalog APL, the </a:t>
            </a:r>
            <a:r>
              <a:rPr lang="da-DK" dirty="0" err="1"/>
              <a:t>other</a:t>
            </a:r>
            <a:r>
              <a:rPr lang="da-DK" dirty="0"/>
              <a:t> a pure service </a:t>
            </a:r>
            <a:r>
              <a:rPr lang="da-DK" dirty="0" err="1"/>
              <a:t>converted</a:t>
            </a:r>
            <a:r>
              <a:rPr lang="da-DK" dirty="0"/>
              <a:t> to </a:t>
            </a:r>
            <a:r>
              <a:rPr lang="da-DK" dirty="0" err="1"/>
              <a:t>Jarvis</a:t>
            </a:r>
            <a:r>
              <a:rPr lang="da-DK" dirty="0"/>
              <a:t> in Linux containers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a European </a:t>
            </a:r>
            <a:r>
              <a:rPr lang="da-DK" dirty="0" err="1"/>
              <a:t>consulting</a:t>
            </a:r>
            <a:r>
              <a:rPr lang="da-DK" dirty="0"/>
              <a:t> partner</a:t>
            </a:r>
          </a:p>
          <a:p>
            <a:r>
              <a:rPr lang="da-DK" dirty="0"/>
              <a:t>METSIM® - in </a:t>
            </a:r>
            <a:r>
              <a:rPr lang="da-DK" dirty="0" err="1"/>
              <a:t>progress</a:t>
            </a:r>
            <a:endParaRPr lang="da-DK" dirty="0"/>
          </a:p>
          <a:p>
            <a:pPr lvl="1"/>
            <a:r>
              <a:rPr lang="da-DK" dirty="0"/>
              <a:t>Migration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handled</a:t>
            </a:r>
            <a:r>
              <a:rPr lang="da-DK" dirty="0"/>
              <a:t> by Dyalog</a:t>
            </a:r>
          </a:p>
          <a:p>
            <a:pPr lvl="1"/>
            <a:r>
              <a:rPr lang="da-DK" dirty="0"/>
              <a:t>Will be used to develop tools to automate migration, including the Graphical User Interface</a:t>
            </a:r>
          </a:p>
          <a:p>
            <a:r>
              <a:rPr lang="da-DK" dirty="0"/>
              <a:t>More under discussion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21774" cy="685535"/>
          </a:xfrm>
        </p:spPr>
        <p:txBody>
          <a:bodyPr/>
          <a:lstStyle/>
          <a:p>
            <a:r>
              <a:rPr lang="da-DK" dirty="0"/>
              <a:t>Recent / Active </a:t>
            </a:r>
            <a:r>
              <a:rPr lang="da-DK" dirty="0" err="1"/>
              <a:t>APL+Win</a:t>
            </a:r>
            <a:r>
              <a:rPr lang="da-DK" dirty="0"/>
              <a:t>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D97EC-5CB3-35B7-BDBC-B71F6093AE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D6FE8E-D49F-FD20-C12C-C2BC602A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267" y="274746"/>
            <a:ext cx="3773551" cy="3120585"/>
          </a:xfrm>
        </p:spPr>
        <p:txBody>
          <a:bodyPr/>
          <a:lstStyle/>
          <a:p>
            <a:pPr algn="ctr"/>
            <a:r>
              <a:rPr lang="da-DK" dirty="0"/>
              <a:t>Migrating APL+Win Applications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45582F9-59A6-9EEE-722F-3A8A62C73A6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205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APL Workspace Transfer format is a standard agreed by APL vendors before 1980</a:t>
            </a:r>
          </a:p>
          <a:p>
            <a:r>
              <a:rPr lang="da-DK" dirty="0"/>
              <a:t>Most APL systems provide user or system commands IN and OUT to read and write this format</a:t>
            </a:r>
          </a:p>
          <a:p>
            <a:r>
              <a:rPr lang="da-DK" dirty="0"/>
              <a:t>The APL+Win user command </a:t>
            </a:r>
            <a:r>
              <a:rPr lang="da-DK" dirty="0">
                <a:latin typeface="APL385 Unicode" panose="020B0709000202000203" pitchFamily="49" charset="0"/>
              </a:rPr>
              <a:t>]OUT</a:t>
            </a:r>
            <a:r>
              <a:rPr lang="da-DK" dirty="0"/>
              <a:t> creates a file in Transfer Format: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     ]OUT /tmp/out     </a:t>
            </a:r>
            <a:r>
              <a:rPr lang="da-DK" dirty="0">
                <a:sym typeface="Wingdings" panose="05000000000000000000" pitchFamily="2" charset="2"/>
              </a:rPr>
              <a:t></a:t>
            </a:r>
            <a:r>
              <a:rPr lang="da-DK" dirty="0"/>
              <a:t>    /tmp/out.ATF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1: Export Source Code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28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16249</TotalTime>
  <Words>810</Words>
  <Application>Microsoft Office PowerPoint</Application>
  <PresentationFormat>On-screen Show (16:9)</PresentationFormat>
  <Paragraphs>127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 2</vt:lpstr>
      <vt:lpstr>Wingdings</vt:lpstr>
      <vt:lpstr>APL385 Unicode</vt:lpstr>
      <vt:lpstr>Courier New</vt:lpstr>
      <vt:lpstr>Calibri</vt:lpstr>
      <vt:lpstr>Arial</vt:lpstr>
      <vt:lpstr>Aptos</vt:lpstr>
      <vt:lpstr>Office Theme</vt:lpstr>
      <vt:lpstr>Migrating APL+Win Applications</vt:lpstr>
      <vt:lpstr>A New Wave of Migrants</vt:lpstr>
      <vt:lpstr>From APL2</vt:lpstr>
      <vt:lpstr>Recent / Active APL2 Migrations</vt:lpstr>
      <vt:lpstr>PowerPoint Presentation</vt:lpstr>
      <vt:lpstr>From APL+Win or MicroAPL APLX</vt:lpstr>
      <vt:lpstr>Recent / Active APL+Win Migrations</vt:lpstr>
      <vt:lpstr>Migrating APL+Win Applications</vt:lpstr>
      <vt:lpstr>Step 1: Export Source Code</vt:lpstr>
      <vt:lpstr>Step 1 – Export Source Code</vt:lpstr>
      <vt:lpstr>Step 2: Create Text Source</vt:lpstr>
      <vt:lpstr>Step 3: Automatic Conversion</vt:lpstr>
      <vt:lpstr>Automatic Substitutions</vt:lpstr>
      <vt:lpstr>PowerPoint Presentation</vt:lpstr>
      <vt:lpstr>System Functions Emulated</vt:lpstr>
      <vt:lpstr>Manual Steps</vt:lpstr>
      <vt:lpstr>Foreign Function Calls</vt:lpstr>
      <vt:lpstr>CSV files</vt:lpstr>
      <vt:lpstr>PowerPoint Presentation</vt:lpstr>
      <vt:lpstr>Component Files</vt:lpstr>
      <vt:lpstr>The Hard Part</vt:lpstr>
      <vt:lpstr>Demo</vt:lpstr>
      <vt:lpstr>PowerPoint Presentation</vt:lpstr>
      <vt:lpstr>PowerPoint Presentation</vt:lpstr>
      <vt:lpstr>PowerPoint Presentation</vt:lpstr>
      <vt:lpstr>PowerPoint Presentation</vt:lpstr>
      <vt:lpstr>∆WI Status November 2024</vt:lpstr>
      <vt:lpstr>Declaration of Intent</vt:lpstr>
      <vt:lpstr>Declaration of Intent</vt:lpstr>
      <vt:lpstr>EWC + ∆WI =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279</cp:revision>
  <dcterms:created xsi:type="dcterms:W3CDTF">2019-07-25T11:46:05Z</dcterms:created>
  <dcterms:modified xsi:type="dcterms:W3CDTF">2024-11-11T14:31:28Z</dcterms:modified>
</cp:coreProperties>
</file>