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970" r:id="rId3"/>
    <p:sldId id="971" r:id="rId4"/>
    <p:sldId id="972" r:id="rId5"/>
    <p:sldId id="1006" r:id="rId6"/>
    <p:sldId id="1010" r:id="rId7"/>
    <p:sldId id="1011" r:id="rId8"/>
    <p:sldId id="1012" r:id="rId9"/>
    <p:sldId id="973" r:id="rId10"/>
    <p:sldId id="983" r:id="rId11"/>
    <p:sldId id="985" r:id="rId12"/>
    <p:sldId id="986" r:id="rId13"/>
    <p:sldId id="987" r:id="rId14"/>
    <p:sldId id="988" r:id="rId15"/>
    <p:sldId id="984" r:id="rId16"/>
    <p:sldId id="989" r:id="rId17"/>
    <p:sldId id="977" r:id="rId18"/>
    <p:sldId id="978" r:id="rId19"/>
    <p:sldId id="980" r:id="rId20"/>
    <p:sldId id="982" r:id="rId21"/>
    <p:sldId id="979" r:id="rId22"/>
    <p:sldId id="990" r:id="rId23"/>
    <p:sldId id="975" r:id="rId24"/>
    <p:sldId id="976" r:id="rId25"/>
    <p:sldId id="991" r:id="rId26"/>
    <p:sldId id="417" r:id="rId27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30"/>
    </p:embeddedFont>
    <p:embeddedFont>
      <p:font typeface="Sarabun" panose="020B0604020202020204" charset="-34"/>
      <p:regular r:id="rId31"/>
      <p:bold r:id="rId32"/>
      <p:italic r:id="rId33"/>
      <p:boldItalic r:id="rId34"/>
    </p:embeddedFont>
    <p:embeddedFont>
      <p:font typeface="Segoe UI" panose="020B0502040204020203" pitchFamily="34" charset="0"/>
      <p:regular r:id="rId35"/>
      <p:bold r:id="rId36"/>
      <p:italic r:id="rId37"/>
      <p:boldItalic r:id="rId38"/>
    </p:embeddedFont>
    <p:embeddedFont>
      <p:font typeface="Wingdings 2" panose="05020102010507070707" pitchFamily="18" charset="2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390385-980F-453B-8F5F-85DF3D1160A4}">
          <p14:sldIdLst>
            <p14:sldId id="257"/>
            <p14:sldId id="970"/>
            <p14:sldId id="971"/>
            <p14:sldId id="972"/>
            <p14:sldId id="1006"/>
            <p14:sldId id="1010"/>
            <p14:sldId id="1011"/>
            <p14:sldId id="1012"/>
            <p14:sldId id="973"/>
            <p14:sldId id="983"/>
            <p14:sldId id="985"/>
            <p14:sldId id="986"/>
            <p14:sldId id="987"/>
            <p14:sldId id="988"/>
            <p14:sldId id="984"/>
            <p14:sldId id="989"/>
            <p14:sldId id="977"/>
            <p14:sldId id="978"/>
            <p14:sldId id="980"/>
            <p14:sldId id="982"/>
            <p14:sldId id="979"/>
            <p14:sldId id="990"/>
            <p14:sldId id="975"/>
            <p14:sldId id="976"/>
            <p14:sldId id="991"/>
            <p14:sldId id="417"/>
          </p14:sldIdLst>
        </p14:section>
        <p14:section name="Untitled Section" id="{3E6CB6E8-B322-4F89-BC38-7A536AEE26D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F00"/>
    <a:srgbClr val="FF6600"/>
    <a:srgbClr val="5A6D8F"/>
    <a:srgbClr val="3B475E"/>
    <a:srgbClr val="FDFDF5"/>
    <a:srgbClr val="F6F6D9"/>
    <a:srgbClr val="BBB5D6"/>
    <a:srgbClr val="928ABD"/>
    <a:srgbClr val="373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5508" autoAdjust="0"/>
  </p:normalViewPr>
  <p:slideViewPr>
    <p:cSldViewPr snapToGrid="0">
      <p:cViewPr varScale="1">
        <p:scale>
          <a:sx n="135" d="100"/>
          <a:sy n="135" d="100"/>
        </p:scale>
        <p:origin x="228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NUL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27/04/2024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27/04/2024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Mainz, April 30</a:t>
            </a:r>
            <a:r>
              <a:rPr lang="en-GB" sz="1600" kern="700" spc="-20" baseline="30000" dirty="0">
                <a:solidFill>
                  <a:srgbClr val="3B475E"/>
                </a:solidFill>
                <a:latin typeface="Sarabun" panose="00000500000000000000" pitchFamily="2" charset="-34"/>
              </a:rPr>
              <a:t>th</a:t>
            </a:r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 2024</a:t>
            </a:r>
          </a:p>
        </p:txBody>
      </p:sp>
      <p:sp>
        <p:nvSpPr>
          <p:cNvPr id="10" name="Media Placeholder 3">
            <a:extLst>
              <a:ext uri="{FF2B5EF4-FFF2-40B4-BE49-F238E27FC236}">
                <a16:creationId xmlns:a16="http://schemas.microsoft.com/office/drawing/2014/main" id="{A8C42A55-8D9A-E8BD-8457-92C7015F8BD3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0F2C20E-0B5D-D1E2-2133-0E48D81028B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14680" y="377771"/>
            <a:ext cx="3006864" cy="65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PL Germany e.V.">
            <a:extLst>
              <a:ext uri="{FF2B5EF4-FFF2-40B4-BE49-F238E27FC236}">
                <a16:creationId xmlns:a16="http://schemas.microsoft.com/office/drawing/2014/main" id="{007BB50B-87EC-9B79-7B7A-D80ABF97C8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82" y="321500"/>
            <a:ext cx="2622838" cy="65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44681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854F5EF3-F1DB-2A73-B2A5-9024026CD504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4369DE39-329B-749B-A7A3-A4E619570652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1C93D6E0-C7DD-6C1D-3A8B-F53AA3C9E5EE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22492172-4A07-CFD7-8D10-0463DBD22D00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66713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292163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46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56572" y="4656288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282828"/>
                </a:solidFill>
                <a:latin typeface="Sarabun" panose="00000500000000000000" pitchFamily="2" charset="-34"/>
              </a:rPr>
              <a:t>News from Dyalog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FF66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FF6600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0B2AD1-718D-876C-8C3C-F603B9398C24}"/>
              </a:ext>
            </a:extLst>
          </p:cNvPr>
          <p:cNvSpPr txBox="1"/>
          <p:nvPr userDrawn="1"/>
        </p:nvSpPr>
        <p:spPr>
          <a:xfrm>
            <a:off x="7854071" y="4649012"/>
            <a:ext cx="1064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/>
              <a:t>Spring '24</a:t>
            </a:r>
            <a:endParaRPr lang="en-GB" sz="1600" dirty="0"/>
          </a:p>
        </p:txBody>
      </p:sp>
      <p:pic>
        <p:nvPicPr>
          <p:cNvPr id="7" name="Picture 2" descr="APL Germany e.V.">
            <a:extLst>
              <a:ext uri="{FF2B5EF4-FFF2-40B4-BE49-F238E27FC236}">
                <a16:creationId xmlns:a16="http://schemas.microsoft.com/office/drawing/2014/main" id="{2FABD63E-E378-B217-957F-37868F98C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51" y="4623597"/>
            <a:ext cx="1544520" cy="3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  <p:sldLayoutId id="2147483660" r:id="rId6"/>
    <p:sldLayoutId id="2147483661" r:id="rId7"/>
    <p:sldLayoutId id="2147483663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6417-55D0-46BB-0DFF-8D4AA0A7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Mortens </a:t>
            </a:r>
            <a:r>
              <a:rPr lang="da-DK" dirty="0" err="1"/>
              <a:t>Favourite</a:t>
            </a:r>
            <a:br>
              <a:rPr lang="da-DK" dirty="0"/>
            </a:br>
            <a:r>
              <a:rPr lang="da-DK" dirty="0"/>
              <a:t>Version 19.0 Features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8C988-130F-A25A-2390-AB59A78D53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Morten Kromberg</a:t>
            </a:r>
            <a:r>
              <a:rPr lang="en-GB" dirty="0"/>
              <a:t>, CTO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8887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230B7C1-5149-24F6-F1B3-48D1AB12B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NuGet</a:t>
            </a:r>
            <a:r>
              <a:rPr lang="da-DK" dirty="0"/>
              <a:t> Tool…</a:t>
            </a:r>
            <a:endParaRPr lang="en-GB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18227E45-1F5F-2703-8983-1272FC07F041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3EE750-43F4-0F48-9B6B-80D00E6AC723}"/>
              </a:ext>
            </a:extLst>
          </p:cNvPr>
          <p:cNvSpPr txBox="1"/>
          <p:nvPr/>
        </p:nvSpPr>
        <p:spPr>
          <a:xfrm>
            <a:off x="409768" y="1318437"/>
            <a:ext cx="382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NuGet</a:t>
            </a:r>
            <a:r>
              <a:rPr lang="da-DK" dirty="0"/>
              <a:t> is the .NET Package Manager.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246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AADA6-B962-8162-4E1B-60044AECB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9271F76A-569C-F83B-E9A1-FB46CED3C2B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9551F2-60F0-4E83-2BCC-DDA398029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87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5C44-0458-B517-C15D-6555CB492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EBC8FA16-F0A0-A4BC-A9D4-F30D4B3DA55B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CD3935-95C4-BA20-1D7E-ADCC51411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4300"/>
            <a:ext cx="9144000" cy="49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63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E121D-8FB3-ED05-B409-F7218B2B8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9528254D-5835-B4AF-B982-225D7F182A6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15FF1F-E962-45C2-B9D9-D9EEF431E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83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05FAE-7642-FE78-9A78-92FB5B248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C19F03C-A1FF-8964-CB00-5029D52682D2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3382FE-7986-5A81-6B6E-3D7F14A85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95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230B7C1-5149-24F6-F1B3-48D1AB12B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NuGet</a:t>
            </a:r>
            <a:r>
              <a:rPr lang="da-DK" dirty="0"/>
              <a:t> Tool…</a:t>
            </a:r>
            <a:endParaRPr lang="en-GB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18227E45-1F5F-2703-8983-1272FC07F041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88B7C42-6AAE-9D03-8978-DAE81697A92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409768" y="2295523"/>
            <a:ext cx="54473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PL385 Unicode" panose="020B0709000202000203" pitchFamily="49" charset="0"/>
              </a:rPr>
              <a:t>]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PL385 Unicode" panose="020B0709000202000203" pitchFamily="49" charset="0"/>
              </a:rPr>
              <a:t>tatin.loadpackages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PL385 Unicode" panose="020B0709000202000203" pitchFamily="49" charset="0"/>
              </a:rPr>
              <a:t>dyalog-nuget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1 package loaded into #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PL385 Unicode" panose="020B0709000202000203" pitchFamily="49" charset="0"/>
              </a:rPr>
              <a:t>]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PL385 Unicode" panose="020B0709000202000203" pitchFamily="49" charset="0"/>
              </a:rPr>
              <a:t>link.import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PL385 Unicode" panose="020B0709000202000203" pitchFamily="49" charset="0"/>
              </a:rPr>
              <a:t> c:\devt\nuget\APLSource\Tests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Imported: #.Tests ← c:\devt\nuget\APLSource\Tests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PL385 Unicode" panose="020B0709000202000203" pitchFamily="49" charset="0"/>
              </a:rPr>
              <a:t>Tests.test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PL385 Unicode" panose="020B0709000202000203" pitchFamily="49" charset="0"/>
              </a:rPr>
              <a:t> '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PL385 Unicode" panose="020B0709000202000203" pitchFamily="49" charset="0"/>
              </a:rPr>
              <a:t>mailkit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PL385 Unicode" panose="020B0709000202000203" pitchFamily="49" charset="0"/>
              </a:rPr>
              <a:t>' ⍝ Trace 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3EE750-43F4-0F48-9B6B-80D00E6AC723}"/>
              </a:ext>
            </a:extLst>
          </p:cNvPr>
          <p:cNvSpPr txBox="1"/>
          <p:nvPr/>
        </p:nvSpPr>
        <p:spPr>
          <a:xfrm>
            <a:off x="323528" y="1339703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Let's</a:t>
            </a:r>
            <a:r>
              <a:rPr lang="da-DK" dirty="0"/>
              <a:t> </a:t>
            </a:r>
            <a:r>
              <a:rPr lang="da-DK" dirty="0" err="1"/>
              <a:t>try</a:t>
            </a:r>
            <a:r>
              <a:rPr lang="da-DK" dirty="0"/>
              <a:t> </a:t>
            </a:r>
            <a:r>
              <a:rPr lang="da-DK" dirty="0" err="1"/>
              <a:t>MailKit</a:t>
            </a:r>
            <a:r>
              <a:rPr lang="da-DK" dirty="0"/>
              <a:t>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307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6EFC3C-6C8A-4806-E12A-C4221F4B2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044681" cy="3242040"/>
          </a:xfrm>
        </p:spPr>
        <p:txBody>
          <a:bodyPr>
            <a:normAutofit/>
          </a:bodyPr>
          <a:lstStyle/>
          <a:p>
            <a:r>
              <a:rPr lang="da-DK" dirty="0"/>
              <a:t>A "</a:t>
            </a:r>
            <a:r>
              <a:rPr lang="da-DK" dirty="0" err="1"/>
              <a:t>project</a:t>
            </a:r>
            <a:r>
              <a:rPr lang="da-DK" dirty="0"/>
              <a:t>" is </a:t>
            </a:r>
            <a:r>
              <a:rPr lang="da-DK" dirty="0" err="1"/>
              <a:t>effectively</a:t>
            </a:r>
            <a:endParaRPr lang="da-DK" dirty="0"/>
          </a:p>
          <a:p>
            <a:pPr lvl="1"/>
            <a:r>
              <a:rPr lang="da-DK" dirty="0"/>
              <a:t>A folder </a:t>
            </a:r>
            <a:r>
              <a:rPr lang="da-DK" dirty="0" err="1"/>
              <a:t>containing</a:t>
            </a:r>
            <a:r>
              <a:rPr lang="da-DK" dirty="0"/>
              <a:t> source </a:t>
            </a:r>
            <a:r>
              <a:rPr lang="da-DK" dirty="0" err="1"/>
              <a:t>code</a:t>
            </a:r>
            <a:r>
              <a:rPr lang="da-DK" dirty="0"/>
              <a:t>, plus</a:t>
            </a:r>
          </a:p>
          <a:p>
            <a:pPr lvl="1"/>
            <a:r>
              <a:rPr lang="da-DK" dirty="0"/>
              <a:t>A list of </a:t>
            </a:r>
            <a:r>
              <a:rPr lang="da-DK" dirty="0" err="1"/>
              <a:t>Tatin</a:t>
            </a:r>
            <a:r>
              <a:rPr lang="da-DK" dirty="0"/>
              <a:t> or </a:t>
            </a:r>
            <a:r>
              <a:rPr lang="da-DK" dirty="0" err="1"/>
              <a:t>NuGet</a:t>
            </a:r>
            <a:r>
              <a:rPr lang="da-DK" dirty="0"/>
              <a:t> </a:t>
            </a:r>
            <a:r>
              <a:rPr lang="da-DK" dirty="0" err="1"/>
              <a:t>dependencies</a:t>
            </a:r>
            <a:endParaRPr lang="da-DK" dirty="0"/>
          </a:p>
          <a:p>
            <a:r>
              <a:rPr lang="da-DK" dirty="0" err="1"/>
              <a:t>When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open a </a:t>
            </a:r>
            <a:r>
              <a:rPr lang="da-DK" dirty="0" err="1"/>
              <a:t>project</a:t>
            </a:r>
            <a:r>
              <a:rPr lang="da-DK" dirty="0"/>
              <a:t>…</a:t>
            </a:r>
          </a:p>
          <a:p>
            <a:pPr lvl="1"/>
            <a:r>
              <a:rPr lang="da-DK" dirty="0"/>
              <a:t>Cider </a:t>
            </a:r>
            <a:r>
              <a:rPr lang="da-DK" dirty="0" err="1"/>
              <a:t>uses</a:t>
            </a:r>
            <a:r>
              <a:rPr lang="da-DK" dirty="0"/>
              <a:t> Link to load the source</a:t>
            </a:r>
          </a:p>
          <a:p>
            <a:pPr lvl="1"/>
            <a:r>
              <a:rPr lang="da-DK" dirty="0"/>
              <a:t>And </a:t>
            </a:r>
            <a:r>
              <a:rPr lang="da-DK" dirty="0" err="1"/>
              <a:t>Tatin</a:t>
            </a:r>
            <a:r>
              <a:rPr lang="da-DK" dirty="0"/>
              <a:t> or </a:t>
            </a:r>
            <a:r>
              <a:rPr lang="da-DK" dirty="0" err="1"/>
              <a:t>NuGet</a:t>
            </a:r>
            <a:r>
              <a:rPr lang="da-DK" dirty="0"/>
              <a:t> </a:t>
            </a:r>
            <a:r>
              <a:rPr lang="da-DK" dirty="0" err="1"/>
              <a:t>clients</a:t>
            </a:r>
            <a:r>
              <a:rPr lang="da-DK" dirty="0"/>
              <a:t> to load the </a:t>
            </a:r>
            <a:r>
              <a:rPr lang="da-DK" dirty="0" err="1"/>
              <a:t>dependencies</a:t>
            </a:r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5AB5F-2190-F81C-8379-334C4A5F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Cider Project Manager</a:t>
            </a:r>
            <a:endParaRPr lang="en-GB" dirty="0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633B2549-97E8-BC1A-CE27-9BB5DE172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7811151" y="267657"/>
            <a:ext cx="887895" cy="88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842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EA2538-2658-0394-9A57-CBD33BB61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Token</a:t>
            </a:r>
            <a:r>
              <a:rPr lang="da-DK" dirty="0"/>
              <a:t> </a:t>
            </a:r>
            <a:r>
              <a:rPr lang="da-DK" dirty="0" err="1"/>
              <a:t>Allocation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45E442-6716-8518-45B5-80752F5B9FCD}"/>
              </a:ext>
            </a:extLst>
          </p:cNvPr>
          <p:cNvSpPr txBox="1"/>
          <p:nvPr/>
        </p:nvSpPr>
        <p:spPr>
          <a:xfrm>
            <a:off x="380234" y="1568738"/>
            <a:ext cx="77359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allocateTokens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;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z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;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t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;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i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t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'JSWC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Synchronisation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2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PL385 Unicode" panose="020B0709000202000203" pitchFamily="49" charset="0"/>
              </a:rPr>
              <a:t>⍝ ⎕TALLOC will SYNTAX ERROR in v18.2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z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←↑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⎕TALLOC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                  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PL385 Unicode" panose="020B0709000202000203" pitchFamily="49" charset="0"/>
              </a:rPr>
              <a:t>⍝ List all allocated ranges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:If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(≢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z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)≥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i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z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[;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2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]⍳⊂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           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PL385 Unicode" panose="020B0709000202000203" pitchFamily="49" charset="0"/>
              </a:rPr>
              <a:t>⍝ Do we already have a range?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TOKENRANGE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z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[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i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;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]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          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PL385 Unicode" panose="020B0709000202000203" pitchFamily="49" charset="0"/>
              </a:rPr>
              <a:t>⍝ Yes: use it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:Else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TOKENRANGE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⎕TALLOC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     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PL385 Unicode" panose="020B0709000202000203" pitchFamily="49" charset="0"/>
              </a:rPr>
              <a:t>⍝ </a:t>
            </a:r>
            <a:r>
              <a:rPr lang="en-US" altLang="en-US" sz="1100" dirty="0">
                <a:solidFill>
                  <a:srgbClr val="008000"/>
                </a:solidFill>
                <a:latin typeface="APL385 Unicode" panose="020B0709000202000203" pitchFamily="49" charset="0"/>
              </a:rPr>
              <a:t>v19.0: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PL385 Unicode" panose="020B0709000202000203" pitchFamily="49" charset="0"/>
              </a:rPr>
              <a:t> Allocate a free range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EndIf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TOKENSTEP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10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*-⌈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10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⍟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MAXSESSIONS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+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PL385 Unicode" panose="020B0709000202000203" pitchFamily="49" charset="0"/>
              </a:rPr>
              <a:t>⍝ e.g. step by 0.001 if MAXSESSIONS is 100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(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WG_TOKENBASE DQ_TOKENBASE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)←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TOKENRANGE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+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0.1 0.2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PL385 Unicode" panose="020B0709000202000203" pitchFamily="49" charset="0"/>
              </a:rPr>
              <a:t>⍝ Start at n.101 and n.2</a:t>
            </a:r>
            <a:r>
              <a:rPr lang="en-US" altLang="en-US" sz="1100" dirty="0">
                <a:latin typeface="APL385 Unicode" panose="020B0709000202000203" pitchFamily="49" charset="0"/>
              </a:rPr>
              <a:t>.01</a:t>
            </a:r>
          </a:p>
          <a:p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:Else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PL385 Unicode" panose="020B0709000202000203" pitchFamily="49" charset="0"/>
              </a:rPr>
              <a:t>⍝ Version 18.2 or earlier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TOKENSTEP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  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PL385 Unicode" panose="020B0709000202000203" pitchFamily="49" charset="0"/>
              </a:rPr>
              <a:t>⍝ Step by 1, and separate the ranges out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(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WG_TOKENBASE DQ_TOKENBASE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)←(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0 1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×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+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MAXSESSIONS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)+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30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⊥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⍳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'EWC'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PL385 Unicode" panose="020B0709000202000203" pitchFamily="49" charset="0"/>
              </a:rPr>
              <a:t>⍝ v18.2: Think of a number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EndTrap</a:t>
            </a:r>
            <a:endParaRPr lang="en-GB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CCC98A-315F-A5C5-4C01-E2D653408A0B}"/>
              </a:ext>
            </a:extLst>
          </p:cNvPr>
          <p:cNvSpPr txBox="1"/>
          <p:nvPr/>
        </p:nvSpPr>
        <p:spPr>
          <a:xfrm>
            <a:off x="380234" y="1001871"/>
            <a:ext cx="5912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I </a:t>
            </a:r>
            <a:r>
              <a:rPr lang="da-DK" dirty="0" err="1"/>
              <a:t>needed</a:t>
            </a:r>
            <a:r>
              <a:rPr lang="da-DK" dirty="0"/>
              <a:t> a </a:t>
            </a:r>
            <a:r>
              <a:rPr lang="da-DK" dirty="0" err="1"/>
              <a:t>token</a:t>
            </a:r>
            <a:r>
              <a:rPr lang="da-DK" dirty="0"/>
              <a:t> for </a:t>
            </a:r>
            <a:r>
              <a:rPr lang="da-DK" dirty="0" err="1"/>
              <a:t>each</a:t>
            </a:r>
            <a:r>
              <a:rPr lang="da-DK" dirty="0"/>
              <a:t> </a:t>
            </a:r>
            <a:r>
              <a:rPr lang="da-DK" dirty="0" err="1"/>
              <a:t>thread</a:t>
            </a:r>
            <a:r>
              <a:rPr lang="da-DK" dirty="0"/>
              <a:t> </a:t>
            </a:r>
            <a:r>
              <a:rPr lang="da-DK" dirty="0" err="1"/>
              <a:t>dequeueing</a:t>
            </a:r>
            <a:r>
              <a:rPr lang="da-DK" dirty="0"/>
              <a:t> messages: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2D1F30-05FB-E8DB-EECD-FD2E40F993AC}"/>
              </a:ext>
            </a:extLst>
          </p:cNvPr>
          <p:cNvSpPr/>
          <p:nvPr/>
        </p:nvSpPr>
        <p:spPr>
          <a:xfrm>
            <a:off x="4660827" y="4284617"/>
            <a:ext cx="3379930" cy="214231"/>
          </a:xfrm>
          <a:prstGeom prst="rect">
            <a:avLst/>
          </a:prstGeom>
          <a:solidFill>
            <a:srgbClr val="ED7F00">
              <a:alpha val="2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EDC1EC-A443-3615-9EE3-C5E66A4BB94C}"/>
              </a:ext>
            </a:extLst>
          </p:cNvPr>
          <p:cNvSpPr/>
          <p:nvPr/>
        </p:nvSpPr>
        <p:spPr>
          <a:xfrm>
            <a:off x="1871244" y="3128194"/>
            <a:ext cx="4807851" cy="171597"/>
          </a:xfrm>
          <a:prstGeom prst="rect">
            <a:avLst/>
          </a:prstGeom>
          <a:solidFill>
            <a:srgbClr val="ED7F00">
              <a:alpha val="2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48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2181E-D583-24CE-2FEA-17D134984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622538" cy="3242040"/>
          </a:xfrm>
        </p:spPr>
        <p:txBody>
          <a:bodyPr>
            <a:normAutofit fontScale="92500" lnSpcReduction="10000"/>
          </a:bodyPr>
          <a:lstStyle/>
          <a:p>
            <a:r>
              <a:rPr lang="da-DK" dirty="0" err="1"/>
              <a:t>Before</a:t>
            </a:r>
            <a:r>
              <a:rPr lang="da-DK" dirty="0"/>
              <a:t> v19.0, the default </a:t>
            </a:r>
            <a:r>
              <a:rPr lang="da-DK" dirty="0" err="1"/>
              <a:t>would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for all Dyalog </a:t>
            </a:r>
            <a:r>
              <a:rPr lang="da-DK" dirty="0" err="1"/>
              <a:t>processes</a:t>
            </a:r>
            <a:r>
              <a:rPr lang="da-DK" dirty="0"/>
              <a:t> to </a:t>
            </a:r>
            <a:r>
              <a:rPr lang="da-DK" dirty="0" err="1"/>
              <a:t>use</a:t>
            </a:r>
            <a:r>
              <a:rPr lang="da-DK" dirty="0"/>
              <a:t> the same log file</a:t>
            </a:r>
          </a:p>
          <a:p>
            <a:r>
              <a:rPr lang="da-DK" dirty="0"/>
              <a:t>This </a:t>
            </a:r>
            <a:r>
              <a:rPr lang="da-DK" dirty="0" err="1"/>
              <a:t>sometimes</a:t>
            </a:r>
            <a:r>
              <a:rPr lang="da-DK" dirty="0"/>
              <a:t> </a:t>
            </a:r>
            <a:r>
              <a:rPr lang="da-DK" dirty="0" err="1"/>
              <a:t>caused</a:t>
            </a:r>
            <a:r>
              <a:rPr lang="da-DK" dirty="0"/>
              <a:t> </a:t>
            </a:r>
            <a:r>
              <a:rPr lang="da-DK" dirty="0" err="1"/>
              <a:t>loss</a:t>
            </a:r>
            <a:r>
              <a:rPr lang="da-DK" dirty="0"/>
              <a:t> of </a:t>
            </a:r>
            <a:r>
              <a:rPr lang="da-DK" dirty="0" err="1"/>
              <a:t>useful</a:t>
            </a:r>
            <a:r>
              <a:rPr lang="da-DK" dirty="0"/>
              <a:t> log file data</a:t>
            </a:r>
          </a:p>
          <a:p>
            <a:r>
              <a:rPr lang="da-DK" dirty="0"/>
              <a:t>In the </a:t>
            </a:r>
            <a:r>
              <a:rPr lang="da-DK" dirty="0" err="1"/>
              <a:t>worst</a:t>
            </a:r>
            <a:r>
              <a:rPr lang="da-DK" dirty="0"/>
              <a:t> case, rare crashes </a:t>
            </a:r>
            <a:r>
              <a:rPr lang="da-DK" dirty="0" err="1"/>
              <a:t>when</a:t>
            </a:r>
            <a:r>
              <a:rPr lang="da-DK" dirty="0"/>
              <a:t> </a:t>
            </a:r>
            <a:r>
              <a:rPr lang="da-DK" dirty="0" err="1"/>
              <a:t>two</a:t>
            </a:r>
            <a:r>
              <a:rPr lang="da-DK" dirty="0"/>
              <a:t> </a:t>
            </a:r>
            <a:r>
              <a:rPr lang="da-DK" dirty="0" err="1"/>
              <a:t>processes</a:t>
            </a:r>
            <a:r>
              <a:rPr lang="da-DK" dirty="0"/>
              <a:t> </a:t>
            </a:r>
            <a:r>
              <a:rPr lang="da-DK" dirty="0" err="1"/>
              <a:t>tried</a:t>
            </a:r>
            <a:r>
              <a:rPr lang="da-DK" dirty="0"/>
              <a:t> to </a:t>
            </a:r>
            <a:r>
              <a:rPr lang="da-DK" dirty="0" err="1"/>
              <a:t>update</a:t>
            </a:r>
            <a:r>
              <a:rPr lang="da-DK" dirty="0"/>
              <a:t> the file at the same time </a:t>
            </a:r>
          </a:p>
          <a:p>
            <a:pPr lvl="1"/>
            <a:r>
              <a:rPr lang="da-DK" dirty="0"/>
              <a:t>(</a:t>
            </a:r>
            <a:r>
              <a:rPr lang="da-DK" dirty="0" err="1"/>
              <a:t>typically</a:t>
            </a:r>
            <a:r>
              <a:rPr lang="da-DK" dirty="0"/>
              <a:t> </a:t>
            </a:r>
            <a:r>
              <a:rPr lang="da-DK" dirty="0" err="1"/>
              <a:t>when</a:t>
            </a:r>
            <a:r>
              <a:rPr lang="da-DK" dirty="0"/>
              <a:t> </a:t>
            </a:r>
            <a:r>
              <a:rPr lang="da-DK" dirty="0" err="1"/>
              <a:t>starting</a:t>
            </a:r>
            <a:r>
              <a:rPr lang="da-DK" dirty="0"/>
              <a:t> or </a:t>
            </a:r>
            <a:r>
              <a:rPr lang="da-DK" dirty="0" err="1"/>
              <a:t>stoppping</a:t>
            </a:r>
            <a:r>
              <a:rPr lang="da-DK" dirty="0"/>
              <a:t> </a:t>
            </a:r>
            <a:r>
              <a:rPr lang="da-DK" dirty="0" err="1"/>
              <a:t>many</a:t>
            </a:r>
            <a:r>
              <a:rPr lang="da-DK" dirty="0"/>
              <a:t> </a:t>
            </a:r>
            <a:r>
              <a:rPr lang="da-DK" dirty="0" err="1"/>
              <a:t>processes</a:t>
            </a:r>
            <a:r>
              <a:rPr lang="da-DK" dirty="0"/>
              <a:t> at </a:t>
            </a:r>
            <a:r>
              <a:rPr lang="da-DK" dirty="0" err="1"/>
              <a:t>once</a:t>
            </a:r>
            <a:r>
              <a:rPr lang="da-DK" dirty="0"/>
              <a:t>)</a:t>
            </a:r>
          </a:p>
          <a:p>
            <a:r>
              <a:rPr lang="da-DK" dirty="0"/>
              <a:t>Version 19.0 </a:t>
            </a:r>
            <a:r>
              <a:rPr lang="da-DK" dirty="0" err="1"/>
              <a:t>locks</a:t>
            </a:r>
            <a:r>
              <a:rPr lang="da-DK" dirty="0"/>
              <a:t> the log file and </a:t>
            </a:r>
            <a:r>
              <a:rPr lang="da-DK" dirty="0" err="1"/>
              <a:t>subsequent</a:t>
            </a:r>
            <a:r>
              <a:rPr lang="da-DK" dirty="0"/>
              <a:t> </a:t>
            </a:r>
            <a:r>
              <a:rPr lang="da-DK" dirty="0" err="1"/>
              <a:t>processes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open or </a:t>
            </a:r>
            <a:r>
              <a:rPr lang="da-DK" dirty="0" err="1"/>
              <a:t>create</a:t>
            </a:r>
            <a:r>
              <a:rPr lang="da-DK" dirty="0"/>
              <a:t> a new </a:t>
            </a:r>
            <a:r>
              <a:rPr lang="da-DK" dirty="0" err="1"/>
              <a:t>one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E3AA77-67A5-918E-CDF2-4301F4C8F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Multiple Session Log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744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06CA25-6329-D377-8249-09E5F3CAC88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078E3-9BF5-50A3-6C40-1DDF8CC14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29BF61-1F25-7DB7-1A33-9FF0377D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Multiple Session Log Files…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4D208-9A36-8579-A46C-CA05127AE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6" y="941911"/>
            <a:ext cx="5388429" cy="42015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37D9E6-4A52-F71B-7A8C-3A54BA7FD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85" y="4086375"/>
            <a:ext cx="10324753" cy="6733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036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3A5311-2EA6-69BD-6CB9-9325D675ACC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3C220-36AD-BF8F-FA7B-2EE045296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Things </a:t>
            </a:r>
            <a:r>
              <a:rPr lang="da-DK" dirty="0" err="1"/>
              <a:t>that</a:t>
            </a:r>
            <a:r>
              <a:rPr lang="da-DK" dirty="0"/>
              <a:t> Morten has </a:t>
            </a:r>
            <a:r>
              <a:rPr lang="da-DK" dirty="0" err="1"/>
              <a:t>actually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</a:t>
            </a:r>
            <a:r>
              <a:rPr lang="da-DK" dirty="0" err="1"/>
              <a:t>since</a:t>
            </a:r>
            <a:r>
              <a:rPr lang="da-DK" dirty="0"/>
              <a:t> release …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49C754-4592-7A4C-E43E-4145EBAEB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686616" cy="685535"/>
          </a:xfrm>
        </p:spPr>
        <p:txBody>
          <a:bodyPr/>
          <a:lstStyle/>
          <a:p>
            <a:r>
              <a:rPr lang="da-DK" dirty="0"/>
              <a:t>Mortens </a:t>
            </a:r>
            <a:r>
              <a:rPr lang="da-DK" dirty="0" err="1"/>
              <a:t>Favourite</a:t>
            </a:r>
            <a:r>
              <a:rPr lang="da-DK" dirty="0"/>
              <a:t> v19.0 Features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417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98B164-7754-DDA1-0303-E9CC58FE924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B481-7D1B-4A5B-89B2-458091A76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Users </a:t>
            </a:r>
            <a:r>
              <a:rPr lang="da-DK" dirty="0" err="1"/>
              <a:t>who</a:t>
            </a:r>
            <a:r>
              <a:rPr lang="da-DK" dirty="0"/>
              <a:t> </a:t>
            </a:r>
            <a:r>
              <a:rPr lang="da-DK" dirty="0" err="1"/>
              <a:t>always</a:t>
            </a:r>
            <a:r>
              <a:rPr lang="da-DK" dirty="0"/>
              <a:t> start the same set of </a:t>
            </a:r>
            <a:r>
              <a:rPr lang="da-DK" dirty="0" err="1"/>
              <a:t>interpreters</a:t>
            </a:r>
            <a:r>
              <a:rPr lang="da-DK" dirty="0"/>
              <a:t> at the start of a </a:t>
            </a:r>
            <a:r>
              <a:rPr lang="da-DK" dirty="0" err="1"/>
              <a:t>working</a:t>
            </a:r>
            <a:r>
              <a:rPr lang="da-DK" dirty="0"/>
              <a:t> session (Markos), for </a:t>
            </a:r>
            <a:r>
              <a:rPr lang="da-DK" dirty="0" err="1"/>
              <a:t>example</a:t>
            </a:r>
            <a:r>
              <a:rPr lang="da-DK" dirty="0"/>
              <a:t>:</a:t>
            </a:r>
          </a:p>
          <a:p>
            <a:pPr lvl="1"/>
            <a:r>
              <a:rPr lang="da-DK" dirty="0"/>
              <a:t>Development</a:t>
            </a:r>
          </a:p>
          <a:p>
            <a:pPr lvl="1"/>
            <a:r>
              <a:rPr lang="da-DK" dirty="0"/>
              <a:t>Test</a:t>
            </a:r>
          </a:p>
          <a:p>
            <a:pPr lvl="1"/>
            <a:r>
              <a:rPr lang="da-DK" dirty="0"/>
              <a:t>Prod</a:t>
            </a:r>
          </a:p>
          <a:p>
            <a:r>
              <a:rPr lang="da-DK" dirty="0"/>
              <a:t>…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get</a:t>
            </a:r>
            <a:r>
              <a:rPr lang="da-DK" dirty="0"/>
              <a:t> the same log files </a:t>
            </a:r>
            <a:r>
              <a:rPr lang="da-DK" dirty="0" err="1"/>
              <a:t>each</a:t>
            </a:r>
            <a:r>
              <a:rPr lang="da-DK" dirty="0"/>
              <a:t> </a:t>
            </a:r>
            <a:r>
              <a:rPr lang="da-DK" dirty="0" err="1"/>
              <a:t>day</a:t>
            </a:r>
            <a:endParaRPr lang="da-DK" dirty="0"/>
          </a:p>
          <a:p>
            <a:r>
              <a:rPr lang="da-DK" dirty="0" err="1"/>
              <a:t>Alternatively</a:t>
            </a:r>
            <a:r>
              <a:rPr lang="da-DK" dirty="0"/>
              <a:t>, </a:t>
            </a:r>
            <a:r>
              <a:rPr lang="da-DK" dirty="0" err="1"/>
              <a:t>create</a:t>
            </a:r>
            <a:r>
              <a:rPr lang="da-DK" dirty="0"/>
              <a:t> </a:t>
            </a:r>
            <a:r>
              <a:rPr lang="da-DK" dirty="0" err="1"/>
              <a:t>shortcuts</a:t>
            </a:r>
            <a:r>
              <a:rPr lang="da-DK" dirty="0"/>
              <a:t> </a:t>
            </a:r>
            <a:r>
              <a:rPr lang="da-DK" dirty="0" err="1"/>
              <a:t>without</a:t>
            </a:r>
            <a:r>
              <a:rPr lang="da-DK" dirty="0"/>
              <a:t> * in the log file </a:t>
            </a:r>
            <a:r>
              <a:rPr lang="da-DK" dirty="0" err="1"/>
              <a:t>name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675305-AC63-E814-07B7-5AFE8591F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378248" cy="685535"/>
          </a:xfrm>
        </p:spPr>
        <p:txBody>
          <a:bodyPr/>
          <a:lstStyle/>
          <a:p>
            <a:r>
              <a:rPr lang="da-DK" dirty="0"/>
              <a:t>Log Files - </a:t>
            </a:r>
            <a:r>
              <a:rPr lang="da-DK" dirty="0" err="1"/>
              <a:t>Intended</a:t>
            </a:r>
            <a:r>
              <a:rPr lang="da-DK" dirty="0"/>
              <a:t> Usage Pattern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316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A2843A-C1EB-2FD0-4E0B-CFA8F802A11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8D9CF-B22A-4F12-F10E-EAC7E92CC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In v19.0, </a:t>
            </a:r>
            <a:r>
              <a:rPr lang="da-DK" dirty="0" err="1"/>
              <a:t>if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add</a:t>
            </a:r>
            <a:r>
              <a:rPr lang="da-DK" dirty="0"/>
              <a:t> a line </a:t>
            </a:r>
            <a:r>
              <a:rPr lang="da-DK" dirty="0" err="1"/>
              <a:t>number</a:t>
            </a:r>
            <a:r>
              <a:rPr lang="da-DK" dirty="0"/>
              <a:t> </a:t>
            </a:r>
            <a:r>
              <a:rPr lang="da-DK" dirty="0" err="1"/>
              <a:t>after</a:t>
            </a:r>
            <a:r>
              <a:rPr lang="da-DK" dirty="0"/>
              <a:t> the a </a:t>
            </a:r>
            <a:r>
              <a:rPr lang="da-DK" dirty="0" err="1"/>
              <a:t>name</a:t>
            </a:r>
            <a:r>
              <a:rPr lang="da-DK" dirty="0"/>
              <a:t>, the editor </a:t>
            </a:r>
            <a:r>
              <a:rPr lang="da-DK" dirty="0" err="1"/>
              <a:t>will</a:t>
            </a:r>
            <a:r>
              <a:rPr lang="da-DK" dirty="0"/>
              <a:t> open on </a:t>
            </a:r>
            <a:r>
              <a:rPr lang="da-DK" dirty="0" err="1"/>
              <a:t>that</a:t>
            </a:r>
            <a:r>
              <a:rPr lang="da-DK" dirty="0"/>
              <a:t> line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A87258-4355-D0A6-F82C-3FE33C8C3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APL385 Unicode" panose="020B0709000202000203" pitchFamily="49" charset="0"/>
              </a:rPr>
              <a:t>)ed </a:t>
            </a:r>
            <a:r>
              <a:rPr lang="da-DK" dirty="0" err="1">
                <a:latin typeface="APL385 Unicode" panose="020B0709000202000203" pitchFamily="49" charset="0"/>
              </a:rPr>
              <a:t>foo</a:t>
            </a:r>
            <a:r>
              <a:rPr lang="da-DK" dirty="0">
                <a:latin typeface="APL385 Unicode" panose="020B0709000202000203" pitchFamily="49" charset="0"/>
              </a:rPr>
              <a:t>[123]</a:t>
            </a:r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8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BD28F-3A17-2AC8-5D8E-CD3AA2C21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character</a:t>
            </a:r>
            <a:r>
              <a:rPr lang="da-DK" dirty="0"/>
              <a:t> data </a:t>
            </a:r>
            <a:r>
              <a:rPr lang="da-DK" dirty="0" err="1"/>
              <a:t>doesn't</a:t>
            </a:r>
            <a:r>
              <a:rPr lang="da-DK" dirty="0"/>
              <a:t> </a:t>
            </a:r>
            <a:r>
              <a:rPr lang="da-DK" dirty="0" err="1"/>
              <a:t>map</a:t>
            </a:r>
            <a:r>
              <a:rPr lang="da-DK" dirty="0"/>
              <a:t> </a:t>
            </a:r>
            <a:r>
              <a:rPr lang="da-DK" dirty="0" err="1"/>
              <a:t>nicely</a:t>
            </a:r>
            <a:r>
              <a:rPr lang="da-DK" dirty="0"/>
              <a:t> to APL Array Notation:</a:t>
            </a:r>
          </a:p>
          <a:p>
            <a:pPr lvl="1"/>
            <a:r>
              <a:rPr lang="da-DK" dirty="0"/>
              <a:t>Simple </a:t>
            </a:r>
            <a:r>
              <a:rPr lang="da-DK" dirty="0" err="1"/>
              <a:t>character</a:t>
            </a:r>
            <a:r>
              <a:rPr lang="da-DK" dirty="0"/>
              <a:t> </a:t>
            </a:r>
            <a:r>
              <a:rPr lang="da-DK" dirty="0" err="1"/>
              <a:t>vectors</a:t>
            </a:r>
            <a:endParaRPr lang="da-DK" dirty="0"/>
          </a:p>
          <a:p>
            <a:pPr lvl="1"/>
            <a:r>
              <a:rPr lang="da-DK" dirty="0"/>
              <a:t>Simple </a:t>
            </a:r>
            <a:r>
              <a:rPr lang="da-DK" dirty="0" err="1"/>
              <a:t>character</a:t>
            </a:r>
            <a:r>
              <a:rPr lang="da-DK" dirty="0"/>
              <a:t> matrices</a:t>
            </a:r>
          </a:p>
          <a:p>
            <a:pPr lvl="1"/>
            <a:r>
              <a:rPr lang="da-DK" dirty="0" err="1"/>
              <a:t>Vectors</a:t>
            </a:r>
            <a:r>
              <a:rPr lang="da-DK" dirty="0"/>
              <a:t> of </a:t>
            </a:r>
            <a:r>
              <a:rPr lang="da-DK" dirty="0" err="1"/>
              <a:t>character</a:t>
            </a:r>
            <a:r>
              <a:rPr lang="da-DK" dirty="0"/>
              <a:t> </a:t>
            </a:r>
            <a:r>
              <a:rPr lang="da-DK" dirty="0" err="1"/>
              <a:t>vectors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Link v4.0 </a:t>
            </a:r>
            <a:r>
              <a:rPr lang="da-DK" dirty="0" err="1"/>
              <a:t>adds</a:t>
            </a:r>
            <a:r>
              <a:rPr lang="da-DK" dirty="0"/>
              <a:t> </a:t>
            </a:r>
            <a:r>
              <a:rPr lang="da-DK" dirty="0" err="1"/>
              <a:t>experimental</a:t>
            </a:r>
            <a:r>
              <a:rPr lang="da-DK" dirty="0"/>
              <a:t> support for </a:t>
            </a:r>
            <a:r>
              <a:rPr lang="da-DK" dirty="0" err="1"/>
              <a:t>storing</a:t>
            </a:r>
            <a:r>
              <a:rPr lang="da-DK" dirty="0"/>
              <a:t> </a:t>
            </a:r>
            <a:r>
              <a:rPr lang="da-DK" dirty="0" err="1"/>
              <a:t>such</a:t>
            </a:r>
            <a:r>
              <a:rPr lang="da-DK" dirty="0"/>
              <a:t> arrays in "</a:t>
            </a:r>
            <a:r>
              <a:rPr lang="da-DK" dirty="0" err="1"/>
              <a:t>plain</a:t>
            </a:r>
            <a:r>
              <a:rPr lang="da-DK" dirty="0"/>
              <a:t>" format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C0E7D3-A5F8-E06C-8139-C1F83859E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Arrays in "Plain" </a:t>
            </a:r>
            <a:r>
              <a:rPr lang="da-DK" dirty="0" err="1"/>
              <a:t>Text</a:t>
            </a:r>
            <a:r>
              <a:rPr lang="da-DK" dirty="0"/>
              <a:t> Files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A113E-51CB-B1B4-D436-3F3A3F077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106" y="138393"/>
            <a:ext cx="2115043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2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129AFA-D192-A6D7-E5E0-07EB8C878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106" y="138393"/>
            <a:ext cx="2115043" cy="2571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22A448-0DE5-E91A-639B-976429402036}"/>
              </a:ext>
            </a:extLst>
          </p:cNvPr>
          <p:cNvSpPr txBox="1"/>
          <p:nvPr/>
        </p:nvSpPr>
        <p:spPr>
          <a:xfrm>
            <a:off x="349623" y="2268071"/>
            <a:ext cx="81804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PL385 Unicode" panose="020B0709000202000203" pitchFamily="49" charset="0"/>
              </a:rPr>
              <a:t>       )ns </a:t>
            </a:r>
            <a:r>
              <a:rPr lang="en-GB" dirty="0" err="1">
                <a:latin typeface="APL385 Unicode" panose="020B0709000202000203" pitchFamily="49" charset="0"/>
              </a:rPr>
              <a:t>MyApp</a:t>
            </a:r>
            <a:endParaRPr lang="en-GB" dirty="0">
              <a:latin typeface="APL385 Unicode" panose="020B0709000202000203" pitchFamily="49" charset="0"/>
            </a:endParaRPr>
          </a:p>
          <a:p>
            <a:r>
              <a:rPr lang="en-GB" dirty="0">
                <a:latin typeface="APL385 Unicode" panose="020B0709000202000203" pitchFamily="49" charset="0"/>
              </a:rPr>
              <a:t>#.MyApp</a:t>
            </a:r>
          </a:p>
          <a:p>
            <a:r>
              <a:rPr lang="en-GB" dirty="0">
                <a:latin typeface="APL385 Unicode" panose="020B0709000202000203" pitchFamily="49" charset="0"/>
              </a:rPr>
              <a:t>      #.MyApp.Colours←'Red' 'Green' 'Blue' 'Yellow' 'Pink'</a:t>
            </a:r>
          </a:p>
          <a:p>
            <a:r>
              <a:rPr lang="en-GB" dirty="0">
                <a:latin typeface="APL385 Unicode" panose="020B0709000202000203" pitchFamily="49" charset="0"/>
              </a:rPr>
              <a:t>      ]</a:t>
            </a:r>
            <a:r>
              <a:rPr lang="en-GB" dirty="0" err="1">
                <a:latin typeface="APL385 Unicode" panose="020B0709000202000203" pitchFamily="49" charset="0"/>
              </a:rPr>
              <a:t>link.create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MyApp</a:t>
            </a:r>
            <a:r>
              <a:rPr lang="en-GB" dirty="0">
                <a:latin typeface="APL385 Unicode" panose="020B0709000202000203" pitchFamily="49" charset="0"/>
              </a:rPr>
              <a:t> c:\tmp\myapp -arrays</a:t>
            </a:r>
          </a:p>
          <a:p>
            <a:r>
              <a:rPr lang="en-GB" dirty="0">
                <a:latin typeface="APL385 Unicode" panose="020B0709000202000203" pitchFamily="49" charset="0"/>
              </a:rPr>
              <a:t>Linked: #.MyApp ←→ c:\tmp\myapp [directory was created] </a:t>
            </a:r>
          </a:p>
          <a:p>
            <a:r>
              <a:rPr lang="en-GB" dirty="0">
                <a:latin typeface="APL385 Unicode" panose="020B0709000202000203" pitchFamily="49" charset="0"/>
              </a:rPr>
              <a:t>      ]open c:\tmp\myapp\Colours.apla</a:t>
            </a:r>
          </a:p>
          <a:p>
            <a:r>
              <a:rPr lang="en-GB" dirty="0">
                <a:latin typeface="APL385 Unicode" panose="020B0709000202000203" pitchFamily="49" charset="0"/>
              </a:rPr>
              <a:t>c:\tmp\myapp\Colours.apla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1429788-4DF9-1106-4988-7A8A07D60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APL385 Unicode" panose="020B0709000202000203" pitchFamily="49" charset="0"/>
              </a:rPr>
              <a:t>–</a:t>
            </a:r>
            <a:r>
              <a:rPr lang="da-DK" dirty="0" err="1">
                <a:latin typeface="APL385 Unicode" panose="020B0709000202000203" pitchFamily="49" charset="0"/>
              </a:rPr>
              <a:t>text</a:t>
            </a:r>
            <a:r>
              <a:rPr lang="da-DK" dirty="0">
                <a:latin typeface="APL385 Unicode" panose="020B0709000202000203" pitchFamily="49" charset="0"/>
              </a:rPr>
              <a:t>=</a:t>
            </a:r>
            <a:r>
              <a:rPr lang="da-DK" dirty="0" err="1">
                <a:latin typeface="APL385 Unicode" panose="020B0709000202000203" pitchFamily="49" charset="0"/>
              </a:rPr>
              <a:t>aplan</a:t>
            </a:r>
            <a:r>
              <a:rPr lang="da-DK" dirty="0">
                <a:latin typeface="+mn-lt"/>
              </a:rPr>
              <a:t>   (default)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924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129AFA-D192-A6D7-E5E0-07EB8C878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1106" y="138393"/>
            <a:ext cx="2115042" cy="2571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22A448-0DE5-E91A-639B-976429402036}"/>
              </a:ext>
            </a:extLst>
          </p:cNvPr>
          <p:cNvSpPr txBox="1"/>
          <p:nvPr/>
        </p:nvSpPr>
        <p:spPr>
          <a:xfrm>
            <a:off x="349623" y="2268071"/>
            <a:ext cx="81804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PL385 Unicode" panose="020B0709000202000203" pitchFamily="49" charset="0"/>
              </a:rPr>
              <a:t>       )ns </a:t>
            </a:r>
            <a:r>
              <a:rPr lang="en-GB" dirty="0" err="1">
                <a:latin typeface="APL385 Unicode" panose="020B0709000202000203" pitchFamily="49" charset="0"/>
              </a:rPr>
              <a:t>MyApp</a:t>
            </a:r>
            <a:endParaRPr lang="en-GB" dirty="0">
              <a:latin typeface="APL385 Unicode" panose="020B0709000202000203" pitchFamily="49" charset="0"/>
            </a:endParaRPr>
          </a:p>
          <a:p>
            <a:r>
              <a:rPr lang="en-GB" dirty="0">
                <a:latin typeface="APL385 Unicode" panose="020B0709000202000203" pitchFamily="49" charset="0"/>
              </a:rPr>
              <a:t>#.MyApp</a:t>
            </a:r>
          </a:p>
          <a:p>
            <a:r>
              <a:rPr lang="en-GB" dirty="0">
                <a:latin typeface="APL385 Unicode" panose="020B0709000202000203" pitchFamily="49" charset="0"/>
              </a:rPr>
              <a:t>      #.MyApp.Colours←'Red' 'Green' 'Blue' 'Yellow' 'Pink'</a:t>
            </a:r>
          </a:p>
          <a:p>
            <a:r>
              <a:rPr lang="en-GB" dirty="0">
                <a:latin typeface="APL385 Unicode" panose="020B0709000202000203" pitchFamily="49" charset="0"/>
              </a:rPr>
              <a:t>      ]</a:t>
            </a:r>
            <a:r>
              <a:rPr lang="en-GB" dirty="0" err="1">
                <a:latin typeface="APL385 Unicode" panose="020B0709000202000203" pitchFamily="49" charset="0"/>
              </a:rPr>
              <a:t>link.create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MyApp</a:t>
            </a:r>
            <a:r>
              <a:rPr lang="en-GB" dirty="0">
                <a:latin typeface="APL385 Unicode" panose="020B0709000202000203" pitchFamily="49" charset="0"/>
              </a:rPr>
              <a:t> c:\tmp\myapp –arrays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–text=plain</a:t>
            </a:r>
          </a:p>
          <a:p>
            <a:r>
              <a:rPr lang="en-GB" dirty="0">
                <a:latin typeface="APL385 Unicode" panose="020B0709000202000203" pitchFamily="49" charset="0"/>
              </a:rPr>
              <a:t>Linked: #.MyApp ←→ c:\tmp\myapp [directory was created] </a:t>
            </a:r>
          </a:p>
          <a:p>
            <a:r>
              <a:rPr lang="en-GB" dirty="0">
                <a:latin typeface="APL385 Unicode" panose="020B0709000202000203" pitchFamily="49" charset="0"/>
              </a:rPr>
              <a:t>      ]open c:\tmp\myapp\Colours.apla</a:t>
            </a:r>
          </a:p>
          <a:p>
            <a:r>
              <a:rPr lang="en-GB" dirty="0">
                <a:latin typeface="APL385 Unicode" panose="020B0709000202000203" pitchFamily="49" charset="0"/>
              </a:rPr>
              <a:t>c:\tmp\myapp\Colours.apla</a:t>
            </a:r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BC0B6A32-D140-D007-E0D5-1DEE826FC810}"/>
              </a:ext>
            </a:extLst>
          </p:cNvPr>
          <p:cNvSpPr txBox="1">
            <a:spLocks/>
          </p:cNvSpPr>
          <p:nvPr/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a-DK" dirty="0">
                <a:latin typeface="APL385 Unicode" panose="020B0709000202000203" pitchFamily="49" charset="0"/>
              </a:rPr>
              <a:t>–</a:t>
            </a:r>
            <a:r>
              <a:rPr lang="da-DK" dirty="0" err="1">
                <a:latin typeface="APL385 Unicode" panose="020B0709000202000203" pitchFamily="49" charset="0"/>
              </a:rPr>
              <a:t>text</a:t>
            </a:r>
            <a:r>
              <a:rPr lang="da-DK" dirty="0">
                <a:latin typeface="APL385 Unicode" panose="020B0709000202000203" pitchFamily="49" charset="0"/>
              </a:rPr>
              <a:t>=</a:t>
            </a:r>
            <a:r>
              <a:rPr lang="da-DK" dirty="0" err="1">
                <a:latin typeface="APL385 Unicode" panose="020B0709000202000203" pitchFamily="49" charset="0"/>
              </a:rPr>
              <a:t>plain</a:t>
            </a:r>
            <a:endParaRPr lang="en-GB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28621-8961-ADD7-F030-2C5253638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656" y="138393"/>
            <a:ext cx="1619731" cy="4179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1BCB5F-EDAF-862E-85DF-5E71425B38D2}"/>
              </a:ext>
            </a:extLst>
          </p:cNvPr>
          <p:cNvSpPr/>
          <p:nvPr/>
        </p:nvSpPr>
        <p:spPr>
          <a:xfrm>
            <a:off x="5903881" y="267657"/>
            <a:ext cx="415957" cy="203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534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580444-ADDB-BD65-965D-7D097413040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DA37F5-FA17-32B7-617B-7570CD5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567811" cy="3242040"/>
          </a:xfrm>
        </p:spPr>
        <p:txBody>
          <a:bodyPr/>
          <a:lstStyle/>
          <a:p>
            <a:r>
              <a:rPr lang="da-DK" dirty="0"/>
              <a:t>Design </a:t>
            </a:r>
            <a:r>
              <a:rPr lang="da-DK" dirty="0" err="1"/>
              <a:t>may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refined</a:t>
            </a:r>
            <a:r>
              <a:rPr lang="da-DK" dirty="0"/>
              <a:t> in </a:t>
            </a:r>
            <a:r>
              <a:rPr lang="da-DK" dirty="0" err="1"/>
              <a:t>next</a:t>
            </a:r>
            <a:r>
              <a:rPr lang="da-DK" dirty="0"/>
              <a:t> release </a:t>
            </a:r>
            <a:r>
              <a:rPr lang="da-DK" dirty="0" err="1"/>
              <a:t>cycle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E7FD6A-E2A3-0DD6-2D23-D1535A2EF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text</a:t>
            </a:r>
            <a:r>
              <a:rPr lang="da-DK" dirty="0"/>
              <a:t>=</a:t>
            </a:r>
            <a:r>
              <a:rPr lang="da-DK" dirty="0" err="1"/>
              <a:t>plain</a:t>
            </a:r>
            <a:r>
              <a:rPr lang="da-DK" dirty="0"/>
              <a:t> is </a:t>
            </a:r>
            <a:r>
              <a:rPr lang="da-DK" dirty="0" err="1"/>
              <a:t>experimental</a:t>
            </a:r>
            <a:endParaRPr lang="en-GB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6D8D43D3-352A-82AA-1D97-1393206D2C8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7FBEFB-FB4A-4383-D9A3-119DD404D5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6"/>
          <a:stretch/>
        </p:blipFill>
        <p:spPr>
          <a:xfrm>
            <a:off x="2034701" y="1791864"/>
            <a:ext cx="6852124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1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286E7-9635-4F26-8E9B-B8C310C0F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Orientation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958DB-2776-40BD-8F98-1835A766C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56615"/>
            <a:ext cx="6056656" cy="31503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 rapidly increasing proportion of new APL code is delivered as services</a:t>
            </a:r>
          </a:p>
          <a:p>
            <a:r>
              <a:rPr lang="en-US" b="1" i="1" dirty="0"/>
              <a:t>Jarvis</a:t>
            </a:r>
            <a:r>
              <a:rPr lang="en-US" dirty="0"/>
              <a:t> wraps APL code as HTTP/JSON or RESTful services on any platform</a:t>
            </a:r>
          </a:p>
          <a:p>
            <a:pPr lvl="1"/>
            <a:r>
              <a:rPr lang="en-US" dirty="0"/>
              <a:t>https://github.com/dyalog/jarvis</a:t>
            </a:r>
          </a:p>
          <a:p>
            <a:r>
              <a:rPr lang="en-US" dirty="0"/>
              <a:t>Off-the-shelf docker containers containing </a:t>
            </a:r>
            <a:r>
              <a:rPr lang="en-US" dirty="0" err="1"/>
              <a:t>Dyalog</a:t>
            </a:r>
            <a:r>
              <a:rPr lang="en-US" dirty="0"/>
              <a:t> APL (optionally with Jarvis)</a:t>
            </a:r>
          </a:p>
          <a:p>
            <a:r>
              <a:rPr lang="en-US" b="1" i="1" dirty="0" err="1"/>
              <a:t>HttpCommand</a:t>
            </a:r>
            <a:r>
              <a:rPr lang="en-US" dirty="0"/>
              <a:t> is our HTTP client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4E6BD4-7400-497B-B7A6-CD22C04C1A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59E835E-A062-4AB8-B00E-08145D59C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08" y="1167594"/>
            <a:ext cx="1843690" cy="88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cker Logo, history, meaning, symbol, PNG">
            <a:extLst>
              <a:ext uri="{FF2B5EF4-FFF2-40B4-BE49-F238E27FC236}">
                <a16:creationId xmlns:a16="http://schemas.microsoft.com/office/drawing/2014/main" id="{3F93A8D0-6384-426E-91B2-D4E747DAD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202" y="2516337"/>
            <a:ext cx="2328850" cy="13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5D26DF-11C4-442C-9E6C-BF36198EE53B}"/>
              </a:ext>
            </a:extLst>
          </p:cNvPr>
          <p:cNvSpPr txBox="1"/>
          <p:nvPr/>
        </p:nvSpPr>
        <p:spPr>
          <a:xfrm>
            <a:off x="6981257" y="1992803"/>
            <a:ext cx="1728192" cy="354968"/>
          </a:xfrm>
          <a:prstGeom prst="rect">
            <a:avLst/>
          </a:prstGeom>
          <a:ln>
            <a:solidFill>
              <a:srgbClr val="0C3747"/>
            </a:solidFill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HTTP(s) / JSON</a:t>
            </a:r>
            <a:endParaRPr lang="en-DK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45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69FB8C-FC9D-6074-4472-182F41285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1700" b="1" dirty="0"/>
              <a:t>Link</a:t>
            </a:r>
            <a:r>
              <a:rPr lang="en-GB" sz="1700" dirty="0"/>
              <a:t> 4.0 was included with v19.0. Highlights include:</a:t>
            </a:r>
          </a:p>
          <a:p>
            <a:pPr lvl="1">
              <a:spcAft>
                <a:spcPts val="600"/>
              </a:spcAft>
            </a:pPr>
            <a:r>
              <a:rPr lang="en-GB" sz="1300" dirty="0"/>
              <a:t>Link a single namespace or class file</a:t>
            </a:r>
          </a:p>
          <a:p>
            <a:pPr lvl="1">
              <a:spcAft>
                <a:spcPts val="600"/>
              </a:spcAft>
            </a:pPr>
            <a:r>
              <a:rPr lang="en-GB" sz="1300" dirty="0"/>
              <a:t>Default to current namespace if no namespace specified</a:t>
            </a:r>
          </a:p>
          <a:p>
            <a:pPr lvl="1">
              <a:spcAft>
                <a:spcPts val="600"/>
              </a:spcAft>
            </a:pPr>
            <a:r>
              <a:rPr lang="en-GB" sz="1300" dirty="0"/>
              <a:t>Configuration files</a:t>
            </a:r>
          </a:p>
          <a:p>
            <a:pPr lvl="1">
              <a:spcAft>
                <a:spcPts val="600"/>
              </a:spcAft>
            </a:pPr>
            <a:r>
              <a:rPr lang="en-GB" sz="1300" dirty="0"/>
              <a:t>Support for simple text vectors, vectors of text vectors, and character matrices in simple text files (rather than using array notation)</a:t>
            </a:r>
          </a:p>
          <a:p>
            <a:pPr>
              <a:spcAft>
                <a:spcPts val="600"/>
              </a:spcAft>
            </a:pPr>
            <a:r>
              <a:rPr lang="en-GB" sz="1700" dirty="0"/>
              <a:t>The </a:t>
            </a:r>
            <a:r>
              <a:rPr lang="en-GB" sz="1700" b="1" dirty="0"/>
              <a:t>Cider</a:t>
            </a:r>
            <a:r>
              <a:rPr lang="en-GB" sz="1700" dirty="0"/>
              <a:t> project manager and the </a:t>
            </a:r>
            <a:r>
              <a:rPr lang="en-GB" sz="1700" b="1" dirty="0"/>
              <a:t>Tatin</a:t>
            </a:r>
            <a:r>
              <a:rPr lang="en-GB" sz="1700" dirty="0"/>
              <a:t> package manager are bundled with v19.0</a:t>
            </a:r>
          </a:p>
          <a:p>
            <a:pPr>
              <a:spcAft>
                <a:spcPts val="600"/>
              </a:spcAft>
            </a:pPr>
            <a:r>
              <a:rPr lang="en-GB" sz="1700" dirty="0"/>
              <a:t>Dyalog is starting to distribute tools as </a:t>
            </a:r>
            <a:r>
              <a:rPr lang="en-GB" sz="1700" b="1" dirty="0"/>
              <a:t>Tatin</a:t>
            </a:r>
            <a:r>
              <a:rPr lang="en-GB" sz="1700" dirty="0"/>
              <a:t> packages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267F5C-26C5-AE65-9062-AC543250D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a-DK" dirty="0"/>
              <a:t>Source Code Management</a:t>
            </a:r>
            <a:endParaRPr lang="en-GB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D008348B-589D-3060-78D8-E33A5940A83B}"/>
              </a:ext>
            </a:extLst>
          </p:cNvPr>
          <p:cNvSpPr txBox="1">
            <a:spLocks/>
          </p:cNvSpPr>
          <p:nvPr/>
        </p:nvSpPr>
        <p:spPr>
          <a:xfrm>
            <a:off x="6228522" y="166476"/>
            <a:ext cx="2719473" cy="8878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da-DK" sz="2800" dirty="0"/>
              <a:t>Productivity</a:t>
            </a:r>
            <a:br>
              <a:rPr lang="da-DK" sz="2800" dirty="0"/>
            </a:br>
            <a:r>
              <a:rPr lang="da-DK" sz="2800" dirty="0"/>
              <a:t> &amp; IDE</a:t>
            </a:r>
            <a:endParaRPr lang="en-GB" sz="2800" dirty="0"/>
          </a:p>
        </p:txBody>
      </p:sp>
      <p:pic>
        <p:nvPicPr>
          <p:cNvPr id="3" name="Picture 2" descr="Link to Tatin main page">
            <a:extLst>
              <a:ext uri="{FF2B5EF4-FFF2-40B4-BE49-F238E27FC236}">
                <a16:creationId xmlns:a16="http://schemas.microsoft.com/office/drawing/2014/main" id="{23653D18-5F3C-DCCA-FCB2-2475A3341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58" y="3603402"/>
            <a:ext cx="903563" cy="9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BF2BB43-CFF8-C313-AB5B-65B6B7C8CC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7547" y="1163284"/>
            <a:ext cx="952986" cy="903563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3DC0711-8CF5-1D37-8D2E-FCC1B7826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auto">
          <a:xfrm>
            <a:off x="6416039" y="2347314"/>
            <a:ext cx="887895" cy="88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008366-64E7-BFA1-8BD5-15D5E0662C8C}"/>
              </a:ext>
            </a:extLst>
          </p:cNvPr>
          <p:cNvSpPr txBox="1"/>
          <p:nvPr/>
        </p:nvSpPr>
        <p:spPr>
          <a:xfrm>
            <a:off x="7668674" y="1264925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Link</a:t>
            </a:r>
            <a:br>
              <a:rPr lang="da-DK" dirty="0"/>
            </a:br>
            <a:r>
              <a:rPr lang="da-DK" dirty="0"/>
              <a:t>(source)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D25FD3-ED06-BA5D-6B27-2772AAA731FF}"/>
              </a:ext>
            </a:extLst>
          </p:cNvPr>
          <p:cNvSpPr txBox="1"/>
          <p:nvPr/>
        </p:nvSpPr>
        <p:spPr>
          <a:xfrm>
            <a:off x="7333172" y="2468095"/>
            <a:ext cx="1135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Cider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projects</a:t>
            </a:r>
            <a:r>
              <a:rPr lang="da-DK" dirty="0"/>
              <a:t>)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C21FA7-208D-3283-8B6F-4C86B8AC1354}"/>
              </a:ext>
            </a:extLst>
          </p:cNvPr>
          <p:cNvSpPr txBox="1"/>
          <p:nvPr/>
        </p:nvSpPr>
        <p:spPr>
          <a:xfrm>
            <a:off x="6907889" y="3732017"/>
            <a:ext cx="1257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Tatin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packages</a:t>
            </a:r>
            <a:r>
              <a:rPr lang="da-DK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23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0050875-4E60-FD0A-E729-B2892D27E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608" y="-438"/>
            <a:ext cx="6780691" cy="50112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8C78AC-A49F-4CC8-A63F-7CEE646DD5C3}"/>
              </a:ext>
            </a:extLst>
          </p:cNvPr>
          <p:cNvSpPr/>
          <p:nvPr/>
        </p:nvSpPr>
        <p:spPr>
          <a:xfrm>
            <a:off x="1174214" y="4097079"/>
            <a:ext cx="6698085" cy="9137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3619DF-CE3D-32AB-98B9-72392384A216}"/>
              </a:ext>
            </a:extLst>
          </p:cNvPr>
          <p:cNvSpPr/>
          <p:nvPr/>
        </p:nvSpPr>
        <p:spPr>
          <a:xfrm>
            <a:off x="1174214" y="2931790"/>
            <a:ext cx="6698086" cy="11652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1E0966-7C3F-0DB3-58FB-03E89208D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418" y="-438"/>
            <a:ext cx="2391109" cy="5334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 descr="Link to Tatin main page">
            <a:extLst>
              <a:ext uri="{FF2B5EF4-FFF2-40B4-BE49-F238E27FC236}">
                <a16:creationId xmlns:a16="http://schemas.microsoft.com/office/drawing/2014/main" id="{A98BA3FD-E1F9-0BED-0883-A68DBE5E3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121" y="119737"/>
            <a:ext cx="903563" cy="9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43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0050875-4E60-FD0A-E729-B2892D27E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359" y="-1501434"/>
            <a:ext cx="6780691" cy="50112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8C78AC-A49F-4CC8-A63F-7CEE646DD5C3}"/>
              </a:ext>
            </a:extLst>
          </p:cNvPr>
          <p:cNvSpPr/>
          <p:nvPr/>
        </p:nvSpPr>
        <p:spPr>
          <a:xfrm>
            <a:off x="1179965" y="3462068"/>
            <a:ext cx="6698085" cy="3393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6E19F-C84D-DDC3-7D37-EE3FFE4D45F1}"/>
              </a:ext>
            </a:extLst>
          </p:cNvPr>
          <p:cNvSpPr txBox="1"/>
          <p:nvPr/>
        </p:nvSpPr>
        <p:spPr>
          <a:xfrm>
            <a:off x="1139708" y="3523904"/>
            <a:ext cx="12202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00" u="sng" dirty="0" err="1">
                <a:solidFill>
                  <a:schemeClr val="accent1">
                    <a:lumMod val="75000"/>
                  </a:schemeClr>
                </a:solidFill>
                <a:latin typeface="APL385 Unicode" panose="020B0709000202000203" pitchFamily="49" charset="0"/>
              </a:rPr>
              <a:t>dyalog-APLProcess</a:t>
            </a:r>
            <a:endParaRPr lang="en-GB" sz="800" u="sng" dirty="0">
              <a:solidFill>
                <a:schemeClr val="accent1">
                  <a:lumMod val="75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8848571D-C7F0-C065-71ED-2C148C65012D}"/>
              </a:ext>
            </a:extLst>
          </p:cNvPr>
          <p:cNvSpPr/>
          <p:nvPr/>
        </p:nvSpPr>
        <p:spPr>
          <a:xfrm>
            <a:off x="103517" y="3635608"/>
            <a:ext cx="1397479" cy="1303696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/>
              <a:t>Coming Soon!</a:t>
            </a:r>
            <a:endParaRPr lang="en-GB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D39E0-DC9D-A432-36A0-E413819BA139}"/>
              </a:ext>
            </a:extLst>
          </p:cNvPr>
          <p:cNvSpPr txBox="1"/>
          <p:nvPr/>
        </p:nvSpPr>
        <p:spPr>
          <a:xfrm>
            <a:off x="2786002" y="3505862"/>
            <a:ext cx="25763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 err="1">
                <a:latin typeface="Segoe UI" panose="020B0502040204020203" pitchFamily="34" charset="0"/>
                <a:cs typeface="Segoe UI" panose="020B0502040204020203" pitchFamily="34" charset="0"/>
              </a:rPr>
              <a:t>Launch</a:t>
            </a:r>
            <a:r>
              <a:rPr lang="da-DK" sz="900" dirty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da-DK" sz="900" dirty="0" err="1">
                <a:latin typeface="Segoe UI" panose="020B0502040204020203" pitchFamily="34" charset="0"/>
                <a:cs typeface="Segoe UI" panose="020B0502040204020203" pitchFamily="34" charset="0"/>
              </a:rPr>
              <a:t>manage</a:t>
            </a:r>
            <a:r>
              <a:rPr lang="da-DK" sz="9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a-DK" sz="900" dirty="0" err="1">
                <a:latin typeface="Segoe UI" panose="020B0502040204020203" pitchFamily="34" charset="0"/>
                <a:cs typeface="Segoe UI" panose="020B0502040204020203" pitchFamily="34" charset="0"/>
              </a:rPr>
              <a:t>processes</a:t>
            </a:r>
            <a:r>
              <a:rPr lang="da-DK" sz="900" dirty="0">
                <a:latin typeface="Segoe UI" panose="020B0502040204020203" pitchFamily="34" charset="0"/>
                <a:cs typeface="Segoe UI" panose="020B0502040204020203" pitchFamily="34" charset="0"/>
              </a:rPr>
              <a:t> on all platforms</a:t>
            </a:r>
            <a:endParaRPr lang="en-GB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Link to Tatin main page">
            <a:extLst>
              <a:ext uri="{FF2B5EF4-FFF2-40B4-BE49-F238E27FC236}">
                <a16:creationId xmlns:a16="http://schemas.microsoft.com/office/drawing/2014/main" id="{D801DDEB-73B4-4A1C-C87D-07CD6F48D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121" y="119737"/>
            <a:ext cx="903563" cy="9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8860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86E777-E192-2A37-40D7-AF82940B6CA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771B2-B278-A403-D16B-76039C7BA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339EF9-A7DE-BBF9-AFF9-3E2D3527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B1786A-439B-7116-1638-520120626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977"/>
          <a:stretch/>
        </p:blipFill>
        <p:spPr>
          <a:xfrm>
            <a:off x="0" y="0"/>
            <a:ext cx="9144000" cy="293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81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86E777-E192-2A37-40D7-AF82940B6CA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771B2-B278-A403-D16B-76039C7BA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339EF9-A7DE-BBF9-AFF9-3E2D3527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B1786A-439B-7116-1638-520120626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454"/>
          <a:stretch/>
        </p:blipFill>
        <p:spPr>
          <a:xfrm>
            <a:off x="0" y="0"/>
            <a:ext cx="9144000" cy="357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69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86E777-E192-2A37-40D7-AF82940B6CA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771B2-B278-A403-D16B-76039C7BA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339EF9-A7DE-BBF9-AFF9-3E2D3527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EE64F8-13E1-A77B-B510-FAFD4056C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B1786A-439B-7116-1638-520120626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59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230B7C1-5149-24F6-F1B3-48D1AB12B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Tatin</a:t>
            </a:r>
            <a:r>
              <a:rPr lang="da-DK" dirty="0"/>
              <a:t> and Cider </a:t>
            </a:r>
            <a:r>
              <a:rPr lang="da-DK" dirty="0" err="1"/>
              <a:t>included</a:t>
            </a:r>
            <a:r>
              <a:rPr lang="da-DK" dirty="0"/>
              <a:t>…</a:t>
            </a:r>
            <a:endParaRPr lang="en-GB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18227E45-1F5F-2703-8983-1272FC07F041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88B7C42-6AAE-9D03-8978-DAE81697A92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367238" y="1036800"/>
            <a:ext cx="8776762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Dyalog APL/W Version 19.0.49074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Serial number: 000013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Tue Apr 16 13:34:28 2024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PL385 Unicode" panose="020B0709000202000203" pitchFamily="49" charset="0"/>
              </a:rPr>
              <a:t>      ]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PL385 Unicode" panose="020B0709000202000203" pitchFamily="49" charset="0"/>
              </a:rPr>
              <a:t>tools.activate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PL385 Unicode" panose="020B0709000202000203" pitchFamily="49" charset="0"/>
              </a:rPr>
              <a:t> all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Rebuilding user command cache... done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Restart APL to complete activation. 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cmddir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set to: …;C:/…/Dyalog APL 19.0 Unicode Files/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SessionExtensions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/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CiderTatin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PL385 Unicode" panose="020B0709000202000203" pitchFamily="49" charset="0"/>
              </a:rPr>
              <a:t>      ]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PL385 Unicode" panose="020B0709000202000203" pitchFamily="49" charset="0"/>
              </a:rPr>
              <a:t>tatin.loadPackages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PL385 Unicode" panose="020B0709000202000203" pitchFamily="49" charset="0"/>
              </a:rPr>
              <a:t>dyalog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PL385 Unicode" panose="020B0709000202000203" pitchFamily="49" charset="0"/>
              </a:rPr>
              <a:t>-Jarvis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1 package loaded into #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PL385 Unicode" panose="020B0709000202000203" pitchFamily="49" charset="0"/>
              </a:rPr>
              <a:t>ij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PL385 Unicode" panose="020B0709000202000203" pitchFamily="49" charset="0"/>
              </a:rPr>
              <a:t>←⎕NEW Jarvis</a:t>
            </a:r>
            <a:b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PL385 Unicode" panose="020B0709000202000203" pitchFamily="49" charset="0"/>
              </a:rPr>
              <a:t>ij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PL385 Unicode" panose="020B0709000202000203" pitchFamily="49" charset="0"/>
              </a:rPr>
              <a:t>.⎕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PL385 Unicode" panose="020B0709000202000203" pitchFamily="49" charset="0"/>
              </a:rPr>
              <a:t>nl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PL385 Unicode" panose="020B0709000202000203" pitchFamily="49" charset="0"/>
              </a:rPr>
              <a:t> -2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AcceptFrom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AllowFormData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AllowGETs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AppCloseFn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AppInitFn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AuthenticateFn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… 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…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SessionUseCookie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UseZip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ValidateRequestFn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WaitTimeout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ZipLevel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82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12619</TotalTime>
  <Words>1000</Words>
  <Application>Microsoft Office PowerPoint</Application>
  <PresentationFormat>On-screen Show (16:9)</PresentationFormat>
  <Paragraphs>89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Wingdings</vt:lpstr>
      <vt:lpstr>Courier New</vt:lpstr>
      <vt:lpstr>APL385 Unicode</vt:lpstr>
      <vt:lpstr>Calibri</vt:lpstr>
      <vt:lpstr>Arial</vt:lpstr>
      <vt:lpstr>Segoe UI</vt:lpstr>
      <vt:lpstr>Wingdings 2</vt:lpstr>
      <vt:lpstr>Sarabun</vt:lpstr>
      <vt:lpstr>Office Theme</vt:lpstr>
      <vt:lpstr>Mortens Favourite Version 19.0 Features</vt:lpstr>
      <vt:lpstr>Mortens Favourite v19.0 Features</vt:lpstr>
      <vt:lpstr>Source Code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Tatin and Cider included…</vt:lpstr>
      <vt:lpstr>The NuGet Tool…</vt:lpstr>
      <vt:lpstr>PowerPoint Presentation</vt:lpstr>
      <vt:lpstr>PowerPoint Presentation</vt:lpstr>
      <vt:lpstr>PowerPoint Presentation</vt:lpstr>
      <vt:lpstr>PowerPoint Presentation</vt:lpstr>
      <vt:lpstr>The NuGet Tool…</vt:lpstr>
      <vt:lpstr>Cider Project Manager</vt:lpstr>
      <vt:lpstr>Token Allocation</vt:lpstr>
      <vt:lpstr>Multiple Session Log Files</vt:lpstr>
      <vt:lpstr>Multiple Session Log Files…</vt:lpstr>
      <vt:lpstr>Log Files - Intended Usage Pattern</vt:lpstr>
      <vt:lpstr>)ed foo[123]</vt:lpstr>
      <vt:lpstr>Arrays in "Plain" Text Files</vt:lpstr>
      <vt:lpstr>–text=aplan   (default)</vt:lpstr>
      <vt:lpstr>PowerPoint Presentation</vt:lpstr>
      <vt:lpstr>text=plain is experimental</vt:lpstr>
      <vt:lpstr>Service Orientation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Morten Kromberg</cp:lastModifiedBy>
  <cp:revision>263</cp:revision>
  <dcterms:created xsi:type="dcterms:W3CDTF">2019-07-25T11:46:05Z</dcterms:created>
  <dcterms:modified xsi:type="dcterms:W3CDTF">2024-04-30T12:56:12Z</dcterms:modified>
</cp:coreProperties>
</file>