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903" r:id="rId3"/>
    <p:sldId id="962" r:id="rId4"/>
    <p:sldId id="947" r:id="rId5"/>
    <p:sldId id="946" r:id="rId6"/>
    <p:sldId id="952" r:id="rId7"/>
    <p:sldId id="953" r:id="rId8"/>
    <p:sldId id="959" r:id="rId9"/>
    <p:sldId id="954" r:id="rId10"/>
    <p:sldId id="956" r:id="rId11"/>
    <p:sldId id="957" r:id="rId12"/>
    <p:sldId id="951" r:id="rId13"/>
    <p:sldId id="948" r:id="rId14"/>
    <p:sldId id="961" r:id="rId15"/>
    <p:sldId id="960" r:id="rId16"/>
    <p:sldId id="963" r:id="rId17"/>
    <p:sldId id="958" r:id="rId18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21"/>
    </p:embeddedFont>
    <p:embeddedFont>
      <p:font typeface="Sarabun" panose="020B0604020202020204" charset="-34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390385-980F-453B-8F5F-85DF3D1160A4}">
          <p14:sldIdLst>
            <p14:sldId id="257"/>
            <p14:sldId id="903"/>
            <p14:sldId id="962"/>
            <p14:sldId id="947"/>
            <p14:sldId id="946"/>
            <p14:sldId id="952"/>
            <p14:sldId id="953"/>
            <p14:sldId id="959"/>
            <p14:sldId id="954"/>
            <p14:sldId id="956"/>
            <p14:sldId id="957"/>
          </p14:sldIdLst>
        </p14:section>
        <p14:section name="Untitled Section" id="{11EF5AD0-76D0-4FDA-B6D9-5BD85B151043}">
          <p14:sldIdLst>
            <p14:sldId id="951"/>
            <p14:sldId id="948"/>
            <p14:sldId id="961"/>
            <p14:sldId id="960"/>
            <p14:sldId id="963"/>
            <p14:sldId id="958"/>
          </p14:sldIdLst>
        </p14:section>
        <p14:section name="Untitled Section" id="{3E6CB6E8-B322-4F89-BC38-7A536AEE26D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5508" autoAdjust="0"/>
  </p:normalViewPr>
  <p:slideViewPr>
    <p:cSldViewPr snapToGrid="0">
      <p:cViewPr varScale="1">
        <p:scale>
          <a:sx n="136" d="100"/>
          <a:sy n="136" d="100"/>
        </p:scale>
        <p:origin x="75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NUL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19/02/2026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19/02/2026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Mainz, April 30</a:t>
            </a:r>
            <a:r>
              <a:rPr lang="en-GB" sz="1600" kern="700" spc="-20" baseline="30000" dirty="0">
                <a:solidFill>
                  <a:srgbClr val="3B475E"/>
                </a:solidFill>
                <a:latin typeface="Sarabun" panose="00000500000000000000" pitchFamily="2" charset="-34"/>
              </a:rPr>
              <a:t>th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2024</a:t>
            </a:r>
          </a:p>
        </p:txBody>
      </p:sp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0F2C20E-0B5D-D1E2-2133-0E48D81028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14680" y="377771"/>
            <a:ext cx="300686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PL Germany e.V.">
            <a:extLst>
              <a:ext uri="{FF2B5EF4-FFF2-40B4-BE49-F238E27FC236}">
                <a16:creationId xmlns:a16="http://schemas.microsoft.com/office/drawing/2014/main" id="{007BB50B-87EC-9B79-7B7A-D80ABF97C8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82" y="321500"/>
            <a:ext cx="2622838" cy="6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369DE39-329B-749B-A7A3-A4E61957065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1C93D6E0-C7DD-6C1D-3A8B-F53AA3C9E5E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22492172-4A07-CFD7-8D10-0463DBD22D0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46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7605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56572" y="4656288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Avoiding Execute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0B2AD1-718D-876C-8C3C-F603B9398C24}"/>
              </a:ext>
            </a:extLst>
          </p:cNvPr>
          <p:cNvSpPr txBox="1"/>
          <p:nvPr userDrawn="1"/>
        </p:nvSpPr>
        <p:spPr>
          <a:xfrm>
            <a:off x="7854071" y="4649012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Spring '24</a:t>
            </a:r>
            <a:endParaRPr lang="en-GB" sz="1600" dirty="0"/>
          </a:p>
        </p:txBody>
      </p:sp>
      <p:pic>
        <p:nvPicPr>
          <p:cNvPr id="7" name="Picture 2" descr="APL Germany e.V.">
            <a:extLst>
              <a:ext uri="{FF2B5EF4-FFF2-40B4-BE49-F238E27FC236}">
                <a16:creationId xmlns:a16="http://schemas.microsoft.com/office/drawing/2014/main" id="{2FABD63E-E378-B217-957F-37868F98C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51" y="4623597"/>
            <a:ext cx="1544520" cy="3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63" r:id="rId6"/>
    <p:sldLayoutId id="2147483666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0" y="1688053"/>
            <a:ext cx="8122940" cy="1767394"/>
          </a:xfrm>
        </p:spPr>
        <p:txBody>
          <a:bodyPr/>
          <a:lstStyle/>
          <a:p>
            <a:r>
              <a:rPr lang="da-DK" dirty="0" err="1"/>
              <a:t>Avoiding</a:t>
            </a:r>
            <a:r>
              <a:rPr lang="da-DK" dirty="0"/>
              <a:t> </a:t>
            </a:r>
            <a:r>
              <a:rPr lang="da-DK" dirty="0" err="1"/>
              <a:t>Execute</a:t>
            </a:r>
            <a:br>
              <a:rPr lang="da-DK" dirty="0"/>
            </a:br>
            <a:br>
              <a:rPr lang="da-DK" sz="1200" dirty="0"/>
            </a:br>
            <a:r>
              <a:rPr lang="da-DK" sz="2400" dirty="0"/>
              <a:t>(System </a:t>
            </a:r>
            <a:r>
              <a:rPr lang="da-DK" sz="2400" dirty="0" err="1"/>
              <a:t>functions</a:t>
            </a:r>
            <a:r>
              <a:rPr lang="da-DK" sz="2400" dirty="0"/>
              <a:t> for </a:t>
            </a:r>
            <a:r>
              <a:rPr lang="da-DK" sz="2400" dirty="0" err="1"/>
              <a:t>getting</a:t>
            </a:r>
            <a:r>
              <a:rPr lang="da-DK" sz="2400" dirty="0"/>
              <a:t> and </a:t>
            </a:r>
            <a:r>
              <a:rPr lang="da-DK" sz="2400" dirty="0" err="1"/>
              <a:t>setting</a:t>
            </a:r>
            <a:r>
              <a:rPr lang="da-DK" sz="2400" dirty="0"/>
              <a:t> variable </a:t>
            </a:r>
            <a:r>
              <a:rPr lang="da-DK" sz="2400" dirty="0" err="1"/>
              <a:t>values</a:t>
            </a:r>
            <a:r>
              <a:rPr lang="da-DK" sz="2400" dirty="0"/>
              <a:t>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Morten Kromberg</a:t>
            </a:r>
            <a:r>
              <a:rPr lang="en-GB" dirty="0"/>
              <a:t>, CTO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99F75A-CB0C-3683-5746-8F848177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36473" cy="3242040"/>
          </a:xfrm>
        </p:spPr>
        <p:txBody>
          <a:bodyPr>
            <a:normAutofit/>
          </a:bodyPr>
          <a:lstStyle/>
          <a:p>
            <a:r>
              <a:rPr lang="da-DK" dirty="0" err="1">
                <a:latin typeface="+mn-lt"/>
              </a:rPr>
              <a:t>Create</a:t>
            </a:r>
            <a:r>
              <a:rPr lang="da-DK" dirty="0">
                <a:latin typeface="+mn-lt"/>
              </a:rPr>
              <a:t> a </a:t>
            </a:r>
            <a:r>
              <a:rPr lang="da-DK" dirty="0" err="1">
                <a:latin typeface="APL385 Unicode" panose="020B0709000202000203" pitchFamily="49" charset="0"/>
              </a:rPr>
              <a:t>merged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namespace</a:t>
            </a:r>
            <a:r>
              <a:rPr lang="da-DK" dirty="0">
                <a:latin typeface="+mn-lt"/>
              </a:rPr>
              <a:t>, </a:t>
            </a:r>
            <a:r>
              <a:rPr lang="da-DK" dirty="0" err="1">
                <a:latin typeface="+mn-lt"/>
              </a:rPr>
              <a:t>where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values</a:t>
            </a:r>
            <a:r>
              <a:rPr lang="da-DK" dirty="0">
                <a:latin typeface="+mn-lt"/>
              </a:rPr>
              <a:t> from </a:t>
            </a:r>
            <a:r>
              <a:rPr lang="da-DK" dirty="0">
                <a:latin typeface="APL385 Unicode" panose="020B0709000202000203" pitchFamily="49" charset="0"/>
              </a:rPr>
              <a:t>input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overwrite</a:t>
            </a:r>
            <a:r>
              <a:rPr lang="da-DK" dirty="0">
                <a:latin typeface="+mn-lt"/>
              </a:rPr>
              <a:t> </a:t>
            </a:r>
            <a:r>
              <a:rPr lang="da-DK" dirty="0">
                <a:latin typeface="APL385 Unicode" panose="020B0709000202000203" pitchFamily="49" charset="0"/>
              </a:rPr>
              <a:t>defaults</a:t>
            </a:r>
            <a:endParaRPr lang="da-DK" dirty="0">
              <a:latin typeface="+mn-lt"/>
            </a:endParaRPr>
          </a:p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     </a:t>
            </a:r>
            <a:r>
              <a:rPr lang="da-DK" dirty="0" err="1">
                <a:latin typeface="APL385 Unicode" panose="020B0709000202000203" pitchFamily="49" charset="0"/>
              </a:rPr>
              <a:t>merged←input</a:t>
            </a:r>
            <a:r>
              <a:rPr lang="da-DK" dirty="0">
                <a:latin typeface="APL385 Unicode" panose="020B0709000202000203" pitchFamily="49" charset="0"/>
              </a:rPr>
              <a:t> ⎕NG defaults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</a:t>
            </a:r>
            <a:endParaRPr lang="da-DK" sz="2000" dirty="0">
              <a:latin typeface="APL385 Unicode" panose="020B0709000202000203" pitchFamily="49" charset="0"/>
            </a:endParaRPr>
          </a:p>
          <a:p>
            <a:r>
              <a:rPr lang="da-DK" dirty="0" err="1">
                <a:latin typeface="+mn-lt"/>
              </a:rPr>
              <a:t>Merge</a:t>
            </a:r>
            <a:r>
              <a:rPr lang="da-DK" dirty="0">
                <a:latin typeface="+mn-lt"/>
              </a:rPr>
              <a:t> a </a:t>
            </a:r>
            <a:r>
              <a:rPr lang="da-DK" dirty="0" err="1">
                <a:latin typeface="+mn-lt"/>
              </a:rPr>
              <a:t>hierarchy</a:t>
            </a:r>
            <a:r>
              <a:rPr lang="da-DK" dirty="0">
                <a:latin typeface="+mn-lt"/>
              </a:rPr>
              <a:t> of </a:t>
            </a:r>
            <a:r>
              <a:rPr lang="da-DK" dirty="0" err="1">
                <a:latin typeface="+mn-lt"/>
              </a:rPr>
              <a:t>value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sources</a:t>
            </a:r>
            <a:r>
              <a:rPr lang="da-DK" dirty="0">
                <a:latin typeface="+mn-lt"/>
              </a:rPr>
              <a:t> (</a:t>
            </a:r>
            <a:r>
              <a:rPr lang="da-DK" dirty="0" err="1">
                <a:latin typeface="+mn-lt"/>
              </a:rPr>
              <a:t>e.g</a:t>
            </a:r>
            <a:r>
              <a:rPr lang="da-DK" dirty="0">
                <a:latin typeface="+mn-lt"/>
              </a:rPr>
              <a:t>. </a:t>
            </a:r>
            <a:r>
              <a:rPr lang="da-DK" dirty="0" err="1">
                <a:latin typeface="+mn-lt"/>
              </a:rPr>
              <a:t>configuration</a:t>
            </a:r>
            <a:r>
              <a:rPr lang="da-DK" dirty="0">
                <a:latin typeface="+mn-lt"/>
              </a:rPr>
              <a:t>):</a:t>
            </a:r>
          </a:p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     </a:t>
            </a:r>
            <a:r>
              <a:rPr lang="da-DK" dirty="0" err="1">
                <a:latin typeface="APL385 Unicode" panose="020B0709000202000203" pitchFamily="49" charset="0"/>
              </a:rPr>
              <a:t>new←⎕NG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namespaces</a:t>
            </a:r>
            <a:endParaRPr lang="da-DK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49009-399D-F261-91F9-71CA0F76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87672" cy="685535"/>
          </a:xfrm>
        </p:spPr>
        <p:txBody>
          <a:bodyPr/>
          <a:lstStyle/>
          <a:p>
            <a:r>
              <a:rPr lang="da-DK" dirty="0" err="1">
                <a:latin typeface="Sarabun" panose="020B0604020202020204" charset="-34"/>
                <a:cs typeface="Sarabun" panose="020B0604020202020204" charset="-34"/>
              </a:rPr>
              <a:t>Merge</a:t>
            </a:r>
            <a:r>
              <a:rPr lang="da-DK" dirty="0">
                <a:latin typeface="Sarabun" panose="020B0604020202020204" charset="-34"/>
                <a:cs typeface="Sarabun" panose="020B0604020202020204" charset="-34"/>
              </a:rPr>
              <a:t> </a:t>
            </a:r>
            <a:r>
              <a:rPr lang="da-DK" dirty="0" err="1">
                <a:latin typeface="Sarabun" panose="020B0604020202020204" charset="-34"/>
                <a:cs typeface="Sarabun" panose="020B0604020202020204" charset="-34"/>
              </a:rPr>
              <a:t>Namespaces</a:t>
            </a:r>
            <a:endParaRPr lang="en-GB" dirty="0">
              <a:latin typeface="Sarabun" panose="020B0604020202020204" charset="-34"/>
              <a:cs typeface="Sarabun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29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99F75A-CB0C-3683-5746-8F848177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36473" cy="3242040"/>
          </a:xfrm>
        </p:spPr>
        <p:txBody>
          <a:bodyPr>
            <a:normAutofit/>
          </a:bodyPr>
          <a:lstStyle/>
          <a:p>
            <a:r>
              <a:rPr lang="da-DK" dirty="0">
                <a:latin typeface="+mn-lt"/>
              </a:rPr>
              <a:t>Return </a:t>
            </a:r>
            <a:r>
              <a:rPr lang="da-DK" dirty="0" err="1">
                <a:latin typeface="+mn-lt"/>
              </a:rPr>
              <a:t>names</a:t>
            </a:r>
            <a:r>
              <a:rPr lang="da-DK" dirty="0">
                <a:latin typeface="+mn-lt"/>
              </a:rPr>
              <a:t> </a:t>
            </a:r>
            <a:r>
              <a:rPr lang="da-DK" b="1" dirty="0">
                <a:latin typeface="+mn-lt"/>
              </a:rPr>
              <a:t>and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values</a:t>
            </a:r>
            <a:r>
              <a:rPr lang="da-DK" dirty="0">
                <a:latin typeface="+mn-lt"/>
              </a:rPr>
              <a:t> for given </a:t>
            </a:r>
            <a:r>
              <a:rPr lang="da-DK" dirty="0" err="1">
                <a:latin typeface="+mn-lt"/>
              </a:rPr>
              <a:t>name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classes</a:t>
            </a:r>
            <a:endParaRPr lang="da-DK" dirty="0">
              <a:latin typeface="+mn-lt"/>
            </a:endParaRPr>
          </a:p>
          <a:p>
            <a:pPr marL="0" indent="0">
              <a:buNone/>
            </a:pPr>
            <a:br>
              <a:rPr lang="da-DK" dirty="0">
                <a:latin typeface="APL385 Unicode" panose="020B0709000202000203" pitchFamily="49" charset="0"/>
              </a:rPr>
            </a:br>
            <a:r>
              <a:rPr lang="da-DK" sz="1900" dirty="0">
                <a:latin typeface="APL385 Unicode" panose="020B0709000202000203" pitchFamily="49" charset="0"/>
              </a:rPr>
              <a:t>    (</a:t>
            </a:r>
            <a:r>
              <a:rPr lang="da-DK" sz="1900" dirty="0" err="1">
                <a:latin typeface="APL385 Unicode" panose="020B0709000202000203" pitchFamily="49" charset="0"/>
              </a:rPr>
              <a:t>names</a:t>
            </a:r>
            <a:r>
              <a:rPr lang="da-DK" sz="1900" dirty="0">
                <a:latin typeface="APL385 Unicode" panose="020B0709000202000203" pitchFamily="49" charset="0"/>
              </a:rPr>
              <a:t> </a:t>
            </a:r>
            <a:r>
              <a:rPr lang="da-DK" sz="1900" dirty="0" err="1">
                <a:latin typeface="APL385 Unicode" panose="020B0709000202000203" pitchFamily="49" charset="0"/>
              </a:rPr>
              <a:t>values</a:t>
            </a:r>
            <a:r>
              <a:rPr lang="da-DK" sz="1900" dirty="0">
                <a:latin typeface="APL385 Unicode" panose="020B0709000202000203" pitchFamily="49" charset="0"/>
              </a:rPr>
              <a:t>)←⎕NV 2  ⍝ Positive: </a:t>
            </a:r>
            <a:r>
              <a:rPr lang="da-DK" sz="1900" dirty="0" err="1">
                <a:latin typeface="APL385 Unicode" panose="020B0709000202000203" pitchFamily="49" charset="0"/>
              </a:rPr>
              <a:t>Name</a:t>
            </a:r>
            <a:r>
              <a:rPr lang="da-DK" sz="1900" dirty="0">
                <a:latin typeface="APL385 Unicode" panose="020B0709000202000203" pitchFamily="49" charset="0"/>
              </a:rPr>
              <a:t> Matrix</a:t>
            </a:r>
          </a:p>
          <a:p>
            <a:pPr marL="0" indent="0">
              <a:buNone/>
            </a:pPr>
            <a:r>
              <a:rPr lang="da-DK" sz="1900" dirty="0">
                <a:latin typeface="APL385 Unicode" panose="020B0709000202000203" pitchFamily="49" charset="0"/>
              </a:rPr>
              <a:t>             </a:t>
            </a:r>
            <a:r>
              <a:rPr lang="da-DK" sz="1900" dirty="0" err="1">
                <a:latin typeface="APL385 Unicode" panose="020B0709000202000203" pitchFamily="49" charset="0"/>
              </a:rPr>
              <a:t>pairs←⎕NV</a:t>
            </a:r>
            <a:r>
              <a:rPr lang="da-DK" sz="1900" dirty="0">
                <a:latin typeface="APL385 Unicode" panose="020B0709000202000203" pitchFamily="49" charset="0"/>
              </a:rPr>
              <a:t> ¯2 ⍝ Negative: </a:t>
            </a:r>
            <a:r>
              <a:rPr lang="da-DK" sz="1900" dirty="0" err="1">
                <a:latin typeface="APL385 Unicode" panose="020B0709000202000203" pitchFamily="49" charset="0"/>
              </a:rPr>
              <a:t>Name</a:t>
            </a:r>
            <a:r>
              <a:rPr lang="da-DK" sz="1900" dirty="0">
                <a:latin typeface="APL385 Unicode" panose="020B0709000202000203" pitchFamily="49" charset="0"/>
              </a:rPr>
              <a:t> Value Pairs</a:t>
            </a:r>
          </a:p>
          <a:p>
            <a:pPr marL="0" indent="0">
              <a:buNone/>
            </a:pPr>
            <a:r>
              <a:rPr lang="da-DK" sz="1900" dirty="0">
                <a:latin typeface="APL385 Unicode" panose="020B0709000202000203" pitchFamily="49" charset="0"/>
              </a:rPr>
              <a:t>      </a:t>
            </a:r>
            <a:r>
              <a:rPr lang="da-DK" sz="1900" dirty="0" err="1">
                <a:latin typeface="APL385 Unicode" panose="020B0709000202000203" pitchFamily="49" charset="0"/>
              </a:rPr>
              <a:t>pairs←source</a:t>
            </a:r>
            <a:r>
              <a:rPr lang="da-DK" sz="1900" dirty="0">
                <a:latin typeface="APL385 Unicode" panose="020B0709000202000203" pitchFamily="49" charset="0"/>
              </a:rPr>
              <a:t> ⎕NV ¯2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49009-399D-F261-91F9-71CA0F76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87672" cy="685535"/>
          </a:xfrm>
        </p:spPr>
        <p:txBody>
          <a:bodyPr/>
          <a:lstStyle/>
          <a:p>
            <a:r>
              <a:rPr lang="da-DK" dirty="0" err="1">
                <a:latin typeface="Sarabun" panose="020B0604020202020204" charset="-34"/>
                <a:cs typeface="Sarabun" panose="020B0604020202020204" charset="-34"/>
              </a:rPr>
              <a:t>Get</a:t>
            </a:r>
            <a:r>
              <a:rPr lang="da-DK" dirty="0">
                <a:latin typeface="Sarabun" panose="020B0604020202020204" charset="-34"/>
                <a:cs typeface="Sarabun" panose="020B0604020202020204" charset="-34"/>
              </a:rPr>
              <a:t> </a:t>
            </a:r>
            <a:r>
              <a:rPr lang="da-DK" dirty="0" err="1">
                <a:latin typeface="Sarabun" panose="020B0604020202020204" charset="-34"/>
                <a:cs typeface="Sarabun" panose="020B0604020202020204" charset="-34"/>
              </a:rPr>
              <a:t>Names</a:t>
            </a:r>
            <a:r>
              <a:rPr lang="da-DK" dirty="0">
                <a:latin typeface="Sarabun" panose="020B0604020202020204" charset="-34"/>
                <a:cs typeface="Sarabun" panose="020B0604020202020204" charset="-34"/>
              </a:rPr>
              <a:t> </a:t>
            </a:r>
            <a:r>
              <a:rPr lang="da-DK" b="1" dirty="0">
                <a:latin typeface="Sarabun" panose="020B0604020202020204" charset="-34"/>
                <a:cs typeface="Sarabun" panose="020B0604020202020204" charset="-34"/>
              </a:rPr>
              <a:t>AND</a:t>
            </a:r>
            <a:r>
              <a:rPr lang="da-DK" dirty="0">
                <a:latin typeface="Sarabun" panose="020B0604020202020204" charset="-34"/>
                <a:cs typeface="Sarabun" panose="020B0604020202020204" charset="-34"/>
              </a:rPr>
              <a:t> Values: </a:t>
            </a:r>
            <a:r>
              <a:rPr lang="da-DK" dirty="0">
                <a:latin typeface="APL385 Unicode" panose="020B0709000202000203" pitchFamily="49" charset="0"/>
                <a:cs typeface="Sarabun" panose="020B0604020202020204" charset="-34"/>
              </a:rPr>
              <a:t>⎕NV</a:t>
            </a:r>
            <a:r>
              <a:rPr lang="da-DK" dirty="0">
                <a:latin typeface="Sarabun" panose="020B0604020202020204" charset="-34"/>
                <a:cs typeface="Sarabun" panose="020B0604020202020204" charset="-34"/>
              </a:rPr>
              <a:t> </a:t>
            </a:r>
            <a:endParaRPr lang="en-GB" dirty="0">
              <a:latin typeface="Sarabun" panose="020B0604020202020204" charset="-34"/>
              <a:cs typeface="Sarabun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49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99F75A-CB0C-3683-5746-8F848177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36473" cy="3170275"/>
          </a:xfrm>
        </p:spPr>
        <p:txBody>
          <a:bodyPr>
            <a:normAutofit fontScale="85000" lnSpcReduction="10000"/>
          </a:bodyPr>
          <a:lstStyle/>
          <a:p>
            <a:r>
              <a:rPr lang="da-DK" dirty="0"/>
              <a:t>The </a:t>
            </a:r>
            <a:r>
              <a:rPr lang="da-DK" dirty="0" err="1"/>
              <a:t>existing</a:t>
            </a:r>
            <a:r>
              <a:rPr lang="da-DK" dirty="0"/>
              <a:t> </a:t>
            </a:r>
            <a:r>
              <a:rPr lang="da-DK" dirty="0" err="1"/>
              <a:t>function</a:t>
            </a:r>
            <a:r>
              <a:rPr lang="da-DK" dirty="0"/>
              <a:t> </a:t>
            </a:r>
            <a:r>
              <a:rPr lang="da-DK" dirty="0">
                <a:latin typeface="APL385 Unicode" panose="020B0709000202000203" pitchFamily="49" charset="0"/>
              </a:rPr>
              <a:t>⎕NS</a:t>
            </a:r>
            <a:r>
              <a:rPr lang="da-DK" dirty="0"/>
              <a:t> is </a:t>
            </a:r>
            <a:r>
              <a:rPr lang="da-DK" dirty="0" err="1"/>
              <a:t>extended</a:t>
            </a:r>
            <a:r>
              <a:rPr lang="da-DK" dirty="0"/>
              <a:t> with </a:t>
            </a:r>
            <a:r>
              <a:rPr lang="da-DK" dirty="0" err="1"/>
              <a:t>name</a:t>
            </a:r>
            <a:r>
              <a:rPr lang="da-DK" dirty="0"/>
              <a:t>/</a:t>
            </a:r>
            <a:r>
              <a:rPr lang="da-DK" dirty="0" err="1"/>
              <a:t>value</a:t>
            </a:r>
            <a:r>
              <a:rPr lang="da-DK" dirty="0"/>
              <a:t> pairs:</a:t>
            </a:r>
            <a:br>
              <a:rPr lang="da-DK" dirty="0"/>
            </a:br>
            <a:endParaRPr lang="da-DK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       </a:t>
            </a:r>
            <a:r>
              <a:rPr lang="da-DK" sz="2000" dirty="0" err="1">
                <a:latin typeface="APL385 Unicode" panose="020B0709000202000203" pitchFamily="49" charset="0"/>
              </a:rPr>
              <a:t>ref</a:t>
            </a:r>
            <a:r>
              <a:rPr lang="da-DK" sz="2000" dirty="0"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target ⎕NS ('First' 'Max')('Last' '</a:t>
            </a:r>
            <a:r>
              <a:rPr lang="en-US" sz="2000" dirty="0" err="1">
                <a:latin typeface="APL385 Unicode" panose="020B0709000202000203" pitchFamily="49" charset="0"/>
              </a:rPr>
              <a:t>Munstermann</a:t>
            </a:r>
            <a:r>
              <a:rPr lang="en-US" sz="2000" dirty="0">
                <a:latin typeface="APL385 Unicode" panose="020B0709000202000203" pitchFamily="49" charset="0"/>
              </a:rPr>
              <a:t>')</a:t>
            </a: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       ⍝ </a:t>
            </a:r>
            <a:r>
              <a:rPr lang="da-DK" sz="2000" dirty="0" err="1">
                <a:latin typeface="APL385 Unicode" panose="020B0709000202000203" pitchFamily="49" charset="0"/>
              </a:rPr>
              <a:t>Equivalent</a:t>
            </a:r>
            <a:r>
              <a:rPr lang="da-DK" sz="2000" dirty="0">
                <a:latin typeface="APL385 Unicode" panose="020B0709000202000203" pitchFamily="49" charset="0"/>
              </a:rPr>
              <a:t> to:</a:t>
            </a: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       </a:t>
            </a:r>
            <a:r>
              <a:rPr lang="da-DK" sz="2000" dirty="0" err="1">
                <a:latin typeface="APL385 Unicode" panose="020B0709000202000203" pitchFamily="49" charset="0"/>
              </a:rPr>
              <a:t>target</a:t>
            </a:r>
            <a:r>
              <a:rPr lang="da-DK" sz="2000" dirty="0">
                <a:latin typeface="APL385 Unicode" panose="020B0709000202000203" pitchFamily="49" charset="0"/>
              </a:rPr>
              <a:t>.(First Last)</a:t>
            </a:r>
            <a:r>
              <a:rPr lang="en-US" sz="2000" dirty="0">
                <a:latin typeface="APL385 Unicode" panose="020B0709000202000203" pitchFamily="49" charset="0"/>
              </a:rPr>
              <a:t>←'Max' '</a:t>
            </a:r>
            <a:r>
              <a:rPr lang="en-US" sz="2000" dirty="0" err="1">
                <a:latin typeface="APL385 Unicode" panose="020B0709000202000203" pitchFamily="49" charset="0"/>
              </a:rPr>
              <a:t>Munstermann</a:t>
            </a:r>
            <a:r>
              <a:rPr lang="en-US" sz="2000" dirty="0">
                <a:latin typeface="APL385 Unicode" panose="020B0709000202000203" pitchFamily="49" charset="0"/>
              </a:rPr>
              <a:t>'</a:t>
            </a:r>
            <a:br>
              <a:rPr lang="en-US" sz="2000" dirty="0">
                <a:latin typeface="APL385 Unicode" panose="020B0709000202000203" pitchFamily="49" charset="0"/>
              </a:rPr>
            </a:br>
            <a:endParaRPr lang="da-DK" sz="2000" dirty="0">
              <a:latin typeface="APL385 Unicode" panose="020B0709000202000203" pitchFamily="49" charset="0"/>
            </a:endParaRPr>
          </a:p>
          <a:p>
            <a:r>
              <a:rPr lang="en-GB" dirty="0"/>
              <a:t>NB: if no </a:t>
            </a:r>
            <a:r>
              <a:rPr lang="da-DK" dirty="0" err="1">
                <a:latin typeface="APL385 Unicode" panose="020B0709000202000203" pitchFamily="49" charset="0"/>
              </a:rPr>
              <a:t>target</a:t>
            </a:r>
            <a:r>
              <a:rPr lang="en-GB" dirty="0"/>
              <a:t> is given, a new namespace is created and </a:t>
            </a:r>
            <a:r>
              <a:rPr lang="en-GB" dirty="0">
                <a:latin typeface="APL385 Unicode" panose="020B0709000202000203" pitchFamily="49" charset="0"/>
              </a:rPr>
              <a:t>ref</a:t>
            </a:r>
            <a:r>
              <a:rPr lang="en-GB" dirty="0"/>
              <a:t> points to it</a:t>
            </a:r>
          </a:p>
          <a:p>
            <a:r>
              <a:rPr lang="da-DK" dirty="0" err="1">
                <a:latin typeface="APL385 Unicode" panose="020B0709000202000203" pitchFamily="49" charset="0"/>
              </a:rPr>
              <a:t>target</a:t>
            </a:r>
            <a:r>
              <a:rPr lang="en-GB" dirty="0"/>
              <a:t> can be </a:t>
            </a:r>
            <a:r>
              <a:rPr lang="en-GB" dirty="0">
                <a:latin typeface="APL385 Unicode" panose="020B0709000202000203" pitchFamily="49" charset="0"/>
              </a:rPr>
              <a:t>⎕THIS</a:t>
            </a:r>
            <a:r>
              <a:rPr lang="en-GB" dirty="0"/>
              <a:t> or </a:t>
            </a:r>
            <a:r>
              <a:rPr lang="en-GB" dirty="0">
                <a:latin typeface="APL385 Unicode" panose="020B0709000202000203" pitchFamily="49" charset="0"/>
              </a:rPr>
              <a:t>#</a:t>
            </a:r>
            <a:r>
              <a:rPr lang="en-GB" dirty="0"/>
              <a:t>, of course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49009-399D-F261-91F9-71CA0F76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26872" cy="685535"/>
          </a:xfrm>
        </p:spPr>
        <p:txBody>
          <a:bodyPr/>
          <a:lstStyle/>
          <a:p>
            <a:r>
              <a:rPr lang="da-DK" b="1" dirty="0"/>
              <a:t>SET</a:t>
            </a:r>
            <a:r>
              <a:rPr lang="da-DK" dirty="0"/>
              <a:t> </a:t>
            </a:r>
            <a:r>
              <a:rPr lang="da-DK" dirty="0" err="1"/>
              <a:t>names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name</a:t>
            </a:r>
            <a:r>
              <a:rPr lang="da-DK" dirty="0"/>
              <a:t>/</a:t>
            </a:r>
            <a:r>
              <a:rPr lang="da-DK" dirty="0" err="1"/>
              <a:t>value</a:t>
            </a:r>
            <a:r>
              <a:rPr lang="da-DK" dirty="0"/>
              <a:t> pairs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99F75A-CB0C-3683-5746-8F848177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36473" cy="3242040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have an array of </a:t>
            </a:r>
            <a:r>
              <a:rPr lang="da-DK" dirty="0" err="1"/>
              <a:t>values</a:t>
            </a:r>
            <a:r>
              <a:rPr lang="da-DK" dirty="0"/>
              <a:t>, </a:t>
            </a:r>
            <a:r>
              <a:rPr lang="da-DK" dirty="0" err="1"/>
              <a:t>name</a:t>
            </a:r>
            <a:r>
              <a:rPr lang="da-DK" dirty="0"/>
              <a:t>/</a:t>
            </a:r>
            <a:r>
              <a:rPr lang="da-DK" dirty="0" err="1"/>
              <a:t>value</a:t>
            </a:r>
            <a:r>
              <a:rPr lang="da-DK" dirty="0"/>
              <a:t> pairs </a:t>
            </a:r>
            <a:r>
              <a:rPr lang="da-DK" dirty="0" err="1"/>
              <a:t>may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inconvenient</a:t>
            </a:r>
            <a:r>
              <a:rPr lang="da-DK" dirty="0"/>
              <a:t>.</a:t>
            </a:r>
          </a:p>
          <a:p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array of </a:t>
            </a:r>
            <a:r>
              <a:rPr lang="da-DK" dirty="0" err="1"/>
              <a:t>names</a:t>
            </a:r>
            <a:r>
              <a:rPr lang="da-DK" dirty="0"/>
              <a:t> and </a:t>
            </a:r>
            <a:r>
              <a:rPr lang="da-DK" dirty="0" err="1"/>
              <a:t>one</a:t>
            </a:r>
            <a:r>
              <a:rPr lang="da-DK" dirty="0"/>
              <a:t> of </a:t>
            </a:r>
            <a:r>
              <a:rPr lang="da-DK" dirty="0" err="1"/>
              <a:t>values</a:t>
            </a:r>
            <a:r>
              <a:rPr lang="da-DK" dirty="0"/>
              <a:t>:</a:t>
            </a:r>
            <a:br>
              <a:rPr lang="da-DK" dirty="0"/>
            </a:br>
            <a:br>
              <a:rPr lang="da-DK" dirty="0"/>
            </a:br>
            <a:r>
              <a:rPr lang="da-DK" sz="2000" dirty="0">
                <a:latin typeface="APL385 Unicode" panose="020B0709000202000203" pitchFamily="49" charset="0"/>
              </a:rPr>
              <a:t>  </a:t>
            </a:r>
            <a:r>
              <a:rPr lang="en-US" sz="2000" dirty="0">
                <a:latin typeface="APL385 Unicode" panose="020B0709000202000203" pitchFamily="49" charset="0"/>
              </a:rPr>
              <a:t>vars   ← 'First'    'Last'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values ← '</a:t>
            </a:r>
            <a:r>
              <a:rPr lang="en-US" sz="2000" dirty="0" err="1">
                <a:latin typeface="APL385 Unicode" panose="020B0709000202000203" pitchFamily="49" charset="0"/>
              </a:rPr>
              <a:t>Lieschen</a:t>
            </a:r>
            <a:r>
              <a:rPr lang="en-US" sz="2000" dirty="0">
                <a:latin typeface="APL385 Unicode" panose="020B0709000202000203" pitchFamily="49" charset="0"/>
              </a:rPr>
              <a:t>' 'Müller'</a:t>
            </a:r>
            <a:br>
              <a:rPr lang="en-US" sz="2000" dirty="0">
                <a:latin typeface="APL385 Unicode" panose="020B0709000202000203" pitchFamily="49" charset="0"/>
              </a:rPr>
            </a:b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target ⎕NS (↑vars) values</a:t>
            </a:r>
            <a:br>
              <a:rPr lang="en-US" sz="2000" dirty="0">
                <a:latin typeface="APL385 Unicode" panose="020B0709000202000203" pitchFamily="49" charset="0"/>
              </a:rPr>
            </a:br>
            <a:endParaRPr lang="da-DK" dirty="0">
              <a:latin typeface="APL385 Unicode" panose="020B0709000202000203" pitchFamily="49" charset="0"/>
            </a:endParaRPr>
          </a:p>
          <a:p>
            <a:r>
              <a:rPr lang="da-DK" dirty="0"/>
              <a:t>The </a:t>
            </a:r>
            <a:r>
              <a:rPr lang="da-DK" dirty="0" err="1"/>
              <a:t>first</a:t>
            </a:r>
            <a:r>
              <a:rPr lang="da-DK" dirty="0"/>
              <a:t> element must </a:t>
            </a:r>
            <a:r>
              <a:rPr lang="da-DK" dirty="0" err="1"/>
              <a:t>be</a:t>
            </a:r>
            <a:r>
              <a:rPr lang="da-DK" dirty="0"/>
              <a:t> a matrix of </a:t>
            </a:r>
            <a:r>
              <a:rPr lang="da-DK" dirty="0" err="1"/>
              <a:t>names</a:t>
            </a:r>
            <a:r>
              <a:rPr lang="da-DK" dirty="0"/>
              <a:t> to </a:t>
            </a:r>
            <a:r>
              <a:rPr lang="da-DK" dirty="0" err="1"/>
              <a:t>distinguish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from the </a:t>
            </a:r>
            <a:r>
              <a:rPr lang="da-DK" dirty="0" err="1"/>
              <a:t>name</a:t>
            </a:r>
            <a:r>
              <a:rPr lang="da-DK" dirty="0"/>
              <a:t>/</a:t>
            </a:r>
            <a:r>
              <a:rPr lang="da-DK" dirty="0" err="1"/>
              <a:t>value</a:t>
            </a:r>
            <a:r>
              <a:rPr lang="da-DK" dirty="0"/>
              <a:t> pair case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49009-399D-F261-91F9-71CA0F76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87672" cy="685535"/>
          </a:xfrm>
        </p:spPr>
        <p:txBody>
          <a:bodyPr/>
          <a:lstStyle/>
          <a:p>
            <a:r>
              <a:rPr lang="da-DK" b="1" dirty="0"/>
              <a:t>SET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vectors</a:t>
            </a:r>
            <a:r>
              <a:rPr lang="da-DK" dirty="0"/>
              <a:t> of </a:t>
            </a:r>
            <a:r>
              <a:rPr lang="da-DK" dirty="0" err="1"/>
              <a:t>names</a:t>
            </a:r>
            <a:r>
              <a:rPr lang="da-DK" dirty="0"/>
              <a:t> &amp; </a:t>
            </a:r>
            <a:r>
              <a:rPr lang="da-DK" dirty="0" err="1"/>
              <a:t>values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587153-4AD8-2480-3B6E-4F05523C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Summary </a:t>
            </a:r>
            <a:r>
              <a:rPr lang="da-DK" dirty="0" err="1"/>
              <a:t>Examples</a:t>
            </a:r>
            <a:endParaRPr lang="en-GB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764A218F-572A-24EC-3F96-6EAF28F97202}"/>
              </a:ext>
            </a:extLst>
          </p:cNvPr>
          <p:cNvSpPr txBox="1">
            <a:spLocks/>
          </p:cNvSpPr>
          <p:nvPr/>
        </p:nvSpPr>
        <p:spPr>
          <a:xfrm>
            <a:off x="323528" y="953192"/>
            <a:ext cx="8683672" cy="40461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1" dirty="0" err="1">
                <a:latin typeface="+mn-lt"/>
              </a:rPr>
              <a:t>Get</a:t>
            </a:r>
            <a:r>
              <a:rPr lang="da-DK" sz="1800" b="1" dirty="0"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    [source] </a:t>
            </a:r>
            <a:r>
              <a:rPr lang="en-US" sz="1600" b="1" dirty="0">
                <a:latin typeface="APL385 Unicode" panose="020B0709000202000203" pitchFamily="49" charset="0"/>
              </a:rPr>
              <a:t>⎕NG</a:t>
            </a:r>
            <a:r>
              <a:rPr lang="en-US" sz="1600" dirty="0">
                <a:latin typeface="APL385 Unicode" panose="020B0709000202000203" pitchFamily="49" charset="0"/>
              </a:rPr>
              <a:t> 'Name' ('Height' ¯1)  </a:t>
            </a:r>
            <a:r>
              <a:rPr lang="da-DK" sz="1600" dirty="0">
                <a:latin typeface="APL385 Unicode" panose="020B0709000202000203" pitchFamily="49" charset="0"/>
              </a:rPr>
              <a:t>⍝ </a:t>
            </a:r>
            <a:r>
              <a:rPr lang="da-DK" sz="1600" dirty="0" err="1">
                <a:latin typeface="APL385 Unicode" panose="020B0709000202000203" pitchFamily="49" charset="0"/>
              </a:rPr>
              <a:t>Get</a:t>
            </a:r>
            <a:r>
              <a:rPr lang="da-DK" sz="1600" dirty="0">
                <a:latin typeface="APL385 Unicode" panose="020B0709000202000203" pitchFamily="49" charset="0"/>
              </a:rPr>
              <a:t> </a:t>
            </a:r>
            <a:r>
              <a:rPr lang="da-DK" sz="1600" dirty="0" err="1">
                <a:latin typeface="APL385 Unicode" panose="020B0709000202000203" pitchFamily="49" charset="0"/>
              </a:rPr>
              <a:t>values</a:t>
            </a:r>
            <a:r>
              <a:rPr lang="da-DK" sz="1600" dirty="0">
                <a:latin typeface="APL385 Unicode" panose="020B0709000202000203" pitchFamily="49" charset="0"/>
              </a:rPr>
              <a:t> w/defaults</a:t>
            </a:r>
          </a:p>
          <a:p>
            <a:pPr marL="0" indent="0"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</a:t>
            </a:r>
            <a:r>
              <a:rPr lang="da-DK" sz="1600" dirty="0" err="1">
                <a:latin typeface="APL385 Unicode" panose="020B0709000202000203" pitchFamily="49" charset="0"/>
              </a:rPr>
              <a:t>merged←input</a:t>
            </a:r>
            <a:r>
              <a:rPr lang="da-DK" sz="1600" dirty="0">
                <a:latin typeface="APL385 Unicode" panose="020B0709000202000203" pitchFamily="49" charset="0"/>
              </a:rPr>
              <a:t> </a:t>
            </a:r>
            <a:r>
              <a:rPr lang="da-DK" sz="1600" b="1" dirty="0">
                <a:latin typeface="APL385 Unicode" panose="020B0709000202000203" pitchFamily="49" charset="0"/>
              </a:rPr>
              <a:t>⎕NG </a:t>
            </a:r>
            <a:r>
              <a:rPr lang="da-DK" sz="1600" dirty="0">
                <a:latin typeface="APL385 Unicode" panose="020B0709000202000203" pitchFamily="49" charset="0"/>
              </a:rPr>
              <a:t>defaults          ⍝ </a:t>
            </a:r>
            <a:r>
              <a:rPr lang="da-DK" sz="1600" dirty="0" err="1">
                <a:latin typeface="APL385 Unicode" panose="020B0709000202000203" pitchFamily="49" charset="0"/>
              </a:rPr>
              <a:t>Merge</a:t>
            </a:r>
            <a:r>
              <a:rPr lang="da-DK" sz="1600" dirty="0">
                <a:latin typeface="APL385 Unicode" panose="020B0709000202000203" pitchFamily="49" charset="0"/>
              </a:rPr>
              <a:t> </a:t>
            </a:r>
            <a:r>
              <a:rPr lang="da-DK" sz="1600" dirty="0" err="1">
                <a:latin typeface="APL385 Unicode" panose="020B0709000202000203" pitchFamily="49" charset="0"/>
              </a:rPr>
              <a:t>namespaces</a:t>
            </a:r>
            <a:br>
              <a:rPr lang="da-DK" sz="1600" dirty="0">
                <a:latin typeface="APL385 Unicode" panose="020B0709000202000203" pitchFamily="49" charset="0"/>
              </a:rPr>
            </a:b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b="1" dirty="0">
                <a:latin typeface="+mn-lt"/>
              </a:rPr>
              <a:t>List &amp; </a:t>
            </a:r>
            <a:r>
              <a:rPr lang="da-DK" sz="1600" b="1" dirty="0" err="1">
                <a:latin typeface="+mn-lt"/>
              </a:rPr>
              <a:t>Get</a:t>
            </a:r>
            <a:r>
              <a:rPr lang="da-DK" sz="1600" b="1" dirty="0"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(</a:t>
            </a:r>
            <a:r>
              <a:rPr lang="da-DK" sz="1600" dirty="0" err="1">
                <a:latin typeface="APL385 Unicode" panose="020B0709000202000203" pitchFamily="49" charset="0"/>
              </a:rPr>
              <a:t>names</a:t>
            </a:r>
            <a:r>
              <a:rPr lang="da-DK" sz="1600" dirty="0">
                <a:latin typeface="APL385 Unicode" panose="020B0709000202000203" pitchFamily="49" charset="0"/>
              </a:rPr>
              <a:t> </a:t>
            </a:r>
            <a:r>
              <a:rPr lang="da-DK" sz="1600" dirty="0" err="1">
                <a:latin typeface="APL385 Unicode" panose="020B0709000202000203" pitchFamily="49" charset="0"/>
              </a:rPr>
              <a:t>values</a:t>
            </a:r>
            <a:r>
              <a:rPr lang="da-DK" sz="1600" dirty="0">
                <a:latin typeface="APL385 Unicode" panose="020B0709000202000203" pitchFamily="49" charset="0"/>
              </a:rPr>
              <a:t>)←[source] </a:t>
            </a:r>
            <a:r>
              <a:rPr lang="da-DK" sz="1600" b="1" dirty="0">
                <a:latin typeface="APL385 Unicode" panose="020B0709000202000203" pitchFamily="49" charset="0"/>
              </a:rPr>
              <a:t>⎕NV </a:t>
            </a:r>
            <a:r>
              <a:rPr lang="da-DK" sz="1600" dirty="0">
                <a:latin typeface="APL385 Unicode" panose="020B0709000202000203" pitchFamily="49" charset="0"/>
              </a:rPr>
              <a:t>2      ⍝ </a:t>
            </a:r>
            <a:r>
              <a:rPr lang="da-DK" sz="1600" dirty="0" err="1">
                <a:latin typeface="APL385 Unicode" panose="020B0709000202000203" pitchFamily="49" charset="0"/>
              </a:rPr>
              <a:t>Name</a:t>
            </a:r>
            <a:r>
              <a:rPr lang="da-DK" sz="1600" dirty="0">
                <a:latin typeface="APL385 Unicode" panose="020B0709000202000203" pitchFamily="49" charset="0"/>
              </a:rPr>
              <a:t> Matrix and </a:t>
            </a:r>
            <a:r>
              <a:rPr lang="da-DK" sz="1600" dirty="0" err="1">
                <a:latin typeface="APL385 Unicode" panose="020B0709000202000203" pitchFamily="49" charset="0"/>
              </a:rPr>
              <a:t>values</a:t>
            </a:r>
            <a:endParaRPr lang="da-DK" sz="1600" dirty="0"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         pairs←[source] </a:t>
            </a:r>
            <a:r>
              <a:rPr lang="da-DK" sz="1600" b="1" dirty="0">
                <a:latin typeface="APL385 Unicode" panose="020B0709000202000203" pitchFamily="49" charset="0"/>
              </a:rPr>
              <a:t>⎕NV </a:t>
            </a:r>
            <a:r>
              <a:rPr lang="da-DK" sz="1600" dirty="0">
                <a:latin typeface="APL385 Unicode" panose="020B0709000202000203" pitchFamily="49" charset="0"/>
              </a:rPr>
              <a:t>¯2     ⍝ (</a:t>
            </a:r>
            <a:r>
              <a:rPr lang="da-DK" sz="1600" dirty="0" err="1">
                <a:latin typeface="APL385 Unicode" panose="020B0709000202000203" pitchFamily="49" charset="0"/>
              </a:rPr>
              <a:t>Name</a:t>
            </a:r>
            <a:r>
              <a:rPr lang="da-DK" sz="1600" dirty="0">
                <a:latin typeface="APL385 Unicode" panose="020B0709000202000203" pitchFamily="49" charset="0"/>
              </a:rPr>
              <a:t> Value) Pairs</a:t>
            </a:r>
          </a:p>
          <a:p>
            <a:pPr marL="0" indent="0">
              <a:buNone/>
            </a:pPr>
            <a:r>
              <a:rPr lang="da-DK" sz="1600" b="1" dirty="0">
                <a:latin typeface="+mn-lt"/>
              </a:rPr>
              <a:t>Set: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</a:t>
            </a:r>
            <a:r>
              <a:rPr lang="da-DK" sz="1600" dirty="0" err="1">
                <a:latin typeface="APL385 Unicode" panose="020B0709000202000203" pitchFamily="49" charset="0"/>
              </a:rPr>
              <a:t>ref</a:t>
            </a:r>
            <a:r>
              <a:rPr lang="da-DK" sz="1600" dirty="0">
                <a:latin typeface="APL385 Unicode" panose="020B0709000202000203" pitchFamily="49" charset="0"/>
              </a:rPr>
              <a:t>←[</a:t>
            </a:r>
            <a:r>
              <a:rPr lang="en-US" sz="1600" dirty="0">
                <a:latin typeface="APL385 Unicode" panose="020B0709000202000203" pitchFamily="49" charset="0"/>
              </a:rPr>
              <a:t>target] </a:t>
            </a:r>
            <a:r>
              <a:rPr lang="en-US" sz="1600" b="1" dirty="0">
                <a:latin typeface="APL385 Unicode" panose="020B0709000202000203" pitchFamily="49" charset="0"/>
              </a:rPr>
              <a:t>⎕NS </a:t>
            </a:r>
            <a:r>
              <a:rPr lang="en-US" sz="1600" dirty="0">
                <a:latin typeface="APL385 Unicode" panose="020B0709000202000203" pitchFamily="49" charset="0"/>
              </a:rPr>
              <a:t>('First' '</a:t>
            </a:r>
            <a:r>
              <a:rPr lang="en-US" sz="1600" dirty="0" err="1">
                <a:latin typeface="APL385 Unicode" panose="020B0709000202000203" pitchFamily="49" charset="0"/>
              </a:rPr>
              <a:t>Lieschen</a:t>
            </a:r>
            <a:r>
              <a:rPr lang="en-US" sz="1600" dirty="0">
                <a:latin typeface="APL385 Unicode" panose="020B0709000202000203" pitchFamily="49" charset="0"/>
              </a:rPr>
              <a:t>')('Last' 'Müller')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</a:t>
            </a:r>
            <a:r>
              <a:rPr lang="da-DK" sz="1600" dirty="0" err="1">
                <a:latin typeface="APL385 Unicode" panose="020B0709000202000203" pitchFamily="49" charset="0"/>
              </a:rPr>
              <a:t>ref</a:t>
            </a:r>
            <a:r>
              <a:rPr lang="da-DK" sz="1600" dirty="0">
                <a:latin typeface="APL385 Unicode" panose="020B0709000202000203" pitchFamily="49" charset="0"/>
              </a:rPr>
              <a:t>←[</a:t>
            </a:r>
            <a:r>
              <a:rPr lang="en-US" sz="1600" dirty="0">
                <a:latin typeface="APL385 Unicode" panose="020B0709000202000203" pitchFamily="49" charset="0"/>
              </a:rPr>
              <a:t>target] </a:t>
            </a:r>
            <a:r>
              <a:rPr lang="en-US" sz="1600" b="1" dirty="0">
                <a:latin typeface="APL385 Unicode" panose="020B0709000202000203" pitchFamily="49" charset="0"/>
              </a:rPr>
              <a:t>⎕NS </a:t>
            </a:r>
            <a:r>
              <a:rPr lang="en-US" sz="1600" dirty="0">
                <a:latin typeface="APL385 Unicode" panose="020B0709000202000203" pitchFamily="49" charset="0"/>
              </a:rPr>
              <a:t>(2 5⍴'FirstLast ')('Max' '</a:t>
            </a:r>
            <a:r>
              <a:rPr lang="en-US" sz="1600" dirty="0" err="1">
                <a:latin typeface="APL385 Unicode" panose="020B0709000202000203" pitchFamily="49" charset="0"/>
              </a:rPr>
              <a:t>Munstermann</a:t>
            </a:r>
            <a:r>
              <a:rPr lang="en-US" sz="1600" dirty="0">
                <a:latin typeface="APL385 Unicode" panose="020B0709000202000203" pitchFamily="49" charset="0"/>
              </a:rPr>
              <a:t>')</a:t>
            </a:r>
            <a:br>
              <a:rPr lang="en-US" sz="1600" dirty="0">
                <a:latin typeface="APL385 Unicode" panose="020B0709000202000203" pitchFamily="49" charset="0"/>
              </a:rPr>
            </a:br>
            <a:br>
              <a:rPr lang="en-US" sz="1600" dirty="0">
                <a:latin typeface="APL385 Unicode" panose="020B0709000202000203" pitchFamily="49" charset="0"/>
              </a:rPr>
            </a:br>
            <a:endParaRPr lang="da-DK" sz="16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5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8D5F77-F317-BC6A-85F7-23DCA7ECB8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19638-19C8-A492-5631-B36AC0423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52B4F2-6878-55F0-B331-DFF8CCE8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413EA-A5B5-A532-C7F5-609A633E6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8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07C2F-DA72-6DB3-8938-63C436ECE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36473" cy="3242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As I </a:t>
            </a:r>
            <a:r>
              <a:rPr lang="da-DK" dirty="0" err="1"/>
              <a:t>prepared</a:t>
            </a:r>
            <a:r>
              <a:rPr lang="da-DK" dirty="0"/>
              <a:t> </a:t>
            </a:r>
            <a:r>
              <a:rPr lang="da-DK" dirty="0" err="1"/>
              <a:t>these</a:t>
            </a:r>
            <a:r>
              <a:rPr lang="da-DK" dirty="0"/>
              <a:t> slides, it </a:t>
            </a:r>
            <a:r>
              <a:rPr lang="da-DK" dirty="0" err="1"/>
              <a:t>struck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I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prefer</a:t>
            </a:r>
            <a:r>
              <a:rPr lang="da-DK" dirty="0"/>
              <a:t>:</a:t>
            </a:r>
            <a:br>
              <a:rPr lang="da-DK" dirty="0"/>
            </a:br>
            <a:endParaRPr lang="da-DK" dirty="0"/>
          </a:p>
          <a:p>
            <a:r>
              <a:rPr lang="en-US" dirty="0">
                <a:latin typeface="APL385 Unicode" panose="020B0709000202000203" pitchFamily="49" charset="0"/>
              </a:rPr>
              <a:t>⎕VGET</a:t>
            </a:r>
            <a:r>
              <a:rPr lang="en-US" dirty="0"/>
              <a:t> for </a:t>
            </a:r>
            <a:r>
              <a:rPr lang="en-US" dirty="0">
                <a:latin typeface="APL385 Unicode" panose="020B0709000202000203" pitchFamily="49" charset="0"/>
              </a:rPr>
              <a:t>⎕NG</a:t>
            </a:r>
          </a:p>
          <a:p>
            <a:r>
              <a:rPr lang="en-US" dirty="0">
                <a:latin typeface="APL385 Unicode" panose="020B0709000202000203" pitchFamily="49" charset="0"/>
              </a:rPr>
              <a:t>⎕VSET</a:t>
            </a:r>
            <a:r>
              <a:rPr lang="en-US" dirty="0"/>
              <a:t> for </a:t>
            </a:r>
            <a:r>
              <a:rPr lang="en-US" dirty="0">
                <a:latin typeface="APL385 Unicode" panose="020B0709000202000203" pitchFamily="49" charset="0"/>
              </a:rPr>
              <a:t>⎕NS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With no left argument meaning “current space” rather than "create new space"</a:t>
            </a:r>
          </a:p>
          <a:p>
            <a:r>
              <a:rPr lang="en-US" dirty="0">
                <a:latin typeface="APL385 Unicode" panose="020B0709000202000203" pitchFamily="49" charset="0"/>
              </a:rPr>
              <a:t>⎕NLV</a:t>
            </a:r>
            <a:r>
              <a:rPr lang="en-US" dirty="0"/>
              <a:t> for </a:t>
            </a:r>
            <a:r>
              <a:rPr lang="en-US" dirty="0">
                <a:latin typeface="APL385 Unicode" panose="020B0709000202000203" pitchFamily="49" charset="0"/>
              </a:rPr>
              <a:t>⎕NV</a:t>
            </a:r>
            <a:r>
              <a:rPr lang="en-US" dirty="0"/>
              <a:t> (Name List with Values)</a:t>
            </a:r>
          </a:p>
          <a:p>
            <a:endParaRPr lang="en-US" dirty="0"/>
          </a:p>
          <a:p>
            <a:r>
              <a:rPr lang="en-US" dirty="0"/>
              <a:t>… and leave ⎕NS unchanged, for creating </a:t>
            </a:r>
            <a:r>
              <a:rPr lang="en-US" dirty="0" err="1"/>
              <a:t>NameSpaces</a:t>
            </a:r>
            <a:r>
              <a:rPr lang="en-US" dirty="0"/>
              <a:t> and copying names into  </a:t>
            </a:r>
            <a:r>
              <a:rPr lang="en-US" dirty="0" err="1"/>
              <a:t>NameSpaces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79001C-4A59-418B-3FA5-787C027F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Still </a:t>
            </a:r>
            <a:r>
              <a:rPr lang="da-DK" dirty="0" err="1"/>
              <a:t>only</a:t>
            </a:r>
            <a:r>
              <a:rPr lang="da-DK" dirty="0"/>
              <a:t> a </a:t>
            </a:r>
            <a:r>
              <a:rPr lang="da-DK" dirty="0" err="1"/>
              <a:t>proposal</a:t>
            </a:r>
            <a:r>
              <a:rPr lang="da-DK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95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FD72-0CD1-5E74-ACF2-54AE20A9C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527" y="1711051"/>
            <a:ext cx="6092513" cy="1721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dirty="0" err="1"/>
              <a:t>We</a:t>
            </a:r>
            <a:r>
              <a:rPr lang="da-DK" sz="4000" dirty="0"/>
              <a:t> </a:t>
            </a:r>
            <a:r>
              <a:rPr lang="da-DK" sz="4000" dirty="0" err="1"/>
              <a:t>should</a:t>
            </a:r>
            <a:r>
              <a:rPr lang="da-DK" sz="4000" dirty="0"/>
              <a:t> have done </a:t>
            </a:r>
            <a:r>
              <a:rPr lang="da-DK" sz="4000" dirty="0" err="1"/>
              <a:t>this</a:t>
            </a:r>
            <a:r>
              <a:rPr lang="da-DK" sz="4000" dirty="0"/>
              <a:t> 20 </a:t>
            </a:r>
            <a:r>
              <a:rPr lang="da-DK" sz="4000" dirty="0" err="1"/>
              <a:t>years</a:t>
            </a:r>
            <a:r>
              <a:rPr lang="da-DK" sz="4000" dirty="0"/>
              <a:t> </a:t>
            </a:r>
            <a:r>
              <a:rPr lang="da-DK" sz="4000" dirty="0" err="1"/>
              <a:t>ago</a:t>
            </a:r>
            <a:r>
              <a:rPr lang="da-DK" sz="4000" dirty="0"/>
              <a:t>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1883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2821" cy="6855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Dyalog – The Next Generation</a:t>
            </a: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5AD4451-60FC-4FAE-8F0F-0F8DA5F74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8508" b="2"/>
          <a:stretch/>
        </p:blipFill>
        <p:spPr bwMode="auto">
          <a:xfrm>
            <a:off x="2307815" y="1547483"/>
            <a:ext cx="707876" cy="107289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9BBE3-3208-4FC8-BC05-AF3C54E2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1409387" y="1547484"/>
            <a:ext cx="707876" cy="107289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64A91F-2E0F-49CE-B2DF-FC544C8DF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10744"/>
          <a:stretch/>
        </p:blipFill>
        <p:spPr bwMode="auto">
          <a:xfrm>
            <a:off x="3239076" y="1547483"/>
            <a:ext cx="707875" cy="10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014CAC-7096-46C6-9380-37112B4B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1585" b="2"/>
          <a:stretch/>
        </p:blipFill>
        <p:spPr bwMode="auto">
          <a:xfrm>
            <a:off x="4170336" y="1543241"/>
            <a:ext cx="707875" cy="1072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BA23A11-D285-4177-8D61-E9EE23513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62"/>
          <a:stretch/>
        </p:blipFill>
        <p:spPr bwMode="auto">
          <a:xfrm>
            <a:off x="7856428" y="1535473"/>
            <a:ext cx="707875" cy="107289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E0D7F-45D5-475E-9A58-97DE75A70A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/>
        </p:blipFill>
        <p:spPr>
          <a:xfrm>
            <a:off x="5098179" y="1543241"/>
            <a:ext cx="707875" cy="1072892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8579A-29D1-47A7-C8FC-193F04B240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5034" y="1535474"/>
            <a:ext cx="734153" cy="1068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BBFFB-5DFC-B756-7F2D-266DEC006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544" y="1548926"/>
            <a:ext cx="707876" cy="1071926"/>
          </a:xfrm>
          <a:prstGeom prst="rect">
            <a:avLst/>
          </a:prstGeom>
        </p:spPr>
      </p:pic>
      <p:pic>
        <p:nvPicPr>
          <p:cNvPr id="1026" name="970FC08E-496B-4E9E-9F97-F8DEA87316A7">
            <a:extLst>
              <a:ext uri="{FF2B5EF4-FFF2-40B4-BE49-F238E27FC236}">
                <a16:creationId xmlns:a16="http://schemas.microsoft.com/office/drawing/2014/main" id="{A7A2C9D3-1294-F867-5A26-2DC2F7CD3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2" r="9165"/>
          <a:stretch/>
        </p:blipFill>
        <p:spPr bwMode="auto">
          <a:xfrm>
            <a:off x="5996607" y="1535474"/>
            <a:ext cx="731826" cy="10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18680C-36A6-7319-313E-742017FD2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r="8012"/>
          <a:stretch/>
        </p:blipFill>
        <p:spPr bwMode="auto">
          <a:xfrm>
            <a:off x="1399364" y="2932425"/>
            <a:ext cx="727921" cy="10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7D41FB-35DA-7991-7591-62085C65573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318"/>
          <a:stretch/>
        </p:blipFill>
        <p:spPr>
          <a:xfrm>
            <a:off x="481544" y="2923662"/>
            <a:ext cx="710819" cy="10405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5B5785-5F37-1E1D-2ADF-B5C6836FDB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4286" y="2922750"/>
            <a:ext cx="675946" cy="10306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8E9E3F-4175-5E46-274B-52FBC5C9F5A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339" t="-576" r="-2456" b="576"/>
          <a:stretch/>
        </p:blipFill>
        <p:spPr>
          <a:xfrm>
            <a:off x="3246413" y="2932425"/>
            <a:ext cx="727922" cy="10306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64E7BD-D395-5CD5-F41F-F0C2FD6F8A7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8791" r="6737"/>
          <a:stretch/>
        </p:blipFill>
        <p:spPr>
          <a:xfrm>
            <a:off x="4218552" y="2956876"/>
            <a:ext cx="641515" cy="10306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5F3CC53-5DFF-EE60-36A0-2E915B71AAB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8120"/>
          <a:stretch/>
        </p:blipFill>
        <p:spPr>
          <a:xfrm>
            <a:off x="7850962" y="2922750"/>
            <a:ext cx="756085" cy="10208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F24668E-F5A2-DAF7-177D-C2C05E7999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5024" y="2922750"/>
            <a:ext cx="751505" cy="10236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53CA66-ACA1-9F4E-F428-2D882D3BCE08}"/>
              </a:ext>
            </a:extLst>
          </p:cNvPr>
          <p:cNvSpPr/>
          <p:nvPr/>
        </p:nvSpPr>
        <p:spPr>
          <a:xfrm>
            <a:off x="323529" y="953192"/>
            <a:ext cx="4608050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72400-464F-AE3D-651E-F1BA2FAD8AF8}"/>
              </a:ext>
            </a:extLst>
          </p:cNvPr>
          <p:cNvSpPr txBox="1"/>
          <p:nvPr/>
        </p:nvSpPr>
        <p:spPr>
          <a:xfrm>
            <a:off x="385727" y="1133654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2010-2021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06E2D-2B0D-23F1-01BE-9FDAC5A86AA9}"/>
              </a:ext>
            </a:extLst>
          </p:cNvPr>
          <p:cNvSpPr/>
          <p:nvPr/>
        </p:nvSpPr>
        <p:spPr>
          <a:xfrm>
            <a:off x="4993778" y="953192"/>
            <a:ext cx="3958634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118703-0A09-C5A5-754D-AF7B861F8C2A}"/>
              </a:ext>
            </a:extLst>
          </p:cNvPr>
          <p:cNvSpPr txBox="1"/>
          <p:nvPr/>
        </p:nvSpPr>
        <p:spPr>
          <a:xfrm>
            <a:off x="5130768" y="113365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2022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8C8329-0163-5C4A-C6CA-04B8CA328679}"/>
              </a:ext>
            </a:extLst>
          </p:cNvPr>
          <p:cNvSpPr/>
          <p:nvPr/>
        </p:nvSpPr>
        <p:spPr>
          <a:xfrm>
            <a:off x="323528" y="2787698"/>
            <a:ext cx="4608050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984E4-C3F8-7404-5E6F-43FF2C710AFF}"/>
              </a:ext>
            </a:extLst>
          </p:cNvPr>
          <p:cNvSpPr txBox="1"/>
          <p:nvPr/>
        </p:nvSpPr>
        <p:spPr>
          <a:xfrm>
            <a:off x="385727" y="401053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2023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7B4F98-60A3-84D1-346E-5BFDC1C0F9A6}"/>
              </a:ext>
            </a:extLst>
          </p:cNvPr>
          <p:cNvSpPr/>
          <p:nvPr/>
        </p:nvSpPr>
        <p:spPr>
          <a:xfrm>
            <a:off x="6626963" y="2787698"/>
            <a:ext cx="2352661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4E8119-FFBE-A3EE-5A73-AF12E816D589}"/>
              </a:ext>
            </a:extLst>
          </p:cNvPr>
          <p:cNvSpPr txBox="1"/>
          <p:nvPr/>
        </p:nvSpPr>
        <p:spPr>
          <a:xfrm>
            <a:off x="6698474" y="3957323"/>
            <a:ext cx="299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2023 Summer </a:t>
            </a:r>
            <a:r>
              <a:rPr lang="da-DK" dirty="0" err="1"/>
              <a:t>Interns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9A61A-A280-C39F-48A1-A4645633CCB0}"/>
              </a:ext>
            </a:extLst>
          </p:cNvPr>
          <p:cNvSpPr/>
          <p:nvPr/>
        </p:nvSpPr>
        <p:spPr>
          <a:xfrm>
            <a:off x="4993778" y="2783455"/>
            <a:ext cx="1528670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555140C-3C30-3784-90BF-548E575E13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22445" y="2965485"/>
            <a:ext cx="683610" cy="10361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052DACE-145F-3C2C-97D6-F57A374A9E97}"/>
              </a:ext>
            </a:extLst>
          </p:cNvPr>
          <p:cNvSpPr txBox="1"/>
          <p:nvPr/>
        </p:nvSpPr>
        <p:spPr>
          <a:xfrm>
            <a:off x="5749811" y="401053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73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2821" cy="6855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Dyalog – The Next Generation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B9BBE3-3208-4FC8-BC05-AF3C54E2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1409387" y="1547484"/>
            <a:ext cx="707876" cy="107289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8579A-29D1-47A7-C8FC-193F04B24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034" y="1535474"/>
            <a:ext cx="734153" cy="1068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53CA66-ACA1-9F4E-F428-2D882D3BCE08}"/>
              </a:ext>
            </a:extLst>
          </p:cNvPr>
          <p:cNvSpPr/>
          <p:nvPr/>
        </p:nvSpPr>
        <p:spPr>
          <a:xfrm>
            <a:off x="323529" y="953192"/>
            <a:ext cx="4608050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72400-464F-AE3D-651E-F1BA2FAD8AF8}"/>
              </a:ext>
            </a:extLst>
          </p:cNvPr>
          <p:cNvSpPr txBox="1"/>
          <p:nvPr/>
        </p:nvSpPr>
        <p:spPr>
          <a:xfrm>
            <a:off x="385727" y="1133654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2010-2021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06E2D-2B0D-23F1-01BE-9FDAC5A86AA9}"/>
              </a:ext>
            </a:extLst>
          </p:cNvPr>
          <p:cNvSpPr/>
          <p:nvPr/>
        </p:nvSpPr>
        <p:spPr>
          <a:xfrm>
            <a:off x="4993778" y="953192"/>
            <a:ext cx="3958634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118703-0A09-C5A5-754D-AF7B861F8C2A}"/>
              </a:ext>
            </a:extLst>
          </p:cNvPr>
          <p:cNvSpPr txBox="1"/>
          <p:nvPr/>
        </p:nvSpPr>
        <p:spPr>
          <a:xfrm>
            <a:off x="5130768" y="113365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2022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8C8329-0163-5C4A-C6CA-04B8CA328679}"/>
              </a:ext>
            </a:extLst>
          </p:cNvPr>
          <p:cNvSpPr/>
          <p:nvPr/>
        </p:nvSpPr>
        <p:spPr>
          <a:xfrm>
            <a:off x="323528" y="2787698"/>
            <a:ext cx="4608050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984E4-C3F8-7404-5E6F-43FF2C710AFF}"/>
              </a:ext>
            </a:extLst>
          </p:cNvPr>
          <p:cNvSpPr txBox="1"/>
          <p:nvPr/>
        </p:nvSpPr>
        <p:spPr>
          <a:xfrm>
            <a:off x="385727" y="401053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2023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7B4F98-60A3-84D1-346E-5BFDC1C0F9A6}"/>
              </a:ext>
            </a:extLst>
          </p:cNvPr>
          <p:cNvSpPr/>
          <p:nvPr/>
        </p:nvSpPr>
        <p:spPr>
          <a:xfrm>
            <a:off x="6626963" y="2787698"/>
            <a:ext cx="2352661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4E8119-FFBE-A3EE-5A73-AF12E816D589}"/>
              </a:ext>
            </a:extLst>
          </p:cNvPr>
          <p:cNvSpPr txBox="1"/>
          <p:nvPr/>
        </p:nvSpPr>
        <p:spPr>
          <a:xfrm>
            <a:off x="6698474" y="3957323"/>
            <a:ext cx="299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2023 Summer </a:t>
            </a:r>
            <a:r>
              <a:rPr lang="da-DK" dirty="0" err="1"/>
              <a:t>Interns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9A61A-A280-C39F-48A1-A4645633CCB0}"/>
              </a:ext>
            </a:extLst>
          </p:cNvPr>
          <p:cNvSpPr/>
          <p:nvPr/>
        </p:nvSpPr>
        <p:spPr>
          <a:xfrm>
            <a:off x="4993778" y="2783455"/>
            <a:ext cx="1528670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52DACE-145F-3C2C-97D6-F57A374A9E97}"/>
              </a:ext>
            </a:extLst>
          </p:cNvPr>
          <p:cNvSpPr txBox="1"/>
          <p:nvPr/>
        </p:nvSpPr>
        <p:spPr>
          <a:xfrm>
            <a:off x="5749811" y="401053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065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7DE8-7D3C-044E-B790-1CF8B92A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From </a:t>
            </a:r>
            <a:r>
              <a:rPr lang="da-DK" dirty="0" err="1"/>
              <a:t>Adam's</a:t>
            </a:r>
            <a:r>
              <a:rPr lang="da-DK" dirty="0"/>
              <a:t> Dyalog'23 Slides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810F6-9C19-3770-D48E-A4AF80EE99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84EFD-2710-8E6A-6CFD-30112CB6BB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E3EA6F-0B61-1AF4-8419-9113A459297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64D800-2767-775C-DF9E-E9C84F11D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7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8D5F77-F317-BC6A-85F7-23DCA7ECB8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19638-19C8-A492-5631-B36AC0423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52B4F2-6878-55F0-B331-DFF8CCE8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413EA-A5B5-A532-C7F5-609A633E6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99F75A-CB0C-3683-5746-8F848177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36473" cy="3242040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New </a:t>
            </a:r>
            <a:r>
              <a:rPr lang="da-DK" dirty="0" err="1"/>
              <a:t>function</a:t>
            </a:r>
            <a:r>
              <a:rPr lang="da-DK" dirty="0"/>
              <a:t> </a:t>
            </a:r>
            <a:r>
              <a:rPr lang="da-DK" dirty="0">
                <a:latin typeface="APL385 Unicode" panose="020B0709000202000203" pitchFamily="49" charset="0"/>
              </a:rPr>
              <a:t>⎕NG</a:t>
            </a:r>
            <a:r>
              <a:rPr lang="da-DK" dirty="0"/>
              <a:t> (</a:t>
            </a:r>
            <a:r>
              <a:rPr lang="da-DK" dirty="0" err="1"/>
              <a:t>Name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) </a:t>
            </a:r>
            <a:r>
              <a:rPr lang="da-DK" dirty="0" err="1"/>
              <a:t>takes</a:t>
            </a:r>
            <a:r>
              <a:rPr lang="da-DK" dirty="0"/>
              <a:t> a list of </a:t>
            </a:r>
            <a:r>
              <a:rPr lang="da-DK" dirty="0" err="1"/>
              <a:t>names</a:t>
            </a:r>
            <a:r>
              <a:rPr lang="da-DK" dirty="0"/>
              <a:t> and returns </a:t>
            </a:r>
            <a:r>
              <a:rPr lang="da-DK" dirty="0" err="1"/>
              <a:t>values</a:t>
            </a:r>
            <a:r>
              <a:rPr lang="da-DK" dirty="0"/>
              <a:t>:</a:t>
            </a:r>
          </a:p>
          <a:p>
            <a:r>
              <a:rPr lang="da-DK" dirty="0"/>
              <a:t>If </a:t>
            </a:r>
            <a:r>
              <a:rPr lang="da-DK" dirty="0" err="1"/>
              <a:t>we</a:t>
            </a:r>
            <a:r>
              <a:rPr lang="da-DK" dirty="0"/>
              <a:t> have:</a:t>
            </a:r>
            <a:br>
              <a:rPr lang="da-DK" dirty="0"/>
            </a:br>
            <a:br>
              <a:rPr lang="da-DK" dirty="0"/>
            </a:br>
            <a:r>
              <a:rPr lang="da-DK" sz="2000" dirty="0">
                <a:latin typeface="APL385 Unicode" panose="020B0709000202000203" pitchFamily="49" charset="0"/>
              </a:rPr>
              <a:t>   (First Last)</a:t>
            </a:r>
            <a:r>
              <a:rPr lang="en-US" sz="2000" dirty="0">
                <a:latin typeface="APL385 Unicode" panose="020B0709000202000203" pitchFamily="49" charset="0"/>
              </a:rPr>
              <a:t>←'Max' '</a:t>
            </a:r>
            <a:r>
              <a:rPr lang="en-US" sz="2000" dirty="0" err="1">
                <a:latin typeface="APL385 Unicode" panose="020B0709000202000203" pitchFamily="49" charset="0"/>
              </a:rPr>
              <a:t>Munstermann</a:t>
            </a:r>
            <a:r>
              <a:rPr lang="en-US" sz="2000" dirty="0">
                <a:latin typeface="APL385 Unicode" panose="020B0709000202000203" pitchFamily="49" charset="0"/>
              </a:rPr>
              <a:t>'</a:t>
            </a:r>
          </a:p>
          <a:p>
            <a:r>
              <a:rPr lang="en-US" sz="2000" dirty="0">
                <a:latin typeface="+mn-lt"/>
              </a:rPr>
              <a:t>Then:</a:t>
            </a:r>
          </a:p>
          <a:p>
            <a:pPr marL="0" indent="0">
              <a:buNone/>
            </a:pP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     ⍴¨ ⎕NG 'First' 'Last'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  3  11</a:t>
            </a:r>
            <a:br>
              <a:rPr lang="en-US" sz="2000" dirty="0">
                <a:latin typeface="APL385 Unicode" panose="020B0709000202000203" pitchFamily="49" charset="0"/>
              </a:rPr>
            </a:br>
            <a:endParaRPr lang="da-DK" dirty="0">
              <a:latin typeface="APL385 Unicode" panose="020B0709000202000203" pitchFamily="49" charset="0"/>
            </a:endParaRPr>
          </a:p>
          <a:p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allows</a:t>
            </a:r>
            <a:r>
              <a:rPr lang="da-DK" dirty="0"/>
              <a:t> a single simple </a:t>
            </a:r>
            <a:r>
              <a:rPr lang="da-DK" dirty="0" err="1"/>
              <a:t>name</a:t>
            </a:r>
            <a:r>
              <a:rPr lang="da-DK" dirty="0"/>
              <a:t>, and a </a:t>
            </a:r>
            <a:r>
              <a:rPr lang="da-DK" dirty="0" err="1"/>
              <a:t>character</a:t>
            </a:r>
            <a:r>
              <a:rPr lang="da-DK" dirty="0"/>
              <a:t> matrix of </a:t>
            </a:r>
            <a:r>
              <a:rPr lang="da-DK" dirty="0" err="1"/>
              <a:t>names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49009-399D-F261-91F9-71CA0F76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87672" cy="685535"/>
          </a:xfrm>
        </p:spPr>
        <p:txBody>
          <a:bodyPr/>
          <a:lstStyle/>
          <a:p>
            <a:r>
              <a:rPr lang="da-DK" b="1" dirty="0"/>
              <a:t>GET</a:t>
            </a:r>
            <a:r>
              <a:rPr lang="da-DK" dirty="0"/>
              <a:t> </a:t>
            </a:r>
            <a:r>
              <a:rPr lang="da-DK" dirty="0" err="1"/>
              <a:t>values</a:t>
            </a:r>
            <a:r>
              <a:rPr lang="da-DK" dirty="0"/>
              <a:t> of </a:t>
            </a:r>
            <a:r>
              <a:rPr lang="da-DK" dirty="0" err="1"/>
              <a:t>names</a:t>
            </a:r>
            <a:r>
              <a:rPr lang="da-DK" dirty="0"/>
              <a:t> w/out </a:t>
            </a:r>
            <a:r>
              <a:rPr lang="da-DK" dirty="0">
                <a:latin typeface="APL385 Unicode" panose="020B0709000202000203" pitchFamily="49" charset="0"/>
              </a:rPr>
              <a:t>⍎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7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99F75A-CB0C-3683-5746-8F848177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36473" cy="3242040"/>
          </a:xfrm>
        </p:spPr>
        <p:txBody>
          <a:bodyPr>
            <a:normAutofit fontScale="92500" lnSpcReduction="10000"/>
          </a:bodyPr>
          <a:lstStyle/>
          <a:p>
            <a:r>
              <a:rPr lang="da-DK" dirty="0">
                <a:latin typeface="APL385 Unicode" panose="020B0709000202000203" pitchFamily="49" charset="0"/>
              </a:rPr>
              <a:t>⎕NG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take</a:t>
            </a:r>
            <a:r>
              <a:rPr lang="da-DK" dirty="0"/>
              <a:t> </a:t>
            </a:r>
            <a:r>
              <a:rPr lang="da-DK" dirty="0" err="1"/>
              <a:t>name</a:t>
            </a:r>
            <a:r>
              <a:rPr lang="da-DK" dirty="0"/>
              <a:t> </a:t>
            </a:r>
            <a:r>
              <a:rPr lang="da-DK" dirty="0" err="1"/>
              <a:t>value</a:t>
            </a:r>
            <a:r>
              <a:rPr lang="da-DK" dirty="0"/>
              <a:t> pairs, the </a:t>
            </a:r>
            <a:r>
              <a:rPr lang="da-DK" dirty="0" err="1"/>
              <a:t>values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returned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the </a:t>
            </a:r>
            <a:r>
              <a:rPr lang="da-DK" dirty="0" err="1"/>
              <a:t>name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exist</a:t>
            </a:r>
            <a:r>
              <a:rPr lang="da-DK" dirty="0"/>
              <a:t>:</a:t>
            </a:r>
            <a:br>
              <a:rPr lang="da-DK" dirty="0"/>
            </a:br>
            <a:br>
              <a:rPr lang="da-DK" dirty="0"/>
            </a:br>
            <a:r>
              <a:rPr lang="da-DK" dirty="0"/>
              <a:t>       </a:t>
            </a:r>
            <a:r>
              <a:rPr lang="en-US" sz="2000" dirty="0">
                <a:latin typeface="APL385 Unicode" panose="020B0709000202000203" pitchFamily="49" charset="0"/>
              </a:rPr>
              <a:t>⎕NG ('First' '')('Last' '')('Height' ¯1)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Max  </a:t>
            </a:r>
            <a:r>
              <a:rPr lang="en-US" sz="2000" dirty="0" err="1">
                <a:latin typeface="APL385 Unicode" panose="020B0709000202000203" pitchFamily="49" charset="0"/>
              </a:rPr>
              <a:t>Munstermann</a:t>
            </a:r>
            <a:r>
              <a:rPr lang="en-US" sz="2000" dirty="0">
                <a:latin typeface="APL385 Unicode" panose="020B0709000202000203" pitchFamily="49" charset="0"/>
              </a:rPr>
              <a:t>  ¯1</a:t>
            </a:r>
            <a:br>
              <a:rPr lang="en-US" sz="2000" dirty="0">
                <a:latin typeface="APL385 Unicode" panose="020B0709000202000203" pitchFamily="49" charset="0"/>
              </a:rPr>
            </a:br>
            <a:endParaRPr lang="en-US" sz="2000" dirty="0">
              <a:latin typeface="APL385 Unicode" panose="020B0709000202000203" pitchFamily="49" charset="0"/>
            </a:endParaRPr>
          </a:p>
          <a:p>
            <a:r>
              <a:rPr lang="en-US" dirty="0">
                <a:latin typeface="+mn-lt"/>
              </a:rPr>
              <a:t>Not all names need a fallback value:</a:t>
            </a:r>
            <a:br>
              <a:rPr lang="en-US" dirty="0">
                <a:latin typeface="+mn-lt"/>
              </a:rPr>
            </a:b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 </a:t>
            </a:r>
            <a:r>
              <a:rPr lang="da-DK" sz="2000" dirty="0"/>
              <a:t> </a:t>
            </a:r>
            <a:r>
              <a:rPr lang="en-US" sz="2000" dirty="0">
                <a:latin typeface="APL385 Unicode" panose="020B0709000202000203" pitchFamily="49" charset="0"/>
              </a:rPr>
              <a:t>⎕NG 'First' 'Last' ('Height' ¯1)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Max  </a:t>
            </a:r>
            <a:r>
              <a:rPr lang="en-US" sz="2000" dirty="0" err="1">
                <a:latin typeface="APL385 Unicode" panose="020B0709000202000203" pitchFamily="49" charset="0"/>
              </a:rPr>
              <a:t>Munstermann</a:t>
            </a:r>
            <a:r>
              <a:rPr lang="en-US" sz="2000" dirty="0">
                <a:latin typeface="APL385 Unicode" panose="020B0709000202000203" pitchFamily="49" charset="0"/>
              </a:rPr>
              <a:t>  ¯1</a:t>
            </a:r>
            <a:endParaRPr lang="da-DK" sz="2000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49009-399D-F261-91F9-71CA0F76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87672" cy="685535"/>
          </a:xfrm>
        </p:spPr>
        <p:txBody>
          <a:bodyPr/>
          <a:lstStyle/>
          <a:p>
            <a:r>
              <a:rPr lang="da-DK" b="1" dirty="0"/>
              <a:t>GET</a:t>
            </a:r>
            <a:r>
              <a:rPr lang="da-DK" dirty="0"/>
              <a:t> with </a:t>
            </a:r>
            <a:r>
              <a:rPr lang="da-DK" b="1" dirty="0"/>
              <a:t>default </a:t>
            </a:r>
            <a:r>
              <a:rPr lang="da-DK" b="1" dirty="0" err="1"/>
              <a:t>values</a:t>
            </a:r>
            <a:endParaRPr lang="en-GB" b="1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99F75A-CB0C-3683-5746-8F848177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36473" cy="3242040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By default, </a:t>
            </a:r>
            <a:r>
              <a:rPr lang="da-DK" dirty="0" err="1"/>
              <a:t>names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found</a:t>
            </a:r>
            <a:r>
              <a:rPr lang="da-DK" dirty="0"/>
              <a:t> in the </a:t>
            </a:r>
            <a:r>
              <a:rPr lang="da-DK" dirty="0" err="1"/>
              <a:t>current</a:t>
            </a:r>
            <a:r>
              <a:rPr lang="da-DK" dirty="0"/>
              <a:t> </a:t>
            </a:r>
            <a:r>
              <a:rPr lang="da-DK" dirty="0" err="1"/>
              <a:t>namespace</a:t>
            </a:r>
            <a:endParaRPr lang="da-DK" dirty="0"/>
          </a:p>
          <a:p>
            <a:r>
              <a:rPr lang="da-DK" dirty="0"/>
              <a:t>The </a:t>
            </a:r>
            <a:r>
              <a:rPr lang="da-DK" dirty="0" err="1"/>
              <a:t>optional</a:t>
            </a:r>
            <a:r>
              <a:rPr lang="da-DK" dirty="0"/>
              <a:t> </a:t>
            </a:r>
            <a:r>
              <a:rPr lang="da-DK" dirty="0" err="1"/>
              <a:t>left</a:t>
            </a:r>
            <a:r>
              <a:rPr lang="da-DK" dirty="0"/>
              <a:t> </a:t>
            </a:r>
            <a:r>
              <a:rPr lang="da-DK" dirty="0" err="1"/>
              <a:t>argment</a:t>
            </a:r>
            <a:r>
              <a:rPr lang="da-DK" dirty="0"/>
              <a:t> of </a:t>
            </a:r>
            <a:r>
              <a:rPr lang="en-US" sz="2400" dirty="0">
                <a:latin typeface="APL385 Unicode" panose="020B0709000202000203" pitchFamily="49" charset="0"/>
              </a:rPr>
              <a:t>⎕NG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or more </a:t>
            </a:r>
            <a:r>
              <a:rPr lang="da-DK" dirty="0" err="1"/>
              <a:t>namespaces</a:t>
            </a:r>
            <a:endParaRPr lang="da-DK" dirty="0"/>
          </a:p>
          <a:p>
            <a:r>
              <a:rPr lang="da-DK" dirty="0"/>
              <a:t>If </a:t>
            </a:r>
            <a:r>
              <a:rPr lang="da-DK" dirty="0" err="1"/>
              <a:t>records</a:t>
            </a:r>
            <a:r>
              <a:rPr lang="da-DK" dirty="0"/>
              <a:t> is a </a:t>
            </a:r>
            <a:r>
              <a:rPr lang="da-DK" dirty="0" err="1"/>
              <a:t>vector</a:t>
            </a:r>
            <a:r>
              <a:rPr lang="da-DK" dirty="0"/>
              <a:t> of </a:t>
            </a:r>
            <a:r>
              <a:rPr lang="da-DK" dirty="0" err="1"/>
              <a:t>spaces</a:t>
            </a:r>
            <a:r>
              <a:rPr lang="da-DK" dirty="0"/>
              <a:t> </a:t>
            </a:r>
            <a:r>
              <a:rPr lang="da-DK" dirty="0" err="1"/>
              <a:t>representing</a:t>
            </a:r>
            <a:r>
              <a:rPr lang="da-DK" dirty="0"/>
              <a:t> </a:t>
            </a:r>
            <a:r>
              <a:rPr lang="da-DK" dirty="0" err="1"/>
              <a:t>people</a:t>
            </a:r>
            <a:r>
              <a:rPr lang="en-US" dirty="0">
                <a:latin typeface="+mn-lt"/>
              </a:rPr>
              <a:t>:</a:t>
            </a:r>
          </a:p>
          <a:p>
            <a:pPr marL="0" indent="0">
              <a:buNone/>
            </a:pP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     ⊃records ⎕NG 'First' 'Last' ('Height' ¯1)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   Max       </a:t>
            </a:r>
            <a:r>
              <a:rPr lang="en-US" sz="2000" dirty="0" err="1">
                <a:latin typeface="APL385 Unicode" panose="020B0709000202000203" pitchFamily="49" charset="0"/>
              </a:rPr>
              <a:t>Munstermann</a:t>
            </a:r>
            <a:r>
              <a:rPr lang="en-US" sz="2000" dirty="0">
                <a:latin typeface="APL385 Unicode" panose="020B0709000202000203" pitchFamily="49" charset="0"/>
              </a:rPr>
              <a:t>  182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   </a:t>
            </a:r>
            <a:r>
              <a:rPr lang="en-US" sz="2000" dirty="0" err="1">
                <a:latin typeface="APL385 Unicode" panose="020B0709000202000203" pitchFamily="49" charset="0"/>
              </a:rPr>
              <a:t>Lieschen</a:t>
            </a:r>
            <a:r>
              <a:rPr lang="en-US" sz="2000" dirty="0">
                <a:latin typeface="APL385 Unicode" panose="020B0709000202000203" pitchFamily="49" charset="0"/>
              </a:rPr>
              <a:t>  Müller       167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   John      Doe           ¯1</a:t>
            </a:r>
            <a:br>
              <a:rPr lang="en-US" sz="2000" dirty="0">
                <a:latin typeface="APL385 Unicode" panose="020B0709000202000203" pitchFamily="49" charset="0"/>
              </a:rPr>
            </a:br>
            <a:endParaRPr lang="da-DK" dirty="0">
              <a:latin typeface="APL385 Unicode" panose="020B0709000202000203" pitchFamily="49" charset="0"/>
            </a:endParaRPr>
          </a:p>
          <a:p>
            <a:r>
              <a:rPr lang="da-DK" dirty="0"/>
              <a:t>The </a:t>
            </a:r>
            <a:r>
              <a:rPr lang="da-DK" dirty="0" err="1"/>
              <a:t>ability</a:t>
            </a:r>
            <a:r>
              <a:rPr lang="da-DK" dirty="0"/>
              <a:t> to provide defaults is </a:t>
            </a:r>
            <a:r>
              <a:rPr lang="da-DK" dirty="0" err="1"/>
              <a:t>particularly</a:t>
            </a:r>
            <a:r>
              <a:rPr lang="da-DK" dirty="0"/>
              <a:t> </a:t>
            </a:r>
            <a:r>
              <a:rPr lang="da-DK" dirty="0" err="1"/>
              <a:t>useful</a:t>
            </a:r>
            <a:r>
              <a:rPr lang="da-DK" dirty="0"/>
              <a:t> in </a:t>
            </a:r>
            <a:r>
              <a:rPr lang="da-DK" dirty="0" err="1"/>
              <a:t>this</a:t>
            </a:r>
            <a:r>
              <a:rPr lang="da-DK" dirty="0"/>
              <a:t> case, for </a:t>
            </a:r>
            <a:r>
              <a:rPr lang="da-DK" dirty="0" err="1"/>
              <a:t>example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processing</a:t>
            </a:r>
            <a:r>
              <a:rPr lang="da-DK" dirty="0"/>
              <a:t> JSON input with missing </a:t>
            </a:r>
            <a:r>
              <a:rPr lang="da-DK" dirty="0" err="1"/>
              <a:t>values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49009-399D-F261-91F9-71CA0F76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87672" cy="685535"/>
          </a:xfrm>
        </p:spPr>
        <p:txBody>
          <a:bodyPr/>
          <a:lstStyle/>
          <a:p>
            <a:r>
              <a:rPr lang="da-DK" b="1" dirty="0"/>
              <a:t>GET</a:t>
            </a:r>
            <a:r>
              <a:rPr lang="da-DK" dirty="0"/>
              <a:t> with an array of </a:t>
            </a:r>
            <a:r>
              <a:rPr lang="da-DK" dirty="0" err="1"/>
              <a:t>namespaces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0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99F75A-CB0C-3683-5746-8F848177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36473" cy="3242040"/>
          </a:xfrm>
        </p:spPr>
        <p:txBody>
          <a:bodyPr>
            <a:normAutofit fontScale="85000" lnSpcReduction="20000"/>
          </a:bodyPr>
          <a:lstStyle/>
          <a:p>
            <a:r>
              <a:rPr lang="da-DK" dirty="0" err="1">
                <a:latin typeface="+mn-lt"/>
              </a:rPr>
              <a:t>Finally</a:t>
            </a:r>
            <a:r>
              <a:rPr lang="da-DK" dirty="0">
                <a:latin typeface="+mn-lt"/>
              </a:rPr>
              <a:t>, a </a:t>
            </a:r>
            <a:r>
              <a:rPr lang="da-DK" dirty="0" err="1">
                <a:latin typeface="+mn-lt"/>
              </a:rPr>
              <a:t>nice</a:t>
            </a:r>
            <a:r>
              <a:rPr lang="da-DK" dirty="0">
                <a:latin typeface="+mn-lt"/>
              </a:rPr>
              <a:t>(er) </a:t>
            </a:r>
            <a:r>
              <a:rPr lang="da-DK" dirty="0" err="1">
                <a:latin typeface="+mn-lt"/>
              </a:rPr>
              <a:t>way</a:t>
            </a:r>
            <a:r>
              <a:rPr lang="da-DK" dirty="0">
                <a:latin typeface="+mn-lt"/>
              </a:rPr>
              <a:t> to do </a:t>
            </a:r>
            <a:r>
              <a:rPr lang="da-DK" dirty="0" err="1">
                <a:latin typeface="+mn-lt"/>
              </a:rPr>
              <a:t>this</a:t>
            </a:r>
            <a:r>
              <a:rPr lang="da-DK" dirty="0">
                <a:latin typeface="+mn-lt"/>
              </a:rPr>
              <a:t>:</a:t>
            </a:r>
            <a:br>
              <a:rPr lang="da-DK" dirty="0">
                <a:latin typeface="+mn-lt"/>
              </a:rPr>
            </a:br>
            <a:br>
              <a:rPr lang="da-DK" dirty="0"/>
            </a:br>
            <a:r>
              <a:rPr lang="da-DK" dirty="0">
                <a:latin typeface="APL385 Unicode" panose="020B0709000202000203" pitchFamily="49" charset="0"/>
              </a:rPr>
              <a:t>∇ r←{</a:t>
            </a:r>
            <a:r>
              <a:rPr lang="da-DK" dirty="0" err="1">
                <a:latin typeface="APL385 Unicode" panose="020B0709000202000203" pitchFamily="49" charset="0"/>
              </a:rPr>
              <a:t>left</a:t>
            </a:r>
            <a:r>
              <a:rPr lang="da-DK" dirty="0">
                <a:latin typeface="APL385 Unicode" panose="020B0709000202000203" pitchFamily="49" charset="0"/>
              </a:rPr>
              <a:t>} </a:t>
            </a:r>
            <a:r>
              <a:rPr lang="da-DK" dirty="0" err="1">
                <a:latin typeface="APL385 Unicode" panose="020B0709000202000203" pitchFamily="49" charset="0"/>
              </a:rPr>
              <a:t>Foo</a:t>
            </a:r>
            <a:r>
              <a:rPr lang="da-DK" dirty="0">
                <a:latin typeface="APL385 Unicode" panose="020B0709000202000203" pitchFamily="49" charset="0"/>
              </a:rPr>
              <a:t> y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life←⎕NG</a:t>
            </a:r>
            <a:r>
              <a:rPr lang="da-DK" dirty="0">
                <a:latin typeface="APL385 Unicode" panose="020B0709000202000203" pitchFamily="49" charset="0"/>
              </a:rPr>
              <a:t> ⊂'</a:t>
            </a:r>
            <a:r>
              <a:rPr lang="da-DK" dirty="0" err="1">
                <a:latin typeface="APL385 Unicode" panose="020B0709000202000203" pitchFamily="49" charset="0"/>
              </a:rPr>
              <a:t>left</a:t>
            </a:r>
            <a:r>
              <a:rPr lang="da-DK" dirty="0">
                <a:latin typeface="APL385 Unicode" panose="020B0709000202000203" pitchFamily="49" charset="0"/>
              </a:rPr>
              <a:t>' 42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…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∇</a:t>
            </a:r>
            <a:br>
              <a:rPr lang="da-DK" dirty="0">
                <a:latin typeface="APL385 Unicode" panose="020B0709000202000203" pitchFamily="49" charset="0"/>
              </a:rPr>
            </a:br>
            <a:endParaRPr lang="en-US" sz="2000" dirty="0">
              <a:latin typeface="APL385 Unicode" panose="020B0709000202000203" pitchFamily="49" charset="0"/>
            </a:endParaRPr>
          </a:p>
          <a:p>
            <a:r>
              <a:rPr lang="en-US" dirty="0">
                <a:latin typeface="+mn-lt"/>
              </a:rPr>
              <a:t>Nicer than      </a:t>
            </a:r>
            <a:r>
              <a:rPr lang="en-US" dirty="0">
                <a:latin typeface="APL385 Unicode" panose="020B0709000202000203" pitchFamily="49" charset="0"/>
              </a:rPr>
              <a:t>:If 0=</a:t>
            </a:r>
            <a:r>
              <a:rPr lang="en-US" sz="2400" dirty="0">
                <a:latin typeface="APL385 Unicode" panose="020B0709000202000203" pitchFamily="49" charset="0"/>
              </a:rPr>
              <a:t>⎕NC 'left' …</a:t>
            </a:r>
            <a:endParaRPr lang="en-US" dirty="0">
              <a:latin typeface="APL385 Unicode" panose="020B0709000202000203" pitchFamily="49" charset="0"/>
            </a:endParaRPr>
          </a:p>
          <a:p>
            <a:r>
              <a:rPr lang="en-US" dirty="0">
                <a:latin typeface="+mn-lt"/>
              </a:rPr>
              <a:t>Not all names need a fallback value:</a:t>
            </a:r>
            <a:br>
              <a:rPr lang="en-US" dirty="0">
                <a:latin typeface="+mn-lt"/>
              </a:rPr>
            </a:b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 </a:t>
            </a:r>
            <a:r>
              <a:rPr lang="da-DK" sz="2000" dirty="0"/>
              <a:t> </a:t>
            </a:r>
            <a:r>
              <a:rPr lang="en-US" sz="2000" dirty="0">
                <a:latin typeface="APL385 Unicode" panose="020B0709000202000203" pitchFamily="49" charset="0"/>
              </a:rPr>
              <a:t>⎕NG 'First' 'Last' ('Height' ¯1)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Max  </a:t>
            </a:r>
            <a:r>
              <a:rPr lang="en-US" sz="2000" dirty="0" err="1">
                <a:latin typeface="APL385 Unicode" panose="020B0709000202000203" pitchFamily="49" charset="0"/>
              </a:rPr>
              <a:t>Munstermann</a:t>
            </a:r>
            <a:r>
              <a:rPr lang="en-US" sz="2000" dirty="0">
                <a:latin typeface="APL385 Unicode" panose="020B0709000202000203" pitchFamily="49" charset="0"/>
              </a:rPr>
              <a:t>  ¯1</a:t>
            </a:r>
            <a:endParaRPr lang="da-DK" sz="2000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49009-399D-F261-91F9-71CA0F76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87672" cy="685535"/>
          </a:xfrm>
        </p:spPr>
        <p:txBody>
          <a:bodyPr/>
          <a:lstStyle/>
          <a:p>
            <a:r>
              <a:rPr lang="da-DK" dirty="0">
                <a:latin typeface="Sarabun" panose="020B0604020202020204" charset="-34"/>
                <a:cs typeface="Sarabun" panose="020B0604020202020204" charset="-34"/>
              </a:rPr>
              <a:t>Default </a:t>
            </a:r>
            <a:r>
              <a:rPr lang="da-DK" dirty="0" err="1">
                <a:latin typeface="Sarabun" panose="020B0604020202020204" charset="-34"/>
                <a:cs typeface="Sarabun" panose="020B0604020202020204" charset="-34"/>
              </a:rPr>
              <a:t>left</a:t>
            </a:r>
            <a:r>
              <a:rPr lang="da-DK" dirty="0">
                <a:latin typeface="Sarabun" panose="020B0604020202020204" charset="-34"/>
                <a:cs typeface="Sarabun" panose="020B0604020202020204" charset="-34"/>
              </a:rPr>
              <a:t> argument of TRADFN</a:t>
            </a:r>
            <a:endParaRPr lang="en-GB" dirty="0">
              <a:latin typeface="Sarabun" panose="020B0604020202020204" charset="-34"/>
              <a:cs typeface="Sarabun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82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13454</TotalTime>
  <Words>814</Words>
  <Application>Microsoft Office PowerPoint</Application>
  <PresentationFormat>On-screen Show (16:9)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Wingdings 2</vt:lpstr>
      <vt:lpstr>Sarabun</vt:lpstr>
      <vt:lpstr>Courier New</vt:lpstr>
      <vt:lpstr>APL385 Unicode</vt:lpstr>
      <vt:lpstr>Arial</vt:lpstr>
      <vt:lpstr>Wingdings</vt:lpstr>
      <vt:lpstr>Calibri</vt:lpstr>
      <vt:lpstr>Office Theme</vt:lpstr>
      <vt:lpstr>Avoiding Execute  (System functions for getting and setting variable values)</vt:lpstr>
      <vt:lpstr>Dyalog – The Next Generation</vt:lpstr>
      <vt:lpstr>Dyalog – The Next Generation</vt:lpstr>
      <vt:lpstr>From Adam's Dyalog'23 Slides</vt:lpstr>
      <vt:lpstr>PowerPoint Presentation</vt:lpstr>
      <vt:lpstr>GET values of names w/out ⍎</vt:lpstr>
      <vt:lpstr>GET with default values</vt:lpstr>
      <vt:lpstr>GET with an array of namespaces</vt:lpstr>
      <vt:lpstr>Default left argument of TRADFN</vt:lpstr>
      <vt:lpstr>Merge Namespaces</vt:lpstr>
      <vt:lpstr>Get Names AND Values: ⎕NV </vt:lpstr>
      <vt:lpstr>SET names using name/value pairs</vt:lpstr>
      <vt:lpstr>SET using vectors of names &amp; values</vt:lpstr>
      <vt:lpstr>Summary Examples</vt:lpstr>
      <vt:lpstr>PowerPoint Presentation</vt:lpstr>
      <vt:lpstr>Still only a proposal…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268</cp:revision>
  <dcterms:created xsi:type="dcterms:W3CDTF">2019-07-25T11:46:05Z</dcterms:created>
  <dcterms:modified xsi:type="dcterms:W3CDTF">2026-02-19T09:06:48Z</dcterms:modified>
</cp:coreProperties>
</file>