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61" r:id="rId2"/>
    <p:sldId id="263" r:id="rId3"/>
    <p:sldId id="301" r:id="rId4"/>
    <p:sldId id="310" r:id="rId5"/>
    <p:sldId id="264" r:id="rId6"/>
    <p:sldId id="300" r:id="rId7"/>
    <p:sldId id="302" r:id="rId8"/>
    <p:sldId id="286" r:id="rId9"/>
    <p:sldId id="295" r:id="rId10"/>
    <p:sldId id="287" r:id="rId11"/>
    <p:sldId id="289" r:id="rId12"/>
    <p:sldId id="290" r:id="rId13"/>
    <p:sldId id="294" r:id="rId14"/>
    <p:sldId id="291" r:id="rId15"/>
    <p:sldId id="292" r:id="rId16"/>
    <p:sldId id="296" r:id="rId17"/>
    <p:sldId id="297" r:id="rId18"/>
    <p:sldId id="303" r:id="rId19"/>
    <p:sldId id="298" r:id="rId20"/>
    <p:sldId id="299" r:id="rId21"/>
    <p:sldId id="311" r:id="rId22"/>
    <p:sldId id="312" r:id="rId23"/>
    <p:sldId id="313" r:id="rId24"/>
    <p:sldId id="285" r:id="rId25"/>
    <p:sldId id="304" r:id="rId26"/>
    <p:sldId id="316" r:id="rId27"/>
    <p:sldId id="318" r:id="rId28"/>
    <p:sldId id="315" r:id="rId29"/>
    <p:sldId id="319" r:id="rId30"/>
    <p:sldId id="265" r:id="rId31"/>
    <p:sldId id="322" r:id="rId32"/>
    <p:sldId id="330" r:id="rId33"/>
    <p:sldId id="329" r:id="rId34"/>
    <p:sldId id="331" r:id="rId35"/>
    <p:sldId id="323" r:id="rId36"/>
    <p:sldId id="332" r:id="rId37"/>
    <p:sldId id="342" r:id="rId38"/>
    <p:sldId id="343" r:id="rId39"/>
    <p:sldId id="335" r:id="rId40"/>
    <p:sldId id="333" r:id="rId41"/>
    <p:sldId id="324" r:id="rId42"/>
    <p:sldId id="336" r:id="rId43"/>
    <p:sldId id="337" r:id="rId44"/>
    <p:sldId id="338" r:id="rId45"/>
    <p:sldId id="339" r:id="rId46"/>
    <p:sldId id="340" r:id="rId47"/>
    <p:sldId id="341" r:id="rId48"/>
    <p:sldId id="344" r:id="rId49"/>
    <p:sldId id="345" r:id="rId50"/>
    <p:sldId id="266" r:id="rId51"/>
    <p:sldId id="347" r:id="rId52"/>
    <p:sldId id="354" r:id="rId53"/>
    <p:sldId id="348" r:id="rId54"/>
    <p:sldId id="358" r:id="rId55"/>
    <p:sldId id="352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68" r:id="rId65"/>
    <p:sldId id="373" r:id="rId66"/>
    <p:sldId id="374" r:id="rId67"/>
    <p:sldId id="372" r:id="rId68"/>
    <p:sldId id="375" r:id="rId69"/>
    <p:sldId id="379" r:id="rId70"/>
    <p:sldId id="378" r:id="rId71"/>
    <p:sldId id="380" r:id="rId72"/>
    <p:sldId id="381" r:id="rId73"/>
    <p:sldId id="384" r:id="rId74"/>
    <p:sldId id="382" r:id="rId75"/>
    <p:sldId id="386" r:id="rId76"/>
    <p:sldId id="387" r:id="rId77"/>
    <p:sldId id="388" r:id="rId78"/>
    <p:sldId id="385" r:id="rId79"/>
    <p:sldId id="389" r:id="rId80"/>
    <p:sldId id="390" r:id="rId81"/>
    <p:sldId id="391" r:id="rId82"/>
    <p:sldId id="392" r:id="rId83"/>
    <p:sldId id="393" r:id="rId84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87"/>
    </p:embeddedFont>
    <p:embeddedFont>
      <p:font typeface="APL386 Unicode" panose="020B0709000202000203" pitchFamily="50" charset="0"/>
      <p:regular r:id="rId88"/>
    </p:embeddedFont>
    <p:embeddedFont>
      <p:font typeface="Atkinson Hyperlegible" pitchFamily="50" charset="0"/>
      <p:regular r:id="rId89"/>
      <p:bold r:id="rId90"/>
      <p:italic r:id="rId91"/>
      <p:boldItalic r:id="rId92"/>
    </p:embeddedFont>
    <p:embeddedFont>
      <p:font typeface="Calibri" panose="020F0502020204030204" pitchFamily="34" charset="0"/>
      <p:regular r:id="rId87"/>
      <p:bold r:id="rId87"/>
      <p:italic r:id="rId87"/>
      <p:boldItalic r:id="rId87"/>
    </p:embeddedFont>
    <p:embeddedFont>
      <p:font typeface="Hobo Std" panose="00000600000000000000" charset="0"/>
      <p:regular r:id="rId93"/>
    </p:embeddedFont>
    <p:embeddedFont>
      <p:font typeface="Sarabun" panose="00000500000000000000" pitchFamily="2" charset="-34"/>
      <p:regular r:id="rId94"/>
      <p:bold r:id="rId95"/>
      <p:italic r:id="rId96"/>
      <p:boldItalic r:id="rId97"/>
    </p:embeddedFont>
    <p:embeddedFont>
      <p:font typeface="Wingdings 2" panose="05020102010507070707" pitchFamily="18" charset="2"/>
      <p:regular r:id="rId8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D8F"/>
    <a:srgbClr val="3B475E"/>
    <a:srgbClr val="ED7F00"/>
    <a:srgbClr val="FDFDF5"/>
    <a:srgbClr val="F6F6D9"/>
    <a:srgbClr val="BBB5D6"/>
    <a:srgbClr val="928ABD"/>
    <a:srgbClr val="373535"/>
    <a:srgbClr val="FFFFFF"/>
    <a:srgbClr val="EC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5508" autoAdjust="0"/>
  </p:normalViewPr>
  <p:slideViewPr>
    <p:cSldViewPr snapToGrid="0">
      <p:cViewPr varScale="1">
        <p:scale>
          <a:sx n="137" d="100"/>
          <a:sy n="137" d="100"/>
        </p:scale>
        <p:origin x="19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3.fntdata"/><Relationship Id="rId95" Type="http://schemas.openxmlformats.org/officeDocument/2006/relationships/font" Target="fonts/font8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1.fntdata"/><Relationship Id="rId91" Type="http://schemas.openxmlformats.org/officeDocument/2006/relationships/font" Target="fonts/font4.fntdata"/><Relationship Id="rId9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94" Type="http://schemas.openxmlformats.org/officeDocument/2006/relationships/font" Target="fonts/font7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NUL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6.fntdata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05/05/2022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05/05/2022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You know what you want, how do I…?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241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546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533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338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708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168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798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289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657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986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28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You know what you want, how do I…?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826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651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407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642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202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7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471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643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77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You know what you want, how do I…?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343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You know what you want, how do I…?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783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You know what you want, how do I…?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65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You know what you want, how do I…?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531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You know what you want, how do I…?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556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753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93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95EC1A-490B-48BB-8B7E-D0219E7D0B45}"/>
              </a:ext>
            </a:extLst>
          </p:cNvPr>
          <p:cNvGrpSpPr/>
          <p:nvPr userDrawn="1"/>
        </p:nvGrpSpPr>
        <p:grpSpPr>
          <a:xfrm>
            <a:off x="539884" y="1030207"/>
            <a:ext cx="2543175" cy="521224"/>
            <a:chOff x="558192" y="1034970"/>
            <a:chExt cx="2543175" cy="5212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EB62969-2C2E-4001-89F8-0CAFA65E56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8192" y="1034970"/>
              <a:ext cx="489585" cy="52122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54FF00-C11E-4E53-9DBE-41BC5075090A}"/>
                </a:ext>
              </a:extLst>
            </p:cNvPr>
            <p:cNvSpPr txBox="1"/>
            <p:nvPr userDrawn="1"/>
          </p:nvSpPr>
          <p:spPr>
            <a:xfrm>
              <a:off x="1072889" y="1152307"/>
              <a:ext cx="20284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kern="700" spc="-20" baseline="0" dirty="0">
                  <a:solidFill>
                    <a:srgbClr val="373535"/>
                  </a:solidFill>
                  <a:latin typeface="Hobo Std" panose="00000600000000000000" pitchFamily="50" charset="0"/>
                </a:rPr>
                <a:t>APL Germany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85BA02-DB92-418E-8010-015AD8D405E5}"/>
              </a:ext>
            </a:extLst>
          </p:cNvPr>
          <p:cNvGrpSpPr/>
          <p:nvPr userDrawn="1"/>
        </p:nvGrpSpPr>
        <p:grpSpPr>
          <a:xfrm>
            <a:off x="8185900" y="4411500"/>
            <a:ext cx="666000" cy="666000"/>
            <a:chOff x="6000231" y="1222396"/>
            <a:chExt cx="2698708" cy="269870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E6D6B7-6D14-4B7A-B38F-EB2E569216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3F215E-82F8-485C-8919-E123A2587F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25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2B30A7-125E-4C72-9E90-ADC449095D1A}"/>
              </a:ext>
            </a:extLst>
          </p:cNvPr>
          <p:cNvGrpSpPr/>
          <p:nvPr userDrawn="1"/>
        </p:nvGrpSpPr>
        <p:grpSpPr>
          <a:xfrm>
            <a:off x="8185900" y="4411500"/>
            <a:ext cx="666000" cy="666000"/>
            <a:chOff x="6000231" y="1222396"/>
            <a:chExt cx="2698708" cy="269870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D2CB86-8B23-4643-AAD0-BB0561177F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FB1871-D931-4BA6-B2B9-7F4CD49A99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7DEDBE-04BA-48C8-AAE4-E794BC27F2F9}"/>
              </a:ext>
            </a:extLst>
          </p:cNvPr>
          <p:cNvGrpSpPr/>
          <p:nvPr userDrawn="1"/>
        </p:nvGrpSpPr>
        <p:grpSpPr>
          <a:xfrm>
            <a:off x="8185900" y="4411500"/>
            <a:ext cx="666000" cy="666000"/>
            <a:chOff x="6000231" y="1222396"/>
            <a:chExt cx="2698708" cy="2698708"/>
          </a:xfrm>
        </p:grpSpPr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8220E761-45B5-4271-94E2-EDB2E6C97C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1F37CB-F3D6-4779-A1F7-7BB0CA96CD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7EA0EB-5322-4E10-9F98-BA7F9BAA198B}"/>
              </a:ext>
            </a:extLst>
          </p:cNvPr>
          <p:cNvGrpSpPr/>
          <p:nvPr userDrawn="1"/>
        </p:nvGrpSpPr>
        <p:grpSpPr>
          <a:xfrm>
            <a:off x="8185900" y="4411500"/>
            <a:ext cx="666000" cy="666000"/>
            <a:chOff x="6000231" y="1222396"/>
            <a:chExt cx="2698708" cy="2698708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ECE6D4B0-2674-4D61-A204-81292D4747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0D099C-A3B6-44E1-BF5F-DD1262682F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rgbClr val="928ABD"/>
                </a:solidFill>
                <a:latin typeface="Sarabun" panose="00000500000000000000" pitchFamily="2" charset="-34"/>
              </a:rPr>
              <a:t>New User Commands in Dyalog 18.2 and Ideas for the Future</a:t>
            </a:r>
            <a:endParaRPr lang="en-US" sz="1600" dirty="0">
              <a:solidFill>
                <a:srgbClr val="928ABD"/>
              </a:solidFill>
              <a:latin typeface="Sarabun" panose="00000500000000000000" pitchFamily="2" charset="-34"/>
            </a:endParaRP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AF4994-CBFA-4D1E-BE14-CDBB17E938EB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8C48C10-27D9-4472-8B32-5A9D707CF941}"/>
              </a:ext>
            </a:extLst>
          </p:cNvPr>
          <p:cNvSpPr/>
          <p:nvPr userDrawn="1"/>
        </p:nvSpPr>
        <p:spPr>
          <a:xfrm>
            <a:off x="8186768" y="4406487"/>
            <a:ext cx="665132" cy="66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8" r:id="rId3"/>
    <p:sldLayoutId id="2147483652" r:id="rId4"/>
    <p:sldLayoutId id="2147483654" r:id="rId5"/>
    <p:sldLayoutId id="2147483655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User Commands </a:t>
            </a:r>
            <a:br>
              <a:rPr lang="en-GB" dirty="0"/>
            </a:br>
            <a:r>
              <a:rPr lang="en-GB" dirty="0"/>
              <a:t>in Dyalog 18.2 </a:t>
            </a:r>
            <a:br>
              <a:rPr lang="en-GB" dirty="0"/>
            </a:br>
            <a:r>
              <a:rPr lang="en-GB" dirty="0"/>
              <a:t>and Ideas for the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500E5A-E408-4CFA-9925-AB00B32ECB69}"/>
              </a:ext>
            </a:extLst>
          </p:cNvPr>
          <p:cNvGrpSpPr/>
          <p:nvPr/>
        </p:nvGrpSpPr>
        <p:grpSpPr>
          <a:xfrm>
            <a:off x="6000231" y="1222396"/>
            <a:ext cx="2698708" cy="2698708"/>
            <a:chOff x="6000231" y="1222396"/>
            <a:chExt cx="2698708" cy="2698708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085D73EF-CC0C-4B12-8AE7-D7333676F6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AA8589-608D-43E7-9CAE-DAF2DF3905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var←'oldvalue'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84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var←'oldvalue'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]view var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3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var←'oldvalue'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]view var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667B35-82E4-491A-BA6B-4788638B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237" y="1264925"/>
            <a:ext cx="2743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76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var←'oldvalue'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]view var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(3↑var)←'new'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667B35-82E4-491A-BA6B-4788638B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237" y="1264925"/>
            <a:ext cx="2743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45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8026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var←'oldvalue'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]view var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(3↑var)←'new'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)ed var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667B35-82E4-491A-BA6B-4788638B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237" y="1264925"/>
            <a:ext cx="2743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5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7328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var←'oldvalue'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]view var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(3↑var)←'new'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)ed var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667B35-82E4-491A-BA6B-4788638B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237" y="1264925"/>
            <a:ext cx="2743200" cy="1485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6ECFBA-3A4C-4EA6-BB72-15DACC8FE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4237" y="3011540"/>
            <a:ext cx="2609850" cy="149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82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>
              <a:lnSpc>
                <a:spcPct val="150000"/>
              </a:lnSpc>
            </a:pPr>
            <a:r>
              <a:rPr lang="en-GB" dirty="0"/>
              <a:t>Settings: </a:t>
            </a:r>
            <a:r>
              <a:rPr lang="en-GB" dirty="0">
                <a:latin typeface="APL386 Unicode" panose="020B0709000202000203" pitchFamily="50" charset="0"/>
              </a:rPr>
              <a:t>]Box -view=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13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Settings: </a:t>
            </a:r>
            <a:r>
              <a:rPr lang="en-GB" dirty="0">
                <a:latin typeface="APL386 Unicode" panose="020B0709000202000203" pitchFamily="50" charset="0"/>
              </a:rPr>
              <a:t>]Box -view=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dirty="0">
                <a:latin typeface="APL386 Unicode" panose="020B0709000202000203" pitchFamily="50" charset="0"/>
              </a:rPr>
              <a:t>      ]box on –v=max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27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6109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Settings: </a:t>
            </a:r>
            <a:r>
              <a:rPr lang="en-GB" dirty="0">
                <a:latin typeface="APL386 Unicode" panose="020B0709000202000203" pitchFamily="50" charset="0"/>
              </a:rPr>
              <a:t>]Box -view=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]box on –v=max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Was OFF -view=min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58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9422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Settings: </a:t>
            </a:r>
            <a:r>
              <a:rPr lang="en-GB" dirty="0">
                <a:latin typeface="APL386 Unicode" panose="020B0709000202000203" pitchFamily="50" charset="0"/>
              </a:rPr>
              <a:t>]Box -view=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]box on –v=max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Was OFF -view=min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]view ⍳⍳5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75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F2B3EA-EBE6-4481-87EE-78A19E95AAE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83200" y="2053590"/>
            <a:ext cx="3336722" cy="1036320"/>
          </a:xfrm>
        </p:spPr>
        <p:txBody>
          <a:bodyPr tIns="0" bIns="180000" anchor="ctr" anchorCtr="0">
            <a:normAutofit/>
          </a:bodyPr>
          <a:lstStyle/>
          <a:p>
            <a:r>
              <a:rPr lang="en-GB" sz="6000" baseline="-5000" dirty="0"/>
              <a:t>+</a:t>
            </a:r>
            <a:r>
              <a:rPr lang="en-GB" sz="2400" b="1" dirty="0"/>
              <a:t> Ideas for the Future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31474-C98B-48B3-A94B-77C5CD894C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26A96C-539D-48E2-B59F-E2BA0353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B6ACFE-01FB-486C-9707-4740AF109BC2}"/>
              </a:ext>
            </a:extLst>
          </p:cNvPr>
          <p:cNvSpPr txBox="1">
            <a:spLocks/>
          </p:cNvSpPr>
          <p:nvPr/>
        </p:nvSpPr>
        <p:spPr>
          <a:xfrm>
            <a:off x="323526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EXPERIMENTAL.Get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6C1414-D79B-48B2-B238-0FD14E85FD69}"/>
              </a:ext>
            </a:extLst>
          </p:cNvPr>
          <p:cNvSpPr txBox="1">
            <a:spLocks/>
          </p:cNvSpPr>
          <p:nvPr/>
        </p:nvSpPr>
        <p:spPr>
          <a:xfrm>
            <a:off x="323527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511BBA-5EA4-4252-B93E-59E78E90C58A}"/>
              </a:ext>
            </a:extLst>
          </p:cNvPr>
          <p:cNvSpPr txBox="1">
            <a:spLocks/>
          </p:cNvSpPr>
          <p:nvPr/>
        </p:nvSpPr>
        <p:spPr>
          <a:xfrm>
            <a:off x="323527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177A88-3DE7-464E-954D-2B86D7BE13E6}"/>
              </a:ext>
            </a:extLst>
          </p:cNvPr>
          <p:cNvSpPr txBox="1">
            <a:spLocks/>
          </p:cNvSpPr>
          <p:nvPr/>
        </p:nvSpPr>
        <p:spPr>
          <a:xfrm>
            <a:off x="323527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F4EF05-7B35-445C-97E8-1CAF7CD90D87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BF627F-E91C-4FDC-BCAC-332C7FBEF898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</p:grpSpPr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0B8B90C2-CFC1-4980-92A8-022A3994DD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216A668-18D5-4AF1-9A69-A4C715A78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9004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8285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Settings: </a:t>
            </a:r>
            <a:r>
              <a:rPr lang="en-GB" dirty="0">
                <a:latin typeface="APL386 Unicode" panose="020B0709000202000203" pitchFamily="50" charset="0"/>
              </a:rPr>
              <a:t>]Box -view=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]box on –v=max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Was OFF -view=min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a-DK" dirty="0">
                <a:latin typeface="APL386 Unicode" panose="020B0709000202000203" pitchFamily="50" charset="0"/>
              </a:rPr>
              <a:t>      ]view ⍳⍳5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061E8B-FAB3-4F8E-8267-501B5FCE3EC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2267" y="1178194"/>
            <a:ext cx="4033990" cy="3187161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AE1308-5634-443F-85B7-CF55D6B6E9FB}"/>
              </a:ext>
            </a:extLst>
          </p:cNvPr>
          <p:cNvSpPr txBox="1">
            <a:spLocks/>
          </p:cNvSpPr>
          <p:nvPr/>
        </p:nvSpPr>
        <p:spPr>
          <a:xfrm>
            <a:off x="323527" y="172407"/>
            <a:ext cx="3746823" cy="80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OUTPUT.View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4D7BAD-485F-49B9-AC8B-7B4477DD2547}"/>
              </a:ext>
            </a:extLst>
          </p:cNvPr>
          <p:cNvSpPr txBox="1">
            <a:spLocks/>
          </p:cNvSpPr>
          <p:nvPr/>
        </p:nvSpPr>
        <p:spPr>
          <a:xfrm>
            <a:off x="-3166434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9244B87-4801-48A0-B27C-894119DC332F}"/>
              </a:ext>
            </a:extLst>
          </p:cNvPr>
          <p:cNvSpPr txBox="1">
            <a:spLocks/>
          </p:cNvSpPr>
          <p:nvPr/>
        </p:nvSpPr>
        <p:spPr>
          <a:xfrm>
            <a:off x="-3166433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162A90F-6A34-4FCC-8D9D-0B7E6A283E3E}"/>
              </a:ext>
            </a:extLst>
          </p:cNvPr>
          <p:cNvSpPr txBox="1">
            <a:spLocks/>
          </p:cNvSpPr>
          <p:nvPr/>
        </p:nvSpPr>
        <p:spPr>
          <a:xfrm>
            <a:off x="-3166433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45B7E6D-A627-4C1D-B7DC-1A0DA5E8569A}"/>
              </a:ext>
            </a:extLst>
          </p:cNvPr>
          <p:cNvSpPr txBox="1">
            <a:spLocks/>
          </p:cNvSpPr>
          <p:nvPr/>
        </p:nvSpPr>
        <p:spPr>
          <a:xfrm>
            <a:off x="-3166433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8D662847-FEB3-4AB3-AF81-AB40ABD18E03}"/>
              </a:ext>
            </a:extLst>
          </p:cNvPr>
          <p:cNvSpPr txBox="1">
            <a:spLocks/>
          </p:cNvSpPr>
          <p:nvPr/>
        </p:nvSpPr>
        <p:spPr>
          <a:xfrm>
            <a:off x="9051594" y="2053590"/>
            <a:ext cx="3336722" cy="1036320"/>
          </a:xfrm>
          <a:prstGeom prst="rect">
            <a:avLst/>
          </a:prstGeom>
        </p:spPr>
        <p:txBody>
          <a:bodyPr vert="horz" lIns="91440" tIns="0" rIns="91440" bIns="18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60000"/>
              <a:buFont typeface="Courier New" panose="02070309020205020404" pitchFamily="49" charset="0"/>
              <a:buChar char="o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Calibri" panose="020F0502020204030204" pitchFamily="34" charset="0"/>
              <a:buChar char="–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aseline="-5000" dirty="0"/>
              <a:t>+</a:t>
            </a:r>
            <a:r>
              <a:rPr lang="en-GB" sz="2400" b="1" dirty="0"/>
              <a:t> Ideas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1347833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CC37921-8EE0-47C9-8C93-0451BE4FCDC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2863E2-01EC-4098-BFCA-3012163C3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E1A71AC-5FD8-4E8A-8197-F3B4EF77F80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EADE98-5E96-4A66-AE39-70CBFCF3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B6ACFE-01FB-486C-9707-4740AF109BC2}"/>
              </a:ext>
            </a:extLst>
          </p:cNvPr>
          <p:cNvSpPr txBox="1">
            <a:spLocks/>
          </p:cNvSpPr>
          <p:nvPr/>
        </p:nvSpPr>
        <p:spPr>
          <a:xfrm>
            <a:off x="323526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/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/>
              </a:solidFill>
              <a:latin typeface="APL386 Unicode" panose="020B0709000202000203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6C1414-D79B-48B2-B238-0FD14E85FD69}"/>
              </a:ext>
            </a:extLst>
          </p:cNvPr>
          <p:cNvSpPr txBox="1">
            <a:spLocks/>
          </p:cNvSpPr>
          <p:nvPr/>
        </p:nvSpPr>
        <p:spPr>
          <a:xfrm>
            <a:off x="323527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511BBA-5EA4-4252-B93E-59E78E90C58A}"/>
              </a:ext>
            </a:extLst>
          </p:cNvPr>
          <p:cNvSpPr txBox="1">
            <a:spLocks/>
          </p:cNvSpPr>
          <p:nvPr/>
        </p:nvSpPr>
        <p:spPr>
          <a:xfrm>
            <a:off x="323527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177A88-3DE7-464E-954D-2B86D7BE13E6}"/>
              </a:ext>
            </a:extLst>
          </p:cNvPr>
          <p:cNvSpPr txBox="1">
            <a:spLocks/>
          </p:cNvSpPr>
          <p:nvPr/>
        </p:nvSpPr>
        <p:spPr>
          <a:xfrm>
            <a:off x="323527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F4EF05-7B35-445C-97E8-1CAF7CD90D87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682C5087-FF63-419D-AA4A-9E335F2D92B4}"/>
              </a:ext>
            </a:extLst>
          </p:cNvPr>
          <p:cNvSpPr txBox="1">
            <a:spLocks/>
          </p:cNvSpPr>
          <p:nvPr/>
        </p:nvSpPr>
        <p:spPr>
          <a:xfrm>
            <a:off x="5283200" y="2053590"/>
            <a:ext cx="3336722" cy="1036320"/>
          </a:xfrm>
          <a:prstGeom prst="rect">
            <a:avLst/>
          </a:prstGeom>
        </p:spPr>
        <p:txBody>
          <a:bodyPr vert="horz" lIns="91440" tIns="0" rIns="91440" bIns="18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60000"/>
              <a:buFont typeface="Courier New" panose="02070309020205020404" pitchFamily="49" charset="0"/>
              <a:buChar char="o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Calibri" panose="020F0502020204030204" pitchFamily="34" charset="0"/>
              <a:buChar char="–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aseline="-5000"/>
              <a:t>+</a:t>
            </a:r>
            <a:r>
              <a:rPr lang="en-GB" sz="2400" b="1"/>
              <a:t> Ideas for the Future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990179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Display in session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6C7311-7C85-453D-809E-CE15A5B9861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680F72-8A65-40BE-8597-848C5447CFD9}"/>
              </a:ext>
            </a:extLst>
          </p:cNvPr>
          <p:cNvSpPr txBox="1">
            <a:spLocks/>
          </p:cNvSpPr>
          <p:nvPr/>
        </p:nvSpPr>
        <p:spPr>
          <a:xfrm>
            <a:off x="323526" y="134622"/>
            <a:ext cx="4104000" cy="951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TOOLS.APLCart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E3F994-3A35-40DB-B55E-61AEBE53FCF5}"/>
              </a:ext>
            </a:extLst>
          </p:cNvPr>
          <p:cNvSpPr txBox="1">
            <a:spLocks/>
          </p:cNvSpPr>
          <p:nvPr/>
        </p:nvSpPr>
        <p:spPr>
          <a:xfrm>
            <a:off x="-3166434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11544A-36E6-4E73-8AFE-005D9944A8D2}"/>
              </a:ext>
            </a:extLst>
          </p:cNvPr>
          <p:cNvSpPr txBox="1">
            <a:spLocks/>
          </p:cNvSpPr>
          <p:nvPr/>
        </p:nvSpPr>
        <p:spPr>
          <a:xfrm>
            <a:off x="-3166433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F3FDA45-B135-47D2-831D-41151091308F}"/>
              </a:ext>
            </a:extLst>
          </p:cNvPr>
          <p:cNvSpPr txBox="1">
            <a:spLocks/>
          </p:cNvSpPr>
          <p:nvPr/>
        </p:nvSpPr>
        <p:spPr>
          <a:xfrm>
            <a:off x="-3166433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86DB6A-F1EF-4D1F-A53A-77BF974F9821}"/>
              </a:ext>
            </a:extLst>
          </p:cNvPr>
          <p:cNvSpPr txBox="1">
            <a:spLocks/>
          </p:cNvSpPr>
          <p:nvPr/>
        </p:nvSpPr>
        <p:spPr>
          <a:xfrm>
            <a:off x="-3166433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9A456097-8B01-4B96-9656-34A0DC548A61}"/>
              </a:ext>
            </a:extLst>
          </p:cNvPr>
          <p:cNvSpPr txBox="1">
            <a:spLocks/>
          </p:cNvSpPr>
          <p:nvPr/>
        </p:nvSpPr>
        <p:spPr>
          <a:xfrm>
            <a:off x="9051594" y="2053590"/>
            <a:ext cx="3336722" cy="1036320"/>
          </a:xfrm>
          <a:prstGeom prst="rect">
            <a:avLst/>
          </a:prstGeom>
        </p:spPr>
        <p:txBody>
          <a:bodyPr vert="horz" lIns="91440" tIns="0" rIns="91440" bIns="18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60000"/>
              <a:buFont typeface="Courier New" panose="02070309020205020404" pitchFamily="49" charset="0"/>
              <a:buChar char="o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Calibri" panose="020F0502020204030204" pitchFamily="34" charset="0"/>
              <a:buChar char="–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aseline="-5000" dirty="0"/>
              <a:t>+</a:t>
            </a:r>
            <a:r>
              <a:rPr lang="en-GB" sz="2400" b="1" dirty="0"/>
              <a:t> Ideas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592370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Display in session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475023-38C3-46A1-92CC-DAFBC13ABB1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A91BE72B-CBB1-4F9F-A954-CFE9C18828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695"/>
          <a:stretch/>
        </p:blipFill>
        <p:spPr>
          <a:xfrm>
            <a:off x="4746624" y="1267923"/>
            <a:ext cx="4642305" cy="30465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94BD99-ABC6-4D80-A4CD-CA5FC282D343}"/>
              </a:ext>
            </a:extLst>
          </p:cNvPr>
          <p:cNvSpPr/>
          <p:nvPr/>
        </p:nvSpPr>
        <p:spPr>
          <a:xfrm>
            <a:off x="8784000" y="1110885"/>
            <a:ext cx="360000" cy="32035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63231E-5E49-4DE9-8B5C-09E983CA28D5}"/>
              </a:ext>
            </a:extLst>
          </p:cNvPr>
          <p:cNvSpPr txBox="1">
            <a:spLocks/>
          </p:cNvSpPr>
          <p:nvPr/>
        </p:nvSpPr>
        <p:spPr>
          <a:xfrm>
            <a:off x="323526" y="134622"/>
            <a:ext cx="4104000" cy="951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TOOLS.APLCart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81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Display in session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680F72-8A65-40BE-8597-848C5447CFD9}"/>
              </a:ext>
            </a:extLst>
          </p:cNvPr>
          <p:cNvSpPr txBox="1">
            <a:spLocks/>
          </p:cNvSpPr>
          <p:nvPr/>
        </p:nvSpPr>
        <p:spPr>
          <a:xfrm>
            <a:off x="323526" y="134622"/>
            <a:ext cx="4104000" cy="951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TOOLS.APLCart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525A17B-A572-4A02-8E99-509BF58002F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36CF0BFB-1DA5-4881-8352-70836FDD50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1277"/>
          <a:stretch/>
        </p:blipFill>
        <p:spPr>
          <a:xfrm>
            <a:off x="4746624" y="1267923"/>
            <a:ext cx="4675672" cy="3046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39108F2-76E7-4FFA-8566-E67CEB699907}"/>
              </a:ext>
            </a:extLst>
          </p:cNvPr>
          <p:cNvSpPr/>
          <p:nvPr/>
        </p:nvSpPr>
        <p:spPr>
          <a:xfrm>
            <a:off x="8784000" y="1110885"/>
            <a:ext cx="360000" cy="32035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499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Display in session</a:t>
            </a:r>
          </a:p>
          <a:p>
            <a:pPr>
              <a:lnSpc>
                <a:spcPct val="150000"/>
              </a:lnSpc>
            </a:pPr>
            <a:r>
              <a:rPr lang="en-GB" dirty="0"/>
              <a:t>Display in browser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7454F43-FF37-43D0-BCB2-A61DADE1EE5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Content Placeholder 12">
            <a:extLst>
              <a:ext uri="{FF2B5EF4-FFF2-40B4-BE49-F238E27FC236}">
                <a16:creationId xmlns:a16="http://schemas.microsoft.com/office/drawing/2014/main" id="{519F0377-3CCA-4038-8209-52B4D9069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6624" y="1265113"/>
            <a:ext cx="6360000" cy="26114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F7D55F-E4D8-4FCC-9A6F-6B7188B6F4BB}"/>
              </a:ext>
            </a:extLst>
          </p:cNvPr>
          <p:cNvSpPr/>
          <p:nvPr/>
        </p:nvSpPr>
        <p:spPr>
          <a:xfrm>
            <a:off x="8784000" y="1110885"/>
            <a:ext cx="360000" cy="32035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C38CCC2-89F0-4750-B6C1-B3C22329B595}"/>
              </a:ext>
            </a:extLst>
          </p:cNvPr>
          <p:cNvSpPr txBox="1">
            <a:spLocks/>
          </p:cNvSpPr>
          <p:nvPr/>
        </p:nvSpPr>
        <p:spPr>
          <a:xfrm>
            <a:off x="323526" y="134622"/>
            <a:ext cx="4104000" cy="951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TOOLS.APLCart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83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0839645F-9D74-4BCE-AC2B-1A1E77855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6624" y="1265113"/>
            <a:ext cx="6360000" cy="26114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Display in session</a:t>
            </a:r>
          </a:p>
          <a:p>
            <a:pPr>
              <a:lnSpc>
                <a:spcPct val="150000"/>
              </a:lnSpc>
            </a:pPr>
            <a:r>
              <a:rPr lang="en-GB" dirty="0"/>
              <a:t>Display in browser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D9B1C9D-A9DB-43C4-BB13-D49D9D347D6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tretch>
            <a:fillRect/>
          </a:stretch>
        </p:blipFill>
        <p:spPr>
          <a:xfrm>
            <a:off x="4824490" y="2547966"/>
            <a:ext cx="2869330" cy="1960519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AD7EE1-B3D3-4513-AB26-2F707093B3CF}"/>
              </a:ext>
            </a:extLst>
          </p:cNvPr>
          <p:cNvSpPr/>
          <p:nvPr/>
        </p:nvSpPr>
        <p:spPr>
          <a:xfrm>
            <a:off x="8784000" y="1110885"/>
            <a:ext cx="360000" cy="32035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3BB69FD-1231-4B61-90F3-19844F8E0915}"/>
              </a:ext>
            </a:extLst>
          </p:cNvPr>
          <p:cNvSpPr txBox="1">
            <a:spLocks/>
          </p:cNvSpPr>
          <p:nvPr/>
        </p:nvSpPr>
        <p:spPr>
          <a:xfrm>
            <a:off x="323526" y="134622"/>
            <a:ext cx="4104000" cy="951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TOOLS.APLCart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94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Display in session</a:t>
            </a:r>
          </a:p>
          <a:p>
            <a:pPr>
              <a:lnSpc>
                <a:spcPct val="150000"/>
              </a:lnSpc>
            </a:pPr>
            <a:r>
              <a:rPr lang="en-GB" dirty="0"/>
              <a:t>Display in browser</a:t>
            </a:r>
          </a:p>
          <a:p>
            <a:pPr>
              <a:lnSpc>
                <a:spcPct val="150000"/>
              </a:lnSpc>
            </a:pPr>
            <a:r>
              <a:rPr lang="en-GB" dirty="0"/>
              <a:t>Display in popup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640BD-47FC-48B9-8B2F-4F91A373A8B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5CCD9CA5-7566-4E00-B9A5-B857DF849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6624" y="1265113"/>
            <a:ext cx="6360000" cy="26114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11FEEE-FB9C-4957-9A95-9C741E75ADFF}"/>
              </a:ext>
            </a:extLst>
          </p:cNvPr>
          <p:cNvSpPr/>
          <p:nvPr/>
        </p:nvSpPr>
        <p:spPr>
          <a:xfrm>
            <a:off x="8784000" y="1110885"/>
            <a:ext cx="360000" cy="32035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E6188B4-462C-4EC5-84C5-959BB4EF0EE5}"/>
              </a:ext>
            </a:extLst>
          </p:cNvPr>
          <p:cNvSpPr txBox="1">
            <a:spLocks/>
          </p:cNvSpPr>
          <p:nvPr/>
        </p:nvSpPr>
        <p:spPr>
          <a:xfrm>
            <a:off x="323526" y="134622"/>
            <a:ext cx="4104000" cy="951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TOOLS.APLCart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99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Display in session</a:t>
            </a:r>
          </a:p>
          <a:p>
            <a:pPr>
              <a:lnSpc>
                <a:spcPct val="150000"/>
              </a:lnSpc>
            </a:pPr>
            <a:r>
              <a:rPr lang="en-GB" dirty="0"/>
              <a:t>Display in browser</a:t>
            </a:r>
          </a:p>
          <a:p>
            <a:pPr>
              <a:lnSpc>
                <a:spcPct val="150000"/>
              </a:lnSpc>
            </a:pPr>
            <a:r>
              <a:rPr lang="en-GB" dirty="0"/>
              <a:t>Display in popup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A0836-4163-441E-8F02-C97E9DA85E3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A05E98C2-79CF-4DDA-BCD7-F761EB091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6624" y="1265113"/>
            <a:ext cx="6360000" cy="26114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18D75E-FAEB-4598-8F22-28706CBA79A0}"/>
              </a:ext>
            </a:extLst>
          </p:cNvPr>
          <p:cNvSpPr/>
          <p:nvPr/>
        </p:nvSpPr>
        <p:spPr>
          <a:xfrm>
            <a:off x="8784000" y="1110885"/>
            <a:ext cx="360000" cy="32035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E315E0-4F2F-455C-B18B-795D9F8447AE}"/>
              </a:ext>
            </a:extLst>
          </p:cNvPr>
          <p:cNvSpPr txBox="1">
            <a:spLocks/>
          </p:cNvSpPr>
          <p:nvPr/>
        </p:nvSpPr>
        <p:spPr>
          <a:xfrm>
            <a:off x="323526" y="134622"/>
            <a:ext cx="4104000" cy="951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TOOLS.APLCart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15F25D5-27FD-4EAF-9BBF-5A05B5748C7E}"/>
              </a:ext>
            </a:extLst>
          </p:cNvPr>
          <p:cNvSpPr txBox="1">
            <a:spLocks/>
          </p:cNvSpPr>
          <p:nvPr/>
        </p:nvSpPr>
        <p:spPr>
          <a:xfrm>
            <a:off x="-3166434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8608730-000C-49B7-A1BE-A149EBBBADA3}"/>
              </a:ext>
            </a:extLst>
          </p:cNvPr>
          <p:cNvSpPr txBox="1">
            <a:spLocks/>
          </p:cNvSpPr>
          <p:nvPr/>
        </p:nvSpPr>
        <p:spPr>
          <a:xfrm>
            <a:off x="-3166433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9AB8220-A28F-4E0E-A5E3-6615B7B1A834}"/>
              </a:ext>
            </a:extLst>
          </p:cNvPr>
          <p:cNvSpPr txBox="1">
            <a:spLocks/>
          </p:cNvSpPr>
          <p:nvPr/>
        </p:nvSpPr>
        <p:spPr>
          <a:xfrm>
            <a:off x="-3166433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10E9FE0-C6B4-4B07-8D23-73A07C6AB167}"/>
              </a:ext>
            </a:extLst>
          </p:cNvPr>
          <p:cNvSpPr txBox="1">
            <a:spLocks/>
          </p:cNvSpPr>
          <p:nvPr/>
        </p:nvSpPr>
        <p:spPr>
          <a:xfrm>
            <a:off x="-3166433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85A2271-1A66-4206-9BA8-0AF366A4FC95}"/>
              </a:ext>
            </a:extLst>
          </p:cNvPr>
          <p:cNvSpPr txBox="1">
            <a:spLocks/>
          </p:cNvSpPr>
          <p:nvPr/>
        </p:nvSpPr>
        <p:spPr>
          <a:xfrm>
            <a:off x="9051594" y="2053590"/>
            <a:ext cx="3336722" cy="1036320"/>
          </a:xfrm>
          <a:prstGeom prst="rect">
            <a:avLst/>
          </a:prstGeom>
        </p:spPr>
        <p:txBody>
          <a:bodyPr vert="horz" lIns="91440" tIns="0" rIns="91440" bIns="18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60000"/>
              <a:buFont typeface="Courier New" panose="02070309020205020404" pitchFamily="49" charset="0"/>
              <a:buChar char="o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Calibri" panose="020F0502020204030204" pitchFamily="34" charset="0"/>
              <a:buChar char="–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aseline="-5000" dirty="0"/>
              <a:t>+</a:t>
            </a:r>
            <a:r>
              <a:rPr lang="en-GB" sz="2400" b="1" dirty="0"/>
              <a:t> Ideas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912585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8C260D3-C763-40CA-BFE4-02C0BABD486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200A09-B4F5-4F22-8EF6-5C9F4F3AB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9155555-957B-4776-B510-06D8EFA889C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F058F-4F49-47BF-9400-78ABD829B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B6ACFE-01FB-486C-9707-4740AF109BC2}"/>
              </a:ext>
            </a:extLst>
          </p:cNvPr>
          <p:cNvSpPr txBox="1">
            <a:spLocks/>
          </p:cNvSpPr>
          <p:nvPr/>
        </p:nvSpPr>
        <p:spPr>
          <a:xfrm>
            <a:off x="323526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/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/>
              </a:solidFill>
              <a:latin typeface="APL386 Unicode" panose="020B0709000202000203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6C1414-D79B-48B2-B238-0FD14E85FD69}"/>
              </a:ext>
            </a:extLst>
          </p:cNvPr>
          <p:cNvSpPr txBox="1">
            <a:spLocks/>
          </p:cNvSpPr>
          <p:nvPr/>
        </p:nvSpPr>
        <p:spPr>
          <a:xfrm>
            <a:off x="323527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511BBA-5EA4-4252-B93E-59E78E90C58A}"/>
              </a:ext>
            </a:extLst>
          </p:cNvPr>
          <p:cNvSpPr txBox="1">
            <a:spLocks/>
          </p:cNvSpPr>
          <p:nvPr/>
        </p:nvSpPr>
        <p:spPr>
          <a:xfrm>
            <a:off x="323527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177A88-3DE7-464E-954D-2B86D7BE13E6}"/>
              </a:ext>
            </a:extLst>
          </p:cNvPr>
          <p:cNvSpPr txBox="1">
            <a:spLocks/>
          </p:cNvSpPr>
          <p:nvPr/>
        </p:nvSpPr>
        <p:spPr>
          <a:xfrm>
            <a:off x="323527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F4EF05-7B35-445C-97E8-1CAF7CD90D87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998C1D19-7EAF-4C1D-B102-363750550621}"/>
              </a:ext>
            </a:extLst>
          </p:cNvPr>
          <p:cNvSpPr txBox="1">
            <a:spLocks/>
          </p:cNvSpPr>
          <p:nvPr/>
        </p:nvSpPr>
        <p:spPr>
          <a:xfrm>
            <a:off x="5283200" y="2053590"/>
            <a:ext cx="3336722" cy="1036320"/>
          </a:xfrm>
          <a:prstGeom prst="rect">
            <a:avLst/>
          </a:prstGeom>
        </p:spPr>
        <p:txBody>
          <a:bodyPr vert="horz" lIns="91440" tIns="0" rIns="91440" bIns="18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60000"/>
              <a:buFont typeface="Courier New" panose="02070309020205020404" pitchFamily="49" charset="0"/>
              <a:buChar char="o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Calibri" panose="020F0502020204030204" pitchFamily="34" charset="0"/>
              <a:buChar char="–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aseline="-5000"/>
              <a:t>+</a:t>
            </a:r>
            <a:r>
              <a:rPr lang="en-GB" sz="2400" b="1"/>
              <a:t> Ideas for the Future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52328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8152BD7-B1BE-4706-8E18-8A97949BD9A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649E19-2647-4198-939C-BF9462696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7E0366A5-5C2B-4D78-A9D5-77DD5F8DEBA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1A2AB-62C8-440E-BF6E-8698DC6227D8}"/>
              </a:ext>
            </a:extLst>
          </p:cNvPr>
          <p:cNvSpPr/>
          <p:nvPr/>
        </p:nvSpPr>
        <p:spPr>
          <a:xfrm>
            <a:off x="8396651" y="1110885"/>
            <a:ext cx="360000" cy="32420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C2DD342-247B-45F8-BFA7-F14013B3F766}"/>
              </a:ext>
            </a:extLst>
          </p:cNvPr>
          <p:cNvSpPr txBox="1">
            <a:spLocks/>
          </p:cNvSpPr>
          <p:nvPr/>
        </p:nvSpPr>
        <p:spPr>
          <a:xfrm>
            <a:off x="-3166434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2390DAE-198B-4100-B35D-E424A7FF7751}"/>
              </a:ext>
            </a:extLst>
          </p:cNvPr>
          <p:cNvSpPr txBox="1">
            <a:spLocks/>
          </p:cNvSpPr>
          <p:nvPr/>
        </p:nvSpPr>
        <p:spPr>
          <a:xfrm>
            <a:off x="-3166433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CC47261-40EB-4276-AB96-7C0B27475801}"/>
              </a:ext>
            </a:extLst>
          </p:cNvPr>
          <p:cNvSpPr txBox="1">
            <a:spLocks/>
          </p:cNvSpPr>
          <p:nvPr/>
        </p:nvSpPr>
        <p:spPr>
          <a:xfrm>
            <a:off x="-3166433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C9355B7-2655-462D-8CF9-F6624918D25A}"/>
              </a:ext>
            </a:extLst>
          </p:cNvPr>
          <p:cNvSpPr txBox="1">
            <a:spLocks/>
          </p:cNvSpPr>
          <p:nvPr/>
        </p:nvSpPr>
        <p:spPr>
          <a:xfrm>
            <a:off x="-3166433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2CF2DB79-401B-48F9-BE59-89BC75C73A7E}"/>
              </a:ext>
            </a:extLst>
          </p:cNvPr>
          <p:cNvSpPr txBox="1">
            <a:spLocks/>
          </p:cNvSpPr>
          <p:nvPr/>
        </p:nvSpPr>
        <p:spPr>
          <a:xfrm>
            <a:off x="9051594" y="2053590"/>
            <a:ext cx="3336722" cy="1036320"/>
          </a:xfrm>
          <a:prstGeom prst="rect">
            <a:avLst/>
          </a:prstGeom>
        </p:spPr>
        <p:txBody>
          <a:bodyPr vert="horz" lIns="91440" tIns="0" rIns="91440" bIns="18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60000"/>
              <a:buFont typeface="Courier New" panose="02070309020205020404" pitchFamily="49" charset="0"/>
              <a:buChar char="o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Calibri" panose="020F0502020204030204" pitchFamily="34" charset="0"/>
              <a:buChar char="–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aseline="-5000" dirty="0"/>
              <a:t>+</a:t>
            </a:r>
            <a:r>
              <a:rPr lang="en-GB" sz="2400" b="1" dirty="0"/>
              <a:t> Ideas for the Future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30C0E3-2984-4F6D-B9EF-F2659BC90315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</p:grpSpPr>
        <p:pic>
          <p:nvPicPr>
            <p:cNvPr id="20" name="Picture 9">
              <a:extLst>
                <a:ext uri="{FF2B5EF4-FFF2-40B4-BE49-F238E27FC236}">
                  <a16:creationId xmlns:a16="http://schemas.microsoft.com/office/drawing/2014/main" id="{1FF3AD1D-7316-4E0A-ADC0-704875FECF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E9B7C2F-F760-4EF7-88C0-7FEEFA8DA8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8248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82236C4-B022-4E31-AD71-E87874FF0AA1}"/>
              </a:ext>
            </a:extLst>
          </p:cNvPr>
          <p:cNvSpPr txBox="1">
            <a:spLocks/>
          </p:cNvSpPr>
          <p:nvPr/>
        </p:nvSpPr>
        <p:spPr>
          <a:xfrm>
            <a:off x="-3166434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76E1E5-6E6E-47DF-9AE3-E02D51DFECF0}"/>
              </a:ext>
            </a:extLst>
          </p:cNvPr>
          <p:cNvSpPr txBox="1">
            <a:spLocks/>
          </p:cNvSpPr>
          <p:nvPr/>
        </p:nvSpPr>
        <p:spPr>
          <a:xfrm>
            <a:off x="-3166433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0D526E-14E7-468A-BD9A-23F7CEC215CD}"/>
              </a:ext>
            </a:extLst>
          </p:cNvPr>
          <p:cNvSpPr txBox="1">
            <a:spLocks/>
          </p:cNvSpPr>
          <p:nvPr/>
        </p:nvSpPr>
        <p:spPr>
          <a:xfrm>
            <a:off x="-3166433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3034C2-D6C4-4DC9-BEE1-8B938CA4EE77}"/>
              </a:ext>
            </a:extLst>
          </p:cNvPr>
          <p:cNvSpPr txBox="1">
            <a:spLocks/>
          </p:cNvSpPr>
          <p:nvPr/>
        </p:nvSpPr>
        <p:spPr>
          <a:xfrm>
            <a:off x="-3166433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BE9F311-FB31-4583-AA47-B3F19A291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73AF266-655D-450C-841F-E3A80FA23F2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43D8A376-1813-4016-8E65-D7A8404DC8A7}"/>
              </a:ext>
            </a:extLst>
          </p:cNvPr>
          <p:cNvSpPr txBox="1">
            <a:spLocks/>
          </p:cNvSpPr>
          <p:nvPr/>
        </p:nvSpPr>
        <p:spPr>
          <a:xfrm>
            <a:off x="9051594" y="2053590"/>
            <a:ext cx="3336722" cy="1036320"/>
          </a:xfrm>
          <a:prstGeom prst="rect">
            <a:avLst/>
          </a:prstGeom>
        </p:spPr>
        <p:txBody>
          <a:bodyPr vert="horz" lIns="91440" tIns="0" rIns="91440" bIns="18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60000"/>
              <a:buFont typeface="Courier New" panose="02070309020205020404" pitchFamily="49" charset="0"/>
              <a:buChar char="o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Calibri" panose="020F0502020204030204" pitchFamily="34" charset="0"/>
              <a:buChar char="–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aseline="-5000" dirty="0"/>
              <a:t>+</a:t>
            </a:r>
            <a:r>
              <a:rPr lang="en-GB" sz="2400" b="1" dirty="0"/>
              <a:t> Ideas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1932251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EAE9BB-D1F5-449A-B99C-C65092273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0"/>
            <a:ext cx="4219575" cy="51435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46FCE0-B628-4305-AD82-071D396FFD3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43624C-988A-4891-ACC4-6829E444392F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  <a:effectLst>
            <a:glow rad="38100">
              <a:schemeClr val="bg1"/>
            </a:glow>
          </a:effectLst>
        </p:grpSpPr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77C5C3FA-29D2-4A68-988D-F75AC8B3C4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E41DC5-8C2C-4BF1-A700-6D1DE90E54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7751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EAE9BB-D1F5-449A-B99C-C65092273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0"/>
            <a:ext cx="4219574" cy="51435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B01C0-EF2E-492D-9FDB-94BACCF95AF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71D614-0233-48B4-B072-7F8DE3DCE013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  <a:effectLst>
            <a:glow rad="38100">
              <a:schemeClr val="bg1"/>
            </a:glo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ECEF80-8CFF-4DB4-AE8A-72A6358945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90EED9D-2499-40E8-8A80-D73B22590D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0649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List all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EAE9BB-D1F5-449A-B99C-C65092273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0"/>
            <a:ext cx="4219574" cy="51435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614A9-1FF3-4A90-805B-308A82B9267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78B7C4-1876-4402-9128-44BD1A890156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  <a:effectLst>
            <a:glow rad="38100">
              <a:schemeClr val="bg1"/>
            </a:glo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2DFC4A0-B4C2-449F-BAFB-7771BAD7D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17B8F07-F1BA-46C8-A905-35C14F369D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97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List all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EAE9BB-D1F5-449A-B99C-C65092273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1"/>
            <a:ext cx="4219574" cy="514349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23815C-BE18-4AF0-8827-02D6A6A811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6031EA-117F-4AB8-94F8-8D9E7EB542DA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  <a:effectLst>
            <a:glow rad="38100">
              <a:schemeClr val="bg1"/>
            </a:glow>
          </a:effectLst>
        </p:grpSpPr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5934A91C-A382-4B92-A2D0-5E3B1213AC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DFCEFBC-E9B7-42B3-AA9F-900FF197B6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3800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5EE05-568F-4CEF-A258-BD7A23C9644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65FDFC-2CEF-4A59-8201-ECCCF4D4A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0"/>
            <a:ext cx="4219575" cy="51435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385C8AF-759B-47FD-80DA-7179453D04F3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  <a:effectLst>
            <a:glow rad="38100">
              <a:schemeClr val="bg1"/>
            </a:glo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EC31F1-FE55-4556-88C5-62C68CA51D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E741E5-281B-422E-BFB3-A0773F8187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534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6222F-3C9A-490E-B023-8056F83FE3B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E28B9-B955-4716-9F9C-B0CF1DAB7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0"/>
            <a:ext cx="4219574" cy="51435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922C4F8-5007-4F30-BF05-E870234A58C3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  <a:effectLst>
            <a:glow rad="38100">
              <a:schemeClr val="bg1"/>
            </a:glo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F09C015-BA24-4240-86F9-E6F407D9C1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D3FA51-ADCA-4F4A-98C9-18E004BA67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9889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6222F-3C9A-490E-B023-8056F83FE3B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E28B9-B955-4716-9F9C-B0CF1DAB7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1"/>
            <a:ext cx="4219574" cy="51434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EBCBFFE-4F6F-4E1C-9CF0-8AF5ED0B30AB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  <a:effectLst>
            <a:glow rad="38100">
              <a:schemeClr val="bg1"/>
            </a:glo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3408E9-0426-4265-B063-A4E928422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77E816B-2E1B-4E84-87E0-426D708AC0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149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6222F-3C9A-490E-B023-8056F83FE3B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E28B9-B955-4716-9F9C-B0CF1DAB7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1"/>
            <a:ext cx="4219574" cy="51434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24086C7-5BE8-4771-8C24-F0C87CFD3C89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  <a:effectLst>
            <a:glow rad="38100">
              <a:schemeClr val="bg1"/>
            </a:glo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909BF8D-6902-45E6-AA00-36E037AF7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4D44A54-64A1-4B9A-8A55-CEA39F38DC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7919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Specific namespace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6222F-3C9A-490E-B023-8056F83FE3B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E28B9-B955-4716-9F9C-B0CF1DAB7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1"/>
            <a:ext cx="4219574" cy="51434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3F4C659-6349-46A5-8798-BD3ABD3D7783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  <a:effectLst>
            <a:glow rad="38100">
              <a:schemeClr val="bg1"/>
            </a:glo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9311CB-B563-4B25-ABAE-FE87C6A41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7303CD-726C-4493-A9BD-BAF7A020A1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138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1A2AB-62C8-440E-BF6E-8698DC6227D8}"/>
              </a:ext>
            </a:extLst>
          </p:cNvPr>
          <p:cNvSpPr/>
          <p:nvPr/>
        </p:nvSpPr>
        <p:spPr>
          <a:xfrm>
            <a:off x="8396651" y="1110885"/>
            <a:ext cx="360000" cy="32420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A39D4-7595-43D9-8B35-B785D7D1D11C}"/>
              </a:ext>
            </a:extLst>
          </p:cNvPr>
          <p:cNvSpPr/>
          <p:nvPr/>
        </p:nvSpPr>
        <p:spPr>
          <a:xfrm rot="5400000">
            <a:off x="6632428" y="1932497"/>
            <a:ext cx="360000" cy="44808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9F2F3-4B71-42B5-9F5C-3CB2F3BCF47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9613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Specific namespace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B33F7-6619-4DC1-993B-6F5FC64F3E2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6967B5-D39E-4D19-B967-502E253B4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0"/>
            <a:ext cx="4219574" cy="51435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ACB52B2-D2E4-42DC-A888-A39E6D74ACD7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  <a:effectLst>
            <a:glow rad="38100">
              <a:schemeClr val="bg1"/>
            </a:glo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F750B5E-33A3-4156-A132-32E46E4A7B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DA44176-F73B-4D3D-ABC1-BA8652A495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7777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Specific namespace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using wildcards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94E14-38BE-4EDC-81D2-D6E3809E90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003B2-2292-4428-AC1F-1B937C74D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0"/>
            <a:ext cx="4219575" cy="51435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4A7C494-66E1-47A1-996E-9C0801F2D140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  <a:effectLst>
            <a:glow rad="38100">
              <a:schemeClr val="bg1"/>
            </a:glo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67CC80C-296A-4409-A312-AB10712705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D6BAEE-5AD1-4C4C-8542-5C3E552500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935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Specific namespace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using wildcards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94E14-38BE-4EDC-81D2-D6E3809E90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003B2-2292-4428-AC1F-1B937C74D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0"/>
            <a:ext cx="4219574" cy="51435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A6F083E-2DE6-41A3-842C-777C93F2BEC2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  <a:effectLst>
            <a:glow rad="38100">
              <a:schemeClr val="bg1"/>
            </a:glo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019E05-C073-4265-9405-7B0CBDA813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026BDB5-A7B9-48C2-AA05-26981E1C7E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311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Specific namespace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using wildcards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94E14-38BE-4EDC-81D2-D6E3809E90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003B2-2292-4428-AC1F-1B937C74D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1"/>
            <a:ext cx="4219574" cy="51434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E7E1588-33CE-4739-A6DE-CB2436E3890A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  <a:effectLst>
            <a:glow rad="38100">
              <a:schemeClr val="bg1"/>
            </a:glo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81C582-DE45-407A-B32F-DA13C3AAF7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F699480-59EB-452C-A9A0-EA66CDDAF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58558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Specific namespace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using wildcards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94E14-38BE-4EDC-81D2-D6E3809E90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003B2-2292-4428-AC1F-1B937C74D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1"/>
            <a:ext cx="4219573" cy="51434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45C28B6-3A36-4139-9B67-C0D1A83D6792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  <a:effectLst>
            <a:glow rad="38100">
              <a:schemeClr val="bg1"/>
            </a:glo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F49D55-EFD6-4480-9841-8E1754EC4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0567FD2-5111-43A7-B353-09E9D30F6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5277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Specific namespace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using wildcards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using regex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94E14-38BE-4EDC-81D2-D6E3809E90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003B2-2292-4428-AC1F-1B937C74D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1"/>
            <a:ext cx="4219573" cy="514349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CD2D717-02E0-4AE6-81AC-DF57F090367B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  <a:effectLst>
            <a:glow rad="38100">
              <a:schemeClr val="bg1"/>
            </a:glo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4470A3-BD07-427C-94F7-D580F1A4F4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66A9A6-8AEF-4613-A210-24836F7CE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55227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Specific namespace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using wildcards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using regex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94E14-38BE-4EDC-81D2-D6E3809E90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003B2-2292-4428-AC1F-1B937C74D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1"/>
            <a:ext cx="4219572" cy="514349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8E50DEA-7A3B-4E68-A5AA-E68559989FA3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  <a:effectLst>
            <a:glow rad="38100">
              <a:schemeClr val="bg1"/>
            </a:glo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94EA8CD-E7C9-4D43-AF19-EAF4EBFB64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189A0D-384E-4CC8-BEC5-D4DB8C9BAB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07470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Specific namespace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using wildcards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using regex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94E14-38BE-4EDC-81D2-D6E3809E90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003B2-2292-4428-AC1F-1B937C74D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1"/>
            <a:ext cx="4219571" cy="51434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DDFC3C1-E061-4C21-AF4A-E4C4D4FA49A6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  <a:effectLst>
            <a:glow rad="38100">
              <a:schemeClr val="bg1"/>
            </a:glow>
          </a:effectLst>
        </p:grpSpPr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0EA6A9B3-BE45-42F4-8F5C-BEDD78E3D3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96F6221-7C39-4A4B-BDFA-3018C15E97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295D180-1F98-41A2-AB62-365500F0B5EA}"/>
              </a:ext>
            </a:extLst>
          </p:cNvPr>
          <p:cNvSpPr txBox="1"/>
          <p:nvPr/>
        </p:nvSpPr>
        <p:spPr>
          <a:xfrm rot="16200000">
            <a:off x="2597155" y="2766448"/>
            <a:ext cx="345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rabun" panose="00000500000000000000" pitchFamily="2" charset="-34"/>
                <a:cs typeface="Sarabun" panose="00000500000000000000" pitchFamily="2" charset="-34"/>
              </a:rPr>
              <a:t>Combine all of these!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E42FDD44-1463-4FC5-9783-CA76C3C513F8}"/>
              </a:ext>
            </a:extLst>
          </p:cNvPr>
          <p:cNvSpPr/>
          <p:nvPr/>
        </p:nvSpPr>
        <p:spPr>
          <a:xfrm>
            <a:off x="3723640" y="1484978"/>
            <a:ext cx="304800" cy="3024607"/>
          </a:xfrm>
          <a:prstGeom prst="rightBrace">
            <a:avLst>
              <a:gd name="adj1" fmla="val 50833"/>
              <a:gd name="adj2" fmla="val 5000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6643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Specific namespace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using wildcards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/>
              <a:t>Filter using regex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94E14-38BE-4EDC-81D2-D6E3809E90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003B2-2292-4428-AC1F-1B937C74D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1"/>
            <a:ext cx="4219571" cy="514349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E8C2E2-EA57-4A2D-AC82-DE654366DED6}"/>
              </a:ext>
            </a:extLst>
          </p:cNvPr>
          <p:cNvSpPr txBox="1">
            <a:spLocks/>
          </p:cNvSpPr>
          <p:nvPr/>
        </p:nvSpPr>
        <p:spPr>
          <a:xfrm>
            <a:off x="-3174054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A20FD1-EF78-4418-B43B-9CC1E60CF3DD}"/>
              </a:ext>
            </a:extLst>
          </p:cNvPr>
          <p:cNvSpPr txBox="1">
            <a:spLocks/>
          </p:cNvSpPr>
          <p:nvPr/>
        </p:nvSpPr>
        <p:spPr>
          <a:xfrm>
            <a:off x="-3174053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C0AE9F2-A811-443D-9F0C-801928164DA5}"/>
              </a:ext>
            </a:extLst>
          </p:cNvPr>
          <p:cNvSpPr txBox="1">
            <a:spLocks/>
          </p:cNvSpPr>
          <p:nvPr/>
        </p:nvSpPr>
        <p:spPr>
          <a:xfrm>
            <a:off x="-3174053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2DDB28-D1E4-4DA1-8A5D-2F703A55CA63}"/>
              </a:ext>
            </a:extLst>
          </p:cNvPr>
          <p:cNvSpPr txBox="1">
            <a:spLocks/>
          </p:cNvSpPr>
          <p:nvPr/>
        </p:nvSpPr>
        <p:spPr>
          <a:xfrm>
            <a:off x="-3174053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FDB4D0F7-39BD-434A-962D-D7BF833C74EE}"/>
              </a:ext>
            </a:extLst>
          </p:cNvPr>
          <p:cNvSpPr txBox="1">
            <a:spLocks/>
          </p:cNvSpPr>
          <p:nvPr/>
        </p:nvSpPr>
        <p:spPr>
          <a:xfrm>
            <a:off x="9051594" y="2053590"/>
            <a:ext cx="3336722" cy="1036320"/>
          </a:xfrm>
          <a:prstGeom prst="rect">
            <a:avLst/>
          </a:prstGeom>
        </p:spPr>
        <p:txBody>
          <a:bodyPr vert="horz" lIns="91440" tIns="0" rIns="91440" bIns="18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60000"/>
              <a:buFont typeface="Courier New" panose="02070309020205020404" pitchFamily="49" charset="0"/>
              <a:buChar char="o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Calibri" panose="020F0502020204030204" pitchFamily="34" charset="0"/>
              <a:buChar char="–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aseline="-5000" dirty="0"/>
              <a:t>+</a:t>
            </a:r>
            <a:r>
              <a:rPr lang="en-GB" sz="2400" b="1" dirty="0"/>
              <a:t> Ideas for the Future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0078D9-1CCC-482A-B990-92C849F21BCE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  <a:effectLst>
            <a:glow rad="38100">
              <a:schemeClr val="bg1"/>
            </a:glow>
          </a:effectLst>
        </p:grpSpPr>
        <p:pic>
          <p:nvPicPr>
            <p:cNvPr id="18" name="Picture 9">
              <a:extLst>
                <a:ext uri="{FF2B5EF4-FFF2-40B4-BE49-F238E27FC236}">
                  <a16:creationId xmlns:a16="http://schemas.microsoft.com/office/drawing/2014/main" id="{E860CEC1-8280-4262-A88E-4F34A5457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1B1D029-BE43-4D23-B4E0-6FFA1904EE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F18867B-54D4-F450-F016-6E0D9D1A30B2}"/>
              </a:ext>
            </a:extLst>
          </p:cNvPr>
          <p:cNvSpPr txBox="1"/>
          <p:nvPr/>
        </p:nvSpPr>
        <p:spPr>
          <a:xfrm rot="16200000">
            <a:off x="2597155" y="2766448"/>
            <a:ext cx="345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rabun" panose="00000500000000000000" pitchFamily="2" charset="-34"/>
                <a:cs typeface="Sarabun" panose="00000500000000000000" pitchFamily="2" charset="-34"/>
              </a:rPr>
              <a:t>Combine all of these!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E2AB4480-EF21-7D25-E703-FA47C22B08A4}"/>
              </a:ext>
            </a:extLst>
          </p:cNvPr>
          <p:cNvSpPr/>
          <p:nvPr/>
        </p:nvSpPr>
        <p:spPr>
          <a:xfrm>
            <a:off x="3723640" y="1484978"/>
            <a:ext cx="304800" cy="3024607"/>
          </a:xfrm>
          <a:prstGeom prst="rightBrace">
            <a:avLst>
              <a:gd name="adj1" fmla="val 50833"/>
              <a:gd name="adj2" fmla="val 5000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5463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6408B58-54D9-480F-B283-AE29BC8BF52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E15B84-167E-49B9-94B6-E88A17AAB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149F577-BF38-4E2D-A55D-0DD40D9E547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4D6277-A66B-4E86-9DD6-17A26D65E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B6ACFE-01FB-486C-9707-4740AF109BC2}"/>
              </a:ext>
            </a:extLst>
          </p:cNvPr>
          <p:cNvSpPr txBox="1">
            <a:spLocks/>
          </p:cNvSpPr>
          <p:nvPr/>
        </p:nvSpPr>
        <p:spPr>
          <a:xfrm>
            <a:off x="323526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/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/>
              </a:solidFill>
              <a:latin typeface="APL386 Unicode" panose="020B0709000202000203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6C1414-D79B-48B2-B238-0FD14E85FD69}"/>
              </a:ext>
            </a:extLst>
          </p:cNvPr>
          <p:cNvSpPr txBox="1">
            <a:spLocks/>
          </p:cNvSpPr>
          <p:nvPr/>
        </p:nvSpPr>
        <p:spPr>
          <a:xfrm>
            <a:off x="323527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511BBA-5EA4-4252-B93E-59E78E90C58A}"/>
              </a:ext>
            </a:extLst>
          </p:cNvPr>
          <p:cNvSpPr txBox="1">
            <a:spLocks/>
          </p:cNvSpPr>
          <p:nvPr/>
        </p:nvSpPr>
        <p:spPr>
          <a:xfrm>
            <a:off x="323527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177A88-3DE7-464E-954D-2B86D7BE13E6}"/>
              </a:ext>
            </a:extLst>
          </p:cNvPr>
          <p:cNvSpPr txBox="1">
            <a:spLocks/>
          </p:cNvSpPr>
          <p:nvPr/>
        </p:nvSpPr>
        <p:spPr>
          <a:xfrm>
            <a:off x="323527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F4EF05-7B35-445C-97E8-1CAF7CD90D87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6E1AD6A3-86D0-4F96-955A-FDAB2E027677}"/>
              </a:ext>
            </a:extLst>
          </p:cNvPr>
          <p:cNvSpPr txBox="1">
            <a:spLocks/>
          </p:cNvSpPr>
          <p:nvPr/>
        </p:nvSpPr>
        <p:spPr>
          <a:xfrm>
            <a:off x="5283200" y="2053590"/>
            <a:ext cx="3336722" cy="1036320"/>
          </a:xfrm>
          <a:prstGeom prst="rect">
            <a:avLst/>
          </a:prstGeom>
        </p:spPr>
        <p:txBody>
          <a:bodyPr vert="horz" lIns="91440" tIns="0" rIns="91440" bIns="18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60000"/>
              <a:buFont typeface="Courier New" panose="02070309020205020404" pitchFamily="49" charset="0"/>
              <a:buChar char="o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Calibri" panose="020F0502020204030204" pitchFamily="34" charset="0"/>
              <a:buChar char="–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aseline="-5000"/>
              <a:t>+</a:t>
            </a:r>
            <a:r>
              <a:rPr lang="en-GB" sz="2400" b="1"/>
              <a:t> Ideas for the Future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19233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D8DE78-7945-4492-8D48-6FC69374C6E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3" r="32306" b="31875"/>
          <a:stretch/>
        </p:blipFill>
        <p:spPr>
          <a:xfrm>
            <a:off x="4746625" y="1165860"/>
            <a:ext cx="4010026" cy="3187065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1A2AB-62C8-440E-BF6E-8698DC6227D8}"/>
              </a:ext>
            </a:extLst>
          </p:cNvPr>
          <p:cNvSpPr/>
          <p:nvPr/>
        </p:nvSpPr>
        <p:spPr>
          <a:xfrm>
            <a:off x="8396651" y="1110885"/>
            <a:ext cx="360000" cy="32420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A39D4-7595-43D9-8B35-B785D7D1D11C}"/>
              </a:ext>
            </a:extLst>
          </p:cNvPr>
          <p:cNvSpPr/>
          <p:nvPr/>
        </p:nvSpPr>
        <p:spPr>
          <a:xfrm rot="5400000">
            <a:off x="6632428" y="1932497"/>
            <a:ext cx="360000" cy="44808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53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77F98-A6C5-4988-B585-DD24FB41197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7429593" cy="361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</a:t>
            </a:r>
            <a:r>
              <a:rPr lang="en-GB" i="1" dirty="0"/>
              <a:t>expression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E42E437-430B-4385-9072-C74A10D73980}"/>
              </a:ext>
            </a:extLst>
          </p:cNvPr>
          <p:cNvSpPr txBox="1">
            <a:spLocks/>
          </p:cNvSpPr>
          <p:nvPr/>
        </p:nvSpPr>
        <p:spPr>
          <a:xfrm>
            <a:off x="-3166434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C0F0F1-0172-4332-94D9-9C270EE90DDB}"/>
              </a:ext>
            </a:extLst>
          </p:cNvPr>
          <p:cNvSpPr txBox="1">
            <a:spLocks/>
          </p:cNvSpPr>
          <p:nvPr/>
        </p:nvSpPr>
        <p:spPr>
          <a:xfrm>
            <a:off x="-3166433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F43A92-04D8-423B-ACB2-61DE2B1A21CB}"/>
              </a:ext>
            </a:extLst>
          </p:cNvPr>
          <p:cNvSpPr txBox="1">
            <a:spLocks/>
          </p:cNvSpPr>
          <p:nvPr/>
        </p:nvSpPr>
        <p:spPr>
          <a:xfrm>
            <a:off x="-3166433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3E143E3-A7FC-4655-8A06-C1E69AE45EEC}"/>
              </a:ext>
            </a:extLst>
          </p:cNvPr>
          <p:cNvSpPr txBox="1">
            <a:spLocks/>
          </p:cNvSpPr>
          <p:nvPr/>
        </p:nvSpPr>
        <p:spPr>
          <a:xfrm>
            <a:off x="-3166433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A49A911-6B91-4056-AC22-065D0FDF8278}"/>
              </a:ext>
            </a:extLst>
          </p:cNvPr>
          <p:cNvSpPr txBox="1">
            <a:spLocks/>
          </p:cNvSpPr>
          <p:nvPr/>
        </p:nvSpPr>
        <p:spPr>
          <a:xfrm>
            <a:off x="9051594" y="2053590"/>
            <a:ext cx="3336722" cy="1036320"/>
          </a:xfrm>
          <a:prstGeom prst="rect">
            <a:avLst/>
          </a:prstGeom>
        </p:spPr>
        <p:txBody>
          <a:bodyPr vert="horz" lIns="91440" tIns="0" rIns="91440" bIns="18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60000"/>
              <a:buFont typeface="Courier New" panose="02070309020205020404" pitchFamily="49" charset="0"/>
              <a:buChar char="o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Calibri" panose="020F0502020204030204" pitchFamily="34" charset="0"/>
              <a:buChar char="–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aseline="-5000" dirty="0"/>
              <a:t>+</a:t>
            </a:r>
            <a:r>
              <a:rPr lang="en-GB" sz="2400" b="1" dirty="0"/>
              <a:t> Ideas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447927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7429593" cy="361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</a:t>
            </a:r>
            <a:r>
              <a:rPr lang="en-GB" i="1" dirty="0"/>
              <a:t>expression</a:t>
            </a:r>
            <a:r>
              <a:rPr lang="en-GB" dirty="0">
                <a:latin typeface="APL386 Unicode" panose="020B0709000202000203" pitchFamily="50" charset="0"/>
              </a:rPr>
              <a:t> -format=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EA433-152C-4CCE-A202-D62448016CD3}"/>
              </a:ext>
            </a:extLst>
          </p:cNvPr>
          <p:cNvSpPr txBox="1">
            <a:spLocks/>
          </p:cNvSpPr>
          <p:nvPr/>
        </p:nvSpPr>
        <p:spPr>
          <a:xfrm>
            <a:off x="4460319" y="1264924"/>
            <a:ext cx="4355162" cy="361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  <a:tabLst>
                <a:tab pos="1162050" algn="l"/>
                <a:tab pos="3495675" algn="ctr"/>
              </a:tabLst>
            </a:pPr>
            <a:r>
              <a:rPr lang="en-GB" dirty="0">
                <a:latin typeface="APL386 Unicode" panose="020B0709000202000203" pitchFamily="50" charset="0"/>
              </a:rPr>
              <a:t>APL</a:t>
            </a:r>
            <a:r>
              <a:rPr lang="en-GB" dirty="0"/>
              <a:t>	</a:t>
            </a:r>
            <a:r>
              <a:rPr lang="en-GB" sz="2000" baseline="10000" dirty="0"/>
              <a:t>single-line APL expression</a:t>
            </a:r>
            <a:endParaRPr lang="en-GB" sz="1200" baseline="10000" dirty="0"/>
          </a:p>
          <a:p>
            <a:pPr marL="0" indent="0">
              <a:buFont typeface="Wingdings 2" panose="05020102010507070707" pitchFamily="18" charset="2"/>
              <a:buNone/>
              <a:tabLst>
                <a:tab pos="1162050" algn="l"/>
                <a:tab pos="3495675" algn="ctr"/>
              </a:tabLst>
            </a:pPr>
            <a:r>
              <a:rPr lang="en-GB" dirty="0">
                <a:latin typeface="APL386 Unicode" panose="020B0709000202000203" pitchFamily="50" charset="0"/>
              </a:rPr>
              <a:t>APLAN</a:t>
            </a:r>
            <a:r>
              <a:rPr lang="en-GB" dirty="0"/>
              <a:t>	</a:t>
            </a:r>
            <a:r>
              <a:rPr lang="en-GB" sz="2000" baseline="10000" dirty="0"/>
              <a:t>APL Array Notation</a:t>
            </a:r>
            <a:endParaRPr lang="en-GB" sz="1800" baseline="10000" dirty="0"/>
          </a:p>
          <a:p>
            <a:pPr marL="0" indent="0">
              <a:buFont typeface="Wingdings 2" panose="05020102010507070707" pitchFamily="18" charset="2"/>
              <a:buNone/>
              <a:tabLst>
                <a:tab pos="1162050" algn="l"/>
                <a:tab pos="3495675" algn="ctr"/>
              </a:tabLst>
            </a:pPr>
            <a:r>
              <a:rPr lang="en-GB" dirty="0">
                <a:latin typeface="APL386 Unicode" panose="020B0709000202000203" pitchFamily="50" charset="0"/>
              </a:rPr>
              <a:t>JS</a:t>
            </a:r>
            <a:r>
              <a:rPr lang="en-GB" dirty="0"/>
              <a:t>	</a:t>
            </a:r>
            <a:r>
              <a:rPr lang="en-GB" sz="2000" baseline="10000" dirty="0"/>
              <a:t>JavaScript for inclusion in code</a:t>
            </a:r>
            <a:endParaRPr lang="en-GB" sz="1800" baseline="10000" dirty="0"/>
          </a:p>
          <a:p>
            <a:pPr marL="0" indent="0">
              <a:buFont typeface="Wingdings 2" panose="05020102010507070707" pitchFamily="18" charset="2"/>
              <a:buNone/>
              <a:tabLst>
                <a:tab pos="1162050" algn="l"/>
                <a:tab pos="3495675" algn="ctr"/>
              </a:tabLst>
            </a:pPr>
            <a:r>
              <a:rPr lang="en-GB" dirty="0">
                <a:latin typeface="APL386 Unicode" panose="020B0709000202000203" pitchFamily="50" charset="0"/>
              </a:rPr>
              <a:t>JSON</a:t>
            </a:r>
            <a:r>
              <a:rPr lang="en-GB" dirty="0"/>
              <a:t>	</a:t>
            </a:r>
            <a:r>
              <a:rPr lang="en-GB" sz="2000" baseline="10000" dirty="0"/>
              <a:t>JavaScript Object Notation</a:t>
            </a:r>
            <a:endParaRPr lang="en-GB" sz="1800" baseline="10000" dirty="0"/>
          </a:p>
          <a:p>
            <a:pPr marL="0" indent="0">
              <a:buFont typeface="Wingdings 2" panose="05020102010507070707" pitchFamily="18" charset="2"/>
              <a:buNone/>
              <a:tabLst>
                <a:tab pos="1162050" algn="l"/>
                <a:tab pos="3495675" algn="ctr"/>
              </a:tabLst>
            </a:pPr>
            <a:r>
              <a:rPr lang="en-GB" dirty="0">
                <a:latin typeface="APL386 Unicode" panose="020B0709000202000203" pitchFamily="50" charset="0"/>
              </a:rPr>
              <a:t>XML</a:t>
            </a:r>
            <a:r>
              <a:rPr lang="en-GB" dirty="0"/>
              <a:t>	</a:t>
            </a:r>
            <a:r>
              <a:rPr lang="en-GB" sz="2000" baseline="10000" dirty="0"/>
              <a:t>Extensible Markup Language</a:t>
            </a:r>
            <a:endParaRPr lang="en-GB" sz="1800" baseline="10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>
                <a:tab pos="1162050" algn="l"/>
                <a:tab pos="3495675" algn="ctr"/>
              </a:tabLst>
              <a:defRPr/>
            </a:pPr>
            <a:r>
              <a:rPr lang="en-GB" dirty="0">
                <a:latin typeface="APL386 Unicode" panose="020B0709000202000203" pitchFamily="50" charset="0"/>
              </a:rPr>
              <a:t>CSV</a:t>
            </a:r>
            <a:r>
              <a:rPr lang="en-GB" dirty="0"/>
              <a:t>	</a:t>
            </a:r>
            <a:r>
              <a:rPr lang="en-GB" sz="2000" baseline="10000" dirty="0"/>
              <a:t>Comma-Separated Values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tkinson Hyperlegible"/>
                <a:ea typeface="+mn-ea"/>
                <a:cs typeface="+mn-cs"/>
              </a:rPr>
              <a:t>	</a:t>
            </a:r>
            <a:r>
              <a:rPr lang="en-GB" dirty="0">
                <a:latin typeface="APL386 Unicode" panose="020B0709000202000203" pitchFamily="50" charset="0"/>
              </a:rPr>
              <a:t>,</a:t>
            </a:r>
            <a:endParaRPr lang="en-GB" dirty="0"/>
          </a:p>
          <a:p>
            <a:pPr marL="0" indent="0">
              <a:buFont typeface="Wingdings 2" panose="05020102010507070707" pitchFamily="18" charset="2"/>
              <a:buNone/>
              <a:tabLst>
                <a:tab pos="1162050" algn="l"/>
                <a:tab pos="3495675" algn="ctr"/>
              </a:tabLst>
            </a:pPr>
            <a:r>
              <a:rPr lang="en-GB" dirty="0">
                <a:latin typeface="APL386 Unicode" panose="020B0709000202000203" pitchFamily="50" charset="0"/>
              </a:rPr>
              <a:t>SSV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tkinson Hyperlegible"/>
                <a:ea typeface="+mn-ea"/>
                <a:cs typeface="+mn-cs"/>
              </a:rPr>
              <a:t>	</a:t>
            </a:r>
            <a:r>
              <a:rPr lang="en-GB" sz="2000" baseline="10000" dirty="0"/>
              <a:t>Semicolon-Separated Values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tkinson Hyperlegible"/>
                <a:ea typeface="+mn-ea"/>
                <a:cs typeface="+mn-cs"/>
              </a:rPr>
              <a:t>	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6 Unicode" panose="020B0709000202000203" pitchFamily="50" charset="0"/>
                <a:ea typeface="+mn-ea"/>
                <a:cs typeface="+mn-cs"/>
              </a:rPr>
              <a:t>;</a:t>
            </a:r>
            <a:endParaRPr lang="en-GB" dirty="0"/>
          </a:p>
          <a:p>
            <a:pPr marL="0" indent="0">
              <a:buFont typeface="Wingdings 2" panose="05020102010507070707" pitchFamily="18" charset="2"/>
              <a:buNone/>
              <a:tabLst>
                <a:tab pos="1162050" algn="l"/>
                <a:tab pos="3495675" algn="ctr"/>
              </a:tabLst>
            </a:pPr>
            <a:r>
              <a:rPr lang="en-GB" dirty="0">
                <a:latin typeface="APL386 Unicode" panose="020B0709000202000203" pitchFamily="50" charset="0"/>
              </a:rPr>
              <a:t>PSV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tkinson Hyperlegible"/>
                <a:ea typeface="+mn-ea"/>
                <a:cs typeface="+mn-cs"/>
              </a:rPr>
              <a:t>	</a:t>
            </a:r>
            <a:r>
              <a:rPr lang="en-GB" sz="2000" baseline="10000" dirty="0"/>
              <a:t>Pipe-Separated Values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tkinson Hyperlegible"/>
                <a:ea typeface="+mn-ea"/>
                <a:cs typeface="+mn-cs"/>
              </a:rPr>
              <a:t>	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6 Unicode" panose="020B0709000202000203" pitchFamily="50" charset="0"/>
                <a:ea typeface="+mn-ea"/>
                <a:cs typeface="+mn-cs"/>
              </a:rPr>
              <a:t>|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B475E"/>
              </a:solidFill>
              <a:effectLst/>
              <a:uLnTx/>
              <a:uFillTx/>
              <a:latin typeface="APL386 Unicode" panose="020B0709000202000203" pitchFamily="50" charset="0"/>
              <a:ea typeface="+mn-ea"/>
              <a:cs typeface="+mn-cs"/>
            </a:endParaRPr>
          </a:p>
          <a:p>
            <a:pPr marL="0" indent="0">
              <a:buFont typeface="Wingdings 2" panose="05020102010507070707" pitchFamily="18" charset="2"/>
              <a:buNone/>
              <a:tabLst>
                <a:tab pos="1162050" algn="l"/>
                <a:tab pos="3495675" algn="ctr"/>
              </a:tabLst>
            </a:pPr>
            <a:r>
              <a:rPr lang="en-GB" dirty="0">
                <a:latin typeface="APL386 Unicode" panose="020B0709000202000203" pitchFamily="50" charset="0"/>
              </a:rPr>
              <a:t>TSV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tkinson Hyperlegible"/>
                <a:ea typeface="+mn-ea"/>
                <a:cs typeface="+mn-cs"/>
              </a:rPr>
              <a:t>	</a:t>
            </a:r>
            <a:r>
              <a:rPr lang="en-GB" sz="2000" baseline="10000" dirty="0"/>
              <a:t>Tab-Separated Values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tkinson Hyperlegible"/>
                <a:ea typeface="+mn-ea"/>
                <a:cs typeface="+mn-cs"/>
              </a:rPr>
              <a:t>	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6 Unicode" panose="020B0709000202000203" pitchFamily="50" charset="0"/>
                <a:ea typeface="+mn-ea"/>
                <a:cs typeface="+mn-cs"/>
              </a:rPr>
              <a:t>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91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61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</a:t>
            </a:r>
            <a:r>
              <a:rPr lang="en-GB" i="1" dirty="0"/>
              <a:t>expression</a:t>
            </a:r>
            <a:r>
              <a:rPr lang="en-GB" dirty="0">
                <a:latin typeface="APL386 Unicode" panose="020B0709000202000203" pitchFamily="50" charset="0"/>
              </a:rPr>
              <a:t> -format=</a:t>
            </a:r>
            <a:r>
              <a:rPr lang="en-GB" i="1" dirty="0"/>
              <a:t>format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029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61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</a:t>
            </a:r>
            <a:r>
              <a:rPr lang="en-GB" i="1" dirty="0"/>
              <a:t>expression</a:t>
            </a:r>
            <a:r>
              <a:rPr lang="en-GB" dirty="0">
                <a:latin typeface="APL386 Unicode" panose="020B0709000202000203" pitchFamily="50" charset="0"/>
              </a:rPr>
              <a:t> -format=</a:t>
            </a:r>
            <a:r>
              <a:rPr lang="en-GB" i="1" dirty="0"/>
              <a:t>format</a:t>
            </a:r>
            <a:r>
              <a:rPr lang="en-GB" dirty="0">
                <a:latin typeface="APL386 Unicode" panose="020B0709000202000203" pitchFamily="50" charset="0"/>
              </a:rPr>
              <a:t> -</a:t>
            </a:r>
            <a:r>
              <a:rPr lang="en-GB" dirty="0" err="1">
                <a:latin typeface="APL386 Unicode" panose="020B0709000202000203" pitchFamily="50" charset="0"/>
              </a:rPr>
              <a:t>outfile</a:t>
            </a:r>
            <a:r>
              <a:rPr lang="en-GB" dirty="0">
                <a:latin typeface="APL386 Unicode" panose="020B0709000202000203" pitchFamily="50" charset="0"/>
              </a:rPr>
              <a:t>=</a:t>
            </a:r>
            <a:r>
              <a:rPr lang="en-GB" i="1" dirty="0"/>
              <a:t>filename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728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61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⍳1 2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(1 2⍴(2⍴1) (1 2))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+⌿÷1⌈≢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(+⌿)÷(1⌈≢)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Merge←⍳⍤≢⍤⊣⌷∘⊃⍤0⌷⍤0 99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Merge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Merge←((⍳⍤≢)⍤⊣)((⌷∘⊃)⍤0)(⌷⍤0 99)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4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61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⍳1 2 –f=</a:t>
            </a:r>
            <a:r>
              <a:rPr lang="en-GB" dirty="0" err="1">
                <a:latin typeface="APL386 Unicode" panose="020B0709000202000203" pitchFamily="50" charset="0"/>
              </a:rPr>
              <a:t>aplan</a:t>
            </a: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[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(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1 1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1 2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)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]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61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Hook←{⍺←⍵ ⋄ ⍵ ⍵⍵⍨⍺⍺ ⍵}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Hook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⎕FX(,⊂' Hook←{⍺←⍵ ⋄ ⍵ ⍵⍵⍨⍺⍺ ⍵}')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Hook -f=</a:t>
            </a:r>
            <a:r>
              <a:rPr lang="en-GB" dirty="0" err="1">
                <a:latin typeface="APL386 Unicode" panose="020B0709000202000203" pitchFamily="50" charset="0"/>
              </a:rPr>
              <a:t>aplan</a:t>
            </a: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Hook←{⍺←⍵ ⋄ ⍵ ⍵⍵⍨⍺⍺ ⍵}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6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87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'</a:t>
            </a:r>
            <a:r>
              <a:rPr lang="en-GB" dirty="0" err="1">
                <a:latin typeface="APL386 Unicode" panose="020B0709000202000203" pitchFamily="50" charset="0"/>
              </a:rPr>
              <a:t>ns.sub'⎕NS</a:t>
            </a:r>
            <a:r>
              <a:rPr lang="en-GB" dirty="0">
                <a:latin typeface="APL386 Unicode" panose="020B0709000202000203" pitchFamily="50" charset="0"/>
              </a:rPr>
              <a:t>⍬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ns.sub.val←,42</a:t>
            </a:r>
            <a:endParaRPr lang="en-GB" u="sng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ns -f=</a:t>
            </a:r>
            <a:r>
              <a:rPr lang="en-GB" dirty="0" err="1">
                <a:latin typeface="APL386 Unicode" panose="020B0709000202000203" pitchFamily="50" charset="0"/>
              </a:rPr>
              <a:t>aplan</a:t>
            </a: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(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sub:(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</a:t>
            </a:r>
            <a:r>
              <a:rPr lang="en-GB" dirty="0" err="1">
                <a:latin typeface="APL386 Unicode" panose="020B0709000202000203" pitchFamily="50" charset="0"/>
              </a:rPr>
              <a:t>val</a:t>
            </a:r>
            <a:r>
              <a:rPr lang="en-GB" dirty="0">
                <a:latin typeface="APL386 Unicode" panose="020B0709000202000203" pitchFamily="50" charset="0"/>
              </a:rPr>
              <a:t>:(42⋄)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)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)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2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87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'</a:t>
            </a:r>
            <a:r>
              <a:rPr lang="en-GB" dirty="0" err="1">
                <a:latin typeface="APL386 Unicode" panose="020B0709000202000203" pitchFamily="50" charset="0"/>
              </a:rPr>
              <a:t>ns.sub'⎕NS</a:t>
            </a:r>
            <a:r>
              <a:rPr lang="en-GB" dirty="0">
                <a:latin typeface="APL386 Unicode" panose="020B0709000202000203" pitchFamily="50" charset="0"/>
              </a:rPr>
              <a:t>⍬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ns.sub.val←,42</a:t>
            </a:r>
            <a:endParaRPr lang="en-GB" u="sng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ns -f=</a:t>
            </a:r>
            <a:r>
              <a:rPr lang="en-GB" dirty="0" err="1">
                <a:latin typeface="APL386 Unicode" panose="020B0709000202000203" pitchFamily="50" charset="0"/>
              </a:rPr>
              <a:t>js</a:t>
            </a: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{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sub: {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</a:t>
            </a:r>
            <a:r>
              <a:rPr lang="en-GB" dirty="0" err="1">
                <a:latin typeface="APL386 Unicode" panose="020B0709000202000203" pitchFamily="50" charset="0"/>
              </a:rPr>
              <a:t>val</a:t>
            </a:r>
            <a:r>
              <a:rPr lang="en-GB" dirty="0">
                <a:latin typeface="APL386 Unicode" panose="020B0709000202000203" pitchFamily="50" charset="0"/>
              </a:rPr>
              <a:t>: [42],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},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}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2E4AE4-F8EA-431B-A663-9A58AD65464D}"/>
              </a:ext>
            </a:extLst>
          </p:cNvPr>
          <p:cNvSpPr txBox="1">
            <a:spLocks/>
          </p:cNvSpPr>
          <p:nvPr/>
        </p:nvSpPr>
        <p:spPr>
          <a:xfrm>
            <a:off x="4962888" y="1264924"/>
            <a:ext cx="4292793" cy="387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ns -f=</a:t>
            </a:r>
            <a:r>
              <a:rPr lang="en-GB" dirty="0" err="1">
                <a:latin typeface="APL386 Unicode" panose="020B0709000202000203" pitchFamily="50" charset="0"/>
              </a:rPr>
              <a:t>json</a:t>
            </a: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{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"sub": {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"</a:t>
            </a:r>
            <a:r>
              <a:rPr lang="en-GB" dirty="0" err="1">
                <a:latin typeface="APL386 Unicode" panose="020B0709000202000203" pitchFamily="50" charset="0"/>
              </a:rPr>
              <a:t>val</a:t>
            </a:r>
            <a:r>
              <a:rPr lang="en-GB" dirty="0">
                <a:latin typeface="APL386 Unicode" panose="020B0709000202000203" pitchFamily="50" charset="0"/>
              </a:rPr>
              <a:t>": [42]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}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}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87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'</a:t>
            </a:r>
            <a:r>
              <a:rPr lang="en-GB" dirty="0" err="1">
                <a:latin typeface="APL386 Unicode" panose="020B0709000202000203" pitchFamily="50" charset="0"/>
              </a:rPr>
              <a:t>ns.sub'⎕NS</a:t>
            </a:r>
            <a:r>
              <a:rPr lang="en-GB" dirty="0">
                <a:latin typeface="APL386 Unicode" panose="020B0709000202000203" pitchFamily="50" charset="0"/>
              </a:rPr>
              <a:t>⍬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ns.sub.val←,42</a:t>
            </a:r>
            <a:endParaRPr lang="en-GB" u="sng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ns -f=</a:t>
            </a:r>
            <a:r>
              <a:rPr lang="en-GB" dirty="0" err="1">
                <a:latin typeface="APL386 Unicode" panose="020B0709000202000203" pitchFamily="50" charset="0"/>
              </a:rPr>
              <a:t>js</a:t>
            </a: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{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sub: {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</a:t>
            </a:r>
            <a:r>
              <a:rPr lang="en-GB" dirty="0" err="1">
                <a:latin typeface="APL386 Unicode" panose="020B0709000202000203" pitchFamily="50" charset="0"/>
              </a:rPr>
              <a:t>val</a:t>
            </a:r>
            <a:r>
              <a:rPr lang="en-GB" dirty="0">
                <a:latin typeface="APL386 Unicode" panose="020B0709000202000203" pitchFamily="50" charset="0"/>
              </a:rPr>
              <a:t>: [42]</a:t>
            </a:r>
            <a:r>
              <a:rPr lang="en-GB" dirty="0">
                <a:solidFill>
                  <a:schemeClr val="accent6"/>
                </a:solidFill>
                <a:highlight>
                  <a:srgbClr val="ED7F00"/>
                </a:highlight>
                <a:latin typeface="APL386 Unicode" panose="020B0709000202000203" pitchFamily="50" charset="0"/>
              </a:rPr>
              <a:t>,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}</a:t>
            </a:r>
            <a:r>
              <a:rPr lang="en-GB" dirty="0">
                <a:solidFill>
                  <a:schemeClr val="accent6"/>
                </a:solidFill>
                <a:highlight>
                  <a:srgbClr val="ED7F00"/>
                </a:highlight>
                <a:latin typeface="APL386 Unicode" panose="020B0709000202000203" pitchFamily="50" charset="0"/>
              </a:rPr>
              <a:t>,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}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2E4AE4-F8EA-431B-A663-9A58AD65464D}"/>
              </a:ext>
            </a:extLst>
          </p:cNvPr>
          <p:cNvSpPr txBox="1">
            <a:spLocks/>
          </p:cNvSpPr>
          <p:nvPr/>
        </p:nvSpPr>
        <p:spPr>
          <a:xfrm>
            <a:off x="4962888" y="1264924"/>
            <a:ext cx="4383536" cy="387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ns -f=</a:t>
            </a:r>
            <a:r>
              <a:rPr lang="en-GB" dirty="0" err="1">
                <a:latin typeface="APL386 Unicode" panose="020B0709000202000203" pitchFamily="50" charset="0"/>
              </a:rPr>
              <a:t>json</a:t>
            </a: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{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</a:t>
            </a:r>
            <a:r>
              <a:rPr lang="en-GB" dirty="0">
                <a:solidFill>
                  <a:schemeClr val="accent6"/>
                </a:solidFill>
                <a:highlight>
                  <a:srgbClr val="ED7F00"/>
                </a:highlight>
                <a:latin typeface="APL386 Unicode" panose="020B0709000202000203" pitchFamily="50" charset="0"/>
              </a:rPr>
              <a:t>"</a:t>
            </a:r>
            <a:r>
              <a:rPr lang="en-GB" dirty="0">
                <a:latin typeface="APL386 Unicode" panose="020B0709000202000203" pitchFamily="50" charset="0"/>
              </a:rPr>
              <a:t>sub</a:t>
            </a:r>
            <a:r>
              <a:rPr lang="en-GB" dirty="0">
                <a:solidFill>
                  <a:schemeClr val="accent6"/>
                </a:solidFill>
                <a:highlight>
                  <a:srgbClr val="ED7F00"/>
                </a:highlight>
                <a:latin typeface="APL386 Unicode" panose="020B0709000202000203" pitchFamily="50" charset="0"/>
              </a:rPr>
              <a:t>"</a:t>
            </a:r>
            <a:r>
              <a:rPr lang="en-GB" dirty="0">
                <a:latin typeface="APL386 Unicode" panose="020B0709000202000203" pitchFamily="50" charset="0"/>
              </a:rPr>
              <a:t>: {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</a:t>
            </a:r>
            <a:r>
              <a:rPr lang="en-GB" dirty="0">
                <a:solidFill>
                  <a:schemeClr val="accent6"/>
                </a:solidFill>
                <a:highlight>
                  <a:srgbClr val="ED7F00"/>
                </a:highlight>
                <a:latin typeface="APL386 Unicode" panose="020B0709000202000203" pitchFamily="50" charset="0"/>
              </a:rPr>
              <a:t>"</a:t>
            </a:r>
            <a:r>
              <a:rPr lang="en-GB" dirty="0" err="1">
                <a:latin typeface="APL386 Unicode" panose="020B0709000202000203" pitchFamily="50" charset="0"/>
              </a:rPr>
              <a:t>val</a:t>
            </a:r>
            <a:r>
              <a:rPr lang="en-GB" dirty="0">
                <a:solidFill>
                  <a:schemeClr val="accent6"/>
                </a:solidFill>
                <a:highlight>
                  <a:srgbClr val="ED7F00"/>
                </a:highlight>
                <a:latin typeface="APL386 Unicode" panose="020B0709000202000203" pitchFamily="50" charset="0"/>
              </a:rPr>
              <a:t>"</a:t>
            </a:r>
            <a:r>
              <a:rPr lang="en-GB" dirty="0">
                <a:latin typeface="APL386 Unicode" panose="020B0709000202000203" pitchFamily="50" charset="0"/>
              </a:rPr>
              <a:t>: [42]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}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}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6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65BA0-AFDD-456D-BD32-AA1409412AC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642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87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3 3⍴⍳9 -f=xml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&lt;array&gt;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&lt;shape&gt;3 3&lt;/shape&gt;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&lt;list&gt;1 2 3 4 5 6 7 8 9&lt;/list&gt;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&lt;/array&gt;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3910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87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3 3⍴⍳9 -f=csv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1,2,3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4,5,6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7,8,9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626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87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3 3⍴⍳9 -f=</a:t>
            </a:r>
            <a:r>
              <a:rPr lang="en-GB" dirty="0" err="1">
                <a:latin typeface="APL386 Unicode" panose="020B0709000202000203" pitchFamily="50" charset="0"/>
              </a:rPr>
              <a:t>ssv</a:t>
            </a: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1;2;3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4;5;6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7;8;9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D67FD6-0E5D-4C45-BAD3-C0CFF8F10D80}"/>
              </a:ext>
            </a:extLst>
          </p:cNvPr>
          <p:cNvSpPr txBox="1">
            <a:spLocks/>
          </p:cNvSpPr>
          <p:nvPr/>
        </p:nvSpPr>
        <p:spPr>
          <a:xfrm>
            <a:off x="-3169130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D78798-7B65-4A5F-8F34-25CBE9075B96}"/>
              </a:ext>
            </a:extLst>
          </p:cNvPr>
          <p:cNvSpPr txBox="1">
            <a:spLocks/>
          </p:cNvSpPr>
          <p:nvPr/>
        </p:nvSpPr>
        <p:spPr>
          <a:xfrm>
            <a:off x="-3169129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DFE53A-8A3D-4F2C-94F0-BCA128D37B84}"/>
              </a:ext>
            </a:extLst>
          </p:cNvPr>
          <p:cNvSpPr txBox="1">
            <a:spLocks/>
          </p:cNvSpPr>
          <p:nvPr/>
        </p:nvSpPr>
        <p:spPr>
          <a:xfrm>
            <a:off x="-3169129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9C741F-FF70-4B27-B573-D07D4B4E7212}"/>
              </a:ext>
            </a:extLst>
          </p:cNvPr>
          <p:cNvSpPr txBox="1">
            <a:spLocks/>
          </p:cNvSpPr>
          <p:nvPr/>
        </p:nvSpPr>
        <p:spPr>
          <a:xfrm>
            <a:off x="-3169129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99CB179-A7BF-466B-9F2E-35B203863E21}"/>
              </a:ext>
            </a:extLst>
          </p:cNvPr>
          <p:cNvSpPr txBox="1">
            <a:spLocks/>
          </p:cNvSpPr>
          <p:nvPr/>
        </p:nvSpPr>
        <p:spPr>
          <a:xfrm>
            <a:off x="9051594" y="2053590"/>
            <a:ext cx="3336722" cy="1036320"/>
          </a:xfrm>
          <a:prstGeom prst="rect">
            <a:avLst/>
          </a:prstGeom>
        </p:spPr>
        <p:txBody>
          <a:bodyPr vert="horz" lIns="91440" tIns="0" rIns="91440" bIns="18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60000"/>
              <a:buFont typeface="Courier New" panose="02070309020205020404" pitchFamily="49" charset="0"/>
              <a:buChar char="o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Calibri" panose="020F0502020204030204" pitchFamily="34" charset="0"/>
              <a:buChar char="–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aseline="-5000" dirty="0"/>
              <a:t>+</a:t>
            </a:r>
            <a:r>
              <a:rPr lang="en-GB" sz="2400" b="1" dirty="0"/>
              <a:t> Ideas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34200486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97EEAC8-A2B8-471A-91EA-1B39602AB8E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54EFC9-A5E5-4FC0-8755-1B3433B6F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2C53DBE-2B36-443A-A11F-DE503C334C6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A68355-7F18-49BF-979A-8BF655A2A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B6ACFE-01FB-486C-9707-4740AF109BC2}"/>
              </a:ext>
            </a:extLst>
          </p:cNvPr>
          <p:cNvSpPr txBox="1">
            <a:spLocks/>
          </p:cNvSpPr>
          <p:nvPr/>
        </p:nvSpPr>
        <p:spPr>
          <a:xfrm>
            <a:off x="323526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/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/>
              </a:solidFill>
              <a:latin typeface="APL386 Unicode" panose="020B0709000202000203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6C1414-D79B-48B2-B238-0FD14E85FD69}"/>
              </a:ext>
            </a:extLst>
          </p:cNvPr>
          <p:cNvSpPr txBox="1">
            <a:spLocks/>
          </p:cNvSpPr>
          <p:nvPr/>
        </p:nvSpPr>
        <p:spPr>
          <a:xfrm>
            <a:off x="323527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511BBA-5EA4-4252-B93E-59E78E90C58A}"/>
              </a:ext>
            </a:extLst>
          </p:cNvPr>
          <p:cNvSpPr txBox="1">
            <a:spLocks/>
          </p:cNvSpPr>
          <p:nvPr/>
        </p:nvSpPr>
        <p:spPr>
          <a:xfrm>
            <a:off x="323527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177A88-3DE7-464E-954D-2B86D7BE13E6}"/>
              </a:ext>
            </a:extLst>
          </p:cNvPr>
          <p:cNvSpPr txBox="1">
            <a:spLocks/>
          </p:cNvSpPr>
          <p:nvPr/>
        </p:nvSpPr>
        <p:spPr>
          <a:xfrm>
            <a:off x="323527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F4EF05-7B35-445C-97E8-1CAF7CD90D87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F68195A-0C1C-45FD-A476-ECD510FBD696}"/>
              </a:ext>
            </a:extLst>
          </p:cNvPr>
          <p:cNvSpPr txBox="1">
            <a:spLocks/>
          </p:cNvSpPr>
          <p:nvPr/>
        </p:nvSpPr>
        <p:spPr>
          <a:xfrm>
            <a:off x="5283200" y="2053590"/>
            <a:ext cx="3336722" cy="1036320"/>
          </a:xfrm>
          <a:prstGeom prst="rect">
            <a:avLst/>
          </a:prstGeom>
        </p:spPr>
        <p:txBody>
          <a:bodyPr vert="horz" lIns="91440" tIns="0" rIns="91440" bIns="18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60000"/>
              <a:buFont typeface="Courier New" panose="02070309020205020404" pitchFamily="49" charset="0"/>
              <a:buChar char="o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Calibri" panose="020F0502020204030204" pitchFamily="34" charset="0"/>
              <a:buChar char="–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aseline="-5000"/>
              <a:t>+</a:t>
            </a:r>
            <a:r>
              <a:rPr lang="en-GB" sz="2400" b="1"/>
              <a:t> Ideas for the Future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00684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i="1" dirty="0"/>
              <a:t>“get pretty much anything from pretty much anywhere”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EXPERIMENTAL.Get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D94D05D-9472-4A6E-8354-EF213A663BD9}"/>
              </a:ext>
            </a:extLst>
          </p:cNvPr>
          <p:cNvSpPr txBox="1">
            <a:spLocks/>
          </p:cNvSpPr>
          <p:nvPr/>
        </p:nvSpPr>
        <p:spPr>
          <a:xfrm>
            <a:off x="-2617257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OUTPUT.Repr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29CA4AD-307F-4892-AB4D-BFA773722057}"/>
              </a:ext>
            </a:extLst>
          </p:cNvPr>
          <p:cNvSpPr txBox="1">
            <a:spLocks/>
          </p:cNvSpPr>
          <p:nvPr/>
        </p:nvSpPr>
        <p:spPr>
          <a:xfrm>
            <a:off x="-2617257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WS.Names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6166BA6-A64C-46B0-A6D7-389A1C195D6D}"/>
              </a:ext>
            </a:extLst>
          </p:cNvPr>
          <p:cNvSpPr txBox="1">
            <a:spLocks/>
          </p:cNvSpPr>
          <p:nvPr/>
        </p:nvSpPr>
        <p:spPr>
          <a:xfrm>
            <a:off x="-2617257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TOOLS.APLCart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CF65BF5-7170-41B6-AEB2-91F0FCCF62A5}"/>
              </a:ext>
            </a:extLst>
          </p:cNvPr>
          <p:cNvSpPr txBox="1">
            <a:spLocks/>
          </p:cNvSpPr>
          <p:nvPr/>
        </p:nvSpPr>
        <p:spPr>
          <a:xfrm>
            <a:off x="-2617257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OUTPUT.View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C491D659-D33E-44C2-B1E0-7145183D8E9A}"/>
              </a:ext>
            </a:extLst>
          </p:cNvPr>
          <p:cNvSpPr txBox="1">
            <a:spLocks/>
          </p:cNvSpPr>
          <p:nvPr/>
        </p:nvSpPr>
        <p:spPr>
          <a:xfrm>
            <a:off x="9051594" y="2053590"/>
            <a:ext cx="3336722" cy="1036320"/>
          </a:xfrm>
          <a:prstGeom prst="rect">
            <a:avLst/>
          </a:prstGeom>
        </p:spPr>
        <p:txBody>
          <a:bodyPr vert="horz" lIns="91440" tIns="0" rIns="91440" bIns="18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60000"/>
              <a:buFont typeface="Courier New" panose="02070309020205020404" pitchFamily="49" charset="0"/>
              <a:buChar char="o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Calibri" panose="020F0502020204030204" pitchFamily="34" charset="0"/>
              <a:buChar char="–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aseline="-5000" dirty="0"/>
              <a:t>+</a:t>
            </a:r>
            <a:r>
              <a:rPr lang="en-GB" sz="2400" b="1" dirty="0"/>
              <a:t> Ideas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4001599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i="1" dirty="0"/>
              <a:t>“get pretty much anything from pretty much anywhere”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628650">
              <a:lnSpc>
                <a:spcPct val="150000"/>
              </a:lnSpc>
              <a:buClr>
                <a:srgbClr val="00B050"/>
              </a:buClr>
            </a:pPr>
            <a:r>
              <a:rPr lang="en-GB" dirty="0"/>
              <a:t>One-stop utility for quickly getting bringing resources in.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EXPERIMENTAL.Get</a:t>
            </a: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840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i="1" dirty="0"/>
              <a:t>“get pretty much anything from pretty much anywhere”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628650">
              <a:lnSpc>
                <a:spcPct val="150000"/>
              </a:lnSpc>
              <a:buClr>
                <a:srgbClr val="00B050"/>
              </a:buClr>
            </a:pPr>
            <a:r>
              <a:rPr lang="en-GB" dirty="0"/>
              <a:t>One-stop utility for quickly getting bringing resources in.</a:t>
            </a:r>
          </a:p>
          <a:p>
            <a:pPr marL="628650">
              <a:lnSpc>
                <a:spcPct val="150000"/>
              </a:lnSpc>
              <a:buClr>
                <a:srgbClr val="FF0000"/>
              </a:buClr>
            </a:pPr>
            <a:r>
              <a:rPr lang="en-GB" dirty="0"/>
              <a:t>Do not use at run time, as exact results may vary.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EXPERIMENTAL.Get</a:t>
            </a: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620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Syntax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]get something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EXPERIMENTAL.Get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3893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Syntax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]get something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#.something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EXPERIMENTAL.Get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3462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469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486275" algn="l"/>
              </a:tabLst>
            </a:pPr>
            <a:r>
              <a:rPr lang="en-GB" b="1" dirty="0"/>
              <a:t>Plain name heuristics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]get dfns	</a:t>
            </a:r>
            <a:r>
              <a:rPr lang="da-DK" dirty="0"/>
              <a:t>workspace from WS path</a:t>
            </a:r>
            <a:endParaRPr lang="da-DK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#.dfns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]get HttpCommand	</a:t>
            </a:r>
            <a:r>
              <a:rPr lang="da-DK" dirty="0"/>
              <a:t>source file from SALT path</a:t>
            </a:r>
            <a:endParaRPr lang="da-DK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#.HttpCommand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]get tools	</a:t>
            </a:r>
            <a:r>
              <a:rPr lang="da-DK" dirty="0"/>
              <a:t>directory relative to current</a:t>
            </a:r>
            <a:endParaRPr lang="da-DK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#.tools</a:t>
            </a:r>
          </a:p>
          <a:p>
            <a:pPr marL="0" indent="0">
              <a:buNone/>
              <a:tabLst>
                <a:tab pos="4486275" algn="l"/>
              </a:tabLst>
            </a:pPr>
            <a:endParaRPr lang="da-DK" dirty="0">
              <a:latin typeface="APL386 Unicode" panose="020B0709000202000203" pitchFamily="50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EXPERIMENTAL.Get</a:t>
            </a: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 marL="0" lv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]view ⍳⍳5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65BA0-AFDD-456D-BD32-AA1409412AC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8470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61091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486275" algn="l"/>
              </a:tabLst>
            </a:pPr>
            <a:r>
              <a:rPr lang="en-GB" b="1" dirty="0"/>
              <a:t>File extension detection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]get MyFn.aplf	</a:t>
            </a:r>
            <a:r>
              <a:rPr lang="da-DK" dirty="0"/>
              <a:t>Link-type source files</a:t>
            </a:r>
            <a:endParaRPr lang="da-DK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#.MyFn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]get myVar.apla	</a:t>
            </a:r>
            <a:r>
              <a:rPr lang="da-DK" dirty="0"/>
              <a:t>APL Array Notation files</a:t>
            </a:r>
            <a:endParaRPr lang="da-DK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#.myVar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]get text.charmat	</a:t>
            </a:r>
            <a:r>
              <a:rPr lang="da-DK" dirty="0"/>
              <a:t>Acre-type source files</a:t>
            </a:r>
            <a:endParaRPr lang="da-DK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#.text</a:t>
            </a:r>
          </a:p>
          <a:p>
            <a:pPr marL="0" indent="0">
              <a:buNone/>
              <a:tabLst>
                <a:tab pos="4486275" algn="l"/>
              </a:tabLst>
            </a:pPr>
            <a:endParaRPr lang="da-DK" dirty="0">
              <a:latin typeface="APL386 Unicode" panose="020B0709000202000203" pitchFamily="50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EXPERIMENTAL.Get</a:t>
            </a: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5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8528374" cy="36976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486275" algn="l"/>
              </a:tabLst>
            </a:pPr>
            <a:r>
              <a:rPr lang="en-GB" b="1" dirty="0"/>
              <a:t>Data format conversion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]get obj.json	</a:t>
            </a:r>
            <a:r>
              <a:rPr lang="da-DK" dirty="0"/>
              <a:t>JS, JSON, JSON5, config files</a:t>
            </a:r>
            <a:endParaRPr lang="da-DK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#.obj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]get table.csv	</a:t>
            </a:r>
            <a:r>
              <a:rPr lang="da-DK" dirty="0"/>
              <a:t>Comma Separated Values</a:t>
            </a:r>
            <a:endParaRPr lang="da-DK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#.table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]get data.xml	</a:t>
            </a:r>
            <a:r>
              <a:rPr lang="da-DK" dirty="0"/>
              <a:t>eXtensible Markup Language</a:t>
            </a:r>
            <a:endParaRPr lang="da-DK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#.data</a:t>
            </a:r>
          </a:p>
          <a:p>
            <a:pPr marL="0" indent="0">
              <a:buNone/>
              <a:tabLst>
                <a:tab pos="4486275" algn="l"/>
              </a:tabLst>
            </a:pPr>
            <a:endParaRPr lang="da-DK" dirty="0">
              <a:latin typeface="APL386 Unicode" panose="020B0709000202000203" pitchFamily="50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EXPERIMENTAL.Get</a:t>
            </a: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2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486275" algn="l"/>
              </a:tabLst>
            </a:pPr>
            <a:r>
              <a:rPr lang="en-GB" b="1" dirty="0"/>
              <a:t>Retrieval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]get </a:t>
            </a:r>
            <a:r>
              <a:rPr lang="en-GB" dirty="0">
                <a:latin typeface="APL386 Unicode" panose="020B0709000202000203" pitchFamily="50" charset="0"/>
              </a:rPr>
              <a:t>https://example.com/index.html</a:t>
            </a:r>
            <a:br>
              <a:rPr lang="da-DK" dirty="0">
                <a:latin typeface="APL386 Unicode" panose="020B0709000202000203" pitchFamily="50" charset="0"/>
              </a:rPr>
            </a:br>
            <a:r>
              <a:rPr lang="da-DK" dirty="0">
                <a:latin typeface="APL386 Unicode" panose="020B0709000202000203" pitchFamily="50" charset="0"/>
              </a:rPr>
              <a:t>#.index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]get https://github.com/abrudz/Kbd</a:t>
            </a:r>
            <a:br>
              <a:rPr lang="da-DK" dirty="0">
                <a:latin typeface="APL386 Unicode" panose="020B0709000202000203" pitchFamily="50" charset="0"/>
              </a:rPr>
            </a:br>
            <a:r>
              <a:rPr lang="da-DK" dirty="0">
                <a:latin typeface="APL386 Unicode" panose="020B0709000202000203" pitchFamily="50" charset="0"/>
              </a:rPr>
              <a:t>#.Kbd</a:t>
            </a:r>
          </a:p>
          <a:p>
            <a:pPr marL="0" indent="0">
              <a:buNone/>
              <a:tabLst>
                <a:tab pos="4486275" algn="l"/>
              </a:tabLst>
            </a:pPr>
            <a:endParaRPr lang="da-DK" dirty="0">
              <a:latin typeface="APL386 Unicode" panose="020B0709000202000203" pitchFamily="50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EXPERIMENTAL.Get</a:t>
            </a: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2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9191948" cy="32420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486275" algn="l"/>
              </a:tabLst>
            </a:pPr>
            <a:r>
              <a:rPr lang="en-GB" b="1" dirty="0"/>
              <a:t>Protocols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]get https://github.com/abrudz/Kbd</a:t>
            </a:r>
            <a:br>
              <a:rPr lang="da-DK" dirty="0">
                <a:latin typeface="APL386 Unicode" panose="020B0709000202000203" pitchFamily="50" charset="0"/>
              </a:rPr>
            </a:br>
            <a:r>
              <a:rPr lang="da-DK" dirty="0">
                <a:latin typeface="APL386 Unicode" panose="020B0709000202000203" pitchFamily="50" charset="0"/>
              </a:rPr>
              <a:t>#.Kbd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]get ftp://ftp.software.ibm.com/software</a:t>
            </a:r>
            <a:br>
              <a:rPr lang="da-DK" dirty="0">
                <a:latin typeface="APL386 Unicode" panose="020B0709000202000203" pitchFamily="50" charset="0"/>
              </a:rPr>
            </a:br>
            <a:r>
              <a:rPr lang="da-DK" dirty="0">
                <a:latin typeface="APL386 Unicode" panose="020B0709000202000203" pitchFamily="50" charset="0"/>
              </a:rPr>
              <a:t>#.foo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]get github.com/abrudz/Kbd</a:t>
            </a:r>
            <a:br>
              <a:rPr lang="da-DK" dirty="0">
                <a:latin typeface="APL386 Unicode" panose="020B0709000202000203" pitchFamily="50" charset="0"/>
              </a:rPr>
            </a:br>
            <a:r>
              <a:rPr lang="da-DK" dirty="0">
                <a:latin typeface="APL386 Unicode" panose="020B0709000202000203" pitchFamily="50" charset="0"/>
              </a:rPr>
              <a:t>#.Kbd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EXPERIMENTAL.Get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CEB21D-F9A6-481B-9A15-D8AACCB8BE7B}"/>
              </a:ext>
            </a:extLst>
          </p:cNvPr>
          <p:cNvSpPr/>
          <p:nvPr/>
        </p:nvSpPr>
        <p:spPr>
          <a:xfrm>
            <a:off x="8434751" y="1110885"/>
            <a:ext cx="360000" cy="32420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97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486275" algn="l"/>
              </a:tabLst>
            </a:pPr>
            <a:r>
              <a:rPr lang="en-GB" b="1" dirty="0"/>
              <a:t>Unpacking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]get main.zip</a:t>
            </a:r>
            <a:br>
              <a:rPr lang="da-DK" dirty="0">
                <a:latin typeface="APL386 Unicode" panose="020B0709000202000203" pitchFamily="50" charset="0"/>
              </a:rPr>
            </a:br>
            <a:r>
              <a:rPr lang="da-DK" dirty="0">
                <a:latin typeface="APL386 Unicode" panose="020B0709000202000203" pitchFamily="50" charset="0"/>
              </a:rPr>
              <a:t>#.main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]get github.com/user/repo/tree/main/sub</a:t>
            </a:r>
            <a:br>
              <a:rPr lang="da-DK" dirty="0">
                <a:latin typeface="APL386 Unicode" panose="020B0709000202000203" pitchFamily="50" charset="0"/>
              </a:rPr>
            </a:br>
            <a:r>
              <a:rPr lang="da-DK" dirty="0">
                <a:latin typeface="APL386 Unicode" panose="020B0709000202000203" pitchFamily="50" charset="0"/>
              </a:rPr>
              <a:t>#.sub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EXPERIMENTAL.Get</a:t>
            </a: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9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486275" algn="l"/>
              </a:tabLst>
            </a:pPr>
            <a:r>
              <a:rPr lang="en-GB" b="1" dirty="0"/>
              <a:t>Unpacking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]get dfns -only=dxb,dab</a:t>
            </a:r>
            <a:br>
              <a:rPr lang="da-DK" dirty="0">
                <a:latin typeface="APL386 Unicode" panose="020B0709000202000203" pitchFamily="50" charset="0"/>
              </a:rPr>
            </a:br>
            <a:r>
              <a:rPr lang="da-DK" dirty="0">
                <a:latin typeface="APL386 Unicode" panose="020B0709000202000203" pitchFamily="50" charset="0"/>
              </a:rPr>
              <a:t>#.dfns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]map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#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·   dfns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·   ·   ∇ dab dxb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EXPERIMENTAL.Get</a:t>
            </a: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0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8528374" cy="38785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  <a:tabLst>
                <a:tab pos="4486275" algn="l"/>
              </a:tabLst>
            </a:pPr>
            <a:r>
              <a:rPr lang="en-GB" b="1" dirty="0"/>
              <a:t>Unpacking</a:t>
            </a:r>
          </a:p>
          <a:p>
            <a:pPr marL="0" indent="0">
              <a:spcAft>
                <a:spcPts val="0"/>
              </a:spcAft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)clear</a:t>
            </a:r>
          </a:p>
          <a:p>
            <a:pPr marL="0" indent="0">
              <a:spcAft>
                <a:spcPts val="0"/>
              </a:spcAft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clear ws</a:t>
            </a:r>
          </a:p>
          <a:p>
            <a:pPr marL="0" indent="0">
              <a:spcAft>
                <a:spcPts val="0"/>
              </a:spcAft>
              <a:buNone/>
              <a:tabLst>
                <a:tab pos="4486275" algn="l"/>
              </a:tabLst>
            </a:pPr>
            <a:r>
              <a:rPr lang="en-GB" dirty="0">
                <a:latin typeface="APL386 Unicode" panose="020B0709000202000203" pitchFamily="50" charset="0"/>
              </a:rPr>
              <a:t>      ]get </a:t>
            </a:r>
            <a:r>
              <a:rPr lang="en-GB" dirty="0" err="1">
                <a:latin typeface="APL386 Unicode" panose="020B0709000202000203" pitchFamily="50" charset="0"/>
              </a:rPr>
              <a:t>dfns</a:t>
            </a:r>
            <a:r>
              <a:rPr lang="en-GB" dirty="0">
                <a:latin typeface="APL386 Unicode" panose="020B0709000202000203" pitchFamily="50" charset="0"/>
              </a:rPr>
              <a:t> -only=</a:t>
            </a:r>
            <a:r>
              <a:rPr lang="en-GB" dirty="0" err="1">
                <a:latin typeface="APL386 Unicode" panose="020B0709000202000203" pitchFamily="50" charset="0"/>
              </a:rPr>
              <a:t>dxb,dab</a:t>
            </a:r>
            <a:r>
              <a:rPr lang="en-GB" dirty="0">
                <a:latin typeface="APL386 Unicode" panose="020B0709000202000203" pitchFamily="50" charset="0"/>
              </a:rPr>
              <a:t> -unpack</a:t>
            </a:r>
            <a:endParaRPr lang="da-DK" dirty="0">
              <a:latin typeface="APL386 Unicode" panose="020B0709000202000203" pitchFamily="50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#.dxb #.dab</a:t>
            </a:r>
          </a:p>
          <a:p>
            <a:pPr marL="0" indent="0">
              <a:spcAft>
                <a:spcPts val="0"/>
              </a:spcAft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]map</a:t>
            </a:r>
          </a:p>
          <a:p>
            <a:pPr marL="0" indent="0">
              <a:spcAft>
                <a:spcPts val="0"/>
              </a:spcAft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#</a:t>
            </a:r>
          </a:p>
          <a:p>
            <a:pPr marL="0" indent="0">
              <a:spcAft>
                <a:spcPts val="0"/>
              </a:spcAft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·   ∇ dab dxb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EXPERIMENTAL.Get</a:t>
            </a: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5261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486275" algn="l"/>
              </a:tabLst>
            </a:pPr>
            <a:r>
              <a:rPr lang="en-GB" b="1" dirty="0"/>
              <a:t>Options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]get obj.json:txt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#.obj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10↑obj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{"myKey":1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]get thing –target=⎕SE.there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#.SE.there.thing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EXPERIMENTAL.Get</a:t>
            </a: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5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8528374" cy="374785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486275" algn="l"/>
              </a:tabLst>
            </a:pPr>
            <a:r>
              <a:rPr lang="en-GB" b="1" dirty="0"/>
              <a:t>Options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]get /tmp/repo –sync</a:t>
            </a:r>
            <a:br>
              <a:rPr lang="da-DK" dirty="0">
                <a:latin typeface="APL386 Unicode" panose="020B0709000202000203" pitchFamily="50" charset="0"/>
              </a:rPr>
            </a:br>
            <a:r>
              <a:rPr lang="da-DK" dirty="0">
                <a:latin typeface="APL386 Unicode" panose="020B0709000202000203" pitchFamily="50" charset="0"/>
              </a:rPr>
              <a:t>#.repo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     ]link.status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Namespace      Directory    Files </a:t>
            </a:r>
          </a:p>
          <a:p>
            <a:pPr marL="0" indent="0">
              <a:buNone/>
              <a:tabLst>
                <a:tab pos="4486275" algn="l"/>
              </a:tabLst>
            </a:pPr>
            <a:r>
              <a:rPr lang="da-DK" dirty="0">
                <a:latin typeface="APL386 Unicode" panose="020B0709000202000203" pitchFamily="50" charset="0"/>
              </a:rPr>
              <a:t> #.repo     ←→  c:/tmp/repo     14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212D9F-D240-45B4-BFEE-F9CB2B95D8C4}"/>
              </a:ext>
            </a:extLst>
          </p:cNvPr>
          <p:cNvSpPr txBox="1">
            <a:spLocks/>
          </p:cNvSpPr>
          <p:nvPr/>
        </p:nvSpPr>
        <p:spPr>
          <a:xfrm>
            <a:off x="323526" y="130716"/>
            <a:ext cx="5490534" cy="82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solidFill>
                  <a:schemeClr val="tx1"/>
                </a:solidFill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solidFill>
                  <a:schemeClr val="tx1"/>
                </a:solidFill>
                <a:latin typeface="APL386 Unicode" panose="020B0709000202000203" pitchFamily="50" charset="0"/>
              </a:rPr>
              <a:t>EXPERIMENTAL.Get</a:t>
            </a:r>
            <a:endParaRPr lang="en-GB" sz="3600" dirty="0">
              <a:solidFill>
                <a:schemeClr val="tx1"/>
              </a:solidFill>
              <a:latin typeface="APL386 Unicode" panose="020B0709000202000203" pitchFamily="50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47BCF6-3425-4956-8CF4-EDFA9E4FD9E7}"/>
              </a:ext>
            </a:extLst>
          </p:cNvPr>
          <p:cNvSpPr txBox="1">
            <a:spLocks/>
          </p:cNvSpPr>
          <p:nvPr/>
        </p:nvSpPr>
        <p:spPr>
          <a:xfrm>
            <a:off x="-3181673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OUTPUT.Repr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FC73EA-8AB9-4737-BA22-ABBE5FAD3998}"/>
              </a:ext>
            </a:extLst>
          </p:cNvPr>
          <p:cNvSpPr txBox="1">
            <a:spLocks/>
          </p:cNvSpPr>
          <p:nvPr/>
        </p:nvSpPr>
        <p:spPr>
          <a:xfrm>
            <a:off x="-3181673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WS.Names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19B0F7-BB2F-4A20-AF9F-6B701558B25C}"/>
              </a:ext>
            </a:extLst>
          </p:cNvPr>
          <p:cNvSpPr txBox="1">
            <a:spLocks/>
          </p:cNvSpPr>
          <p:nvPr/>
        </p:nvSpPr>
        <p:spPr>
          <a:xfrm>
            <a:off x="-3181673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TOOLS.APLCart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EE689A-F03E-4779-958D-64BED098441B}"/>
              </a:ext>
            </a:extLst>
          </p:cNvPr>
          <p:cNvSpPr txBox="1">
            <a:spLocks/>
          </p:cNvSpPr>
          <p:nvPr/>
        </p:nvSpPr>
        <p:spPr>
          <a:xfrm>
            <a:off x="-3181673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OUTPUT.View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54AD056D-1122-4C43-8B28-BAE9B47A8768}"/>
              </a:ext>
            </a:extLst>
          </p:cNvPr>
          <p:cNvSpPr txBox="1">
            <a:spLocks/>
          </p:cNvSpPr>
          <p:nvPr/>
        </p:nvSpPr>
        <p:spPr>
          <a:xfrm>
            <a:off x="9051594" y="2053590"/>
            <a:ext cx="3336722" cy="1036320"/>
          </a:xfrm>
          <a:prstGeom prst="rect">
            <a:avLst/>
          </a:prstGeom>
        </p:spPr>
        <p:txBody>
          <a:bodyPr vert="horz" lIns="91440" tIns="0" rIns="91440" bIns="18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60000"/>
              <a:buFont typeface="Courier New" panose="02070309020205020404" pitchFamily="49" charset="0"/>
              <a:buChar char="o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Calibri" panose="020F0502020204030204" pitchFamily="34" charset="0"/>
              <a:buChar char="–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aseline="-5000" dirty="0"/>
              <a:t>+</a:t>
            </a:r>
            <a:r>
              <a:rPr lang="en-GB" sz="2400" b="1" dirty="0"/>
              <a:t> Ideas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137743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F2B3EA-EBE6-4481-87EE-78A19E95AAE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83200" y="2053590"/>
            <a:ext cx="3336722" cy="1036320"/>
          </a:xfrm>
        </p:spPr>
        <p:txBody>
          <a:bodyPr tIns="0" bIns="180000" anchor="ctr" anchorCtr="0">
            <a:normAutofit/>
          </a:bodyPr>
          <a:lstStyle/>
          <a:p>
            <a:r>
              <a:rPr lang="en-GB" sz="6000" baseline="-5000" dirty="0"/>
              <a:t>+</a:t>
            </a:r>
            <a:r>
              <a:rPr lang="en-GB" sz="2400" b="1" dirty="0"/>
              <a:t> Ideas for the Future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31474-C98B-48B3-A94B-77C5CD894C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26A96C-539D-48E2-B59F-E2BA0353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B6ACFE-01FB-486C-9707-4740AF109BC2}"/>
              </a:ext>
            </a:extLst>
          </p:cNvPr>
          <p:cNvSpPr txBox="1">
            <a:spLocks/>
          </p:cNvSpPr>
          <p:nvPr/>
        </p:nvSpPr>
        <p:spPr>
          <a:xfrm>
            <a:off x="323526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EXPERIMENTAL.Get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6C1414-D79B-48B2-B238-0FD14E85FD69}"/>
              </a:ext>
            </a:extLst>
          </p:cNvPr>
          <p:cNvSpPr txBox="1">
            <a:spLocks/>
          </p:cNvSpPr>
          <p:nvPr/>
        </p:nvSpPr>
        <p:spPr>
          <a:xfrm>
            <a:off x="323527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511BBA-5EA4-4252-B93E-59E78E90C58A}"/>
              </a:ext>
            </a:extLst>
          </p:cNvPr>
          <p:cNvSpPr txBox="1">
            <a:spLocks/>
          </p:cNvSpPr>
          <p:nvPr/>
        </p:nvSpPr>
        <p:spPr>
          <a:xfrm>
            <a:off x="323527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177A88-3DE7-464E-954D-2B86D7BE13E6}"/>
              </a:ext>
            </a:extLst>
          </p:cNvPr>
          <p:cNvSpPr txBox="1">
            <a:spLocks/>
          </p:cNvSpPr>
          <p:nvPr/>
        </p:nvSpPr>
        <p:spPr>
          <a:xfrm>
            <a:off x="323527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F4EF05-7B35-445C-97E8-1CAF7CD90D87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BF627F-E91C-4FDC-BCAC-332C7FBEF898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</p:grpSpPr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0B8B90C2-CFC1-4980-92A8-022A3994DD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216A668-18D5-4AF1-9A69-A4C715A78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801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 marL="0" lv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]view ⍳⍳5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7F2502EE-02FF-4F2D-A9F2-BD997E45AE4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746625" y="1162281"/>
            <a:ext cx="4105275" cy="3218989"/>
          </a:xfrm>
        </p:spPr>
      </p:pic>
    </p:spTree>
    <p:extLst>
      <p:ext uri="{BB962C8B-B14F-4D97-AF65-F5344CB8AC3E}">
        <p14:creationId xmlns:p14="http://schemas.microsoft.com/office/powerpoint/2010/main" val="21933400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4435E22-CA07-4AE2-BEE9-5D0703F67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Current issues:</a:t>
            </a:r>
          </a:p>
          <a:p>
            <a:r>
              <a:rPr lang="en-GB" dirty="0"/>
              <a:t>SALT dependency</a:t>
            </a:r>
          </a:p>
          <a:p>
            <a:r>
              <a:rPr lang="en-GB" dirty="0"/>
              <a:t>Performance</a:t>
            </a:r>
          </a:p>
          <a:p>
            <a:r>
              <a:rPr lang="en-GB" dirty="0"/>
              <a:t>Cache file invalidation</a:t>
            </a:r>
          </a:p>
          <a:p>
            <a:r>
              <a:rPr lang="en-GB" dirty="0"/>
              <a:t>Abuse for utility functions</a:t>
            </a:r>
          </a:p>
          <a:p>
            <a:r>
              <a:rPr lang="en-GB" dirty="0"/>
              <a:t>Inflexibility</a:t>
            </a:r>
          </a:p>
          <a:p>
            <a:r>
              <a:rPr lang="en-GB" dirty="0"/>
              <a:t>Old philosophy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7587D4C-632D-45E4-99F2-66FED83EBD3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230FED2F-6BC6-4E45-83C3-1C3734C0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66BA4DF-1721-40F2-A354-33A07E1AF5F6}"/>
              </a:ext>
            </a:extLst>
          </p:cNvPr>
          <p:cNvSpPr txBox="1">
            <a:spLocks/>
          </p:cNvSpPr>
          <p:nvPr/>
        </p:nvSpPr>
        <p:spPr>
          <a:xfrm>
            <a:off x="-196850" y="-47077"/>
            <a:ext cx="5181600" cy="1361379"/>
          </a:xfrm>
          <a:prstGeom prst="rect">
            <a:avLst/>
          </a:prstGeom>
        </p:spPr>
        <p:txBody>
          <a:bodyPr vert="horz" lIns="91440" tIns="0" rIns="91440" bIns="18000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000" baseline="-5000" dirty="0">
                <a:solidFill>
                  <a:schemeClr val="bg1"/>
                </a:solidFill>
              </a:rPr>
              <a:t>+</a:t>
            </a:r>
            <a:r>
              <a:rPr lang="en-GB" sz="3600" dirty="0"/>
              <a:t> Ideas for the Future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73AF9EA-9960-40BB-88C5-C0DCB25F1E22}"/>
              </a:ext>
            </a:extLst>
          </p:cNvPr>
          <p:cNvSpPr txBox="1">
            <a:spLocks/>
          </p:cNvSpPr>
          <p:nvPr/>
        </p:nvSpPr>
        <p:spPr>
          <a:xfrm>
            <a:off x="-3168974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EXPERIMENTAL.Get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9361F7A-2B79-40F7-8189-296D78917A48}"/>
              </a:ext>
            </a:extLst>
          </p:cNvPr>
          <p:cNvSpPr txBox="1">
            <a:spLocks/>
          </p:cNvSpPr>
          <p:nvPr/>
        </p:nvSpPr>
        <p:spPr>
          <a:xfrm>
            <a:off x="-3168973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0F241AC-A362-47D7-B11D-FBF28F5D6235}"/>
              </a:ext>
            </a:extLst>
          </p:cNvPr>
          <p:cNvSpPr txBox="1">
            <a:spLocks/>
          </p:cNvSpPr>
          <p:nvPr/>
        </p:nvSpPr>
        <p:spPr>
          <a:xfrm>
            <a:off x="-3168973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F5D3491-C633-4870-B8E2-60CC633A72A5}"/>
              </a:ext>
            </a:extLst>
          </p:cNvPr>
          <p:cNvSpPr txBox="1">
            <a:spLocks/>
          </p:cNvSpPr>
          <p:nvPr/>
        </p:nvSpPr>
        <p:spPr>
          <a:xfrm>
            <a:off x="-3168973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DFEA331-8979-4FBE-88F1-00E2EEE5279A}"/>
              </a:ext>
            </a:extLst>
          </p:cNvPr>
          <p:cNvSpPr txBox="1">
            <a:spLocks/>
          </p:cNvSpPr>
          <p:nvPr/>
        </p:nvSpPr>
        <p:spPr>
          <a:xfrm>
            <a:off x="-3168973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6690ABA0-31CE-44D0-946F-256DCEAD7E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37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4435E22-CA07-4AE2-BEE9-5D0703F67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5543873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My ideas:</a:t>
            </a:r>
          </a:p>
          <a:p>
            <a:r>
              <a:rPr lang="en-GB" dirty="0"/>
              <a:t>Based on </a:t>
            </a:r>
            <a:r>
              <a:rPr lang="en-GB" dirty="0" err="1"/>
              <a:t>SessionStartup</a:t>
            </a:r>
            <a:r>
              <a:rPr lang="en-GB" dirty="0"/>
              <a:t> </a:t>
            </a:r>
          </a:p>
          <a:p>
            <a:r>
              <a:rPr lang="en-GB" dirty="0"/>
              <a:t>Directories </a:t>
            </a:r>
            <a:r>
              <a:rPr lang="en-GB" b="1" dirty="0"/>
              <a:t>⇔</a:t>
            </a:r>
            <a:r>
              <a:rPr lang="en-GB" dirty="0"/>
              <a:t> namespaces </a:t>
            </a:r>
            <a:r>
              <a:rPr lang="en-GB" b="1" dirty="0"/>
              <a:t>⇔</a:t>
            </a:r>
            <a:r>
              <a:rPr lang="en-GB" dirty="0"/>
              <a:t> groups</a:t>
            </a:r>
          </a:p>
          <a:p>
            <a:r>
              <a:rPr lang="en-GB" dirty="0"/>
              <a:t>Any function can declare </a:t>
            </a:r>
            <a:br>
              <a:rPr lang="en-GB" dirty="0"/>
            </a:br>
            <a:r>
              <a:rPr lang="en-GB" dirty="0"/>
              <a:t>itself as a user command</a:t>
            </a:r>
          </a:p>
          <a:p>
            <a:r>
              <a:rPr lang="en-GB" dirty="0"/>
              <a:t>Standard format</a:t>
            </a:r>
          </a:p>
          <a:p>
            <a:r>
              <a:rPr lang="en-GB" dirty="0"/>
              <a:t>Framework searches </a:t>
            </a:r>
            <a:r>
              <a:rPr lang="en-GB" dirty="0">
                <a:latin typeface="APL386 Unicode" panose="020B0709000202000203" pitchFamily="50" charset="0"/>
              </a:rPr>
              <a:t>⎕SE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7587D4C-632D-45E4-99F2-66FED83EBD3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230FED2F-6BC6-4E45-83C3-1C3734C0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66BA4DF-1721-40F2-A354-33A07E1AF5F6}"/>
              </a:ext>
            </a:extLst>
          </p:cNvPr>
          <p:cNvSpPr txBox="1">
            <a:spLocks/>
          </p:cNvSpPr>
          <p:nvPr/>
        </p:nvSpPr>
        <p:spPr>
          <a:xfrm>
            <a:off x="-196850" y="-47077"/>
            <a:ext cx="5181600" cy="1361379"/>
          </a:xfrm>
          <a:prstGeom prst="rect">
            <a:avLst/>
          </a:prstGeom>
        </p:spPr>
        <p:txBody>
          <a:bodyPr vert="horz" lIns="91440" tIns="0" rIns="91440" bIns="18000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000" baseline="-5000" dirty="0">
                <a:solidFill>
                  <a:schemeClr val="bg1"/>
                </a:solidFill>
              </a:rPr>
              <a:t>+</a:t>
            </a:r>
            <a:r>
              <a:rPr lang="en-GB" sz="3600" dirty="0"/>
              <a:t> Ideas for the Future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830633-CE59-4DC2-A591-6C766A86E1CC}"/>
              </a:ext>
            </a:extLst>
          </p:cNvPr>
          <p:cNvGrpSpPr/>
          <p:nvPr/>
        </p:nvGrpSpPr>
        <p:grpSpPr>
          <a:xfrm>
            <a:off x="3162300" y="2713934"/>
            <a:ext cx="4959350" cy="1880661"/>
            <a:chOff x="3149600" y="2713934"/>
            <a:chExt cx="4959350" cy="188066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2B58620-669B-4148-9E31-98652D6521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9600" y="3654264"/>
              <a:ext cx="1052830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EC1C25C-512A-4163-8D7A-95668574D72E}"/>
                </a:ext>
              </a:extLst>
            </p:cNvPr>
            <p:cNvSpPr/>
            <p:nvPr/>
          </p:nvSpPr>
          <p:spPr>
            <a:xfrm>
              <a:off x="4431507" y="2713934"/>
              <a:ext cx="3677443" cy="1880661"/>
            </a:xfrm>
            <a:prstGeom prst="roundRect">
              <a:avLst>
                <a:gd name="adj" fmla="val 11982"/>
              </a:avLst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449263" indent="-360363">
                <a:buNone/>
              </a:pPr>
              <a:r>
                <a:rPr lang="en-GB" sz="2400" dirty="0">
                  <a:latin typeface="Sarabun" panose="00000500000000000000" pitchFamily="2" charset="-34"/>
                  <a:cs typeface="Sarabun" panose="00000500000000000000" pitchFamily="2" charset="-34"/>
                </a:rPr>
                <a:t>Left argument:</a:t>
              </a:r>
              <a:br>
                <a:rPr lang="en-GB" sz="2400" dirty="0">
                  <a:latin typeface="Sarabun" panose="00000500000000000000" pitchFamily="2" charset="-34"/>
                  <a:cs typeface="Sarabun" panose="00000500000000000000" pitchFamily="2" charset="-34"/>
                </a:rPr>
              </a:br>
              <a:r>
                <a:rPr lang="en-GB" sz="2400" dirty="0">
                  <a:latin typeface="Sarabun" panose="00000500000000000000" pitchFamily="2" charset="-34"/>
                  <a:cs typeface="Sarabun" panose="00000500000000000000" pitchFamily="2" charset="-34"/>
                </a:rPr>
                <a:t>namespace of options</a:t>
              </a:r>
              <a:br>
                <a:rPr lang="en-GB" sz="2400" dirty="0">
                  <a:latin typeface="Sarabun" panose="00000500000000000000" pitchFamily="2" charset="-34"/>
                  <a:cs typeface="Sarabun" panose="00000500000000000000" pitchFamily="2" charset="-34"/>
                </a:rPr>
              </a:br>
              <a:r>
                <a:rPr lang="en-GB" sz="2400" dirty="0">
                  <a:latin typeface="Sarabun" panose="00000500000000000000" pitchFamily="2" charset="-34"/>
                  <a:cs typeface="Sarabun" panose="00000500000000000000" pitchFamily="2" charset="-34"/>
                </a:rPr>
                <a:t>including utilities</a:t>
              </a:r>
            </a:p>
            <a:p>
              <a:pPr marL="449263" indent="-360363">
                <a:buNone/>
              </a:pPr>
              <a:r>
                <a:rPr lang="en-GB" sz="2400" dirty="0">
                  <a:latin typeface="Sarabun" panose="00000500000000000000" pitchFamily="2" charset="-34"/>
                  <a:cs typeface="Sarabun" panose="00000500000000000000" pitchFamily="2" charset="-34"/>
                </a:rPr>
                <a:t>Right argument:</a:t>
              </a:r>
              <a:br>
                <a:rPr lang="en-GB" sz="2400" dirty="0">
                  <a:latin typeface="Sarabun" panose="00000500000000000000" pitchFamily="2" charset="-34"/>
                  <a:cs typeface="Sarabun" panose="00000500000000000000" pitchFamily="2" charset="-34"/>
                </a:rPr>
              </a:br>
              <a:r>
                <a:rPr lang="en-GB" sz="2400" dirty="0">
                  <a:latin typeface="Sarabun" panose="00000500000000000000" pitchFamily="2" charset="-34"/>
                  <a:cs typeface="Sarabun" panose="00000500000000000000" pitchFamily="2" charset="-34"/>
                </a:rPr>
                <a:t>argument raw/list</a:t>
              </a:r>
            </a:p>
          </p:txBody>
        </p:sp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0317AF9E-7AD4-44C0-8696-D34BF2AEF6C0}"/>
                </a:ext>
              </a:extLst>
            </p:cNvPr>
            <p:cNvSpPr/>
            <p:nvPr/>
          </p:nvSpPr>
          <p:spPr>
            <a:xfrm>
              <a:off x="4202430" y="2713934"/>
              <a:ext cx="457200" cy="1880661"/>
            </a:xfrm>
            <a:prstGeom prst="leftBrace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Plaque 11">
            <a:extLst>
              <a:ext uri="{FF2B5EF4-FFF2-40B4-BE49-F238E27FC236}">
                <a16:creationId xmlns:a16="http://schemas.microsoft.com/office/drawing/2014/main" id="{352D2F6F-9016-4362-A786-0117035E79A0}"/>
              </a:ext>
            </a:extLst>
          </p:cNvPr>
          <p:cNvSpPr/>
          <p:nvPr/>
        </p:nvSpPr>
        <p:spPr>
          <a:xfrm>
            <a:off x="4242711" y="3438264"/>
            <a:ext cx="429619" cy="432000"/>
          </a:xfrm>
          <a:prstGeom prst="plaqu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scene3d>
            <a:camera prst="orthographicFront">
              <a:rot lat="0" lon="1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63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4435E22-CA07-4AE2-BEE9-5D0703F67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Benefits:</a:t>
            </a:r>
          </a:p>
          <a:p>
            <a:r>
              <a:rPr lang="en-GB" dirty="0"/>
              <a:t>One API function for every user command</a:t>
            </a:r>
          </a:p>
          <a:p>
            <a:r>
              <a:rPr lang="en-GB" dirty="0"/>
              <a:t>Easy to package, distribute, install</a:t>
            </a:r>
          </a:p>
          <a:p>
            <a:r>
              <a:rPr lang="en-GB" dirty="0"/>
              <a:t>Can be part of a larger package</a:t>
            </a:r>
          </a:p>
          <a:p>
            <a:r>
              <a:rPr lang="en-GB" dirty="0"/>
              <a:t>Can co-exist with utilities and dependencies</a:t>
            </a:r>
          </a:p>
          <a:p>
            <a:r>
              <a:rPr lang="en-GB" dirty="0"/>
              <a:t>Stability: Group name required under program control</a:t>
            </a:r>
          </a:p>
          <a:p>
            <a:r>
              <a:rPr lang="en-GB" dirty="0"/>
              <a:t>Customisability: Change group by renaming a directory</a:t>
            </a:r>
          </a:p>
          <a:p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7587D4C-632D-45E4-99F2-66FED83EBD3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230FED2F-6BC6-4E45-83C3-1C3734C0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66BA4DF-1721-40F2-A354-33A07E1AF5F6}"/>
              </a:ext>
            </a:extLst>
          </p:cNvPr>
          <p:cNvSpPr txBox="1">
            <a:spLocks/>
          </p:cNvSpPr>
          <p:nvPr/>
        </p:nvSpPr>
        <p:spPr>
          <a:xfrm>
            <a:off x="-196850" y="-47077"/>
            <a:ext cx="5181600" cy="1361379"/>
          </a:xfrm>
          <a:prstGeom prst="rect">
            <a:avLst/>
          </a:prstGeom>
        </p:spPr>
        <p:txBody>
          <a:bodyPr vert="horz" lIns="91440" tIns="0" rIns="91440" bIns="18000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000" baseline="-5000" dirty="0">
                <a:solidFill>
                  <a:schemeClr val="bg1"/>
                </a:solidFill>
              </a:rPr>
              <a:t>+</a:t>
            </a:r>
            <a:r>
              <a:rPr lang="en-GB" sz="3600" dirty="0"/>
              <a:t> Ideas for the Future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6690ABA0-31CE-44D0-946F-256DCEAD7E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8FB5D4-7D90-4577-9203-3B94FF57887A}"/>
              </a:ext>
            </a:extLst>
          </p:cNvPr>
          <p:cNvSpPr txBox="1">
            <a:spLocks/>
          </p:cNvSpPr>
          <p:nvPr/>
        </p:nvSpPr>
        <p:spPr>
          <a:xfrm>
            <a:off x="-3168974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EXPERIMENTAL.Get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736297-54DC-40A8-AB4E-A273FF916A32}"/>
              </a:ext>
            </a:extLst>
          </p:cNvPr>
          <p:cNvSpPr txBox="1">
            <a:spLocks/>
          </p:cNvSpPr>
          <p:nvPr/>
        </p:nvSpPr>
        <p:spPr>
          <a:xfrm>
            <a:off x="-3168973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A2F4B9-2236-45F6-B359-F9D9F9092027}"/>
              </a:ext>
            </a:extLst>
          </p:cNvPr>
          <p:cNvSpPr txBox="1">
            <a:spLocks/>
          </p:cNvSpPr>
          <p:nvPr/>
        </p:nvSpPr>
        <p:spPr>
          <a:xfrm>
            <a:off x="-3168973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3CD121-EBEF-4718-A5F3-5E7A4B70C125}"/>
              </a:ext>
            </a:extLst>
          </p:cNvPr>
          <p:cNvSpPr txBox="1">
            <a:spLocks/>
          </p:cNvSpPr>
          <p:nvPr/>
        </p:nvSpPr>
        <p:spPr>
          <a:xfrm>
            <a:off x="-3168973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2B1B654-A2DD-4B42-8A42-4C29ADC1A247}"/>
              </a:ext>
            </a:extLst>
          </p:cNvPr>
          <p:cNvSpPr txBox="1">
            <a:spLocks/>
          </p:cNvSpPr>
          <p:nvPr/>
        </p:nvSpPr>
        <p:spPr>
          <a:xfrm>
            <a:off x="-3168973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2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31474-C98B-48B3-A94B-77C5CD894C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B6ACFE-01FB-486C-9707-4740AF109BC2}"/>
              </a:ext>
            </a:extLst>
          </p:cNvPr>
          <p:cNvSpPr txBox="1">
            <a:spLocks/>
          </p:cNvSpPr>
          <p:nvPr/>
        </p:nvSpPr>
        <p:spPr>
          <a:xfrm>
            <a:off x="323526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EXPERIMENTAL.Get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6C1414-D79B-48B2-B238-0FD14E85FD69}"/>
              </a:ext>
            </a:extLst>
          </p:cNvPr>
          <p:cNvSpPr txBox="1">
            <a:spLocks/>
          </p:cNvSpPr>
          <p:nvPr/>
        </p:nvSpPr>
        <p:spPr>
          <a:xfrm>
            <a:off x="323527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511BBA-5EA4-4252-B93E-59E78E90C58A}"/>
              </a:ext>
            </a:extLst>
          </p:cNvPr>
          <p:cNvSpPr txBox="1">
            <a:spLocks/>
          </p:cNvSpPr>
          <p:nvPr/>
        </p:nvSpPr>
        <p:spPr>
          <a:xfrm>
            <a:off x="323527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177A88-3DE7-464E-954D-2B86D7BE13E6}"/>
              </a:ext>
            </a:extLst>
          </p:cNvPr>
          <p:cNvSpPr txBox="1">
            <a:spLocks/>
          </p:cNvSpPr>
          <p:nvPr/>
        </p:nvSpPr>
        <p:spPr>
          <a:xfrm>
            <a:off x="323527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F4EF05-7B35-445C-97E8-1CAF7CD90D87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BF627F-E91C-4FDC-BCAC-332C7FBEF898}"/>
              </a:ext>
            </a:extLst>
          </p:cNvPr>
          <p:cNvGrpSpPr/>
          <p:nvPr/>
        </p:nvGrpSpPr>
        <p:grpSpPr>
          <a:xfrm>
            <a:off x="8185900" y="4411500"/>
            <a:ext cx="666000" cy="666000"/>
            <a:chOff x="6000231" y="1222396"/>
            <a:chExt cx="2698708" cy="2698708"/>
          </a:xfrm>
        </p:grpSpPr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0B8B90C2-CFC1-4980-92A8-022A3994DD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000231" y="1222396"/>
              <a:ext cx="2698708" cy="269870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216A668-18D5-4AF1-9A69-A4C715A78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60" y="1971020"/>
              <a:ext cx="1128529" cy="1201459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73C05FCE-504E-4F11-A71F-85DB3B77B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4C7707E-48F6-42C0-B956-4CB6826C21B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4E03A560-15D2-4294-B212-086AEB0CE0F1}"/>
              </a:ext>
            </a:extLst>
          </p:cNvPr>
          <p:cNvSpPr txBox="1">
            <a:spLocks/>
          </p:cNvSpPr>
          <p:nvPr/>
        </p:nvSpPr>
        <p:spPr>
          <a:xfrm>
            <a:off x="5283200" y="1889569"/>
            <a:ext cx="5181600" cy="1361379"/>
          </a:xfrm>
          <a:prstGeom prst="rect">
            <a:avLst/>
          </a:prstGeom>
        </p:spPr>
        <p:txBody>
          <a:bodyPr vert="horz" lIns="91440" tIns="0" rIns="91440" bIns="18000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6000" baseline="-5000" dirty="0">
                <a:solidFill>
                  <a:schemeClr val="tx1"/>
                </a:solidFill>
              </a:rPr>
              <a:t>+</a:t>
            </a:r>
            <a:r>
              <a:rPr lang="en-GB" b="1" dirty="0">
                <a:solidFill>
                  <a:schemeClr val="tx1"/>
                </a:solidFill>
              </a:rPr>
              <a:t> Ideas for the Future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4B09D55-D963-4032-B78C-D6A8FC592B92}"/>
              </a:ext>
            </a:extLst>
          </p:cNvPr>
          <p:cNvSpPr txBox="1">
            <a:spLocks/>
          </p:cNvSpPr>
          <p:nvPr/>
        </p:nvSpPr>
        <p:spPr>
          <a:xfrm>
            <a:off x="5764621" y="3190063"/>
            <a:ext cx="2820953" cy="10241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None/>
              <a:defRPr sz="2400" i="1" kern="1200" baseline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/>
              <a:t>Adám Brudzewsky</a:t>
            </a:r>
            <a:br>
              <a:rPr lang="en-GB" dirty="0"/>
            </a:br>
            <a:r>
              <a:rPr lang="en-GB" dirty="0"/>
              <a:t>adam@dyalog.com</a:t>
            </a:r>
          </a:p>
        </p:txBody>
      </p:sp>
    </p:spTree>
    <p:extLst>
      <p:ext uri="{BB962C8B-B14F-4D97-AF65-F5344CB8AC3E}">
        <p14:creationId xmlns:p14="http://schemas.microsoft.com/office/powerpoint/2010/main" val="2434165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576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Atkinson">
      <a:majorFont>
        <a:latin typeface="Atkinson Hyperlegible"/>
        <a:ea typeface=""/>
        <a:cs typeface=""/>
      </a:majorFont>
      <a:minorFont>
        <a:latin typeface="Atkinson Hyperlegib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3700</TotalTime>
  <Words>2527</Words>
  <Application>Microsoft Office PowerPoint</Application>
  <PresentationFormat>On-screen Show (16:9)</PresentationFormat>
  <Paragraphs>574</Paragraphs>
  <Slides>83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4" baseType="lpstr">
      <vt:lpstr>Sarabun</vt:lpstr>
      <vt:lpstr>Calibri</vt:lpstr>
      <vt:lpstr>Courier New</vt:lpstr>
      <vt:lpstr>Wingdings</vt:lpstr>
      <vt:lpstr>Arial</vt:lpstr>
      <vt:lpstr>APL385 Unicode</vt:lpstr>
      <vt:lpstr>Atkinson Hyperlegible</vt:lpstr>
      <vt:lpstr>APL386 Unicode</vt:lpstr>
      <vt:lpstr>Hobo Std</vt:lpstr>
      <vt:lpstr>Wingdings 2</vt:lpstr>
      <vt:lpstr>Office Theme</vt:lpstr>
      <vt:lpstr>New User Commands  in Dyalog 18.2  and Ideas for the Future</vt:lpstr>
      <vt:lpstr>Overview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]EXPERIMENTAL.Get</vt:lpstr>
      <vt:lpstr>]EXPERIMENTAL.Get</vt:lpstr>
      <vt:lpstr>]EXPERIMENTAL.Get</vt:lpstr>
      <vt:lpstr>]EXPERIMENTAL.Get</vt:lpstr>
      <vt:lpstr>]EXPERIMENTAL.Get</vt:lpstr>
      <vt:lpstr>]EXPERIMENTAL.Get</vt:lpstr>
      <vt:lpstr>]EXPERIMENTAL.Get</vt:lpstr>
      <vt:lpstr>]EXPERIMENTAL.Get</vt:lpstr>
      <vt:lpstr>]EXPERIMENTAL.Get</vt:lpstr>
      <vt:lpstr>]EXPERIMENTAL.Get</vt:lpstr>
      <vt:lpstr>]EXPERIMENTAL.Get</vt:lpstr>
      <vt:lpstr>]EXPERIMENTAL.Get</vt:lpstr>
      <vt:lpstr>]EXPERIMENTAL.Get</vt:lpstr>
      <vt:lpstr>]EXPERIMENTAL.Get</vt:lpstr>
      <vt:lpstr>PowerPoint Presentation</vt:lpstr>
      <vt:lpstr>Overview</vt:lpstr>
      <vt:lpstr>PowerPoint Presentation</vt:lpstr>
      <vt:lpstr>PowerPoint Presentation</vt:lpstr>
      <vt:lpstr>PowerPoint Presentation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Adam Brudzewsky</cp:lastModifiedBy>
  <cp:revision>217</cp:revision>
  <dcterms:created xsi:type="dcterms:W3CDTF">2019-07-25T11:46:05Z</dcterms:created>
  <dcterms:modified xsi:type="dcterms:W3CDTF">2022-05-05T11:17:14Z</dcterms:modified>
</cp:coreProperties>
</file>