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2" r:id="rId2"/>
    <p:sldId id="263" r:id="rId3"/>
    <p:sldId id="266" r:id="rId4"/>
    <p:sldId id="265" r:id="rId5"/>
    <p:sldId id="375" r:id="rId6"/>
    <p:sldId id="373" r:id="rId7"/>
    <p:sldId id="374" r:id="rId8"/>
    <p:sldId id="656" r:id="rId9"/>
    <p:sldId id="367" r:id="rId10"/>
    <p:sldId id="380" r:id="rId11"/>
    <p:sldId id="368" r:id="rId12"/>
    <p:sldId id="378" r:id="rId13"/>
    <p:sldId id="643" r:id="rId14"/>
    <p:sldId id="381" r:id="rId15"/>
    <p:sldId id="382" r:id="rId16"/>
    <p:sldId id="383" r:id="rId17"/>
    <p:sldId id="384" r:id="rId18"/>
    <p:sldId id="385" r:id="rId19"/>
    <p:sldId id="386" r:id="rId20"/>
    <p:sldId id="366" r:id="rId21"/>
    <p:sldId id="520" r:id="rId22"/>
    <p:sldId id="636" r:id="rId23"/>
    <p:sldId id="654" r:id="rId24"/>
    <p:sldId id="659" r:id="rId25"/>
    <p:sldId id="638" r:id="rId26"/>
    <p:sldId id="645" r:id="rId27"/>
    <p:sldId id="646" r:id="rId28"/>
    <p:sldId id="647" r:id="rId29"/>
    <p:sldId id="661" r:id="rId30"/>
    <p:sldId id="272" r:id="rId31"/>
    <p:sldId id="639" r:id="rId32"/>
    <p:sldId id="637" r:id="rId33"/>
    <p:sldId id="648" r:id="rId34"/>
    <p:sldId id="650" r:id="rId35"/>
    <p:sldId id="649" r:id="rId36"/>
    <p:sldId id="660" r:id="rId37"/>
    <p:sldId id="640" r:id="rId38"/>
    <p:sldId id="662" r:id="rId39"/>
    <p:sldId id="664" r:id="rId40"/>
    <p:sldId id="665" r:id="rId41"/>
    <p:sldId id="663" r:id="rId42"/>
    <p:sldId id="522" r:id="rId43"/>
    <p:sldId id="273" r:id="rId44"/>
    <p:sldId id="524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21"/>
    <a:srgbClr val="EFEFBE"/>
    <a:srgbClr val="F6F6D9"/>
    <a:srgbClr val="7C7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2" autoAdjust="0"/>
  </p:normalViewPr>
  <p:slideViewPr>
    <p:cSldViewPr>
      <p:cViewPr varScale="1">
        <p:scale>
          <a:sx n="100" d="100"/>
          <a:sy n="100" d="100"/>
        </p:scale>
        <p:origin x="82" y="3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483518"/>
            <a:ext cx="8363272" cy="504056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accent4">
                    <a:lumMod val="50000"/>
                  </a:schemeClr>
                </a:solidFill>
                <a:latin typeface="Klavika Bold" panose="02000803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059583"/>
            <a:ext cx="8280400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chemeClr val="accent4">
                    <a:lumMod val="50000"/>
                  </a:schemeClr>
                </a:solidFill>
                <a:latin typeface="Klavika Medium" panose="02000603000000000000" pitchFamily="2" charset="0"/>
              </a:defRPr>
            </a:lvl1pPr>
          </a:lstStyle>
          <a:p>
            <a:pPr lvl="0"/>
            <a:r>
              <a:rPr lang="en-US" dirty="0"/>
              <a:t>Presenter (</a:t>
            </a:r>
            <a:r>
              <a:rPr lang="en-US" dirty="0" err="1"/>
              <a:t>dd</a:t>
            </a:r>
            <a:r>
              <a:rPr lang="en-US" dirty="0"/>
              <a:t>-mm-</a:t>
            </a:r>
            <a:r>
              <a:rPr lang="en-US" dirty="0" err="1"/>
              <a:t>yyyy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76456" y="51470"/>
            <a:ext cx="360040" cy="288032"/>
          </a:xfrm>
          <a:prstGeom prst="rect">
            <a:avLst/>
          </a:prstGeom>
          <a:solidFill>
            <a:srgbClr val="FF942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F29A80-0C93-4A4F-8CD6-0281878A55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7576" y="2720248"/>
            <a:ext cx="1575175" cy="15751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983699B-754B-468E-8DF5-466CCA4FA8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1750" y="1716655"/>
            <a:ext cx="4617005" cy="78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77202" y="51066"/>
            <a:ext cx="958965" cy="273844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7" y="519522"/>
            <a:ext cx="7632849" cy="64025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7" y="1275162"/>
            <a:ext cx="7632849" cy="3240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59" y="4785998"/>
            <a:ext cx="43204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... and APL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80" y="4275956"/>
            <a:ext cx="875054" cy="7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ckless">
    <p:bg>
      <p:bgPr>
        <a:blipFill dpi="0" rotWithShape="1">
          <a:blip r:embed="rId2">
            <a:alphaModFix amt="7000"/>
            <a:lum/>
          </a:blip>
          <a:srcRect/>
          <a:stretch>
            <a:fillRect l="25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35164-5228-4E57-B9BF-CC94A4D8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DCC7-66D4-4586-B958-DD6170E8D69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8D1B65-9303-4538-B662-8F73FACA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D8F8C-6359-4019-A5D6-3DB2D8E3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52C-6BDE-4510-9503-BEEF1405FA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9D60C2-F7E1-4226-A199-DE4FC52B72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950">
                <a:latin typeface="PragmataPro Liga" panose="02000500030000020004" pitchFamily="2" charset="0"/>
                <a:ea typeface="PragmataPro Liga" panose="02000500030000020004" pitchFamily="2" charset="0"/>
                <a:cs typeface="PragmataPro Liga" panose="02000500030000020004" pitchFamily="2" charset="0"/>
              </a:defRPr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</a:lstStyle>
          <a:p>
            <a:pPr lvl="0"/>
            <a:r>
              <a:rPr lang="en-US" dirty="0">
                <a:latin typeface="PragmataPro Liga" panose="02000500030000020004" pitchFamily="2" charset="0"/>
                <a:ea typeface="PragmataPro Liga" panose="02000500030000020004" pitchFamily="2" charset="0"/>
                <a:cs typeface="PragmataPro Liga" panose="02000500030000020004" pitchFamily="2" charset="0"/>
              </a:rPr>
              <a:t>Bold Statement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4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/>
              <a:t>‹#›</a:t>
            </a:fld>
            <a:endParaRPr lang="en-GB" sz="1600" dirty="0"/>
          </a:p>
        </p:txBody>
      </p:sp>
      <p:pic>
        <p:nvPicPr>
          <p:cNvPr id="5" name="Picture 2" descr="C:\Users\fiona\Desktop\whiteDyalogLogo-darkshadow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6475"/>
            <a:ext cx="1080120" cy="1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admin\Dyalog Logos Stationery\Webinar\PPT images\footer_text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867005"/>
            <a:ext cx="2421106" cy="1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325438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Powerful Notation for Problem Solvers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Richard Park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7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Half of it you can just guess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1274312"/>
            <a:ext cx="1815011" cy="4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Half of it you can just guess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68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Half of it you can just guess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5C83B4-FD96-49F0-BEDA-227C21FFB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255" y="1557898"/>
            <a:ext cx="864155" cy="10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72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Half of it you can just guess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6B30C-F166-4C60-A01A-F2F1AD1F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5C83B4-FD96-49F0-BEDA-227C21FFB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867255" y="1557898"/>
            <a:ext cx="864155" cy="10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81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Half of it you can just guess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1F7D9-B63E-4951-A24C-09E146215A53}"/>
              </a:ext>
            </a:extLst>
          </p:cNvPr>
          <p:cNvSpPr txBox="1"/>
          <p:nvPr/>
        </p:nvSpPr>
        <p:spPr>
          <a:xfrm>
            <a:off x="4977045" y="2392020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PL385 Unicode" panose="020B0709000202000203" pitchFamily="49" charset="0"/>
              </a:rPr>
              <a:t>   7.3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A674AD-5385-4130-A36F-368E06ED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867255" y="1557898"/>
            <a:ext cx="864155" cy="10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69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Half of it you can just guess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1F7D9-B63E-4951-A24C-09E146215A53}"/>
              </a:ext>
            </a:extLst>
          </p:cNvPr>
          <p:cNvSpPr txBox="1"/>
          <p:nvPr/>
        </p:nvSpPr>
        <p:spPr>
          <a:xfrm>
            <a:off x="4977045" y="2392020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PL385 Unicode" panose="020B0709000202000203" pitchFamily="49" charset="0"/>
              </a:rPr>
              <a:t>   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61FF47-E9BE-490D-82E0-DC6D15875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867255" y="1557898"/>
            <a:ext cx="864155" cy="10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Half of it you can just guess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1F7D9-B63E-4951-A24C-09E146215A53}"/>
              </a:ext>
            </a:extLst>
          </p:cNvPr>
          <p:cNvSpPr txBox="1"/>
          <p:nvPr/>
        </p:nvSpPr>
        <p:spPr>
          <a:xfrm>
            <a:off x="4977045" y="2392020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PL385 Unicode" panose="020B0709000202000203" pitchFamily="49" charset="0"/>
              </a:rPr>
              <a:t>  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2C64D-511A-49DB-8A99-95D76DD7FB43}"/>
              </a:ext>
            </a:extLst>
          </p:cNvPr>
          <p:cNvSpPr txBox="1"/>
          <p:nvPr/>
        </p:nvSpPr>
        <p:spPr>
          <a:xfrm>
            <a:off x="4977045" y="2977085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PL385 Unicode" panose="020B0709000202000203" pitchFamily="49" charset="0"/>
              </a:rPr>
              <a:t>   7.3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43E16F-29E7-40C6-9C4F-4F27B3EC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867255" y="1557898"/>
            <a:ext cx="864155" cy="10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17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Half of it you can just guess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1F7D9-B63E-4951-A24C-09E146215A53}"/>
              </a:ext>
            </a:extLst>
          </p:cNvPr>
          <p:cNvSpPr txBox="1"/>
          <p:nvPr/>
        </p:nvSpPr>
        <p:spPr>
          <a:xfrm>
            <a:off x="4977045" y="2392020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PL385 Unicode" panose="020B0709000202000203" pitchFamily="49" charset="0"/>
              </a:rPr>
              <a:t>  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2C64D-511A-49DB-8A99-95D76DD7FB43}"/>
              </a:ext>
            </a:extLst>
          </p:cNvPr>
          <p:cNvSpPr txBox="1"/>
          <p:nvPr/>
        </p:nvSpPr>
        <p:spPr>
          <a:xfrm>
            <a:off x="4977045" y="2977085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PL385 Unicode" panose="020B0709000202000203" pitchFamily="49" charset="0"/>
              </a:rPr>
              <a:t>   7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736B9A-91E3-4896-916B-7B724C88F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867255" y="1557898"/>
            <a:ext cx="864155" cy="10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Half of it you can just guess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1F7D9-B63E-4951-A24C-09E146215A53}"/>
              </a:ext>
            </a:extLst>
          </p:cNvPr>
          <p:cNvSpPr txBox="1"/>
          <p:nvPr/>
        </p:nvSpPr>
        <p:spPr>
          <a:xfrm>
            <a:off x="4977045" y="2392020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PL385 Unicode" panose="020B0709000202000203" pitchFamily="49" charset="0"/>
              </a:rPr>
              <a:t>  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2C64D-511A-49DB-8A99-95D76DD7FB43}"/>
              </a:ext>
            </a:extLst>
          </p:cNvPr>
          <p:cNvSpPr txBox="1"/>
          <p:nvPr/>
        </p:nvSpPr>
        <p:spPr>
          <a:xfrm>
            <a:off x="4977045" y="2977085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PL385 Unicode" panose="020B0709000202000203" pitchFamily="49" charset="0"/>
              </a:rPr>
              <a:t>   7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C9E6F-A069-42DE-B5B6-BEF546CE8547}"/>
              </a:ext>
            </a:extLst>
          </p:cNvPr>
          <p:cNvSpPr txBox="1"/>
          <p:nvPr/>
        </p:nvSpPr>
        <p:spPr>
          <a:xfrm>
            <a:off x="6307343" y="3555338"/>
            <a:ext cx="2150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sz="3200" dirty="0">
                <a:latin typeface="APL385 Unicode" panose="020B0709000202000203" pitchFamily="49" charset="0"/>
              </a:rPr>
              <a:t>'tally'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4A44B-BAB3-4D8F-8C2F-CF9D3ED6F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867255" y="1557898"/>
            <a:ext cx="864155" cy="10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Half of it you can just guess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431DDC4-BD53-4FF0-B432-BE98E501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1670" y="1274312"/>
            <a:ext cx="1815011" cy="405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1F7D9-B63E-4951-A24C-09E146215A53}"/>
              </a:ext>
            </a:extLst>
          </p:cNvPr>
          <p:cNvSpPr txBox="1"/>
          <p:nvPr/>
        </p:nvSpPr>
        <p:spPr>
          <a:xfrm>
            <a:off x="4977045" y="2392020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PL385 Unicode" panose="020B0709000202000203" pitchFamily="49" charset="0"/>
              </a:rPr>
              <a:t>  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2C64D-511A-49DB-8A99-95D76DD7FB43}"/>
              </a:ext>
            </a:extLst>
          </p:cNvPr>
          <p:cNvSpPr txBox="1"/>
          <p:nvPr/>
        </p:nvSpPr>
        <p:spPr>
          <a:xfrm>
            <a:off x="4977045" y="2977085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PL385 Unicode" panose="020B0709000202000203" pitchFamily="49" charset="0"/>
              </a:rPr>
              <a:t>   7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6D77F-FDA2-432B-950E-999F35131EB1}"/>
              </a:ext>
            </a:extLst>
          </p:cNvPr>
          <p:cNvSpPr txBox="1"/>
          <p:nvPr/>
        </p:nvSpPr>
        <p:spPr>
          <a:xfrm>
            <a:off x="4480004" y="3541174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PL385 Unicode" panose="020B0709000202000203" pitchFamily="49" charset="0"/>
              </a:rPr>
              <a:t>5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64724A-1B23-4063-A6FB-9FAD502EEE02}"/>
              </a:ext>
            </a:extLst>
          </p:cNvPr>
          <p:cNvSpPr txBox="1"/>
          <p:nvPr/>
        </p:nvSpPr>
        <p:spPr>
          <a:xfrm>
            <a:off x="6307343" y="3555338"/>
            <a:ext cx="2150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sz="3200" dirty="0">
                <a:latin typeface="APL385 Unicode" panose="020B0709000202000203" pitchFamily="49" charset="0"/>
              </a:rPr>
              <a:t>'tally'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F90F56-8A1D-4456-B2E6-4C8D227A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867255" y="1557898"/>
            <a:ext cx="864155" cy="10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E3C6-079B-47E0-A16D-1A18A10F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51570"/>
            <a:ext cx="8363272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i="1" dirty="0"/>
              <a:t>Applied mathematics is largely concerned with the design and analysis of explicit procedures for calculating the exact or approximate values of various functions.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Such explicit procedures are called algorithms or programs.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Because an effective notation for the description of programs exhibits considerable syntactic structure, it is called </a:t>
            </a:r>
            <a:r>
              <a:rPr lang="en-GB" b="1" i="1" dirty="0"/>
              <a:t>a programming language</a:t>
            </a:r>
            <a:r>
              <a:rPr lang="en-GB" i="1" dirty="0"/>
              <a:t>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 	- Kenneth E. Iverson 1962</a:t>
            </a:r>
          </a:p>
        </p:txBody>
      </p:sp>
    </p:spTree>
    <p:extLst>
      <p:ext uri="{BB962C8B-B14F-4D97-AF65-F5344CB8AC3E}">
        <p14:creationId xmlns:p14="http://schemas.microsoft.com/office/powerpoint/2010/main" val="50556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18AF-1A88-4919-BCAB-32C348E0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tool kit that grows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80234-8904-469F-9037-F6CACC310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PlusMinus</a:t>
            </a:r>
            <a:r>
              <a:rPr lang="en-GB" dirty="0">
                <a:latin typeface="APL385 Unicode" panose="020B0709000202000203" pitchFamily="49" charset="0"/>
              </a:rPr>
              <a:t>  ←     + , -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Average    ←    +/ ÷ ≢</a:t>
            </a:r>
          </a:p>
        </p:txBody>
      </p:sp>
    </p:spTree>
    <p:extLst>
      <p:ext uri="{BB962C8B-B14F-4D97-AF65-F5344CB8AC3E}">
        <p14:creationId xmlns:p14="http://schemas.microsoft.com/office/powerpoint/2010/main" val="3918496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B14A-9FD9-47CA-8696-22307E94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Some disparate notations are unified</a:t>
            </a:r>
          </a:p>
        </p:txBody>
      </p:sp>
    </p:spTree>
    <p:extLst>
      <p:ext uri="{BB962C8B-B14F-4D97-AF65-F5344CB8AC3E}">
        <p14:creationId xmlns:p14="http://schemas.microsoft.com/office/powerpoint/2010/main" val="1820394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10F3D-E0E6-48D3-BD26-B3504E94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Secant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D5270-C79A-4683-8E89-C9EDCCE02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62543"/>
                <a:ext cx="8363272" cy="33944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D5270-C79A-4683-8E89-C9EDCCE02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62543"/>
                <a:ext cx="8363272" cy="339447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976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10F3D-E0E6-48D3-BD26-B3504E94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Secant Method</a:t>
            </a:r>
          </a:p>
        </p:txBody>
      </p:sp>
      <p:pic>
        <p:nvPicPr>
          <p:cNvPr id="7" name="Content Placeholder 6" descr="A picture containing post, laser, colorful, dark&#10;&#10;Description automatically generated">
            <a:extLst>
              <a:ext uri="{FF2B5EF4-FFF2-40B4-BE49-F238E27FC236}">
                <a16:creationId xmlns:a16="http://schemas.microsoft.com/office/drawing/2014/main" id="{B9B64E7D-9E0A-43B7-B982-5EAD703A4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1167594"/>
            <a:ext cx="3781863" cy="3394075"/>
          </a:xfrm>
        </p:spPr>
      </p:pic>
      <p:pic>
        <p:nvPicPr>
          <p:cNvPr id="4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609A147E-9135-432D-A99A-215DF80C0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8405"/>
            <a:ext cx="3973484" cy="25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12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28A8-9C02-4A26-B585-B7B219A0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Examples: Today's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05421-8959-45A3-A3D3-8D0F57BB2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Cypher</a:t>
            </a:r>
          </a:p>
          <a:p>
            <a:pPr marL="0" indent="0">
              <a:buNone/>
            </a:pPr>
            <a:r>
              <a:rPr lang="en-GB" dirty="0"/>
              <a:t>Nails</a:t>
            </a:r>
          </a:p>
          <a:p>
            <a:pPr marL="0" indent="0">
              <a:buNone/>
            </a:pPr>
            <a:r>
              <a:rPr lang="en-GB" dirty="0"/>
              <a:t>Zoo</a:t>
            </a:r>
          </a:p>
        </p:txBody>
      </p:sp>
    </p:spTree>
    <p:extLst>
      <p:ext uri="{BB962C8B-B14F-4D97-AF65-F5344CB8AC3E}">
        <p14:creationId xmlns:p14="http://schemas.microsoft.com/office/powerpoint/2010/main" val="496975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1441-99A0-4693-9F9D-4599CC93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Tap Encoding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EC074-FE9F-4B54-994A-9C28F4A5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0" y="1446625"/>
            <a:ext cx="2994242" cy="2796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9F625-9366-4F9E-A82B-2C920ABB2AA4}"/>
              </a:ext>
            </a:extLst>
          </p:cNvPr>
          <p:cNvSpPr txBox="1"/>
          <p:nvPr/>
        </p:nvSpPr>
        <p:spPr>
          <a:xfrm>
            <a:off x="4740616" y="1446625"/>
            <a:ext cx="3716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  <a:latin typeface="APL385 Unicode" panose="020B0709000202000203" pitchFamily="49" charset="0"/>
              </a:rPr>
              <a:t>      </a:t>
            </a:r>
            <a:r>
              <a:rPr lang="en-GB" sz="2400" b="0" dirty="0" err="1">
                <a:effectLst/>
                <a:latin typeface="APL385 Unicode" panose="020B0709000202000203" pitchFamily="49" charset="0"/>
              </a:rPr>
              <a:t>TapEnc'APL</a:t>
            </a:r>
            <a:r>
              <a:rPr lang="en-GB" sz="2400" b="0" dirty="0">
                <a:effectLst/>
                <a:latin typeface="APL385 Unicode" panose="020B0709000202000203" pitchFamily="49" charset="0"/>
              </a:rPr>
              <a:t>'</a:t>
            </a:r>
          </a:p>
          <a:p>
            <a:r>
              <a:rPr lang="en-GB" sz="2400" b="0" dirty="0">
                <a:effectLst/>
                <a:latin typeface="APL385 Unicode" panose="020B0709000202000203" pitchFamily="49" charset="0"/>
              </a:rPr>
              <a:t>* * *** ***** *** *</a:t>
            </a:r>
          </a:p>
        </p:txBody>
      </p:sp>
    </p:spTree>
    <p:extLst>
      <p:ext uri="{BB962C8B-B14F-4D97-AF65-F5344CB8AC3E}">
        <p14:creationId xmlns:p14="http://schemas.microsoft.com/office/powerpoint/2010/main" val="4126176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1441-99A0-4693-9F9D-4599CC93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Tap Encoding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EC074-FE9F-4B54-994A-9C28F4A5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0" y="1446625"/>
            <a:ext cx="2994242" cy="2796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9F625-9366-4F9E-A82B-2C920ABB2AA4}"/>
              </a:ext>
            </a:extLst>
          </p:cNvPr>
          <p:cNvSpPr txBox="1"/>
          <p:nvPr/>
        </p:nvSpPr>
        <p:spPr>
          <a:xfrm>
            <a:off x="4740616" y="1446625"/>
            <a:ext cx="3716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  <a:latin typeface="APL385 Unicode" panose="020B0709000202000203" pitchFamily="49" charset="0"/>
              </a:rPr>
              <a:t>      </a:t>
            </a:r>
            <a:r>
              <a:rPr lang="en-GB" sz="2400" b="0" dirty="0" err="1">
                <a:effectLst/>
                <a:latin typeface="APL385 Unicode" panose="020B0709000202000203" pitchFamily="49" charset="0"/>
              </a:rPr>
              <a:t>TapEnc'</a:t>
            </a:r>
            <a:r>
              <a:rPr lang="en-GB" sz="2400" b="0" dirty="0" err="1">
                <a:solidFill>
                  <a:schemeClr val="accent6">
                    <a:lumMod val="75000"/>
                  </a:schemeClr>
                </a:solidFill>
                <a:effectLst/>
                <a:latin typeface="APL385 Unicode" panose="020B0709000202000203" pitchFamily="49" charset="0"/>
              </a:rPr>
              <a:t>A</a:t>
            </a:r>
            <a:r>
              <a:rPr lang="en-GB" sz="2400" b="0" dirty="0" err="1">
                <a:effectLst/>
                <a:latin typeface="APL385 Unicode" panose="020B0709000202000203" pitchFamily="49" charset="0"/>
              </a:rPr>
              <a:t>PL</a:t>
            </a:r>
            <a:r>
              <a:rPr lang="en-GB" sz="2400" b="0" dirty="0">
                <a:effectLst/>
                <a:latin typeface="APL385 Unicode" panose="020B0709000202000203" pitchFamily="49" charset="0"/>
              </a:rPr>
              <a:t>'</a:t>
            </a:r>
          </a:p>
          <a:p>
            <a:r>
              <a:rPr lang="en-GB" sz="2400" b="0" dirty="0">
                <a:solidFill>
                  <a:schemeClr val="accent6">
                    <a:lumMod val="75000"/>
                  </a:schemeClr>
                </a:solidFill>
                <a:effectLst/>
                <a:latin typeface="APL385 Unicode" panose="020B0709000202000203" pitchFamily="49" charset="0"/>
              </a:rPr>
              <a:t>* * </a:t>
            </a:r>
            <a:r>
              <a:rPr lang="en-GB" sz="2400" b="0" dirty="0">
                <a:effectLst/>
                <a:latin typeface="APL385 Unicode" panose="020B0709000202000203" pitchFamily="49" charset="0"/>
              </a:rPr>
              <a:t>*** ***** *** *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B12FB6-E383-42E2-BBAF-5416BF0D1913}"/>
              </a:ext>
            </a:extLst>
          </p:cNvPr>
          <p:cNvSpPr/>
          <p:nvPr/>
        </p:nvSpPr>
        <p:spPr>
          <a:xfrm>
            <a:off x="1286635" y="1986685"/>
            <a:ext cx="393641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59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1441-99A0-4693-9F9D-4599CC93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Tap Encoding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EC074-FE9F-4B54-994A-9C28F4A5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0" y="1446625"/>
            <a:ext cx="2994242" cy="2796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9F625-9366-4F9E-A82B-2C920ABB2AA4}"/>
              </a:ext>
            </a:extLst>
          </p:cNvPr>
          <p:cNvSpPr txBox="1"/>
          <p:nvPr/>
        </p:nvSpPr>
        <p:spPr>
          <a:xfrm>
            <a:off x="4740616" y="1446625"/>
            <a:ext cx="3716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  <a:latin typeface="APL385 Unicode" panose="020B0709000202000203" pitchFamily="49" charset="0"/>
              </a:rPr>
              <a:t>      </a:t>
            </a:r>
            <a:r>
              <a:rPr lang="en-GB" sz="2400" b="0" dirty="0" err="1">
                <a:effectLst/>
                <a:latin typeface="APL385 Unicode" panose="020B0709000202000203" pitchFamily="49" charset="0"/>
              </a:rPr>
              <a:t>TapEnc'</a:t>
            </a:r>
            <a:r>
              <a:rPr lang="en-GB" sz="2400" b="0" dirty="0" err="1">
                <a:solidFill>
                  <a:schemeClr val="accent6">
                    <a:lumMod val="75000"/>
                  </a:schemeClr>
                </a:solidFill>
                <a:effectLst/>
                <a:latin typeface="APL385 Unicode" panose="020B0709000202000203" pitchFamily="49" charset="0"/>
              </a:rPr>
              <a:t>AP</a:t>
            </a:r>
            <a:r>
              <a:rPr lang="en-GB" sz="2400" b="0" dirty="0" err="1">
                <a:effectLst/>
                <a:latin typeface="APL385 Unicode" panose="020B0709000202000203" pitchFamily="49" charset="0"/>
              </a:rPr>
              <a:t>L</a:t>
            </a:r>
            <a:r>
              <a:rPr lang="en-GB" sz="2400" b="0" dirty="0">
                <a:effectLst/>
                <a:latin typeface="APL385 Unicode" panose="020B0709000202000203" pitchFamily="49" charset="0"/>
              </a:rPr>
              <a:t>'</a:t>
            </a:r>
          </a:p>
          <a:p>
            <a:r>
              <a:rPr lang="en-GB" sz="2400" b="0" dirty="0">
                <a:solidFill>
                  <a:schemeClr val="accent6">
                    <a:lumMod val="75000"/>
                  </a:schemeClr>
                </a:solidFill>
                <a:effectLst/>
                <a:latin typeface="APL385 Unicode" panose="020B0709000202000203" pitchFamily="49" charset="0"/>
              </a:rPr>
              <a:t>* * *** ***** </a:t>
            </a:r>
            <a:r>
              <a:rPr lang="en-GB" sz="2400" b="0" dirty="0">
                <a:effectLst/>
                <a:latin typeface="APL385 Unicode" panose="020B0709000202000203" pitchFamily="49" charset="0"/>
              </a:rPr>
              <a:t>*** *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B12FB6-E383-42E2-BBAF-5416BF0D1913}"/>
              </a:ext>
            </a:extLst>
          </p:cNvPr>
          <p:cNvSpPr/>
          <p:nvPr/>
        </p:nvSpPr>
        <p:spPr>
          <a:xfrm>
            <a:off x="1286635" y="1986685"/>
            <a:ext cx="393641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C5B36E-2C85-4A48-AF81-F937DD0DAC15}"/>
              </a:ext>
            </a:extLst>
          </p:cNvPr>
          <p:cNvSpPr/>
          <p:nvPr/>
        </p:nvSpPr>
        <p:spPr>
          <a:xfrm>
            <a:off x="3100903" y="2737702"/>
            <a:ext cx="393641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52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1441-99A0-4693-9F9D-4599CC93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Tap Encoding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EC074-FE9F-4B54-994A-9C28F4A5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0" y="1446625"/>
            <a:ext cx="2994242" cy="2796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9F625-9366-4F9E-A82B-2C920ABB2AA4}"/>
              </a:ext>
            </a:extLst>
          </p:cNvPr>
          <p:cNvSpPr txBox="1"/>
          <p:nvPr/>
        </p:nvSpPr>
        <p:spPr>
          <a:xfrm>
            <a:off x="4740616" y="1446625"/>
            <a:ext cx="3716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  <a:latin typeface="APL385 Unicode" panose="020B0709000202000203" pitchFamily="49" charset="0"/>
              </a:rPr>
              <a:t>      </a:t>
            </a:r>
            <a:r>
              <a:rPr lang="en-GB" sz="2400" b="0" dirty="0" err="1">
                <a:effectLst/>
                <a:latin typeface="APL385 Unicode" panose="020B0709000202000203" pitchFamily="49" charset="0"/>
              </a:rPr>
              <a:t>TapEnc'</a:t>
            </a:r>
            <a:r>
              <a:rPr lang="en-GB" sz="2400" b="0" dirty="0" err="1">
                <a:solidFill>
                  <a:schemeClr val="accent6">
                    <a:lumMod val="75000"/>
                  </a:schemeClr>
                </a:solidFill>
                <a:effectLst/>
                <a:latin typeface="APL385 Unicode" panose="020B0709000202000203" pitchFamily="49" charset="0"/>
              </a:rPr>
              <a:t>APL</a:t>
            </a:r>
            <a:r>
              <a:rPr lang="en-GB" sz="2400" b="0" dirty="0">
                <a:effectLst/>
                <a:latin typeface="APL385 Unicode" panose="020B0709000202000203" pitchFamily="49" charset="0"/>
              </a:rPr>
              <a:t>'</a:t>
            </a:r>
          </a:p>
          <a:p>
            <a:r>
              <a:rPr lang="en-GB" sz="2400" b="0" dirty="0">
                <a:solidFill>
                  <a:schemeClr val="accent6">
                    <a:lumMod val="75000"/>
                  </a:schemeClr>
                </a:solidFill>
                <a:effectLst/>
                <a:latin typeface="APL385 Unicode" panose="020B0709000202000203" pitchFamily="49" charset="0"/>
              </a:rPr>
              <a:t>* * *** ***** *** *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B12FB6-E383-42E2-BBAF-5416BF0D1913}"/>
              </a:ext>
            </a:extLst>
          </p:cNvPr>
          <p:cNvSpPr/>
          <p:nvPr/>
        </p:nvSpPr>
        <p:spPr>
          <a:xfrm>
            <a:off x="1286635" y="1986685"/>
            <a:ext cx="393641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C5B36E-2C85-4A48-AF81-F937DD0DAC15}"/>
              </a:ext>
            </a:extLst>
          </p:cNvPr>
          <p:cNvSpPr/>
          <p:nvPr/>
        </p:nvSpPr>
        <p:spPr>
          <a:xfrm>
            <a:off x="3100903" y="2737702"/>
            <a:ext cx="393641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1B61EB-F95B-4867-ADB9-37FA0424E4AB}"/>
              </a:ext>
            </a:extLst>
          </p:cNvPr>
          <p:cNvSpPr/>
          <p:nvPr/>
        </p:nvSpPr>
        <p:spPr>
          <a:xfrm>
            <a:off x="1274694" y="2737702"/>
            <a:ext cx="393641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38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92C6-1BB9-48C5-928A-8F7E3C75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D4988-B204-4494-B863-AFB32D9B5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21C75-1FFF-4D9A-8EE8-6095E1FEC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8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9042-65D4-4B4E-B2F4-EECE2089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 already know APL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30516-C71B-4181-9124-57521EE44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954" y="1200151"/>
            <a:ext cx="4725525" cy="195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+  -  ×  ÷  !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&lt;  ≤  =  ≠  &gt;  ≥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∩  ∪  ∊  ∧  ∨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2E6306-9F56-4109-B4C1-DA4FC12E90F1}"/>
              </a:ext>
            </a:extLst>
          </p:cNvPr>
          <p:cNvSpPr txBox="1">
            <a:spLocks/>
          </p:cNvSpPr>
          <p:nvPr/>
        </p:nvSpPr>
        <p:spPr>
          <a:xfrm>
            <a:off x="1278126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+mj-lt"/>
                <a:ea typeface="Fairfax Hax HD" panose="02000609000000000000" pitchFamily="50" charset="0"/>
                <a:cs typeface="Fairfax Hax HD" panose="02000609000000000000" pitchFamily="50" charset="0"/>
              </a:rPr>
              <a:t>Arithmetic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+mj-lt"/>
                <a:ea typeface="Fairfax Hax HD" panose="02000609000000000000" pitchFamily="50" charset="0"/>
                <a:cs typeface="Fairfax Hax HD" panose="02000609000000000000" pitchFamily="50" charset="0"/>
              </a:rPr>
              <a:t>Comparisons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+mj-lt"/>
                <a:ea typeface="Fairfax Hax HD" panose="02000609000000000000" pitchFamily="50" charset="0"/>
                <a:cs typeface="Fairfax Hax HD" panose="02000609000000000000" pitchFamily="50" charset="0"/>
              </a:rPr>
              <a:t>Sets &amp; Logic</a:t>
            </a:r>
          </a:p>
        </p:txBody>
      </p:sp>
      <p:pic>
        <p:nvPicPr>
          <p:cNvPr id="6" name="Picture 5" descr="A calculator with a screen&#10;&#10;Description automatically generated with low confidence">
            <a:extLst>
              <a:ext uri="{FF2B5EF4-FFF2-40B4-BE49-F238E27FC236}">
                <a16:creationId xmlns:a16="http://schemas.microsoft.com/office/drawing/2014/main" id="{731B14FF-E9BA-4524-BE9C-7454B82E7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565" y="-1838740"/>
            <a:ext cx="5130570" cy="6840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3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BE1-A73C-4F44-9F57-03BB7D73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Thinking in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14243-C903-4472-A8D1-AB58FBCD7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1C194-6A45-4E49-ADE2-607A3E198D0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27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A3923D-3A3D-429A-A148-E569E1DAA1E3}"/>
              </a:ext>
            </a:extLst>
          </p:cNvPr>
          <p:cNvSpPr/>
          <p:nvPr/>
        </p:nvSpPr>
        <p:spPr>
          <a:xfrm>
            <a:off x="-108520" y="-83545"/>
            <a:ext cx="9631070" cy="5355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22982-F67A-4DB4-805E-BE946B8A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Free lunch om nom </a:t>
            </a:r>
            <a:r>
              <a:rPr lang="en-GB" dirty="0" err="1"/>
              <a:t>nom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B2120-D9A9-4952-8BEC-99213A00B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... and APL</a:t>
            </a:r>
            <a:endParaRPr lang="en-GB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AB5C83C1-DEAC-404D-A17D-E7E344436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6" y="67318"/>
            <a:ext cx="7861826" cy="49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0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B758-F554-4F05-B675-F22C3208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Rectangles are fashionable again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C6EE1-E8E2-4836-B5F7-4736DBE81FFA}"/>
              </a:ext>
            </a:extLst>
          </p:cNvPr>
          <p:cNvSpPr txBox="1"/>
          <p:nvPr/>
        </p:nvSpPr>
        <p:spPr>
          <a:xfrm>
            <a:off x="4301970" y="1851670"/>
            <a:ext cx="4031873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APL385 Unicode" panose="020B0709000202000203" pitchFamily="49" charset="0"/>
              </a:rPr>
              <a:t> ⍝ Sigmoid function</a:t>
            </a:r>
          </a:p>
          <a:p>
            <a:endParaRPr lang="en-GB" sz="2500" dirty="0">
              <a:latin typeface="APL385 Unicode" panose="020B0709000202000203" pitchFamily="49" charset="0"/>
            </a:endParaRPr>
          </a:p>
          <a:p>
            <a:r>
              <a:rPr lang="en-GB" sz="2500" dirty="0">
                <a:latin typeface="APL385 Unicode" panose="020B0709000202000203" pitchFamily="49" charset="0"/>
              </a:rPr>
              <a:t>        F ← {       </a:t>
            </a:r>
          </a:p>
          <a:p>
            <a:r>
              <a:rPr lang="en-GB" sz="2500" dirty="0">
                <a:latin typeface="APL385 Unicode" panose="020B0709000202000203" pitchFamily="49" charset="0"/>
              </a:rPr>
              <a:t>            ÷1+*-⍵ </a:t>
            </a:r>
          </a:p>
          <a:p>
            <a:r>
              <a:rPr lang="en-GB" sz="2500" dirty="0">
                <a:latin typeface="APL385 Unicode" panose="020B0709000202000203" pitchFamily="49" charset="0"/>
              </a:rPr>
              <a:t>        }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F0A07E2-6A2D-4639-8941-66573E6D6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555" y="2706765"/>
            <a:ext cx="2790310" cy="88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5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AC6EE1-E8E2-4836-B5F7-4736DBE81FFA}"/>
              </a:ext>
            </a:extLst>
          </p:cNvPr>
          <p:cNvSpPr txBox="1"/>
          <p:nvPr/>
        </p:nvSpPr>
        <p:spPr>
          <a:xfrm>
            <a:off x="656565" y="546525"/>
            <a:ext cx="757611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PL385 Unicode" panose="020B0709000202000203" pitchFamily="49" charset="0"/>
              </a:rPr>
              <a:t> </a:t>
            </a:r>
            <a:r>
              <a:rPr lang="en-GB" sz="1100" dirty="0" err="1">
                <a:latin typeface="APL385 Unicode" panose="020B0709000202000203" pitchFamily="49" charset="0"/>
              </a:rPr>
              <a:t>BackProp</a:t>
            </a:r>
            <a:r>
              <a:rPr lang="en-GB" sz="1100" dirty="0">
                <a:latin typeface="APL385 Unicode" panose="020B0709000202000203" pitchFamily="49" charset="0"/>
              </a:rPr>
              <a:t> ← {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⍝ Compute the derivatives of the network parameters </a:t>
            </a:r>
            <a:r>
              <a:rPr lang="en-GB" sz="1100" dirty="0" err="1">
                <a:latin typeface="APL385 Unicode" panose="020B0709000202000203" pitchFamily="49" charset="0"/>
              </a:rPr>
              <a:t>w.r.t.</a:t>
            </a:r>
            <a:r>
              <a:rPr lang="en-GB" sz="1100" dirty="0">
                <a:latin typeface="APL385 Unicode" panose="020B0709000202000203" pitchFamily="49" charset="0"/>
              </a:rPr>
              <a:t> some network output.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⍝ ⍵: consecutive layer outputs.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⍝ ⍺: expected network output.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</a:t>
            </a:r>
            <a:r>
              <a:rPr lang="en-GB" sz="1100" dirty="0" err="1">
                <a:latin typeface="APL385 Unicode" panose="020B0709000202000203" pitchFamily="49" charset="0"/>
              </a:rPr>
              <a:t>dWs</a:t>
            </a:r>
            <a:r>
              <a:rPr lang="en-GB" sz="1100" dirty="0">
                <a:latin typeface="APL385 Unicode" panose="020B0709000202000203" pitchFamily="49" charset="0"/>
              </a:rPr>
              <a:t> ← ⍬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</a:t>
            </a:r>
            <a:r>
              <a:rPr lang="en-GB" sz="1100" dirty="0" err="1">
                <a:latin typeface="APL385 Unicode" panose="020B0709000202000203" pitchFamily="49" charset="0"/>
              </a:rPr>
              <a:t>dbs</a:t>
            </a:r>
            <a:r>
              <a:rPr lang="en-GB" sz="1100" dirty="0">
                <a:latin typeface="APL385 Unicode" panose="020B0709000202000203" pitchFamily="49" charset="0"/>
              </a:rPr>
              <a:t> ← ⍬             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</a:t>
            </a:r>
            <a:r>
              <a:rPr lang="en-GB" sz="1100" dirty="0" err="1">
                <a:latin typeface="APL385 Unicode" panose="020B0709000202000203" pitchFamily="49" charset="0"/>
              </a:rPr>
              <a:t>xs</a:t>
            </a:r>
            <a:r>
              <a:rPr lang="en-GB" sz="1100" dirty="0">
                <a:latin typeface="APL385 Unicode" panose="020B0709000202000203" pitchFamily="49" charset="0"/>
              </a:rPr>
              <a:t> ← 1↓⌽⍵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</a:t>
            </a:r>
            <a:r>
              <a:rPr lang="en-GB" sz="1100" dirty="0" err="1">
                <a:latin typeface="APL385 Unicode" panose="020B0709000202000203" pitchFamily="49" charset="0"/>
              </a:rPr>
              <a:t>dxs</a:t>
            </a:r>
            <a:r>
              <a:rPr lang="en-GB" sz="1100" dirty="0">
                <a:latin typeface="APL385 Unicode" panose="020B0709000202000203" pitchFamily="49" charset="0"/>
              </a:rPr>
              <a:t> ← ⊂⍺ </a:t>
            </a:r>
            <a:r>
              <a:rPr lang="en-GB" sz="1100" dirty="0" err="1">
                <a:latin typeface="APL385 Unicode" panose="020B0709000202000203" pitchFamily="49" charset="0"/>
              </a:rPr>
              <a:t>LossFn.DLoss</a:t>
            </a:r>
            <a:r>
              <a:rPr lang="en-GB" sz="1100" dirty="0">
                <a:latin typeface="APL385 Unicode" panose="020B0709000202000203" pitchFamily="49" charset="0"/>
              </a:rPr>
              <a:t>⊃⌽⍵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BP ← {                                             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    ⍝ Auxiliary function.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    ⍝ The layers and </a:t>
            </a:r>
            <a:r>
              <a:rPr lang="en-GB" sz="1100" dirty="0" err="1">
                <a:latin typeface="APL385 Unicode" panose="020B0709000202000203" pitchFamily="49" charset="0"/>
              </a:rPr>
              <a:t>xs</a:t>
            </a:r>
            <a:r>
              <a:rPr lang="en-GB" sz="1100" dirty="0">
                <a:latin typeface="APL385 Unicode" panose="020B0709000202000203" pitchFamily="49" charset="0"/>
              </a:rPr>
              <a:t> are in the reverse natural order of the network,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    ⍝ while the derivative arrays are in the natural order.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    (layers </a:t>
            </a:r>
            <a:r>
              <a:rPr lang="en-GB" sz="1100" dirty="0" err="1">
                <a:latin typeface="APL385 Unicode" panose="020B0709000202000203" pitchFamily="49" charset="0"/>
              </a:rPr>
              <a:t>xs</a:t>
            </a:r>
            <a:r>
              <a:rPr lang="en-GB" sz="1100" dirty="0">
                <a:latin typeface="APL385 Unicode" panose="020B0709000202000203" pitchFamily="49" charset="0"/>
              </a:rPr>
              <a:t> </a:t>
            </a:r>
            <a:r>
              <a:rPr lang="en-GB" sz="1100" dirty="0" err="1">
                <a:latin typeface="APL385 Unicode" panose="020B0709000202000203" pitchFamily="49" charset="0"/>
              </a:rPr>
              <a:t>dWs</a:t>
            </a:r>
            <a:r>
              <a:rPr lang="en-GB" sz="1100" dirty="0">
                <a:latin typeface="APL385 Unicode" panose="020B0709000202000203" pitchFamily="49" charset="0"/>
              </a:rPr>
              <a:t> </a:t>
            </a:r>
            <a:r>
              <a:rPr lang="en-GB" sz="1100" dirty="0" err="1">
                <a:latin typeface="APL385 Unicode" panose="020B0709000202000203" pitchFamily="49" charset="0"/>
              </a:rPr>
              <a:t>dbs</a:t>
            </a:r>
            <a:r>
              <a:rPr lang="en-GB" sz="1100" dirty="0">
                <a:latin typeface="APL385 Unicode" panose="020B0709000202000203" pitchFamily="49" charset="0"/>
              </a:rPr>
              <a:t> </a:t>
            </a:r>
            <a:r>
              <a:rPr lang="en-GB" sz="1100" dirty="0" err="1">
                <a:latin typeface="APL385 Unicode" panose="020B0709000202000203" pitchFamily="49" charset="0"/>
              </a:rPr>
              <a:t>dxs</a:t>
            </a:r>
            <a:r>
              <a:rPr lang="en-GB" sz="1100" dirty="0">
                <a:latin typeface="APL385 Unicode" panose="020B0709000202000203" pitchFamily="49" charset="0"/>
              </a:rPr>
              <a:t>) ← ⍵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    l ← ⊃layers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    x ← </a:t>
            </a:r>
            <a:r>
              <a:rPr lang="en-GB" sz="1100" dirty="0" err="1">
                <a:latin typeface="APL385 Unicode" panose="020B0709000202000203" pitchFamily="49" charset="0"/>
              </a:rPr>
              <a:t>l.bias+l.weights</a:t>
            </a:r>
            <a:r>
              <a:rPr lang="en-GB" sz="1100" dirty="0">
                <a:latin typeface="APL385 Unicode" panose="020B0709000202000203" pitchFamily="49" charset="0"/>
              </a:rPr>
              <a:t>+.×⊃</a:t>
            </a:r>
            <a:r>
              <a:rPr lang="en-GB" sz="1100" dirty="0" err="1">
                <a:latin typeface="APL385 Unicode" panose="020B0709000202000203" pitchFamily="49" charset="0"/>
              </a:rPr>
              <a:t>xs</a:t>
            </a:r>
            <a:endParaRPr lang="en-GB" sz="1100" dirty="0">
              <a:latin typeface="APL385 Unicode" panose="020B0709000202000203" pitchFamily="49" charset="0"/>
            </a:endParaRPr>
          </a:p>
          <a:p>
            <a:r>
              <a:rPr lang="en-GB" sz="1100" dirty="0">
                <a:latin typeface="APL385 Unicode" panose="020B0709000202000203" pitchFamily="49" charset="0"/>
              </a:rPr>
              <a:t>            </a:t>
            </a:r>
            <a:r>
              <a:rPr lang="en-GB" sz="1100" dirty="0" err="1">
                <a:latin typeface="APL385 Unicode" panose="020B0709000202000203" pitchFamily="49" charset="0"/>
              </a:rPr>
              <a:t>db</a:t>
            </a:r>
            <a:r>
              <a:rPr lang="en-GB" sz="1100" dirty="0">
                <a:latin typeface="APL385 Unicode" panose="020B0709000202000203" pitchFamily="49" charset="0"/>
              </a:rPr>
              <a:t> ← (⊃⌽</a:t>
            </a:r>
            <a:r>
              <a:rPr lang="en-GB" sz="1100" dirty="0" err="1">
                <a:latin typeface="APL385 Unicode" panose="020B0709000202000203" pitchFamily="49" charset="0"/>
              </a:rPr>
              <a:t>dxs</a:t>
            </a:r>
            <a:r>
              <a:rPr lang="en-GB" sz="1100" dirty="0">
                <a:latin typeface="APL385 Unicode" panose="020B0709000202000203" pitchFamily="49" charset="0"/>
              </a:rPr>
              <a:t>)×</a:t>
            </a:r>
            <a:r>
              <a:rPr lang="en-GB" sz="1100" dirty="0" err="1">
                <a:latin typeface="APL385 Unicode" panose="020B0709000202000203" pitchFamily="49" charset="0"/>
              </a:rPr>
              <a:t>l.ActivationFn.DF</a:t>
            </a:r>
            <a:r>
              <a:rPr lang="en-GB" sz="1100" dirty="0">
                <a:latin typeface="APL385 Unicode" panose="020B0709000202000203" pitchFamily="49" charset="0"/>
              </a:rPr>
              <a:t> x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    dx ← (⍉</a:t>
            </a:r>
            <a:r>
              <a:rPr lang="en-GB" sz="1100" dirty="0" err="1">
                <a:latin typeface="APL385 Unicode" panose="020B0709000202000203" pitchFamily="49" charset="0"/>
              </a:rPr>
              <a:t>l.weights</a:t>
            </a:r>
            <a:r>
              <a:rPr lang="en-GB" sz="1100" dirty="0">
                <a:latin typeface="APL385 Unicode" panose="020B0709000202000203" pitchFamily="49" charset="0"/>
              </a:rPr>
              <a:t>)+.×</a:t>
            </a:r>
            <a:r>
              <a:rPr lang="en-GB" sz="1100" dirty="0" err="1">
                <a:latin typeface="APL385 Unicode" panose="020B0709000202000203" pitchFamily="49" charset="0"/>
              </a:rPr>
              <a:t>db</a:t>
            </a:r>
            <a:endParaRPr lang="en-GB" sz="1100" dirty="0">
              <a:latin typeface="APL385 Unicode" panose="020B0709000202000203" pitchFamily="49" charset="0"/>
            </a:endParaRPr>
          </a:p>
          <a:p>
            <a:r>
              <a:rPr lang="en-GB" sz="1100" dirty="0">
                <a:latin typeface="APL385 Unicode" panose="020B0709000202000203" pitchFamily="49" charset="0"/>
              </a:rPr>
              <a:t>            </a:t>
            </a:r>
            <a:r>
              <a:rPr lang="en-GB" sz="1100" dirty="0" err="1">
                <a:latin typeface="APL385 Unicode" panose="020B0709000202000203" pitchFamily="49" charset="0"/>
              </a:rPr>
              <a:t>dW</a:t>
            </a:r>
            <a:r>
              <a:rPr lang="en-GB" sz="1100" dirty="0">
                <a:latin typeface="APL385 Unicode" panose="020B0709000202000203" pitchFamily="49" charset="0"/>
              </a:rPr>
              <a:t> ← </a:t>
            </a:r>
            <a:r>
              <a:rPr lang="en-GB" sz="1100" dirty="0" err="1">
                <a:latin typeface="APL385 Unicode" panose="020B0709000202000203" pitchFamily="49" charset="0"/>
              </a:rPr>
              <a:t>db</a:t>
            </a:r>
            <a:r>
              <a:rPr lang="en-GB" sz="1100" dirty="0">
                <a:latin typeface="APL385 Unicode" panose="020B0709000202000203" pitchFamily="49" charset="0"/>
              </a:rPr>
              <a:t>+.×⍉⊃</a:t>
            </a:r>
            <a:r>
              <a:rPr lang="en-GB" sz="1100" dirty="0" err="1">
                <a:latin typeface="APL385 Unicode" panose="020B0709000202000203" pitchFamily="49" charset="0"/>
              </a:rPr>
              <a:t>xs</a:t>
            </a:r>
            <a:endParaRPr lang="en-GB" sz="1100" dirty="0">
              <a:latin typeface="APL385 Unicode" panose="020B0709000202000203" pitchFamily="49" charset="0"/>
            </a:endParaRPr>
          </a:p>
          <a:p>
            <a:r>
              <a:rPr lang="en-GB" sz="1100" dirty="0">
                <a:latin typeface="APL385 Unicode" panose="020B0709000202000203" pitchFamily="49" charset="0"/>
              </a:rPr>
              <a:t>            (1↓layers) (1↓xs) (</a:t>
            </a:r>
            <a:r>
              <a:rPr lang="en-GB" sz="1100" dirty="0" err="1">
                <a:latin typeface="APL385 Unicode" panose="020B0709000202000203" pitchFamily="49" charset="0"/>
              </a:rPr>
              <a:t>dWs</a:t>
            </a:r>
            <a:r>
              <a:rPr lang="en-GB" sz="1100" dirty="0">
                <a:latin typeface="APL385 Unicode" panose="020B0709000202000203" pitchFamily="49" charset="0"/>
              </a:rPr>
              <a:t>,⊂</a:t>
            </a:r>
            <a:r>
              <a:rPr lang="en-GB" sz="1100" dirty="0" err="1">
                <a:latin typeface="APL385 Unicode" panose="020B0709000202000203" pitchFamily="49" charset="0"/>
              </a:rPr>
              <a:t>dW</a:t>
            </a:r>
            <a:r>
              <a:rPr lang="en-GB" sz="1100" dirty="0">
                <a:latin typeface="APL385 Unicode" panose="020B0709000202000203" pitchFamily="49" charset="0"/>
              </a:rPr>
              <a:t>) (</a:t>
            </a:r>
            <a:r>
              <a:rPr lang="en-GB" sz="1100" dirty="0" err="1">
                <a:latin typeface="APL385 Unicode" panose="020B0709000202000203" pitchFamily="49" charset="0"/>
              </a:rPr>
              <a:t>dbs</a:t>
            </a:r>
            <a:r>
              <a:rPr lang="en-GB" sz="1100" dirty="0">
                <a:latin typeface="APL385 Unicode" panose="020B0709000202000203" pitchFamily="49" charset="0"/>
              </a:rPr>
              <a:t>,⊂</a:t>
            </a:r>
            <a:r>
              <a:rPr lang="en-GB" sz="1100" dirty="0" err="1">
                <a:latin typeface="APL385 Unicode" panose="020B0709000202000203" pitchFamily="49" charset="0"/>
              </a:rPr>
              <a:t>db</a:t>
            </a:r>
            <a:r>
              <a:rPr lang="en-GB" sz="1100" dirty="0">
                <a:latin typeface="APL385 Unicode" panose="020B0709000202000203" pitchFamily="49" charset="0"/>
              </a:rPr>
              <a:t>) (</a:t>
            </a:r>
            <a:r>
              <a:rPr lang="en-GB" sz="1100" dirty="0" err="1">
                <a:latin typeface="APL385 Unicode" panose="020B0709000202000203" pitchFamily="49" charset="0"/>
              </a:rPr>
              <a:t>dxs</a:t>
            </a:r>
            <a:r>
              <a:rPr lang="en-GB" sz="1100" dirty="0">
                <a:latin typeface="APL385 Unicode" panose="020B0709000202000203" pitchFamily="49" charset="0"/>
              </a:rPr>
              <a:t>,⊂dx)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}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r ← BP⍣(≢layers) ⊢ (⌽layers) </a:t>
            </a:r>
            <a:r>
              <a:rPr lang="en-GB" sz="1100" dirty="0" err="1">
                <a:latin typeface="APL385 Unicode" panose="020B0709000202000203" pitchFamily="49" charset="0"/>
              </a:rPr>
              <a:t>xs</a:t>
            </a:r>
            <a:r>
              <a:rPr lang="en-GB" sz="1100" dirty="0">
                <a:latin typeface="APL385 Unicode" panose="020B0709000202000203" pitchFamily="49" charset="0"/>
              </a:rPr>
              <a:t> </a:t>
            </a:r>
            <a:r>
              <a:rPr lang="en-GB" sz="1100" dirty="0" err="1">
                <a:latin typeface="APL385 Unicode" panose="020B0709000202000203" pitchFamily="49" charset="0"/>
              </a:rPr>
              <a:t>dWs</a:t>
            </a:r>
            <a:r>
              <a:rPr lang="en-GB" sz="1100" dirty="0">
                <a:latin typeface="APL385 Unicode" panose="020B0709000202000203" pitchFamily="49" charset="0"/>
              </a:rPr>
              <a:t> </a:t>
            </a:r>
            <a:r>
              <a:rPr lang="en-GB" sz="1100" dirty="0" err="1">
                <a:latin typeface="APL385 Unicode" panose="020B0709000202000203" pitchFamily="49" charset="0"/>
              </a:rPr>
              <a:t>dbs</a:t>
            </a:r>
            <a:r>
              <a:rPr lang="en-GB" sz="1100" dirty="0">
                <a:latin typeface="APL385 Unicode" panose="020B0709000202000203" pitchFamily="49" charset="0"/>
              </a:rPr>
              <a:t> </a:t>
            </a:r>
            <a:r>
              <a:rPr lang="en-GB" sz="1100" dirty="0" err="1">
                <a:latin typeface="APL385 Unicode" panose="020B0709000202000203" pitchFamily="49" charset="0"/>
              </a:rPr>
              <a:t>dxs</a:t>
            </a:r>
            <a:endParaRPr lang="en-GB" sz="1100" dirty="0">
              <a:latin typeface="APL385 Unicode" panose="020B0709000202000203" pitchFamily="49" charset="0"/>
            </a:endParaRPr>
          </a:p>
          <a:p>
            <a:r>
              <a:rPr lang="en-GB" sz="1100" dirty="0">
                <a:latin typeface="APL385 Unicode" panose="020B0709000202000203" pitchFamily="49" charset="0"/>
              </a:rPr>
              <a:t>        (_ _ </a:t>
            </a:r>
            <a:r>
              <a:rPr lang="en-GB" sz="1100" dirty="0" err="1">
                <a:latin typeface="APL385 Unicode" panose="020B0709000202000203" pitchFamily="49" charset="0"/>
              </a:rPr>
              <a:t>dWs</a:t>
            </a:r>
            <a:r>
              <a:rPr lang="en-GB" sz="1100" dirty="0">
                <a:latin typeface="APL385 Unicode" panose="020B0709000202000203" pitchFamily="49" charset="0"/>
              </a:rPr>
              <a:t> </a:t>
            </a:r>
            <a:r>
              <a:rPr lang="en-GB" sz="1100" dirty="0" err="1">
                <a:latin typeface="APL385 Unicode" panose="020B0709000202000203" pitchFamily="49" charset="0"/>
              </a:rPr>
              <a:t>dbs</a:t>
            </a:r>
            <a:r>
              <a:rPr lang="en-GB" sz="1100" dirty="0">
                <a:latin typeface="APL385 Unicode" panose="020B0709000202000203" pitchFamily="49" charset="0"/>
              </a:rPr>
              <a:t> _) ← r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    (⌽</a:t>
            </a:r>
            <a:r>
              <a:rPr lang="en-GB" sz="1100" dirty="0" err="1">
                <a:latin typeface="APL385 Unicode" panose="020B0709000202000203" pitchFamily="49" charset="0"/>
              </a:rPr>
              <a:t>dWs</a:t>
            </a:r>
            <a:r>
              <a:rPr lang="en-GB" sz="1100" dirty="0">
                <a:latin typeface="APL385 Unicode" panose="020B0709000202000203" pitchFamily="49" charset="0"/>
              </a:rPr>
              <a:t>) (⌽</a:t>
            </a:r>
            <a:r>
              <a:rPr lang="en-GB" sz="1100" dirty="0" err="1">
                <a:latin typeface="APL385 Unicode" panose="020B0709000202000203" pitchFamily="49" charset="0"/>
              </a:rPr>
              <a:t>dbs</a:t>
            </a:r>
            <a:r>
              <a:rPr lang="en-GB" sz="1100" dirty="0">
                <a:latin typeface="APL385 Unicode" panose="020B0709000202000203" pitchFamily="49" charset="0"/>
              </a:rPr>
              <a:t>)</a:t>
            </a:r>
          </a:p>
          <a:p>
            <a:r>
              <a:rPr lang="en-GB" sz="1100" dirty="0">
                <a:latin typeface="APL385 Unicode" panose="020B0709000202000203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774818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AC6EE1-E8E2-4836-B5F7-4736DBE81FFA}"/>
              </a:ext>
            </a:extLst>
          </p:cNvPr>
          <p:cNvSpPr txBox="1"/>
          <p:nvPr/>
        </p:nvSpPr>
        <p:spPr>
          <a:xfrm>
            <a:off x="-783595" y="555813"/>
            <a:ext cx="1005916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PL385 Unicode" panose="020B0709000202000203" pitchFamily="49" charset="0"/>
              </a:rPr>
              <a:t>      BP ← {                                           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      ⍝ Auxiliary function.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      ⍝ The layers and </a:t>
            </a:r>
            <a:r>
              <a:rPr lang="en-GB" sz="1600" dirty="0" err="1">
                <a:latin typeface="APL385 Unicode" panose="020B0709000202000203" pitchFamily="49" charset="0"/>
              </a:rPr>
              <a:t>xs</a:t>
            </a:r>
            <a:r>
              <a:rPr lang="en-GB" sz="1600" dirty="0">
                <a:latin typeface="APL385 Unicode" panose="020B0709000202000203" pitchFamily="49" charset="0"/>
              </a:rPr>
              <a:t> are in the reverse natural order of the network,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      ⍝ while the derivative arrays are in the natural order.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      (layers </a:t>
            </a:r>
            <a:r>
              <a:rPr lang="en-GB" sz="1600" dirty="0" err="1">
                <a:latin typeface="APL385 Unicode" panose="020B0709000202000203" pitchFamily="49" charset="0"/>
              </a:rPr>
              <a:t>xs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dWs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dbs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dxs</a:t>
            </a:r>
            <a:r>
              <a:rPr lang="en-GB" sz="1600" dirty="0">
                <a:latin typeface="APL385 Unicode" panose="020B0709000202000203" pitchFamily="49" charset="0"/>
              </a:rPr>
              <a:t>) ← ⍵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      l ← ⊃layers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      x ← </a:t>
            </a:r>
            <a:r>
              <a:rPr lang="en-GB" sz="1600" dirty="0" err="1">
                <a:latin typeface="APL385 Unicode" panose="020B0709000202000203" pitchFamily="49" charset="0"/>
              </a:rPr>
              <a:t>l.bias+l.weights</a:t>
            </a:r>
            <a:r>
              <a:rPr lang="en-GB" sz="1600" dirty="0">
                <a:latin typeface="APL385 Unicode" panose="020B0709000202000203" pitchFamily="49" charset="0"/>
              </a:rPr>
              <a:t>+.×⊃</a:t>
            </a:r>
            <a:r>
              <a:rPr lang="en-GB" sz="1600" dirty="0" err="1">
                <a:latin typeface="APL385 Unicode" panose="020B0709000202000203" pitchFamily="49" charset="0"/>
              </a:rPr>
              <a:t>xs</a:t>
            </a:r>
            <a:endParaRPr lang="en-GB" sz="1600" dirty="0">
              <a:latin typeface="APL385 Unicode" panose="020B0709000202000203" pitchFamily="49" charset="0"/>
            </a:endParaRPr>
          </a:p>
          <a:p>
            <a:r>
              <a:rPr lang="en-GB" sz="1600" dirty="0">
                <a:latin typeface="APL385 Unicode" panose="020B0709000202000203" pitchFamily="49" charset="0"/>
              </a:rPr>
              <a:t>            </a:t>
            </a:r>
            <a:r>
              <a:rPr lang="en-GB" sz="1600" dirty="0" err="1">
                <a:latin typeface="APL385 Unicode" panose="020B0709000202000203" pitchFamily="49" charset="0"/>
              </a:rPr>
              <a:t>db</a:t>
            </a:r>
            <a:r>
              <a:rPr lang="en-GB" sz="1600" dirty="0">
                <a:latin typeface="APL385 Unicode" panose="020B0709000202000203" pitchFamily="49" charset="0"/>
              </a:rPr>
              <a:t> ← (⊃⌽</a:t>
            </a:r>
            <a:r>
              <a:rPr lang="en-GB" sz="1600" dirty="0" err="1">
                <a:latin typeface="APL385 Unicode" panose="020B0709000202000203" pitchFamily="49" charset="0"/>
              </a:rPr>
              <a:t>dxs</a:t>
            </a:r>
            <a:r>
              <a:rPr lang="en-GB" sz="1600" dirty="0">
                <a:latin typeface="APL385 Unicode" panose="020B0709000202000203" pitchFamily="49" charset="0"/>
              </a:rPr>
              <a:t>)×</a:t>
            </a:r>
            <a:r>
              <a:rPr lang="en-GB" sz="1600" dirty="0" err="1">
                <a:latin typeface="APL385 Unicode" panose="020B0709000202000203" pitchFamily="49" charset="0"/>
              </a:rPr>
              <a:t>l.ActivationFn.DF</a:t>
            </a:r>
            <a:r>
              <a:rPr lang="en-GB" sz="1600" dirty="0">
                <a:latin typeface="APL385 Unicode" panose="020B0709000202000203" pitchFamily="49" charset="0"/>
              </a:rPr>
              <a:t> x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      dx ← (⍉</a:t>
            </a:r>
            <a:r>
              <a:rPr lang="en-GB" sz="1600" dirty="0" err="1">
                <a:latin typeface="APL385 Unicode" panose="020B0709000202000203" pitchFamily="49" charset="0"/>
              </a:rPr>
              <a:t>l.weights</a:t>
            </a:r>
            <a:r>
              <a:rPr lang="en-GB" sz="1600" dirty="0">
                <a:latin typeface="APL385 Unicode" panose="020B0709000202000203" pitchFamily="49" charset="0"/>
              </a:rPr>
              <a:t>)+.×</a:t>
            </a:r>
            <a:r>
              <a:rPr lang="en-GB" sz="1600" dirty="0" err="1">
                <a:latin typeface="APL385 Unicode" panose="020B0709000202000203" pitchFamily="49" charset="0"/>
              </a:rPr>
              <a:t>db</a:t>
            </a:r>
            <a:endParaRPr lang="en-GB" sz="1600" dirty="0">
              <a:latin typeface="APL385 Unicode" panose="020B0709000202000203" pitchFamily="49" charset="0"/>
            </a:endParaRPr>
          </a:p>
          <a:p>
            <a:r>
              <a:rPr lang="en-GB" sz="1600" dirty="0">
                <a:latin typeface="APL385 Unicode" panose="020B0709000202000203" pitchFamily="49" charset="0"/>
              </a:rPr>
              <a:t>            </a:t>
            </a:r>
            <a:r>
              <a:rPr lang="en-GB" sz="1600" dirty="0" err="1">
                <a:latin typeface="APL385 Unicode" panose="020B0709000202000203" pitchFamily="49" charset="0"/>
              </a:rPr>
              <a:t>dW</a:t>
            </a:r>
            <a:r>
              <a:rPr lang="en-GB" sz="1600" dirty="0">
                <a:latin typeface="APL385 Unicode" panose="020B0709000202000203" pitchFamily="49" charset="0"/>
              </a:rPr>
              <a:t> ← </a:t>
            </a:r>
            <a:r>
              <a:rPr lang="en-GB" sz="1600" dirty="0" err="1">
                <a:latin typeface="APL385 Unicode" panose="020B0709000202000203" pitchFamily="49" charset="0"/>
              </a:rPr>
              <a:t>db</a:t>
            </a:r>
            <a:r>
              <a:rPr lang="en-GB" sz="1600" dirty="0">
                <a:latin typeface="APL385 Unicode" panose="020B0709000202000203" pitchFamily="49" charset="0"/>
              </a:rPr>
              <a:t>+.×⍉⊃</a:t>
            </a:r>
            <a:r>
              <a:rPr lang="en-GB" sz="1600" dirty="0" err="1">
                <a:latin typeface="APL385 Unicode" panose="020B0709000202000203" pitchFamily="49" charset="0"/>
              </a:rPr>
              <a:t>xs</a:t>
            </a:r>
            <a:endParaRPr lang="en-GB" sz="1600" dirty="0">
              <a:latin typeface="APL385 Unicode" panose="020B0709000202000203" pitchFamily="49" charset="0"/>
            </a:endParaRPr>
          </a:p>
          <a:p>
            <a:r>
              <a:rPr lang="en-GB" sz="1600" dirty="0">
                <a:latin typeface="APL385 Unicode" panose="020B0709000202000203" pitchFamily="49" charset="0"/>
              </a:rPr>
              <a:t>            (1↓layers) (1↓xs) (</a:t>
            </a:r>
            <a:r>
              <a:rPr lang="en-GB" sz="1600" dirty="0" err="1">
                <a:latin typeface="APL385 Unicode" panose="020B0709000202000203" pitchFamily="49" charset="0"/>
              </a:rPr>
              <a:t>dWs</a:t>
            </a:r>
            <a:r>
              <a:rPr lang="en-GB" sz="1600" dirty="0">
                <a:latin typeface="APL385 Unicode" panose="020B0709000202000203" pitchFamily="49" charset="0"/>
              </a:rPr>
              <a:t>,⊂</a:t>
            </a:r>
            <a:r>
              <a:rPr lang="en-GB" sz="1600" dirty="0" err="1">
                <a:latin typeface="APL385 Unicode" panose="020B0709000202000203" pitchFamily="49" charset="0"/>
              </a:rPr>
              <a:t>dW</a:t>
            </a:r>
            <a:r>
              <a:rPr lang="en-GB" sz="1600" dirty="0">
                <a:latin typeface="APL385 Unicode" panose="020B0709000202000203" pitchFamily="49" charset="0"/>
              </a:rPr>
              <a:t>) (</a:t>
            </a:r>
            <a:r>
              <a:rPr lang="en-GB" sz="1600" dirty="0" err="1">
                <a:latin typeface="APL385 Unicode" panose="020B0709000202000203" pitchFamily="49" charset="0"/>
              </a:rPr>
              <a:t>dbs</a:t>
            </a:r>
            <a:r>
              <a:rPr lang="en-GB" sz="1600" dirty="0">
                <a:latin typeface="APL385 Unicode" panose="020B0709000202000203" pitchFamily="49" charset="0"/>
              </a:rPr>
              <a:t>,⊂</a:t>
            </a:r>
            <a:r>
              <a:rPr lang="en-GB" sz="1600" dirty="0" err="1">
                <a:latin typeface="APL385 Unicode" panose="020B0709000202000203" pitchFamily="49" charset="0"/>
              </a:rPr>
              <a:t>db</a:t>
            </a:r>
            <a:r>
              <a:rPr lang="en-GB" sz="1600" dirty="0">
                <a:latin typeface="APL385 Unicode" panose="020B0709000202000203" pitchFamily="49" charset="0"/>
              </a:rPr>
              <a:t>) (</a:t>
            </a:r>
            <a:r>
              <a:rPr lang="en-GB" sz="1600" dirty="0" err="1">
                <a:latin typeface="APL385 Unicode" panose="020B0709000202000203" pitchFamily="49" charset="0"/>
              </a:rPr>
              <a:t>dxs</a:t>
            </a:r>
            <a:r>
              <a:rPr lang="en-GB" sz="1600" dirty="0">
                <a:latin typeface="APL385 Unicode" panose="020B0709000202000203" pitchFamily="49" charset="0"/>
              </a:rPr>
              <a:t>,⊂dx)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  }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  r ← BP⍣(≢layers) ⊢ (⌽layers) </a:t>
            </a:r>
            <a:r>
              <a:rPr lang="en-GB" sz="1600" dirty="0" err="1">
                <a:latin typeface="APL385 Unicode" panose="020B0709000202000203" pitchFamily="49" charset="0"/>
              </a:rPr>
              <a:t>xs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dWs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dbs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dxs</a:t>
            </a:r>
            <a:endParaRPr lang="en-GB" sz="1600" dirty="0">
              <a:latin typeface="APL385 Unicode" panose="020B0709000202000203" pitchFamily="49" charset="0"/>
            </a:endParaRPr>
          </a:p>
          <a:p>
            <a:r>
              <a:rPr lang="en-GB" sz="1600" dirty="0">
                <a:latin typeface="APL385 Unicode" panose="020B0709000202000203" pitchFamily="49" charset="0"/>
              </a:rPr>
              <a:t>        (_ _ </a:t>
            </a:r>
            <a:r>
              <a:rPr lang="en-GB" sz="1600" dirty="0" err="1">
                <a:latin typeface="APL385 Unicode" panose="020B0709000202000203" pitchFamily="49" charset="0"/>
              </a:rPr>
              <a:t>dWs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dbs</a:t>
            </a:r>
            <a:r>
              <a:rPr lang="en-GB" sz="1600" dirty="0">
                <a:latin typeface="APL385 Unicode" panose="020B0709000202000203" pitchFamily="49" charset="0"/>
              </a:rPr>
              <a:t> _) ← r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  (⌽</a:t>
            </a:r>
            <a:r>
              <a:rPr lang="en-GB" sz="1600" dirty="0" err="1">
                <a:latin typeface="APL385 Unicode" panose="020B0709000202000203" pitchFamily="49" charset="0"/>
              </a:rPr>
              <a:t>dWs</a:t>
            </a:r>
            <a:r>
              <a:rPr lang="en-GB" sz="1600" dirty="0">
                <a:latin typeface="APL385 Unicode" panose="020B0709000202000203" pitchFamily="49" charset="0"/>
              </a:rPr>
              <a:t>) (⌽</a:t>
            </a:r>
            <a:r>
              <a:rPr lang="en-GB" sz="1600" dirty="0" err="1">
                <a:latin typeface="APL385 Unicode" panose="020B0709000202000203" pitchFamily="49" charset="0"/>
              </a:rPr>
              <a:t>dbs</a:t>
            </a:r>
            <a:r>
              <a:rPr lang="en-GB" sz="1600" dirty="0">
                <a:latin typeface="APL385 Unicode" panose="020B0709000202000203" pitchFamily="49" charset="0"/>
              </a:rPr>
              <a:t>)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}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0DE2F5E-ED1E-43AF-B4DE-CA0B6DF3F572}"/>
              </a:ext>
            </a:extLst>
          </p:cNvPr>
          <p:cNvSpPr/>
          <p:nvPr/>
        </p:nvSpPr>
        <p:spPr>
          <a:xfrm>
            <a:off x="3086835" y="1986685"/>
            <a:ext cx="630070" cy="405045"/>
          </a:xfrm>
          <a:prstGeom prst="ellipse">
            <a:avLst/>
          </a:prstGeom>
          <a:noFill/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3A8EA1-C35F-420B-9877-1ACEDA166835}"/>
              </a:ext>
            </a:extLst>
          </p:cNvPr>
          <p:cNvSpPr/>
          <p:nvPr/>
        </p:nvSpPr>
        <p:spPr>
          <a:xfrm>
            <a:off x="2726795" y="2481740"/>
            <a:ext cx="630070" cy="405045"/>
          </a:xfrm>
          <a:prstGeom prst="ellipse">
            <a:avLst/>
          </a:prstGeom>
          <a:noFill/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C9543A-1EFB-4092-A2AF-735381A28EA9}"/>
              </a:ext>
            </a:extLst>
          </p:cNvPr>
          <p:cNvSpPr/>
          <p:nvPr/>
        </p:nvSpPr>
        <p:spPr>
          <a:xfrm>
            <a:off x="1466655" y="2723826"/>
            <a:ext cx="630070" cy="405045"/>
          </a:xfrm>
          <a:prstGeom prst="ellipse">
            <a:avLst/>
          </a:prstGeom>
          <a:noFill/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B08DAF-401D-4384-BC73-82C299F50565}"/>
              </a:ext>
            </a:extLst>
          </p:cNvPr>
          <p:cNvSpPr/>
          <p:nvPr/>
        </p:nvSpPr>
        <p:spPr>
          <a:xfrm>
            <a:off x="836585" y="3453233"/>
            <a:ext cx="630070" cy="405045"/>
          </a:xfrm>
          <a:prstGeom prst="ellipse">
            <a:avLst/>
          </a:prstGeom>
          <a:noFill/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3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7E86-53BC-473F-96C8-D86885C9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6717-EE2E-4D36-A602-2F263CCF1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C0EF0-7E7F-48A8-A791-F9A520FDA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73" y="51470"/>
            <a:ext cx="6770002" cy="5025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915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BBB7-2994-4668-8E02-70B74AB1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 who's using this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83FB-1713-4D46-BE74-6F6A0175A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Business &amp; Finance</a:t>
            </a:r>
          </a:p>
          <a:p>
            <a:pPr marL="0" indent="0">
              <a:buNone/>
            </a:pPr>
            <a:r>
              <a:rPr lang="en-GB" sz="3000" dirty="0"/>
              <a:t>Medical Records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4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A11F-4971-431D-899B-BFDFEA88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B3D9D-C98F-496F-94ED-17F555EB0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1235C-2E69-4FC0-A7F2-AEC213823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21"/>
          <a:stretch/>
        </p:blipFill>
        <p:spPr>
          <a:xfrm>
            <a:off x="121376" y="0"/>
            <a:ext cx="4086620" cy="5125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91FFA-7373-4D16-8282-8E9F809DC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484" y="0"/>
            <a:ext cx="4319011" cy="5143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932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BBB7-2994-4668-8E02-70B74AB1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 who's using this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83FB-1713-4D46-BE74-6F6A0175A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/>
              <a:t>Business &amp; Finance</a:t>
            </a:r>
          </a:p>
          <a:p>
            <a:pPr marL="0" indent="0">
              <a:buNone/>
            </a:pPr>
            <a:r>
              <a:rPr lang="en-GB" sz="3000" dirty="0"/>
              <a:t>Medical Records</a:t>
            </a:r>
          </a:p>
          <a:p>
            <a:pPr marL="0" indent="0">
              <a:buNone/>
            </a:pPr>
            <a:r>
              <a:rPr lang="en-GB" sz="3000" dirty="0"/>
              <a:t>Science</a:t>
            </a:r>
          </a:p>
          <a:p>
            <a:pPr marL="0" indent="0">
              <a:buNone/>
            </a:pPr>
            <a:r>
              <a:rPr lang="en-GB" sz="3000" dirty="0"/>
              <a:t>	DNA		Oil refinery		NMR</a:t>
            </a:r>
          </a:p>
          <a:p>
            <a:pPr marL="0" indent="0">
              <a:buNone/>
            </a:pPr>
            <a:r>
              <a:rPr lang="en-GB" sz="3000" dirty="0"/>
              <a:t>Computer Science</a:t>
            </a:r>
          </a:p>
          <a:p>
            <a:pPr marL="0" indent="0">
              <a:buNone/>
            </a:pPr>
            <a:r>
              <a:rPr lang="en-GB" sz="3000" dirty="0"/>
              <a:t>	Co-</a:t>
            </a:r>
            <a:r>
              <a:rPr lang="en-GB" sz="3000" dirty="0" err="1"/>
              <a:t>dfns</a:t>
            </a:r>
            <a:endParaRPr lang="en-GB" sz="3000" dirty="0"/>
          </a:p>
          <a:p>
            <a:pPr marL="0" indent="0">
              <a:buNone/>
            </a:pPr>
            <a:r>
              <a:rPr lang="en-GB" sz="3000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1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AB6846-B099-40AB-97DA-BB9B9A8E76A5}"/>
              </a:ext>
            </a:extLst>
          </p:cNvPr>
          <p:cNvSpPr/>
          <p:nvPr/>
        </p:nvSpPr>
        <p:spPr>
          <a:xfrm>
            <a:off x="-108520" y="-128550"/>
            <a:ext cx="9406045" cy="54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6C5A-CE79-44B1-BC8D-61B305555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50" y="83545"/>
            <a:ext cx="9226024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⍝ A  B  E  F  G  L  M  N  O  P  V  Z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⍝ 0  1  2  3  4  5  6  7  8  9 10 11</a:t>
            </a:r>
          </a:p>
          <a:p>
            <a:pPr marL="0" indent="0">
              <a:buNone/>
            </a:pPr>
            <a:r>
              <a:rPr lang="en-GB" sz="1250" dirty="0" err="1">
                <a:latin typeface="APL385 Unicode" panose="020B0709000202000203" pitchFamily="49" charset="0"/>
              </a:rPr>
              <a:t>tt</a:t>
            </a:r>
            <a:r>
              <a:rPr lang="en-GB" sz="1250" dirty="0">
                <a:latin typeface="APL385 Unicode" panose="020B0709000202000203" pitchFamily="49" charset="0"/>
              </a:rPr>
              <a:t>←{⍞←'C' ⋄ ((d t k n)exp </a:t>
            </a:r>
            <a:r>
              <a:rPr lang="en-GB" sz="1250" dirty="0" err="1">
                <a:latin typeface="APL385 Unicode" panose="020B0709000202000203" pitchFamily="49" charset="0"/>
              </a:rPr>
              <a:t>sym</a:t>
            </a:r>
            <a:r>
              <a:rPr lang="en-GB" sz="1250" dirty="0">
                <a:latin typeface="APL385 Unicode" panose="020B0709000202000203" pitchFamily="49" charset="0"/>
              </a:rPr>
              <a:t>)←⍵ ⋄ I←{(⊂⍵)⌷⍺}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</a:t>
            </a:r>
            <a:r>
              <a:rPr lang="en-GB" sz="1250" dirty="0" err="1">
                <a:latin typeface="APL385 Unicode" panose="020B0709000202000203" pitchFamily="49" charset="0"/>
              </a:rPr>
              <a:t>r←I</a:t>
            </a:r>
            <a:r>
              <a:rPr lang="en-GB" sz="1250" dirty="0">
                <a:latin typeface="APL385 Unicode" panose="020B0709000202000203" pitchFamily="49" charset="0"/>
              </a:rPr>
              <a:t>@{t[⍵]≠3}⍣≡⍨p⊣2{p[⍵]←⍺[⍺⍸⍵]}⌿⊢∘⊂⌸d⊣p←⍳≢d                            ⍝ PV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</a:t>
            </a:r>
            <a:r>
              <a:rPr lang="en-GB" sz="1250" dirty="0" err="1">
                <a:latin typeface="APL385 Unicode" panose="020B0709000202000203" pitchFamily="49" charset="0"/>
              </a:rPr>
              <a:t>p,←n</a:t>
            </a:r>
            <a:r>
              <a:rPr lang="en-GB" sz="1250" dirty="0">
                <a:latin typeface="APL385 Unicode" panose="020B0709000202000203" pitchFamily="49" charset="0"/>
              </a:rPr>
              <a:t>[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]←(≢p)+⍳≢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←⍸(t=3)∧p≠⍳≢p ⋄ t k n r,←3 1 0(r[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])⍴⍨¨≢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              ⍝ LF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p r I⍨←⊂n[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]@i⊢⍳≢p ⋄ t k(⊣@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⍨)←10 1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←(⍸(~t∊3 4)∧t[p]=3),{⍵⌿⍨2|⍳≢⍵}⍸t[p]=4 ⋄ p t k n r⌿⍨←⊂m←2@i⊢1⍴⍨≢p      ⍝ WX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p r 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 I⍨←⊂j←(+⍀m)-1 ⋄ </a:t>
            </a:r>
            <a:r>
              <a:rPr lang="en-GB" sz="1250" dirty="0" err="1">
                <a:latin typeface="APL385 Unicode" panose="020B0709000202000203" pitchFamily="49" charset="0"/>
              </a:rPr>
              <a:t>n←j</a:t>
            </a:r>
            <a:r>
              <a:rPr lang="en-GB" sz="1250" dirty="0">
                <a:latin typeface="APL385 Unicode" panose="020B0709000202000203" pitchFamily="49" charset="0"/>
              </a:rPr>
              <a:t> I@(0≤⊢)n ⋄ p[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]←j←i-1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k[j]←-(k[r[j]]=0)∨0@({⊃⌽⍵}⌸p[j])⊢(t[j]=1)∨(t[j]=2)∧k[j]=4 ⋄ t[j]←2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p[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]←p[x←¯1+i←{⍵⌿⍨~2|⍳≢⍵}⍸t[p]=4] ⋄ t[</a:t>
            </a:r>
            <a:r>
              <a:rPr lang="en-GB" sz="1250" dirty="0" err="1">
                <a:latin typeface="APL385 Unicode" panose="020B0709000202000203" pitchFamily="49" charset="0"/>
              </a:rPr>
              <a:t>i,x</a:t>
            </a:r>
            <a:r>
              <a:rPr lang="en-GB" sz="1250" dirty="0">
                <a:latin typeface="APL385 Unicode" panose="020B0709000202000203" pitchFamily="49" charset="0"/>
              </a:rPr>
              <a:t>]←t[</a:t>
            </a:r>
            <a:r>
              <a:rPr lang="en-GB" sz="1250" dirty="0" err="1">
                <a:latin typeface="APL385 Unicode" panose="020B0709000202000203" pitchFamily="49" charset="0"/>
              </a:rPr>
              <a:t>x,i</a:t>
            </a:r>
            <a:r>
              <a:rPr lang="en-GB" sz="1250" dirty="0">
                <a:latin typeface="APL385 Unicode" panose="020B0709000202000203" pitchFamily="49" charset="0"/>
              </a:rPr>
              <a:t>] ⋄ k[</a:t>
            </a:r>
            <a:r>
              <a:rPr lang="en-GB" sz="1250" dirty="0" err="1">
                <a:latin typeface="APL385 Unicode" panose="020B0709000202000203" pitchFamily="49" charset="0"/>
              </a:rPr>
              <a:t>i,x</a:t>
            </a:r>
            <a:r>
              <a:rPr lang="en-GB" sz="1250" dirty="0">
                <a:latin typeface="APL385 Unicode" panose="020B0709000202000203" pitchFamily="49" charset="0"/>
              </a:rPr>
              <a:t>]←k[</a:t>
            </a:r>
            <a:r>
              <a:rPr lang="en-GB" sz="1250" dirty="0" err="1">
                <a:latin typeface="APL385 Unicode" panose="020B0709000202000203" pitchFamily="49" charset="0"/>
              </a:rPr>
              <a:t>x,i</a:t>
            </a:r>
            <a:r>
              <a:rPr lang="en-GB" sz="1250" dirty="0">
                <a:latin typeface="APL385 Unicode" panose="020B0709000202000203" pitchFamily="49" charset="0"/>
              </a:rPr>
              <a:t>]      ⍝ LG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n[x]←n[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] ⋄ p←((</a:t>
            </a:r>
            <a:r>
              <a:rPr lang="en-GB" sz="1250" dirty="0" err="1">
                <a:latin typeface="APL385 Unicode" panose="020B0709000202000203" pitchFamily="49" charset="0"/>
              </a:rPr>
              <a:t>x,i</a:t>
            </a:r>
            <a:r>
              <a:rPr lang="en-GB" sz="1250" dirty="0">
                <a:latin typeface="APL385 Unicode" panose="020B0709000202000203" pitchFamily="49" charset="0"/>
              </a:rPr>
              <a:t>)@(i,x)⊢⍳≢p)[p]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n[p⌿⍨(t[p]=2)∧k[p]=3]+←1                                               ⍝ CI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p[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]←p[</a:t>
            </a:r>
            <a:r>
              <a:rPr lang="en-GB" sz="1250" dirty="0" err="1">
                <a:latin typeface="APL385 Unicode" panose="020B0709000202000203" pitchFamily="49" charset="0"/>
              </a:rPr>
              <a:t>x←p</a:t>
            </a:r>
            <a:r>
              <a:rPr lang="en-GB" sz="1250" dirty="0">
                <a:latin typeface="APL385 Unicode" panose="020B0709000202000203" pitchFamily="49" charset="0"/>
              </a:rPr>
              <a:t> I@{~t[p[⍵]]∊3 4}⍣≡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←⍸t∊4,(⍳3),8+⍳3] ⋄ j←(⌽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)[⍋⌽x]           ⍝ LX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p t k n r{⍺[⍵]@i⊢⍺}←⊂j ⋄ p←(</a:t>
            </a:r>
            <a:r>
              <a:rPr lang="en-GB" sz="1250" dirty="0" err="1">
                <a:latin typeface="APL385 Unicode" panose="020B0709000202000203" pitchFamily="49" charset="0"/>
              </a:rPr>
              <a:t>i@j</a:t>
            </a:r>
            <a:r>
              <a:rPr lang="en-GB" sz="1250" dirty="0">
                <a:latin typeface="APL385 Unicode" panose="020B0709000202000203" pitchFamily="49" charset="0"/>
              </a:rPr>
              <a:t>⊢⍳≢p)[p]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s←¯1,⍨∊⍳¨n[∪x]←⊢∘≢⌸x←0⌷⍉e←∪I∘⍋⍨</a:t>
            </a:r>
            <a:r>
              <a:rPr lang="en-GB" sz="1250" dirty="0" err="1">
                <a:latin typeface="APL385 Unicode" panose="020B0709000202000203" pitchFamily="49" charset="0"/>
              </a:rPr>
              <a:t>rn←r</a:t>
            </a:r>
            <a:r>
              <a:rPr lang="en-GB" sz="1250" dirty="0">
                <a:latin typeface="APL385 Unicode" panose="020B0709000202000203" pitchFamily="49" charset="0"/>
              </a:rPr>
              <a:t>[b],⍪n[b←⍸t=1]                      ⍝ SL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d←(≢p)↑d ⋄ d[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←⍸t=3]←0 ⋄ _←{</a:t>
            </a:r>
            <a:r>
              <a:rPr lang="en-GB" sz="1250" dirty="0" err="1">
                <a:latin typeface="APL385 Unicode" panose="020B0709000202000203" pitchFamily="49" charset="0"/>
              </a:rPr>
              <a:t>z⊣d</a:t>
            </a:r>
            <a:r>
              <a:rPr lang="en-GB" sz="1250" dirty="0">
                <a:latin typeface="APL385 Unicode" panose="020B0709000202000203" pitchFamily="49" charset="0"/>
              </a:rPr>
              <a:t>[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]+←⍵≠</a:t>
            </a:r>
            <a:r>
              <a:rPr lang="en-GB" sz="1250" dirty="0" err="1">
                <a:latin typeface="APL385 Unicode" panose="020B0709000202000203" pitchFamily="49" charset="0"/>
              </a:rPr>
              <a:t>z←r</a:t>
            </a:r>
            <a:r>
              <a:rPr lang="en-GB" sz="1250" dirty="0">
                <a:latin typeface="APL385 Unicode" panose="020B0709000202000203" pitchFamily="49" charset="0"/>
              </a:rPr>
              <a:t>[⍵]}⍣≡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 ⋄ </a:t>
            </a:r>
            <a:r>
              <a:rPr lang="en-GB" sz="1250" dirty="0" err="1">
                <a:latin typeface="APL385 Unicode" panose="020B0709000202000203" pitchFamily="49" charset="0"/>
              </a:rPr>
              <a:t>f←d</a:t>
            </a:r>
            <a:r>
              <a:rPr lang="en-GB" sz="1250" dirty="0">
                <a:latin typeface="APL385 Unicode" panose="020B0709000202000203" pitchFamily="49" charset="0"/>
              </a:rPr>
              <a:t>[0⌷⍉e],¯1        ⍝ FR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</a:t>
            </a:r>
            <a:r>
              <a:rPr lang="en-GB" sz="1250" dirty="0" err="1">
                <a:latin typeface="APL385 Unicode" panose="020B0709000202000203" pitchFamily="49" charset="0"/>
              </a:rPr>
              <a:t>xn←n</a:t>
            </a:r>
            <a:r>
              <a:rPr lang="en-GB" sz="1250" dirty="0">
                <a:latin typeface="APL385 Unicode" panose="020B0709000202000203" pitchFamily="49" charset="0"/>
              </a:rPr>
              <a:t>⌿⍨(t=1)∧k[r]=0                                                     ⍝ XN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v←⍸(n&lt;¯4)∧(t=10)∨(t=2)∧k=4 ⋄ </a:t>
            </a:r>
            <a:r>
              <a:rPr lang="en-GB" sz="1250" dirty="0" err="1">
                <a:latin typeface="APL385 Unicode" panose="020B0709000202000203" pitchFamily="49" charset="0"/>
              </a:rPr>
              <a:t>x←n</a:t>
            </a:r>
            <a:r>
              <a:rPr lang="en-GB" sz="1250" dirty="0">
                <a:latin typeface="APL385 Unicode" panose="020B0709000202000203" pitchFamily="49" charset="0"/>
              </a:rPr>
              <a:t>[</a:t>
            </a:r>
            <a:r>
              <a:rPr lang="en-GB" sz="1250" dirty="0" err="1">
                <a:latin typeface="APL385 Unicode" panose="020B0709000202000203" pitchFamily="49" charset="0"/>
              </a:rPr>
              <a:t>y←v,b</a:t>
            </a:r>
            <a:r>
              <a:rPr lang="en-GB" sz="1250" dirty="0">
                <a:latin typeface="APL385 Unicode" panose="020B0709000202000203" pitchFamily="49" charset="0"/>
              </a:rPr>
              <a:t>] ⋄ n[b]←s[</a:t>
            </a:r>
            <a:r>
              <a:rPr lang="en-GB" sz="1250" dirty="0" err="1">
                <a:latin typeface="APL385 Unicode" panose="020B0709000202000203" pitchFamily="49" charset="0"/>
              </a:rPr>
              <a:t>e⍳rn</a:t>
            </a:r>
            <a:r>
              <a:rPr lang="en-GB" sz="1250" dirty="0">
                <a:latin typeface="APL385 Unicode" panose="020B0709000202000203" pitchFamily="49" charset="0"/>
              </a:rPr>
              <a:t>] ⋄ 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←(≢x)⍴c←≢e   ⍝ AV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_←{z/⍨c=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[1⌷z]←e⍳⍉x I@1⊢z←r I@0⊢⍵}⍣≡(</a:t>
            </a:r>
            <a:r>
              <a:rPr lang="en-GB" sz="1250" dirty="0" err="1">
                <a:latin typeface="APL385 Unicode" panose="020B0709000202000203" pitchFamily="49" charset="0"/>
              </a:rPr>
              <a:t>v,r</a:t>
            </a:r>
            <a:r>
              <a:rPr lang="en-GB" sz="1250" dirty="0">
                <a:latin typeface="APL385 Unicode" panose="020B0709000202000203" pitchFamily="49" charset="0"/>
              </a:rPr>
              <a:t>[b])⍪⍉⍪⍳≢x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f s←(f s I¨⊂</a:t>
            </a:r>
            <a:r>
              <a:rPr lang="en-GB" sz="1250" dirty="0" err="1">
                <a:latin typeface="APL385 Unicode" panose="020B0709000202000203" pitchFamily="49" charset="0"/>
              </a:rPr>
              <a:t>i</a:t>
            </a:r>
            <a:r>
              <a:rPr lang="en-GB" sz="1250" dirty="0">
                <a:latin typeface="APL385 Unicode" panose="020B0709000202000203" pitchFamily="49" charset="0"/>
              </a:rPr>
              <a:t>)⊣@y¨⊂¯1⍴⍨≢r</a:t>
            </a:r>
          </a:p>
          <a:p>
            <a:pPr marL="0" indent="0">
              <a:buNone/>
            </a:pPr>
            <a:r>
              <a:rPr lang="en-GB" sz="1250" dirty="0">
                <a:latin typeface="APL385 Unicode" panose="020B0709000202000203" pitchFamily="49" charset="0"/>
              </a:rPr>
              <a:t> p t k n f s r d </a:t>
            </a:r>
            <a:r>
              <a:rPr lang="en-GB" sz="1250" dirty="0" err="1">
                <a:latin typeface="APL385 Unicode" panose="020B0709000202000203" pitchFamily="49" charset="0"/>
              </a:rPr>
              <a:t>xn</a:t>
            </a:r>
            <a:r>
              <a:rPr lang="en-GB" sz="1250" dirty="0">
                <a:latin typeface="APL385 Unicode" panose="020B0709000202000203" pitchFamily="49" charset="0"/>
              </a:rPr>
              <a:t> </a:t>
            </a:r>
            <a:r>
              <a:rPr lang="en-GB" sz="1250" dirty="0" err="1">
                <a:latin typeface="APL385 Unicode" panose="020B0709000202000203" pitchFamily="49" charset="0"/>
              </a:rPr>
              <a:t>sym</a:t>
            </a:r>
            <a:r>
              <a:rPr lang="en-GB" sz="1250" dirty="0">
                <a:latin typeface="APL385 Unicode" panose="020B0709000202000203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169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50EA-3B70-4853-BA51-7C6BBCB3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Some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B16B4-A154-43E4-A20B-FE139117C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Quadratic equation</a:t>
            </a:r>
          </a:p>
          <a:p>
            <a:pPr marL="0" indent="0">
              <a:buNone/>
            </a:pPr>
            <a:r>
              <a:rPr lang="en-GB" dirty="0"/>
              <a:t>	Factorial</a:t>
            </a:r>
          </a:p>
          <a:p>
            <a:pPr marL="0" indent="0">
              <a:buNone/>
            </a:pPr>
            <a:r>
              <a:rPr lang="en-GB" dirty="0"/>
              <a:t>	Fibonacci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59415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clothing&#10;&#10;Description automatically generated">
            <a:extLst>
              <a:ext uri="{FF2B5EF4-FFF2-40B4-BE49-F238E27FC236}">
                <a16:creationId xmlns:a16="http://schemas.microsoft.com/office/drawing/2014/main" id="{C1F220FB-CA7E-40AB-8363-156CCCFF5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" b="1"/>
          <a:stretch/>
        </p:blipFill>
        <p:spPr>
          <a:xfrm>
            <a:off x="20" y="10"/>
            <a:ext cx="9143980" cy="5143490"/>
          </a:xfrm>
          <a:noFill/>
        </p:spPr>
      </p:pic>
    </p:spTree>
    <p:extLst>
      <p:ext uri="{BB962C8B-B14F-4D97-AF65-F5344CB8AC3E}">
        <p14:creationId xmlns:p14="http://schemas.microsoft.com/office/powerpoint/2010/main" val="525484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BBB7-2994-4668-8E02-70B74AB1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 who's using this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83FB-1713-4D46-BE74-6F6A0175A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/>
              <a:t>Business &amp; Finance</a:t>
            </a:r>
          </a:p>
          <a:p>
            <a:pPr marL="0" indent="0">
              <a:buNone/>
            </a:pPr>
            <a:r>
              <a:rPr lang="en-GB" sz="3000" dirty="0"/>
              <a:t>Medical Records</a:t>
            </a:r>
          </a:p>
          <a:p>
            <a:pPr marL="0" indent="0">
              <a:buNone/>
            </a:pPr>
            <a:r>
              <a:rPr lang="en-GB" sz="3000" dirty="0"/>
              <a:t>Science</a:t>
            </a:r>
          </a:p>
          <a:p>
            <a:pPr marL="0" indent="0">
              <a:buNone/>
            </a:pPr>
            <a:r>
              <a:rPr lang="en-GB" sz="3000" dirty="0"/>
              <a:t>	DNA		Oil refinery		NMR</a:t>
            </a:r>
          </a:p>
          <a:p>
            <a:pPr marL="0" indent="0">
              <a:buNone/>
            </a:pPr>
            <a:r>
              <a:rPr lang="en-GB" sz="3000" dirty="0"/>
              <a:t>Computer Science</a:t>
            </a:r>
          </a:p>
          <a:p>
            <a:pPr marL="0" indent="0">
              <a:buNone/>
            </a:pPr>
            <a:r>
              <a:rPr lang="en-GB" sz="3000" dirty="0"/>
              <a:t>	Co-</a:t>
            </a:r>
            <a:r>
              <a:rPr lang="en-GB" sz="3000" dirty="0" err="1"/>
              <a:t>dfns</a:t>
            </a:r>
            <a:endParaRPr lang="en-GB" sz="3000" dirty="0"/>
          </a:p>
          <a:p>
            <a:pPr marL="0" indent="0">
              <a:buNone/>
            </a:pPr>
            <a:r>
              <a:rPr lang="en-GB" sz="3000" dirty="0"/>
              <a:t> Simulation:	https://stormwind.fi/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37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3287-C0AB-444A-8F44-0EC68E31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Where to find out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2A4BE-AD14-4D4D-9989-BF96D0500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tryapl.org</a:t>
            </a:r>
          </a:p>
          <a:p>
            <a:pPr marL="0" indent="0" algn="ctr">
              <a:buNone/>
            </a:pPr>
            <a:r>
              <a:rPr lang="en-GB" dirty="0" err="1"/>
              <a:t>apl.wiki</a:t>
            </a:r>
            <a:endParaRPr lang="en-GB" dirty="0"/>
          </a:p>
          <a:p>
            <a:pPr marL="0" indent="0" algn="ctr">
              <a:buNone/>
            </a:pPr>
            <a:r>
              <a:rPr lang="en-GB" dirty="0" err="1"/>
              <a:t>apl.chat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dyalog.tv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63037-88A7-4291-92B6-D6EB6256F2D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9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E125-BB5C-468A-8C0D-5C950E16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learn APL? 	</a:t>
            </a:r>
            <a:endParaRPr lang="en-GB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E6ACA-70DB-445B-B559-BA487BC8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tool of thought</a:t>
            </a:r>
          </a:p>
          <a:p>
            <a:pPr marL="0" indent="0">
              <a:buNone/>
            </a:pPr>
            <a:r>
              <a:rPr lang="en-GB" dirty="0"/>
              <a:t>Think in rectangles</a:t>
            </a:r>
          </a:p>
          <a:p>
            <a:pPr marL="0" indent="0">
              <a:buNone/>
            </a:pPr>
            <a:r>
              <a:rPr lang="en-GB" dirty="0" err="1"/>
              <a:t>Kattis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3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3287-C0AB-444A-8F44-0EC68E31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should I start learning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2A4BE-AD14-4D4D-9989-BF96D0500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Annual APL Problem Solving Competition</a:t>
            </a:r>
          </a:p>
          <a:p>
            <a:pPr marL="0" indent="0">
              <a:buNone/>
            </a:pPr>
            <a:r>
              <a:rPr lang="en-GB" dirty="0"/>
              <a:t>Launched this week</a:t>
            </a:r>
          </a:p>
          <a:p>
            <a:pPr marL="0" indent="0">
              <a:buNone/>
            </a:pPr>
            <a:r>
              <a:rPr lang="en-GB" dirty="0"/>
              <a:t>Compete for $$$</a:t>
            </a:r>
          </a:p>
          <a:p>
            <a:pPr marL="0" indent="0">
              <a:buNone/>
            </a:pPr>
            <a:r>
              <a:rPr lang="en-GB" dirty="0"/>
              <a:t>Previous winners learned APL </a:t>
            </a:r>
            <a:r>
              <a:rPr lang="en-GB" i="1" dirty="0"/>
              <a:t>while</a:t>
            </a:r>
            <a:r>
              <a:rPr lang="en-GB" dirty="0"/>
              <a:t> participating</a:t>
            </a:r>
          </a:p>
          <a:p>
            <a:pPr marL="0" indent="0">
              <a:buNone/>
            </a:pPr>
            <a:r>
              <a:rPr lang="en-GB" dirty="0"/>
              <a:t>Referral awards</a:t>
            </a:r>
          </a:p>
          <a:p>
            <a:pPr marL="0" indent="0" algn="ctr">
              <a:buNone/>
            </a:pPr>
            <a:r>
              <a:rPr lang="en-GB" b="1" dirty="0"/>
              <a:t>dyalogaplcompetition.com</a:t>
            </a:r>
          </a:p>
        </p:txBody>
      </p:sp>
    </p:spTree>
    <p:extLst>
      <p:ext uri="{BB962C8B-B14F-4D97-AF65-F5344CB8AC3E}">
        <p14:creationId xmlns:p14="http://schemas.microsoft.com/office/powerpoint/2010/main" val="16590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9F82-DB64-426E-8310-5FFAEBA2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Quadratic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9890B-1872-4D7D-83F5-B7E8450B6A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b="0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± 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9890B-1872-4D7D-83F5-B7E8450B6A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64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B920-BC50-4EA5-B11B-99DE0A65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Factorial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13771-CC86-403A-AEDC-56B7DF4AE4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20633"/>
                <a:ext cx="8363272" cy="33944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=1×2×3×…×</m:t>
                      </m:r>
                      <m:d>
                        <m:d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3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3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3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3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e>
                          </m:eqArr>
                        </m:e>
                      </m:d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f>
                        <m:fPr>
                          <m:type m:val="noBar"/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num>
                        <m:den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&gt;1</m:t>
                          </m:r>
                        </m:den>
                      </m:f>
                    </m:oMath>
                  </m:oMathPara>
                </a14:m>
                <a:endParaRPr lang="en-GB" sz="3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3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13771-CC86-403A-AEDC-56B7DF4AE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20633"/>
                <a:ext cx="8363272" cy="339447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74124B-996F-4DEB-B5A6-CE4F03AD55D6}"/>
                  </a:ext>
                </a:extLst>
              </p:cNvPr>
              <p:cNvSpPr txBox="1"/>
              <p:nvPr/>
            </p:nvSpPr>
            <p:spPr>
              <a:xfrm>
                <a:off x="206516" y="1895411"/>
                <a:ext cx="2465348" cy="135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74124B-996F-4DEB-B5A6-CE4F03AD5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6" y="1895411"/>
                <a:ext cx="2465348" cy="1352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6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3525-D18A-4C8F-A6B9-FB0C7680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Fibonacci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24AB78-AFFF-482C-BE21-6E6096E93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80" y="2031690"/>
            <a:ext cx="7695855" cy="12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9042-65D4-4B4E-B2F4-EECE2089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 already know APL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30516-C71B-4181-9124-57521EE44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954" y="1200151"/>
            <a:ext cx="4725525" cy="195666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+  -  ×  ÷  !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&lt;  ≤  =  ≠  &gt;  ≥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∩  ∪  ∊  ∧  ∨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2E6306-9F56-4109-B4C1-DA4FC12E90F1}"/>
              </a:ext>
            </a:extLst>
          </p:cNvPr>
          <p:cNvSpPr txBox="1">
            <a:spLocks/>
          </p:cNvSpPr>
          <p:nvPr/>
        </p:nvSpPr>
        <p:spPr>
          <a:xfrm>
            <a:off x="1278126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+mj-lt"/>
                <a:ea typeface="Fairfax Hax HD" panose="02000609000000000000" pitchFamily="50" charset="0"/>
                <a:cs typeface="Fairfax Hax HD" panose="02000609000000000000" pitchFamily="50" charset="0"/>
              </a:rPr>
              <a:t>Arithmetic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+mj-lt"/>
                <a:ea typeface="Fairfax Hax HD" panose="02000609000000000000" pitchFamily="50" charset="0"/>
                <a:cs typeface="Fairfax Hax HD" panose="02000609000000000000" pitchFamily="50" charset="0"/>
              </a:rPr>
              <a:t>Comparisons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+mj-lt"/>
                <a:ea typeface="Fairfax Hax HD" panose="02000609000000000000" pitchFamily="50" charset="0"/>
                <a:cs typeface="Fairfax Hax HD" panose="02000609000000000000" pitchFamily="50" charset="0"/>
              </a:rPr>
              <a:t>Sets &amp; Logic</a:t>
            </a:r>
          </a:p>
        </p:txBody>
      </p:sp>
    </p:spTree>
    <p:extLst>
      <p:ext uri="{BB962C8B-B14F-4D97-AF65-F5344CB8AC3E}">
        <p14:creationId xmlns:p14="http://schemas.microsoft.com/office/powerpoint/2010/main" val="324810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F059-B6AE-47F6-9158-A73BC94F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Half of it you can just guess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D4B49A-B262-4A94-A12D-7577FB07A5D0}"/>
              </a:ext>
            </a:extLst>
          </p:cNvPr>
          <p:cNvSpPr txBox="1">
            <a:spLocks/>
          </p:cNvSpPr>
          <p:nvPr/>
        </p:nvSpPr>
        <p:spPr>
          <a:xfrm>
            <a:off x="5382090" y="1200151"/>
            <a:ext cx="330471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⌽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⍉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⌈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⌊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dirty="0">
                <a:latin typeface="APL385 Unicode" panose="020B0709000202000203" pitchFamily="49" charset="0"/>
              </a:rPr>
              <a:t>≢</a:t>
            </a:r>
          </a:p>
        </p:txBody>
      </p:sp>
    </p:spTree>
    <p:extLst>
      <p:ext uri="{BB962C8B-B14F-4D97-AF65-F5344CB8AC3E}">
        <p14:creationId xmlns:p14="http://schemas.microsoft.com/office/powerpoint/2010/main" val="155780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24737</TotalTime>
  <Words>1689</Words>
  <Application>Microsoft Office PowerPoint</Application>
  <PresentationFormat>On-screen Show (16:9)</PresentationFormat>
  <Paragraphs>254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Klavika Bold</vt:lpstr>
      <vt:lpstr>Klavika Medium</vt:lpstr>
      <vt:lpstr>PragmataPro Liga</vt:lpstr>
      <vt:lpstr>APL385 Unicode</vt:lpstr>
      <vt:lpstr>Arial</vt:lpstr>
      <vt:lpstr>Calibri</vt:lpstr>
      <vt:lpstr>Cambria Math</vt:lpstr>
      <vt:lpstr>Courier New</vt:lpstr>
      <vt:lpstr>Wingdings</vt:lpstr>
      <vt:lpstr>Office Theme</vt:lpstr>
      <vt:lpstr>A Powerful Notation for Problem Solvers</vt:lpstr>
      <vt:lpstr>PowerPoint Presentation</vt:lpstr>
      <vt:lpstr>You already know APL</vt:lpstr>
      <vt:lpstr>Some algorithms</vt:lpstr>
      <vt:lpstr>Quadratic Equation</vt:lpstr>
      <vt:lpstr>Factorial</vt:lpstr>
      <vt:lpstr>Fibonacci</vt:lpstr>
      <vt:lpstr>You already know APL</vt:lpstr>
      <vt:lpstr>Half of it you can just guess</vt:lpstr>
      <vt:lpstr>Half of it you can just guess</vt:lpstr>
      <vt:lpstr>Half of it you can just guess</vt:lpstr>
      <vt:lpstr>Half of it you can just guess</vt:lpstr>
      <vt:lpstr>Half of it you can just guess</vt:lpstr>
      <vt:lpstr>Half of it you can just guess</vt:lpstr>
      <vt:lpstr>Half of it you can just guess</vt:lpstr>
      <vt:lpstr>Half of it you can just guess</vt:lpstr>
      <vt:lpstr>Half of it you can just guess</vt:lpstr>
      <vt:lpstr>Half of it you can just guess</vt:lpstr>
      <vt:lpstr>Half of it you can just guess</vt:lpstr>
      <vt:lpstr>A tool kit that grows</vt:lpstr>
      <vt:lpstr>Some disparate notations are unified</vt:lpstr>
      <vt:lpstr>Secant Method</vt:lpstr>
      <vt:lpstr>Secant Method</vt:lpstr>
      <vt:lpstr>Examples: Today's Problems</vt:lpstr>
      <vt:lpstr>Tap Encoding</vt:lpstr>
      <vt:lpstr>Tap Encoding</vt:lpstr>
      <vt:lpstr>Tap Encoding</vt:lpstr>
      <vt:lpstr>Tap Encoding</vt:lpstr>
      <vt:lpstr>PowerPoint Presentation</vt:lpstr>
      <vt:lpstr>Thinking in rectangles</vt:lpstr>
      <vt:lpstr>Free lunch om nom nom</vt:lpstr>
      <vt:lpstr>Rectangles are fashionable again</vt:lpstr>
      <vt:lpstr>PowerPoint Presentation</vt:lpstr>
      <vt:lpstr>PowerPoint Presentation</vt:lpstr>
      <vt:lpstr>PowerPoint Presentation</vt:lpstr>
      <vt:lpstr>So who's using this anyway?</vt:lpstr>
      <vt:lpstr>PowerPoint Presentation</vt:lpstr>
      <vt:lpstr>So who's using this anyway?</vt:lpstr>
      <vt:lpstr>PowerPoint Presentation</vt:lpstr>
      <vt:lpstr>PowerPoint Presentation</vt:lpstr>
      <vt:lpstr>So who's using this anyway?</vt:lpstr>
      <vt:lpstr>Where to find out more?</vt:lpstr>
      <vt:lpstr>Why learn APL?  </vt:lpstr>
      <vt:lpstr>Why should I start learning today?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Richard Park</cp:lastModifiedBy>
  <cp:revision>227</cp:revision>
  <dcterms:created xsi:type="dcterms:W3CDTF">2016-07-29T08:25:06Z</dcterms:created>
  <dcterms:modified xsi:type="dcterms:W3CDTF">2021-02-13T16:09:43Z</dcterms:modified>
</cp:coreProperties>
</file>