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00" r:id="rId2"/>
    <p:sldId id="311" r:id="rId3"/>
    <p:sldId id="259" r:id="rId4"/>
    <p:sldId id="262" r:id="rId5"/>
    <p:sldId id="263" r:id="rId6"/>
    <p:sldId id="360" r:id="rId7"/>
    <p:sldId id="27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51" r:id="rId18"/>
    <p:sldId id="273" r:id="rId19"/>
    <p:sldId id="279" r:id="rId20"/>
    <p:sldId id="349" r:id="rId21"/>
    <p:sldId id="276" r:id="rId22"/>
    <p:sldId id="277" r:id="rId23"/>
    <p:sldId id="312" r:id="rId24"/>
    <p:sldId id="278" r:id="rId25"/>
    <p:sldId id="280" r:id="rId26"/>
    <p:sldId id="313" r:id="rId27"/>
    <p:sldId id="314" r:id="rId28"/>
    <p:sldId id="289" r:id="rId29"/>
    <p:sldId id="316" r:id="rId30"/>
    <p:sldId id="317" r:id="rId31"/>
    <p:sldId id="318" r:id="rId32"/>
    <p:sldId id="292" r:id="rId33"/>
    <p:sldId id="336" r:id="rId34"/>
    <p:sldId id="343" r:id="rId35"/>
    <p:sldId id="341" r:id="rId36"/>
    <p:sldId id="342" r:id="rId37"/>
    <p:sldId id="347" r:id="rId38"/>
    <p:sldId id="350" r:id="rId39"/>
    <p:sldId id="340" r:id="rId40"/>
    <p:sldId id="321" r:id="rId41"/>
    <p:sldId id="322" r:id="rId42"/>
    <p:sldId id="323" r:id="rId43"/>
    <p:sldId id="325" r:id="rId44"/>
    <p:sldId id="326" r:id="rId45"/>
    <p:sldId id="327" r:id="rId46"/>
    <p:sldId id="319" r:id="rId47"/>
    <p:sldId id="329" r:id="rId48"/>
    <p:sldId id="332" r:id="rId49"/>
    <p:sldId id="333" r:id="rId50"/>
    <p:sldId id="359" r:id="rId51"/>
    <p:sldId id="354" r:id="rId52"/>
    <p:sldId id="355" r:id="rId53"/>
    <p:sldId id="356" r:id="rId54"/>
    <p:sldId id="357" r:id="rId55"/>
    <p:sldId id="352" r:id="rId56"/>
    <p:sldId id="36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BE"/>
    <a:srgbClr val="F6F6D9"/>
    <a:srgbClr val="7C7DCF"/>
    <a:srgbClr val="FF9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5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DFFA709-A5E1-4163-B933-D0D92A8CC579}" type="slidenum">
              <a:rPr lang="en-GB" altLang="en-US" sz="1200">
                <a:latin typeface="Times New Roman" panose="02020603050405020304" pitchFamily="18" charset="0"/>
              </a:rPr>
              <a:pPr/>
              <a:t>53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20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757C0A5-B054-4458-9E18-1A45371D4440}" type="slidenum">
              <a:rPr lang="en-GB" altLang="en-US" sz="1200">
                <a:latin typeface="Times New Roman" panose="02020603050405020304" pitchFamily="18" charset="0"/>
              </a:rPr>
              <a:pPr/>
              <a:t>54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6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“Syntaxes”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4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6DAF03B-5487-4D1B-BF69-557390A966B8}" type="slidenum">
              <a:rPr lang="en-GB" altLang="en-US" sz="1200">
                <a:latin typeface="Times New Roman" panose="02020603050405020304" pitchFamily="18" charset="0"/>
              </a:rPr>
              <a:pPr/>
              <a:t>50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2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6D439C0-EFA1-4670-B52D-475EFB6CF837}" type="slidenum">
              <a:rPr lang="en-GB" altLang="en-US" sz="1200">
                <a:latin typeface="Times New Roman" panose="02020603050405020304" pitchFamily="18" charset="0"/>
              </a:rPr>
              <a:pPr/>
              <a:t>51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5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4A9167-E19F-4EA8-8DE3-86E876C5F7B1}" type="slidenum">
              <a:rPr lang="en-GB" altLang="en-US" sz="1200">
                <a:latin typeface="Times New Roman" panose="02020603050405020304" pitchFamily="18" charset="0"/>
              </a:rPr>
              <a:pPr/>
              <a:t>52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2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3038103" cy="1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6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Calibri" panose="020F0502020204030204" pitchFamily="34" charset="0"/>
              <a:buChar char="‐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8088"/>
            <a:ext cx="95896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59" y="6381328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Functional Parallel Programming in Dyalog APL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833191"/>
            <a:ext cx="5112568" cy="5265783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45324"/>
            <a:ext cx="9144000" cy="0"/>
          </a:xfrm>
          <a:prstGeom prst="line">
            <a:avLst/>
          </a:prstGeom>
          <a:ln w="25400">
            <a:solidFill>
              <a:srgbClr val="7C7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363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4653" y="6453336"/>
            <a:ext cx="6497707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Functional Parallel Programming in Dyalog APL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77272"/>
            <a:ext cx="808847" cy="814583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0" y="512676"/>
            <a:ext cx="9144000" cy="0"/>
          </a:xfrm>
          <a:prstGeom prst="line">
            <a:avLst/>
          </a:prstGeom>
          <a:ln w="25400">
            <a:solidFill>
              <a:srgbClr val="7C7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43" y="78087"/>
            <a:ext cx="173736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800" smtClean="0"/>
              <a:t>‹#›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dyalog.com/" TargetMode="External"/><Relationship Id="rId2" Type="http://schemas.openxmlformats.org/officeDocument/2006/relationships/hyperlink" Target="http://tryap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?q=dyalog+apl+power+operator" TargetMode="External"/><Relationship Id="rId5" Type="http://schemas.openxmlformats.org/officeDocument/2006/relationships/hyperlink" Target="http://http/www.dyalog.com/mastering-dyalog-apl.htm" TargetMode="External"/><Relationship Id="rId4" Type="http://schemas.openxmlformats.org/officeDocument/2006/relationships/hyperlink" Target="http://docs.dyalo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yapl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yapl.org/?a=10%20%D7%202%203%20%u2374%20%u2373%206&amp;ru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sp>
        <p:nvSpPr>
          <p:cNvPr id="5" name="Title Placeholder 4"/>
          <p:cNvSpPr txBox="1">
            <a:spLocks/>
          </p:cNvSpPr>
          <p:nvPr/>
        </p:nvSpPr>
        <p:spPr>
          <a:xfrm>
            <a:off x="685800" y="1371600"/>
            <a:ext cx="78867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/>
              <a:t>Pragmatic Functional</a:t>
            </a:r>
            <a:br>
              <a:rPr lang="en-US" kern="0" dirty="0"/>
            </a:br>
            <a:r>
              <a:rPr lang="en-US" kern="0" dirty="0"/>
              <a:t>and Parallel Programming</a:t>
            </a:r>
          </a:p>
          <a:p>
            <a:r>
              <a:rPr lang="en-US" b="0" i="1" kern="0" dirty="0"/>
              <a:t>in </a:t>
            </a:r>
            <a:r>
              <a:rPr lang="en-US" b="0" i="1" kern="0" dirty="0" err="1"/>
              <a:t>Dyalog</a:t>
            </a:r>
            <a:r>
              <a:rPr lang="en-US" b="0" i="1" kern="0" dirty="0"/>
              <a:t> APL</a:t>
            </a:r>
            <a:endParaRPr lang="en-GB" b="0" i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673981" y="4187115"/>
            <a:ext cx="591033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Morten Kromberg, CXO Dyalog Ltd</a:t>
            </a:r>
          </a:p>
          <a:p>
            <a:pPr algn="ctr"/>
            <a:endParaRPr lang="en-US" sz="2000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Chuo University, Tokyo</a:t>
            </a:r>
            <a:br>
              <a:rPr lang="en-US" sz="2000" dirty="0">
                <a:latin typeface="+mn-lt"/>
              </a:rPr>
            </a:br>
            <a:r>
              <a:rPr lang="en-US" sz="2000" dirty="0"/>
              <a:t>July 6th</a:t>
            </a:r>
            <a:r>
              <a:rPr lang="en-US" sz="2000" dirty="0">
                <a:latin typeface="+mn-lt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47713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Outer Product (</a:t>
            </a:r>
            <a:r>
              <a:rPr lang="da-DK" dirty="0">
                <a:latin typeface="APL385 Unicode" panose="020B0709000202000203" pitchFamily="49" charset="0"/>
              </a:rPr>
              <a:t>∘.f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endParaRPr lang="da-DK" sz="600" dirty="0"/>
          </a:p>
          <a:p>
            <a:pPr marL="0" indent="0">
              <a:buNone/>
            </a:pPr>
            <a:r>
              <a:rPr lang="da-DK" sz="2400" dirty="0"/>
              <a:t>⍺</a:t>
            </a:r>
            <a:r>
              <a:rPr lang="en-GB" sz="2400" dirty="0">
                <a:latin typeface="APL385 Unicode" panose="020B0709000202000203" pitchFamily="49" charset="0"/>
              </a:rPr>
              <a:t>f⍵</a:t>
            </a:r>
            <a:r>
              <a:rPr lang="en-GB" sz="2400" dirty="0"/>
              <a:t> for all combinations of items from left &amp; right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4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         vec1 ∘.x vec2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33298"/>
              </p:ext>
            </p:extLst>
          </p:nvPr>
        </p:nvGraphicFramePr>
        <p:xfrm>
          <a:off x="1124462" y="2527120"/>
          <a:ext cx="17179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26378"/>
              </p:ext>
            </p:extLst>
          </p:nvPr>
        </p:nvGraphicFramePr>
        <p:xfrm>
          <a:off x="5334364" y="2536123"/>
          <a:ext cx="2576874" cy="37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89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708121"/>
              </p:ext>
            </p:extLst>
          </p:nvPr>
        </p:nvGraphicFramePr>
        <p:xfrm>
          <a:off x="3341713" y="4545965"/>
          <a:ext cx="2576874" cy="7419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89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89"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2909665" y="2952179"/>
            <a:ext cx="942255" cy="6837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781873" y="2952179"/>
            <a:ext cx="504056" cy="6837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349824" y="4210903"/>
            <a:ext cx="3144" cy="2534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 flipH="1" flipV="1">
            <a:off x="3344473" y="4545965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flipH="1" flipV="1">
            <a:off x="4200796" y="4545965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flipH="1" flipV="1">
            <a:off x="5057119" y="4545965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flipH="1" flipV="1">
            <a:off x="3344473" y="4909655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flipH="1" flipV="1">
            <a:off x="4200796" y="4909655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 flipH="1" flipV="1">
            <a:off x="5057119" y="4909655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332512" y="4518292"/>
            <a:ext cx="2607702" cy="40744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332512" y="4887054"/>
            <a:ext cx="2607702" cy="40744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324" y="4613258"/>
            <a:ext cx="374845" cy="259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63" y="4613258"/>
            <a:ext cx="476820" cy="246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282" y="4608496"/>
            <a:ext cx="596786" cy="2515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842" y="4975498"/>
            <a:ext cx="357758" cy="2504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3463" y="5003626"/>
            <a:ext cx="457770" cy="2317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949" y="4976344"/>
            <a:ext cx="628649" cy="2441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 flipH="1" flipV="1">
            <a:off x="5357937" y="2528880"/>
            <a:ext cx="856323" cy="362240"/>
          </a:xfrm>
          <a:prstGeom prst="rect">
            <a:avLst/>
          </a:prstGeom>
          <a:noFill/>
          <a:ln w="60325" cap="flat" cmpd="sng" algn="ctr">
            <a:solidFill>
              <a:srgbClr val="FF0000">
                <a:alpha val="99000"/>
              </a:srgb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 flipV="1">
            <a:off x="6214260" y="2528880"/>
            <a:ext cx="856323" cy="362240"/>
          </a:xfrm>
          <a:prstGeom prst="rect">
            <a:avLst/>
          </a:prstGeom>
          <a:noFill/>
          <a:ln w="60325" cap="flat" cmpd="sng" algn="ctr">
            <a:solidFill>
              <a:srgbClr val="FF0000">
                <a:alpha val="99000"/>
              </a:srgb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flipH="1" flipV="1">
            <a:off x="7070583" y="2528880"/>
            <a:ext cx="856323" cy="362240"/>
          </a:xfrm>
          <a:prstGeom prst="rect">
            <a:avLst/>
          </a:prstGeom>
          <a:noFill/>
          <a:ln w="60325" cap="flat" cmpd="sng" algn="ctr">
            <a:solidFill>
              <a:srgbClr val="FF0000">
                <a:alpha val="99000"/>
              </a:srgb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 flipH="1" flipV="1">
            <a:off x="5362964" y="2532859"/>
            <a:ext cx="856323" cy="362240"/>
          </a:xfrm>
          <a:prstGeom prst="rect">
            <a:avLst/>
          </a:prstGeom>
          <a:noFill/>
          <a:ln w="60325" cap="flat" cmpd="sng" algn="ctr">
            <a:solidFill>
              <a:srgbClr val="FF0000">
                <a:alpha val="99000"/>
              </a:srgb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 flipH="1" flipV="1">
            <a:off x="6219287" y="2532859"/>
            <a:ext cx="856323" cy="362240"/>
          </a:xfrm>
          <a:prstGeom prst="rect">
            <a:avLst/>
          </a:prstGeom>
          <a:noFill/>
          <a:ln w="60325" cap="flat" cmpd="sng" algn="ctr">
            <a:solidFill>
              <a:srgbClr val="FF0000">
                <a:alpha val="99000"/>
              </a:srgb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flipH="1" flipV="1">
            <a:off x="7075610" y="2532859"/>
            <a:ext cx="856323" cy="362240"/>
          </a:xfrm>
          <a:prstGeom prst="rect">
            <a:avLst/>
          </a:prstGeom>
          <a:noFill/>
          <a:ln w="60325" cap="flat" cmpd="sng" algn="ctr">
            <a:solidFill>
              <a:srgbClr val="FF0000">
                <a:alpha val="99000"/>
              </a:srgbClr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134375" y="2507494"/>
            <a:ext cx="839186" cy="378397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56074" y="2501422"/>
            <a:ext cx="868783" cy="38447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6" grpId="1" animBg="1"/>
      <p:bldP spid="20" grpId="0" animBg="1"/>
      <p:bldP spid="20" grpId="1" animBg="1"/>
      <p:bldP spid="25" grpId="0" animBg="1"/>
      <p:bldP spid="25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2" grpId="0" animBg="1"/>
      <p:bldP spid="42" grpId="1" animBg="1"/>
      <p:bldP spid="43" grpId="0" animBg="1"/>
      <p:bldP spid="43" grpId="1" animBg="1"/>
      <p:bldP spid="15" grpId="0" animBg="1"/>
      <p:bldP spid="15" grpId="1" animBg="1"/>
      <p:bldP spid="19" grpId="0" animBg="1"/>
      <p:bldP spid="19" grpId="1" animBg="1"/>
      <p:bldP spid="24" grpId="0" animBg="1"/>
      <p:bldP spid="24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Inner Product (</a:t>
            </a:r>
            <a:r>
              <a:rPr lang="en-GB" dirty="0" err="1">
                <a:latin typeface="APL385 Unicode" panose="020B0709000202000203" pitchFamily="49" charset="0"/>
              </a:rPr>
              <a:t>f.g</a:t>
            </a:r>
            <a:r>
              <a:rPr lang="en-GB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71004" y="2772791"/>
          <a:ext cx="2057400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¯1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73683" y="22098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m2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3248" y="4635902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m1 </a:t>
            </a:r>
            <a:r>
              <a:rPr lang="en-GB" dirty="0">
                <a:solidFill>
                  <a:srgbClr val="00B050"/>
                </a:solidFill>
                <a:latin typeface="APL385 Unicode" panose="020B0709000202000203" pitchFamily="49" charset="0"/>
              </a:rPr>
              <a:t>+</a:t>
            </a:r>
            <a:r>
              <a:rPr lang="en-GB" dirty="0">
                <a:latin typeface="APL385 Unicode" panose="020B0709000202000203" pitchFamily="49" charset="0"/>
              </a:rPr>
              <a:t>.</a:t>
            </a:r>
            <a:r>
              <a:rPr lang="en-GB" dirty="0">
                <a:solidFill>
                  <a:srgbClr val="0070C0"/>
                </a:solidFill>
                <a:latin typeface="APL385 Unicode" panose="020B0709000202000203" pitchFamily="49" charset="0"/>
              </a:rPr>
              <a:t>×</a:t>
            </a:r>
            <a:r>
              <a:rPr lang="en-GB" dirty="0">
                <a:latin typeface="APL385 Unicode" panose="020B0709000202000203" pitchFamily="49" charset="0"/>
              </a:rPr>
              <a:t> m2</a:t>
            </a:r>
            <a:endParaRPr lang="en-GB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188364" y="2754070"/>
          <a:ext cx="14478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¯1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¯1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1178944" y="5150103"/>
          <a:ext cx="1447800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¯1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¯2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¯1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858403" y="22098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m1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871004" y="2772791"/>
            <a:ext cx="2057400" cy="355874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926246" y="2754070"/>
            <a:ext cx="709918" cy="112338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8683" y="4635902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PL385 Unicode" panose="020B0709000202000203" pitchFamily="49" charset="0"/>
              </a:rPr>
              <a:t>+</a:t>
            </a:r>
            <a:r>
              <a:rPr lang="en-GB" dirty="0">
                <a:latin typeface="APL385 Unicode" panose="020B0709000202000203" pitchFamily="49" charset="0"/>
              </a:rPr>
              <a:t>/ 1 2 0 </a:t>
            </a:r>
            <a:r>
              <a:rPr lang="en-GB" dirty="0">
                <a:solidFill>
                  <a:srgbClr val="0070C0"/>
                </a:solidFill>
                <a:latin typeface="APL385 Unicode" panose="020B0709000202000203" pitchFamily="49" charset="0"/>
              </a:rPr>
              <a:t>×</a:t>
            </a:r>
            <a:r>
              <a:rPr lang="en-GB" dirty="0">
                <a:latin typeface="APL385 Unicode" panose="020B0709000202000203" pitchFamily="49" charset="0"/>
              </a:rPr>
              <a:t> 1 2 0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912914" y="5162397"/>
            <a:ext cx="709918" cy="375692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928404" y="2950728"/>
            <a:ext cx="1407079" cy="168517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24" idx="2"/>
          </p:cNvCxnSpPr>
          <p:nvPr/>
        </p:nvCxnSpPr>
        <p:spPr bwMode="auto">
          <a:xfrm flipH="1">
            <a:off x="6783284" y="3877450"/>
            <a:ext cx="497921" cy="75845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2667000" y="5074105"/>
            <a:ext cx="1706691" cy="25385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55575" y="1542575"/>
            <a:ext cx="588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/ row </a:t>
            </a:r>
            <a:r>
              <a:rPr lang="en-GB" b="1" dirty="0">
                <a:latin typeface="APL385 Unicode" panose="020B0709000202000203" pitchFamily="49" charset="0"/>
              </a:rPr>
              <a:t>g</a:t>
            </a:r>
            <a:r>
              <a:rPr lang="en-GB" dirty="0">
                <a:latin typeface="APL385 Unicode" panose="020B0709000202000203" pitchFamily="49" charset="0"/>
              </a:rPr>
              <a:t> col</a:t>
            </a:r>
            <a:r>
              <a:rPr lang="en-GB" dirty="0">
                <a:latin typeface="+mn-lt"/>
              </a:rPr>
              <a:t> for all combinations of rows left, cols right.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0" y="5841887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APL385 Unicode" panose="020B0709000202000203" pitchFamily="49" charset="0"/>
              </a:rPr>
              <a:t>(+.× is the regular “dot product”)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1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24" grpId="0" animBg="1"/>
      <p:bldP spid="11" grpId="0"/>
      <p:bldP spid="25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Inner Product (</a:t>
            </a:r>
            <a:r>
              <a:rPr lang="en-GB" dirty="0" err="1">
                <a:latin typeface="APL385 Unicode" panose="020B0709000202000203" pitchFamily="49" charset="0"/>
              </a:rPr>
              <a:t>f.g</a:t>
            </a:r>
            <a:r>
              <a:rPr lang="en-GB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71004" y="2772791"/>
          <a:ext cx="2057400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¯1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73683" y="22098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m2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71310" y="463590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m1 </a:t>
            </a:r>
            <a:r>
              <a:rPr lang="en-GB" dirty="0">
                <a:solidFill>
                  <a:srgbClr val="00B050"/>
                </a:solidFill>
                <a:latin typeface="APL385 Unicode" panose="020B0709000202000203" pitchFamily="49" charset="0"/>
              </a:rPr>
              <a:t>+</a:t>
            </a:r>
            <a:r>
              <a:rPr lang="en-GB" dirty="0">
                <a:latin typeface="APL385 Unicode" panose="020B0709000202000203" pitchFamily="49" charset="0"/>
              </a:rPr>
              <a:t>.</a:t>
            </a:r>
            <a:r>
              <a:rPr lang="en-GB" dirty="0">
                <a:solidFill>
                  <a:srgbClr val="0070C0"/>
                </a:solidFill>
                <a:latin typeface="APL385 Unicode" panose="020B0709000202000203" pitchFamily="49" charset="0"/>
              </a:rPr>
              <a:t>=</a:t>
            </a:r>
            <a:r>
              <a:rPr lang="en-GB" dirty="0">
                <a:latin typeface="APL385 Unicode" panose="020B0709000202000203" pitchFamily="49" charset="0"/>
              </a:rPr>
              <a:t> m2</a:t>
            </a:r>
            <a:endParaRPr lang="en-GB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188364" y="2754070"/>
          <a:ext cx="14478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¯1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¯1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90528"/>
              </p:ext>
            </p:extLst>
          </p:nvPr>
        </p:nvGraphicFramePr>
        <p:xfrm>
          <a:off x="1178944" y="5150103"/>
          <a:ext cx="1447800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858403" y="22098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m1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871004" y="2772791"/>
            <a:ext cx="2057400" cy="355874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926246" y="2754070"/>
            <a:ext cx="709918" cy="112338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8683" y="463590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PL385 Unicode" panose="020B0709000202000203" pitchFamily="49" charset="0"/>
              </a:rPr>
              <a:t>+</a:t>
            </a:r>
            <a:r>
              <a:rPr lang="en-GB" dirty="0">
                <a:latin typeface="APL385 Unicode" panose="020B0709000202000203" pitchFamily="49" charset="0"/>
              </a:rPr>
              <a:t>/ 1 2 0 </a:t>
            </a:r>
            <a:r>
              <a:rPr lang="en-GB" dirty="0">
                <a:solidFill>
                  <a:srgbClr val="0070C0"/>
                </a:solidFill>
                <a:latin typeface="APL385 Unicode" panose="020B0709000202000203" pitchFamily="49" charset="0"/>
              </a:rPr>
              <a:t>=</a:t>
            </a:r>
            <a:r>
              <a:rPr lang="en-GB" dirty="0">
                <a:latin typeface="APL385 Unicode" panose="020B0709000202000203" pitchFamily="49" charset="0"/>
              </a:rPr>
              <a:t> 1 2 0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912914" y="5162397"/>
            <a:ext cx="709918" cy="375692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928404" y="2950728"/>
            <a:ext cx="1407079" cy="168517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24" idx="2"/>
          </p:cNvCxnSpPr>
          <p:nvPr/>
        </p:nvCxnSpPr>
        <p:spPr bwMode="auto">
          <a:xfrm flipH="1">
            <a:off x="6783284" y="3877450"/>
            <a:ext cx="497921" cy="75845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2667000" y="5074105"/>
            <a:ext cx="1706691" cy="25385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048000" y="5841887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APL385 Unicode" panose="020B0709000202000203" pitchFamily="49" charset="0"/>
              </a:rPr>
              <a:t>(+.= is “</a:t>
            </a:r>
            <a:r>
              <a:rPr lang="en-GB" dirty="0">
                <a:latin typeface="APL385 Unicode" panose="020B0709000202000203" pitchFamily="49" charset="0"/>
              </a:rPr>
              <a:t>count</a:t>
            </a:r>
            <a:r>
              <a:rPr lang="en-GB" sz="1800" dirty="0">
                <a:latin typeface="APL385 Unicode" panose="020B0709000202000203" pitchFamily="49" charset="0"/>
              </a:rPr>
              <a:t> of matches”)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69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"Mixed" Functions 1/4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mat ← 3 4 ⍴ ⍳12</a:t>
            </a:r>
            <a:br>
              <a:rPr lang="en-GB" sz="2000" dirty="0">
                <a:latin typeface="APL385 Unicode" panose="020B0709000202000203" pitchFamily="49" charset="0"/>
              </a:rPr>
            </a:b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40422" y="2677951"/>
          <a:ext cx="27432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4512729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0 1 0 ¯1⊖mat</a:t>
            </a:r>
            <a:endParaRPr lang="en-GB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412222" y="2830351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412222" y="3211351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418514" y="3592351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023382" y="3973351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659622" y="3973351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269222" y="3973351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955022" y="3973351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036503" y="2688821"/>
          <a:ext cx="27432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440421" y="4557003"/>
          <a:ext cx="27432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45622" y="216603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2 0 ¯1⌽mat</a:t>
            </a:r>
            <a:endParaRPr lang="en-GB" sz="2000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323528" y="1600200"/>
            <a:ext cx="4041471" cy="433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 dirty="0">
                <a:latin typeface="APL385 Unicode" panose="020B0709000202000203" pitchFamily="49" charset="0"/>
              </a:rPr>
              <a:t>Rotate: ⌽ ⊖ and ⌽[n]</a:t>
            </a:r>
            <a:br>
              <a:rPr lang="en-GB" sz="2000" kern="0" dirty="0">
                <a:latin typeface="APL385 Unicode" panose="020B0709000202000203" pitchFamily="49" charset="0"/>
              </a:rPr>
            </a:br>
            <a:endParaRPr lang="en-GB" sz="2000" kern="0" dirty="0">
              <a:latin typeface="APL385 Unicode" panose="020B0709000202000203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61591" y="4732819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65873" y="4710876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732240" y="2830351"/>
            <a:ext cx="1296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8224" y="3592351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Mixed Functions 2/4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mat ← 3 4 ⍴ ⍳12</a:t>
            </a:r>
            <a:br>
              <a:rPr lang="en-GB" sz="2000" dirty="0">
                <a:latin typeface="APL385 Unicode" panose="020B0709000202000203" pitchFamily="49" charset="0"/>
              </a:rPr>
            </a:b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40422" y="2677951"/>
          <a:ext cx="27432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455700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1↓mat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412222" y="3211351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659622" y="3973351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021822" y="3045885"/>
          <a:ext cx="1447800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445316" y="4933244"/>
          <a:ext cx="2743200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45622" y="2166034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¯2 2↑mat</a:t>
            </a:r>
            <a:endParaRPr lang="en-GB" sz="2000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364966" y="1536958"/>
            <a:ext cx="4041471" cy="433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 dirty="0">
                <a:latin typeface="APL385 Unicode" panose="020B0709000202000203" pitchFamily="49" charset="0"/>
              </a:rPr>
              <a:t>Take ↑ and Drop ↓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21822" y="2677951"/>
            <a:ext cx="2741178" cy="111685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448736" y="4563529"/>
            <a:ext cx="2741178" cy="111685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7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Mixed Functions 3/4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mat ← 3 4 ⍴ ⍳12</a:t>
            </a:r>
            <a:br>
              <a:rPr lang="en-GB" sz="2000" dirty="0">
                <a:latin typeface="APL385 Unicode" panose="020B0709000202000203" pitchFamily="49" charset="0"/>
              </a:rPr>
            </a:b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40422" y="2677951"/>
          <a:ext cx="27432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4569828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1 1⍉mat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412222" y="3211351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659622" y="3973351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021822" y="2677951"/>
          <a:ext cx="1979177" cy="149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6849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36164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36164">
                  <a:extLst>
                    <a:ext uri="{9D8B030D-6E8A-4147-A177-3AD203B41FA5}">
                      <a16:colId xmlns:a16="http://schemas.microsoft.com/office/drawing/2014/main" val="3451988715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80030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0491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440422" y="4582653"/>
          <a:ext cx="2057400" cy="3744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45622" y="2166034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⍉mat</a:t>
            </a:r>
            <a:endParaRPr lang="en-GB" sz="2000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323528" y="1568337"/>
            <a:ext cx="4041471" cy="433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 dirty="0">
                <a:latin typeface="APL385 Unicode" panose="020B0709000202000203" pitchFamily="49" charset="0"/>
              </a:rPr>
              <a:t>Transpose ⍉</a:t>
            </a:r>
          </a:p>
        </p:txBody>
      </p:sp>
      <p:sp>
        <p:nvSpPr>
          <p:cNvPr id="8" name="Rectangle 7"/>
          <p:cNvSpPr/>
          <p:nvPr/>
        </p:nvSpPr>
        <p:spPr bwMode="auto">
          <a:xfrm rot="18006978">
            <a:off x="3404410" y="2139927"/>
            <a:ext cx="420193" cy="214284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Mixed Functions 4/4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23528" y="2976692"/>
            <a:ext cx="8363272" cy="45574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a-DK" sz="8000" dirty="0">
                <a:latin typeface="APL385 Unicode" panose="020B0709000202000203" pitchFamily="49" charset="0"/>
              </a:rPr>
              <a:t>Grade (Up) ⍋</a:t>
            </a:r>
            <a:endParaRPr lang="en-GB" sz="8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323528" y="1505457"/>
            <a:ext cx="4041471" cy="433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 dirty="0" err="1">
                <a:latin typeface="APL385 Unicode" panose="020B0709000202000203" pitchFamily="49" charset="0"/>
              </a:rPr>
              <a:t>IndexOf</a:t>
            </a:r>
            <a:r>
              <a:rPr lang="en-GB" sz="2000" kern="0" dirty="0">
                <a:latin typeface="APL385 Unicode" panose="020B0709000202000203" pitchFamily="49" charset="0"/>
              </a:rPr>
              <a:t> 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1971837"/>
            <a:ext cx="4031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      3 1 4 1 5 9 ⍳ 1 2 3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2 7 1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6772" y="3428024"/>
            <a:ext cx="6340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     ⍋3 1 4 1 5 9 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2 4 1 3 5 6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     {⍵[⍋⍵]}3 1 4 1 5 9 ⍝ index by grade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1 1 3 4 5 9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23528" y="4921251"/>
            <a:ext cx="8363272" cy="455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‐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8000" dirty="0">
                <a:latin typeface="APL385 Unicode" panose="020B0709000202000203" pitchFamily="49" charset="0"/>
              </a:rPr>
              <a:t>Membership ∊</a:t>
            </a:r>
            <a:endParaRPr lang="en-GB" sz="8000" dirty="0">
              <a:latin typeface="APL385 Unicode" panose="020B0709000202000203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3806" y="5371921"/>
            <a:ext cx="4339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     'HELLO WORLD'∊'AEIOU' </a:t>
            </a:r>
          </a:p>
          <a:p>
            <a:r>
              <a:rPr lang="da-DK" sz="2000" dirty="0">
                <a:latin typeface="APL385 Unicode" panose="020B0709000202000203" pitchFamily="49" charset="0"/>
              </a:rPr>
              <a:t>0 1 0 0 1 0 0 1 0 0 0</a:t>
            </a:r>
            <a:endParaRPr lang="en-GB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/>
      <p:bldP spid="12" grpId="0"/>
      <p:bldP spid="8" grpId="0" uiExpand="1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Ma, No Loops!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/>
              <a:t>The </a:t>
            </a:r>
            <a:r>
              <a:rPr lang="da-DK" sz="2000" dirty="0" err="1"/>
              <a:t>fact</a:t>
            </a:r>
            <a:r>
              <a:rPr lang="da-DK" sz="2000" dirty="0"/>
              <a:t> </a:t>
            </a:r>
            <a:r>
              <a:rPr lang="da-DK" sz="2000" dirty="0" err="1"/>
              <a:t>that</a:t>
            </a:r>
            <a:r>
              <a:rPr lang="da-DK" sz="2000" dirty="0"/>
              <a:t> </a:t>
            </a:r>
            <a:r>
              <a:rPr lang="da-DK" sz="2000" i="1" dirty="0" err="1"/>
              <a:t>map</a:t>
            </a:r>
            <a:r>
              <a:rPr lang="da-DK" sz="2000" dirty="0"/>
              <a:t> is implicit, and </a:t>
            </a:r>
            <a:r>
              <a:rPr lang="da-DK" sz="2000" i="1" dirty="0" err="1"/>
              <a:t>indexing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be</a:t>
            </a:r>
            <a:r>
              <a:rPr lang="da-DK" sz="2000" dirty="0"/>
              <a:t> done </a:t>
            </a:r>
            <a:r>
              <a:rPr lang="da-DK" sz="2000" dirty="0" err="1"/>
              <a:t>using</a:t>
            </a:r>
            <a:r>
              <a:rPr lang="da-DK" sz="2000" dirty="0"/>
              <a:t> arrays, </a:t>
            </a:r>
            <a:r>
              <a:rPr lang="da-DK" sz="2000" dirty="0" err="1"/>
              <a:t>encourages</a:t>
            </a:r>
            <a:r>
              <a:rPr lang="da-DK" sz="2000" dirty="0"/>
              <a:t> ”switch </a:t>
            </a:r>
            <a:r>
              <a:rPr lang="da-DK" sz="2000" dirty="0" err="1"/>
              <a:t>free</a:t>
            </a:r>
            <a:r>
              <a:rPr lang="da-DK" sz="2000" dirty="0"/>
              <a:t>” </a:t>
            </a:r>
            <a:r>
              <a:rPr lang="da-DK" sz="2000" dirty="0" err="1"/>
              <a:t>logic</a:t>
            </a:r>
            <a:r>
              <a:rPr lang="da-DK" sz="2000" dirty="0"/>
              <a:t>. </a:t>
            </a:r>
            <a:r>
              <a:rPr lang="da-DK" sz="2000" dirty="0" err="1"/>
              <a:t>Your</a:t>
            </a:r>
            <a:r>
              <a:rPr lang="da-DK" sz="2000" dirty="0"/>
              <a:t> data </a:t>
            </a:r>
            <a:r>
              <a:rPr lang="da-DK" sz="2000" dirty="0" err="1"/>
              <a:t>structure</a:t>
            </a:r>
            <a:r>
              <a:rPr lang="da-DK" sz="2000" dirty="0"/>
              <a:t> </a:t>
            </a:r>
            <a:r>
              <a:rPr lang="da-DK" sz="2000" dirty="0" err="1"/>
              <a:t>acts</a:t>
            </a:r>
            <a:r>
              <a:rPr lang="da-DK" sz="2000" dirty="0"/>
              <a:t> as a ”</a:t>
            </a:r>
            <a:r>
              <a:rPr lang="da-DK" sz="2000" dirty="0" err="1"/>
              <a:t>control</a:t>
            </a:r>
            <a:r>
              <a:rPr lang="da-DK" sz="2000" dirty="0"/>
              <a:t> </a:t>
            </a:r>
            <a:r>
              <a:rPr lang="da-DK" sz="2000" dirty="0" err="1"/>
              <a:t>structure</a:t>
            </a:r>
            <a:r>
              <a:rPr lang="da-DK" sz="2000" dirty="0"/>
              <a:t>”: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93791"/>
              </p:ext>
            </p:extLst>
          </p:nvPr>
        </p:nvGraphicFramePr>
        <p:xfrm>
          <a:off x="290977" y="2708920"/>
          <a:ext cx="8617865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APL385 Unicode" panose="020B0709000202000203" pitchFamily="49" charset="0"/>
                        </a:rPr>
                        <a:t>    data←2</a:t>
                      </a:r>
                      <a:r>
                        <a:rPr lang="da-DK" sz="1800" baseline="0" dirty="0">
                          <a:latin typeface="APL385 Unicode" panose="020B0709000202000203" pitchFamily="49" charset="0"/>
                        </a:rPr>
                        <a:t> 7 15 60</a:t>
                      </a:r>
                      <a:br>
                        <a:rPr lang="da-DK" sz="1800" dirty="0">
                          <a:latin typeface="APL385 Unicode" panose="020B0709000202000203" pitchFamily="49" charset="0"/>
                        </a:rPr>
                      </a:br>
                      <a:r>
                        <a:rPr lang="da-DK" sz="1800" dirty="0">
                          <a:latin typeface="APL385 Unicode" panose="020B0709000202000203" pitchFamily="49" charset="0"/>
                        </a:rPr>
                        <a:t>    data ⌈ 5</a:t>
                      </a:r>
                      <a:br>
                        <a:rPr lang="da-DK" sz="1800" dirty="0">
                          <a:latin typeface="APL385 Unicode" panose="020B0709000202000203" pitchFamily="49" charset="0"/>
                        </a:rPr>
                      </a:br>
                      <a:r>
                        <a:rPr lang="da-DK" sz="1800" dirty="0">
                          <a:latin typeface="APL385 Unicode" panose="020B0709000202000203" pitchFamily="49" charset="0"/>
                        </a:rPr>
                        <a:t>5 7</a:t>
                      </a:r>
                      <a:r>
                        <a:rPr lang="da-DK" sz="1800" baseline="0" dirty="0">
                          <a:latin typeface="APL385 Unicode" panose="020B0709000202000203" pitchFamily="49" charset="0"/>
                        </a:rPr>
                        <a:t> 15 60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+mn-lt"/>
                        </a:rPr>
                        <a:t>if data[i]&gt;5 </a:t>
                      </a:r>
                      <a:br>
                        <a:rPr lang="da-DK" sz="1800" dirty="0">
                          <a:latin typeface="+mn-lt"/>
                        </a:rPr>
                      </a:br>
                      <a:r>
                        <a:rPr lang="da-DK" sz="1800" dirty="0" err="1">
                          <a:latin typeface="+mn-lt"/>
                        </a:rPr>
                        <a:t>then</a:t>
                      </a:r>
                      <a:r>
                        <a:rPr lang="da-DK" sz="1800" dirty="0">
                          <a:latin typeface="+mn-lt"/>
                        </a:rPr>
                        <a:t> data[i] </a:t>
                      </a:r>
                      <a:r>
                        <a:rPr lang="da-DK" sz="1800" dirty="0" err="1">
                          <a:latin typeface="+mn-lt"/>
                        </a:rPr>
                        <a:t>else</a:t>
                      </a:r>
                      <a:r>
                        <a:rPr lang="da-DK" sz="1800" dirty="0">
                          <a:latin typeface="+mn-lt"/>
                        </a:rPr>
                        <a:t> 5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APL385 Unicode" panose="020B0709000202000203" pitchFamily="49" charset="0"/>
                        </a:rPr>
                        <a:t>    data + data ∊ 3 7 15</a:t>
                      </a:r>
                      <a:br>
                        <a:rPr lang="da-DK" sz="1800" dirty="0">
                          <a:latin typeface="APL385 Unicode" panose="020B0709000202000203" pitchFamily="49" charset="0"/>
                        </a:rPr>
                      </a:br>
                      <a:r>
                        <a:rPr lang="da-DK" sz="1800" dirty="0">
                          <a:latin typeface="APL385 Unicode" panose="020B0709000202000203" pitchFamily="49" charset="0"/>
                        </a:rPr>
                        <a:t>2 8</a:t>
                      </a:r>
                      <a:r>
                        <a:rPr lang="da-DK" sz="1800" baseline="0" dirty="0">
                          <a:latin typeface="APL385 Unicode" panose="020B0709000202000203" pitchFamily="49" charset="0"/>
                        </a:rPr>
                        <a:t> 16 60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Increment where data[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 is</a:t>
                      </a:r>
                      <a:r>
                        <a:rPr lang="en-US" baseline="0" dirty="0"/>
                        <a:t> in [3,7,15].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   (x × mask) + y × ~mask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mask[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 then x else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L385 Unicode" panose="020B0709000202000203" pitchFamily="49" charset="0"/>
                        </a:rPr>
                        <a:t>    ages←</a:t>
                      </a:r>
                      <a:r>
                        <a:rPr lang="da-DK" sz="1800" dirty="0">
                          <a:latin typeface="APL385 Unicode" panose="020B0709000202000203" pitchFamily="49" charset="0"/>
                        </a:rPr>
                        <a:t>'child' 'young' '20s' 'old'</a:t>
                      </a:r>
                      <a:br>
                        <a:rPr lang="da-DK" sz="1800" dirty="0">
                          <a:latin typeface="APL385 Unicode" panose="020B0709000202000203" pitchFamily="49" charset="0"/>
                        </a:rPr>
                      </a:br>
                      <a:r>
                        <a:rPr lang="da-DK" sz="1800" dirty="0">
                          <a:latin typeface="APL385 Unicode" panose="020B0709000202000203" pitchFamily="49" charset="0"/>
                        </a:rPr>
                        <a:t>    ages[1⌈4⌊ ⌈data÷10]</a:t>
                      </a:r>
                      <a:br>
                        <a:rPr lang="da-DK" sz="1800" dirty="0">
                          <a:latin typeface="APL385 Unicode" panose="020B0709000202000203" pitchFamily="49" charset="0"/>
                        </a:rPr>
                      </a:br>
                      <a:r>
                        <a:rPr lang="da-DK" sz="1800" dirty="0">
                          <a:latin typeface="APL385 Unicode" panose="020B0709000202000203" pitchFamily="49" charset="0"/>
                        </a:rPr>
                        <a:t> child  child  young  old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“bucketing”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830" y="5945129"/>
            <a:ext cx="7125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NB: This stuff is *really* easy for a compiler to </a:t>
            </a:r>
            <a:r>
              <a:rPr lang="en-US" sz="2000" b="1" dirty="0" err="1">
                <a:latin typeface="+mn-lt"/>
              </a:rPr>
              <a:t>parallelise</a:t>
            </a:r>
            <a:endParaRPr lang="en-US" sz="2000" b="1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9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Basic [Parallel] Forms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000" dirty="0"/>
              <a:t>The following forms have existed since the beginning:</a:t>
            </a:r>
            <a:br>
              <a:rPr lang="en-GB" sz="2000" dirty="0"/>
            </a:br>
            <a:r>
              <a:rPr lang="en-GB" sz="2000" dirty="0"/>
              <a:t> </a:t>
            </a:r>
          </a:p>
          <a:p>
            <a:pPr lvl="0"/>
            <a:r>
              <a:rPr lang="en-GB" sz="2000" dirty="0"/>
              <a:t>Scalar functions:</a:t>
            </a:r>
            <a:br>
              <a:rPr lang="en-GB" sz="2000" dirty="0"/>
            </a:br>
            <a:r>
              <a:rPr lang="en-GB" sz="2000" dirty="0">
                <a:latin typeface="APL385 Unicode" panose="020B0709000202000203" pitchFamily="49" charset="0"/>
              </a:rPr>
              <a:t>+-×÷| *⍟ ⌈⌊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&lt;≤=≥&gt;≠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∧∨ ⍲⍱ ~</a:t>
            </a:r>
            <a:br>
              <a:rPr lang="en-GB" sz="2000" dirty="0"/>
            </a:br>
            <a:r>
              <a:rPr lang="en-GB" sz="2000" dirty="0">
                <a:latin typeface="APL385 Unicode" panose="020B0709000202000203" pitchFamily="49" charset="0"/>
              </a:rPr>
              <a:t>○! ?(roll)</a:t>
            </a:r>
            <a:br>
              <a:rPr lang="en-GB" sz="2000" dirty="0">
                <a:latin typeface="APL385 Unicode" panose="020B0709000202000203" pitchFamily="49" charset="0"/>
              </a:rPr>
            </a:br>
            <a:endParaRPr lang="en-GB" sz="2000" dirty="0"/>
          </a:p>
          <a:p>
            <a:pPr lvl="0"/>
            <a:r>
              <a:rPr lang="en-GB" sz="2000" dirty="0"/>
              <a:t>Reduction: </a:t>
            </a:r>
            <a:r>
              <a:rPr lang="en-GB" sz="2000" dirty="0">
                <a:latin typeface="APL385 Unicode" panose="020B0709000202000203" pitchFamily="49" charset="0"/>
              </a:rPr>
              <a:t>/⌿</a:t>
            </a:r>
            <a:r>
              <a:rPr lang="en-GB" sz="2000" dirty="0"/>
              <a:t>          and Scan: </a:t>
            </a:r>
            <a:r>
              <a:rPr lang="en-GB" sz="2000" dirty="0">
                <a:latin typeface="APL385 Unicode" panose="020B0709000202000203" pitchFamily="49" charset="0"/>
              </a:rPr>
              <a:t>\⍀</a:t>
            </a:r>
            <a:endParaRPr lang="en-GB" sz="2000" dirty="0"/>
          </a:p>
          <a:p>
            <a:pPr lvl="0"/>
            <a:r>
              <a:rPr lang="en-GB" sz="2000" dirty="0"/>
              <a:t>Outer Product:  </a:t>
            </a:r>
            <a:r>
              <a:rPr lang="en-GB" sz="2000" dirty="0">
                <a:latin typeface="APL385 Unicode" panose="020B0709000202000203" pitchFamily="49" charset="0"/>
              </a:rPr>
              <a:t>∘.f</a:t>
            </a:r>
          </a:p>
          <a:p>
            <a:pPr lvl="0"/>
            <a:r>
              <a:rPr lang="en-GB" sz="2000" dirty="0"/>
              <a:t>Inner Product (rows-left vs cols-right):   </a:t>
            </a:r>
            <a:r>
              <a:rPr lang="en-GB" sz="2000" dirty="0" err="1">
                <a:latin typeface="APL385 Unicode" panose="020B0709000202000203" pitchFamily="49" charset="0"/>
              </a:rPr>
              <a:t>f.g</a:t>
            </a:r>
            <a:r>
              <a:rPr lang="en-GB" sz="2000" dirty="0"/>
              <a:t>   and   </a:t>
            </a:r>
            <a:r>
              <a:rPr lang="en-GB" sz="2000" dirty="0">
                <a:latin typeface="APL385 Unicode" panose="020B0709000202000203" pitchFamily="49" charset="0"/>
              </a:rPr>
              <a:t>⊥</a:t>
            </a:r>
          </a:p>
          <a:p>
            <a:pPr lvl="0"/>
            <a:r>
              <a:rPr lang="en-GB" sz="2000" dirty="0"/>
              <a:t>“Mixed”:   </a:t>
            </a:r>
            <a:r>
              <a:rPr lang="en-GB" sz="2000" dirty="0">
                <a:latin typeface="APL385 Unicode" panose="020B0709000202000203" pitchFamily="49" charset="0"/>
              </a:rPr>
              <a:t>⌹⊤ ⍴,↑↓ ⍳∊⍒⍋ ⌽⍉⊖ ?</a:t>
            </a:r>
            <a:r>
              <a:rPr lang="en-GB" sz="2000" dirty="0"/>
              <a:t>(deal)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07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User-defined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Lambdas, aka “</a:t>
            </a:r>
            <a:r>
              <a:rPr lang="en-GB" sz="2400" dirty="0" err="1"/>
              <a:t>dfns</a:t>
            </a:r>
            <a:r>
              <a:rPr lang="en-GB" sz="2400" dirty="0"/>
              <a:t>” provide a lexically scoped, functional form of functions in APL.</a:t>
            </a:r>
          </a:p>
          <a:p>
            <a:pPr marL="0" indent="0">
              <a:buNone/>
            </a:pPr>
            <a:r>
              <a:rPr lang="en-GB" sz="2400" dirty="0"/>
              <a:t>Alternative to procedural style of coding from 1966 APL.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en-GB" sz="2400" dirty="0" err="1">
                <a:latin typeface="APL385 Unicode" panose="020B0709000202000203" pitchFamily="49" charset="0"/>
              </a:rPr>
              <a:t>plusdouble</a:t>
            </a:r>
            <a:r>
              <a:rPr lang="en-GB" sz="2400" dirty="0">
                <a:latin typeface="APL385 Unicode" panose="020B0709000202000203" pitchFamily="49" charset="0"/>
              </a:rPr>
              <a:t>←{⍺+2×⍵} ⍝ left </a:t>
            </a:r>
            <a:r>
              <a:rPr lang="en-GB" sz="2400" dirty="0" err="1">
                <a:latin typeface="APL385 Unicode" panose="020B0709000202000203" pitchFamily="49" charset="0"/>
              </a:rPr>
              <a:t>arg</a:t>
            </a:r>
            <a:r>
              <a:rPr lang="en-GB" sz="2400" dirty="0">
                <a:latin typeface="APL385 Unicode" panose="020B0709000202000203" pitchFamily="49" charset="0"/>
              </a:rPr>
              <a:t> + two times right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>
                <a:latin typeface="APL385 Unicode" panose="020B0709000202000203" pitchFamily="49" charset="0"/>
              </a:rPr>
              <a:t>fibonacci</a:t>
            </a:r>
            <a:r>
              <a:rPr lang="en-GB" sz="2400" dirty="0">
                <a:latin typeface="APL385 Unicode" panose="020B0709000202000203" pitchFamily="49" charset="0"/>
              </a:rPr>
              <a:t>←{     ⍝ Tail-recursive Fibonacci.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⍺←0 1      ⍝ Default left argument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⍵=0: ⍬⍴⍺   ⍝ If ⍵=0, return 1</a:t>
            </a:r>
            <a:r>
              <a:rPr lang="en-GB" sz="2400" baseline="30000" dirty="0">
                <a:latin typeface="APL385 Unicode" panose="020B0709000202000203" pitchFamily="49" charset="0"/>
              </a:rPr>
              <a:t>st</a:t>
            </a:r>
            <a:r>
              <a:rPr lang="en-GB" sz="2400" dirty="0">
                <a:latin typeface="APL385 Unicode" panose="020B0709000202000203" pitchFamily="49" charset="0"/>
              </a:rPr>
              <a:t> item of ⍺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(1↓⍺,+/⍺) ∇ ⍵-1 ⍝ Tail recursion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}</a:t>
            </a:r>
            <a:br>
              <a:rPr lang="en-GB" sz="2000" dirty="0">
                <a:latin typeface="APL385 Unicode" panose="020B0709000202000203" pitchFamily="49" charset="0"/>
              </a:rPr>
            </a:b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9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281339"/>
          </a:xfrm>
        </p:spPr>
        <p:txBody>
          <a:bodyPr/>
          <a:lstStyle/>
          <a:p>
            <a:r>
              <a:rPr lang="da-DK" dirty="0"/>
              <a:t>50-Year-Old Constructs for Parallel Programing: a Brief Introduction to APL</a:t>
            </a:r>
          </a:p>
          <a:p>
            <a:r>
              <a:rPr lang="da-DK" dirty="0"/>
              <a:t>Some recent additions of </a:t>
            </a:r>
            <a:br>
              <a:rPr lang="da-DK" dirty="0"/>
            </a:br>
            <a:r>
              <a:rPr lang="da-DK" dirty="0"/>
              <a:t>parallel and asynchronous extensions</a:t>
            </a:r>
            <a:br>
              <a:rPr lang="da-DK" dirty="0"/>
            </a:br>
            <a:r>
              <a:rPr lang="da-DK" dirty="0"/>
              <a:t>to the Dyalog APL dialect of APL</a:t>
            </a:r>
          </a:p>
          <a:p>
            <a:r>
              <a:rPr lang="da-DK" dirty="0"/>
              <a:t>A very short demo - if I don't talk too much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7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Syntax of APL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02686"/>
              </p:ext>
            </p:extLst>
          </p:nvPr>
        </p:nvGraphicFramePr>
        <p:xfrm>
          <a:off x="228600" y="2133600"/>
          <a:ext cx="8686800" cy="32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600" dirty="0" err="1"/>
                        <a:t>Syntactical</a:t>
                      </a:r>
                      <a:r>
                        <a:rPr lang="da-DK" sz="1600" dirty="0"/>
                        <a:t> 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/>
                        <a:t>Result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PL385 Unicode" panose="020B0709000202000203" pitchFamily="49" charset="0"/>
                        </a:rPr>
                        <a:t>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PL385 Unicode" panose="020B0709000202000203" pitchFamily="49" charset="0"/>
                        </a:rPr>
                        <a:t>1 3.1415 1.2E18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APL385 Unicode" panose="020B0709000202000203" pitchFamily="49" charset="0"/>
                        </a:rPr>
                        <a:t>function</a:t>
                      </a: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 argument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⍳</a:t>
                      </a: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 6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1</a:t>
                      </a:r>
                      <a:r>
                        <a:rPr lang="da-DK" sz="1600" baseline="0" dirty="0">
                          <a:latin typeface="APL385 Unicode" panose="020B0709000202000203" pitchFamily="49" charset="0"/>
                        </a:rPr>
                        <a:t> 2 3 4 5 6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left-arg  </a:t>
                      </a:r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function</a:t>
                      </a: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 right-arg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1 2 3 </a:t>
                      </a:r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×</a:t>
                      </a:r>
                      <a:r>
                        <a:rPr lang="da-DK" sz="1600" baseline="0" dirty="0">
                          <a:latin typeface="APL385 Unicode" panose="020B0709000202000203" pitchFamily="49" charset="0"/>
                        </a:rPr>
                        <a:t> 1 10 100</a:t>
                      </a:r>
                      <a:br>
                        <a:rPr lang="da-DK" sz="1600" baseline="0" dirty="0">
                          <a:latin typeface="APL385 Unicode" panose="020B0709000202000203" pitchFamily="49" charset="0"/>
                        </a:rPr>
                      </a:br>
                      <a:r>
                        <a:rPr lang="da-DK" sz="1600" baseline="0" dirty="0">
                          <a:latin typeface="APL385 Unicode" panose="020B0709000202000203" pitchFamily="49" charset="0"/>
                        </a:rPr>
                        <a:t>1 plusdouble 2 3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1 20 300</a:t>
                      </a:r>
                      <a:br>
                        <a:rPr lang="da-DK" sz="1600" dirty="0">
                          <a:latin typeface="APL385 Unicode" panose="020B0709000202000203" pitchFamily="49" charset="0"/>
                        </a:rPr>
                      </a:b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5 7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operand   </a:t>
                      </a:r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operator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  ×</a:t>
                      </a:r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/</a:t>
                      </a: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 1 2 3 4 5 6</a:t>
                      </a:r>
                      <a:br>
                        <a:rPr lang="da-DK" sz="1600" dirty="0">
                          <a:latin typeface="APL385 Unicode" panose="020B0709000202000203" pitchFamily="49" charset="0"/>
                        </a:rPr>
                      </a:b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2 +</a:t>
                      </a:r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/</a:t>
                      </a: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 1 2 3 4 5 6</a:t>
                      </a:r>
                      <a:br>
                        <a:rPr lang="da-DK" sz="1600" dirty="0">
                          <a:latin typeface="APL385 Unicode" panose="020B0709000202000203" pitchFamily="49" charset="0"/>
                        </a:rPr>
                      </a:b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plusdouble</a:t>
                      </a:r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/</a:t>
                      </a: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1 2 3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720</a:t>
                      </a:r>
                      <a:br>
                        <a:rPr lang="da-DK" sz="1600" dirty="0">
                          <a:latin typeface="APL385 Unicode" panose="020B0709000202000203" pitchFamily="49" charset="0"/>
                        </a:rPr>
                      </a:b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3 5 7 9 11</a:t>
                      </a:r>
                      <a:br>
                        <a:rPr lang="da-DK" sz="1600" dirty="0">
                          <a:latin typeface="APL385 Unicode" panose="020B0709000202000203" pitchFamily="49" charset="0"/>
                        </a:rPr>
                      </a:b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17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left-opnd</a:t>
                      </a:r>
                      <a:r>
                        <a:rPr lang="da-DK" sz="1600" baseline="0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da-DK" sz="1600" b="1" baseline="0" dirty="0">
                          <a:latin typeface="APL385 Unicode" panose="020B0709000202000203" pitchFamily="49" charset="0"/>
                        </a:rPr>
                        <a:t>operator</a:t>
                      </a:r>
                      <a:r>
                        <a:rPr lang="da-DK" sz="1600" baseline="0" dirty="0">
                          <a:latin typeface="APL385 Unicode" panose="020B0709000202000203" pitchFamily="49" charset="0"/>
                        </a:rPr>
                        <a:t> right-opnd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1 0 2</a:t>
                      </a:r>
                      <a:r>
                        <a:rPr lang="da-DK" sz="1600" baseline="0" dirty="0">
                          <a:latin typeface="APL385 Unicode" panose="020B0709000202000203" pitchFamily="49" charset="0"/>
                        </a:rPr>
                        <a:t> +</a:t>
                      </a:r>
                      <a:r>
                        <a:rPr lang="da-DK" sz="1600" b="1" baseline="0" dirty="0">
                          <a:latin typeface="APL385 Unicode" panose="020B0709000202000203" pitchFamily="49" charset="0"/>
                        </a:rPr>
                        <a:t>.</a:t>
                      </a:r>
                      <a:r>
                        <a:rPr lang="da-DK" sz="1600" baseline="0" dirty="0">
                          <a:latin typeface="APL385 Unicode" panose="020B0709000202000203" pitchFamily="49" charset="0"/>
                        </a:rPr>
                        <a:t>× 1 2 3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7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array</a:t>
                      </a:r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[indices]</a:t>
                      </a:r>
                      <a:endParaRPr lang="en-US" sz="1600" b="1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'ABCDEF'</a:t>
                      </a:r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[</a:t>
                      </a:r>
                      <a:r>
                        <a:rPr lang="da-DK" sz="1600" dirty="0">
                          <a:latin typeface="APL385 Unicode" panose="020B0709000202000203" pitchFamily="49" charset="0"/>
                        </a:rPr>
                        <a:t>2 5 5 6</a:t>
                      </a:r>
                      <a:r>
                        <a:rPr lang="da-DK" sz="1600" b="1" dirty="0">
                          <a:latin typeface="APL385 Unicode" panose="020B0709000202000203" pitchFamily="49" charset="0"/>
                        </a:rPr>
                        <a:t>]</a:t>
                      </a:r>
                      <a:endParaRPr lang="en-US" sz="1600" b="1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PL385 Unicode" panose="020B0709000202000203" pitchFamily="49" charset="0"/>
                        </a:rPr>
                        <a:t>BEEF</a:t>
                      </a:r>
                      <a:endParaRPr lang="en-US" sz="1600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0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1982: Nested Arrays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09659" y="1742082"/>
            <a:ext cx="8363272" cy="4525963"/>
          </a:xfrm>
        </p:spPr>
        <p:txBody>
          <a:bodyPr/>
          <a:lstStyle/>
          <a:p>
            <a:r>
              <a:rPr lang="en-GB" sz="2400" dirty="0"/>
              <a:t>APL2: Any item of an array can be another array</a:t>
            </a:r>
          </a:p>
          <a:p>
            <a:r>
              <a:rPr lang="en-GB" sz="2400" dirty="0"/>
              <a:t>Scalar functions “pervade”:</a:t>
            </a:r>
          </a:p>
          <a:p>
            <a:pPr marL="0" indent="0">
              <a:buNone/>
            </a:pPr>
            <a:br>
              <a:rPr lang="en-GB" sz="1100" dirty="0"/>
            </a:br>
            <a:r>
              <a:rPr lang="en-GB" sz="2000" dirty="0"/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(1 2 3) 10 × (4 5 6) (7 (8 9))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┌───────┬──────────┐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│4 10 18│┌──┬─────┐│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       ││70│80 90││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       │└──┴─────┘│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└───────┴──────────┘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715480" y="3132622"/>
            <a:ext cx="104259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819740" y="3140968"/>
            <a:ext cx="1994452" cy="22025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634791" y="3127728"/>
            <a:ext cx="309727" cy="23349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061650" y="3150448"/>
            <a:ext cx="2047942" cy="21077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299592" y="3132622"/>
            <a:ext cx="99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280792" y="3127728"/>
            <a:ext cx="990600" cy="489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499992" y="3140968"/>
            <a:ext cx="1219200" cy="97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517660" y="3127728"/>
            <a:ext cx="257792" cy="192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34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Each Operator (</a:t>
            </a:r>
            <a:r>
              <a:rPr lang="da-DK" dirty="0">
                <a:latin typeface="APL385 Unicode" panose="020B0709000202000203" pitchFamily="49" charset="0"/>
              </a:rPr>
              <a:t>¨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The “Each” operator </a:t>
            </a:r>
            <a:r>
              <a:rPr lang="en-GB" sz="2000" dirty="0">
                <a:latin typeface="APL385 Unicode" panose="020B0709000202000203" pitchFamily="49" charset="0"/>
              </a:rPr>
              <a:t>¨</a:t>
            </a:r>
            <a:r>
              <a:rPr lang="en-GB" sz="2000" dirty="0"/>
              <a:t> maps “non-scalar” functions. </a:t>
            </a:r>
          </a:p>
          <a:p>
            <a:r>
              <a:rPr lang="en-GB" sz="2000" dirty="0"/>
              <a:t>For example, </a:t>
            </a:r>
            <a:r>
              <a:rPr lang="en-GB" sz="2000" dirty="0">
                <a:latin typeface="APL385 Unicode" panose="020B0709000202000203" pitchFamily="49" charset="0"/>
              </a:rPr>
              <a:t>+/</a:t>
            </a:r>
            <a:r>
              <a:rPr lang="en-GB" sz="2000" dirty="0"/>
              <a:t> reduces vectors so:</a:t>
            </a: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+/ (4 5 6) (7 8 9) ⍝ ←→ (4 5 6)+(7 8 9)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11 13 15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>
                <a:latin typeface="APL385 Unicode" panose="020B0709000202000203" pitchFamily="49" charset="0"/>
              </a:rPr>
              <a:t>+/¨</a:t>
            </a:r>
            <a:r>
              <a:rPr lang="en-GB" sz="2000" dirty="0"/>
              <a:t> (plus reduce each) will sum </a:t>
            </a:r>
            <a:r>
              <a:rPr lang="en-GB" sz="2000" b="1" i="1" dirty="0"/>
              <a:t>each</a:t>
            </a:r>
            <a:r>
              <a:rPr lang="en-GB" sz="2000" dirty="0"/>
              <a:t> top-level item: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+/¨ (4 5 6) (7 8 9) ⍝ ←→ (4+5+6) (7+8+9)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15 24</a:t>
            </a:r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4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Recent Extensions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92" y="1628800"/>
            <a:ext cx="8363272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Modern APL has introduced additional high-order functions and combinators:</a:t>
            </a:r>
          </a:p>
          <a:p>
            <a:r>
              <a:rPr lang="da-DK" sz="2400" dirty="0"/>
              <a:t>Function trains (</a:t>
            </a:r>
            <a:r>
              <a:rPr lang="da-DK" sz="2400" dirty="0">
                <a:latin typeface="APL385 Unicode" panose="020B0709000202000203" pitchFamily="49" charset="0"/>
              </a:rPr>
              <a:t>f + g</a:t>
            </a:r>
            <a:r>
              <a:rPr lang="da-DK" sz="2400" dirty="0"/>
              <a:t>)</a:t>
            </a:r>
          </a:p>
          <a:p>
            <a:r>
              <a:rPr lang="da-DK" sz="2400" dirty="0"/>
              <a:t>Power (</a:t>
            </a:r>
            <a:r>
              <a:rPr lang="da-DK" sz="2400" dirty="0">
                <a:latin typeface="APL385 Unicode" panose="020B0709000202000203" pitchFamily="49" charset="0"/>
              </a:rPr>
              <a:t>⍣</a:t>
            </a:r>
            <a:r>
              <a:rPr lang="da-DK" sz="2400" dirty="0"/>
              <a:t>) applies a function repeatedly</a:t>
            </a:r>
          </a:p>
          <a:p>
            <a:r>
              <a:rPr lang="da-DK" sz="2400" dirty="0"/>
              <a:t>Rank (</a:t>
            </a:r>
            <a:r>
              <a:rPr lang="da-DK" sz="2400" dirty="0">
                <a:latin typeface="APL385 Unicode" panose="020B0709000202000203" pitchFamily="49" charset="0"/>
              </a:rPr>
              <a:t>⍤</a:t>
            </a:r>
            <a:r>
              <a:rPr lang="da-DK" sz="2400" dirty="0"/>
              <a:t>) breaks arguments into sub-arrays of specified ranks</a:t>
            </a:r>
          </a:p>
          <a:p>
            <a:r>
              <a:rPr lang="da-DK" sz="2400" dirty="0"/>
              <a:t>Key (</a:t>
            </a:r>
            <a:r>
              <a:rPr lang="da-DK" sz="2400" dirty="0">
                <a:latin typeface="APL385 Unicode" panose="020B0709000202000203" pitchFamily="49" charset="0"/>
              </a:rPr>
              <a:t>⌸</a:t>
            </a:r>
            <a:r>
              <a:rPr lang="da-DK" sz="2400" dirty="0"/>
              <a:t>) uses values found in one argument to partition another</a:t>
            </a:r>
          </a:p>
          <a:p>
            <a:r>
              <a:rPr lang="da-DK" sz="2400" dirty="0"/>
              <a:t>Stencil (</a:t>
            </a:r>
            <a:r>
              <a:rPr lang="da-DK" sz="2400" dirty="0">
                <a:latin typeface="APL385 Unicode" panose="020B0709000202000203" pitchFamily="49" charset="0"/>
              </a:rPr>
              <a:t>⌺</a:t>
            </a:r>
            <a:r>
              <a:rPr lang="da-DK" sz="2400" dirty="0"/>
              <a:t>) applies a function to ”neighborhoods” of each item of an array</a:t>
            </a:r>
          </a:p>
          <a:p>
            <a:pPr marL="0" indent="0">
              <a:buNone/>
            </a:pPr>
            <a:r>
              <a:rPr lang="da-DK" sz="2400" dirty="0"/>
              <a:t>Function application using such operators can be highly optimised and parallelised by compilers (AND interpreters).</a:t>
            </a:r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5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“Function Trains”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“Atop”: </a:t>
            </a:r>
            <a:r>
              <a:rPr lang="en-GB" sz="2000" b="1" dirty="0">
                <a:latin typeface="APL385 Unicode" panose="020B0709000202000203" pitchFamily="49" charset="0"/>
              </a:rPr>
              <a:t>(f g)</a:t>
            </a:r>
            <a:br>
              <a:rPr lang="en-GB" sz="2000" dirty="0"/>
            </a:br>
            <a:br>
              <a:rPr lang="en-GB" sz="200" dirty="0"/>
            </a:br>
            <a:r>
              <a:rPr lang="en-GB" sz="1100" dirty="0"/>
              <a:t>              </a:t>
            </a:r>
            <a:r>
              <a:rPr lang="en-GB" sz="2000" dirty="0">
                <a:latin typeface="APL385 Unicode" panose="020B0709000202000203" pitchFamily="49" charset="0"/>
              </a:rPr>
              <a:t>  ⍺ (f g) ⍵ ←→ f (⍺ g ⍵)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10000 (? ⍴) 6 ⍝ </a:t>
            </a:r>
            <a:r>
              <a:rPr lang="en-GB" sz="2000" dirty="0"/>
              <a:t>Roll 10000 dice w/out 10000 element temp array</a:t>
            </a:r>
            <a:br>
              <a:rPr lang="en-GB" sz="2000" dirty="0"/>
            </a:br>
            <a:endParaRPr lang="en-GB" sz="1000" dirty="0"/>
          </a:p>
          <a:p>
            <a:pPr marL="0" indent="0">
              <a:buNone/>
            </a:pPr>
            <a:r>
              <a:rPr lang="en-GB" sz="2000" b="1" dirty="0"/>
              <a:t>“Fork”: </a:t>
            </a:r>
            <a:r>
              <a:rPr lang="en-GB" sz="2000" b="1" dirty="0">
                <a:latin typeface="APL385 Unicode" panose="020B0709000202000203" pitchFamily="49" charset="0"/>
              </a:rPr>
              <a:t>(f g h)</a:t>
            </a:r>
            <a:br>
              <a:rPr lang="en-GB" sz="2000" dirty="0"/>
            </a:br>
            <a:br>
              <a:rPr lang="en-GB" sz="1200" dirty="0"/>
            </a:br>
            <a:r>
              <a:rPr lang="en-GB" sz="2000" dirty="0">
                <a:latin typeface="APL385 Unicode" panose="020B0709000202000203" pitchFamily="49" charset="0"/>
              </a:rPr>
              <a:t>     (f  g h) ⍵ ←→ (f ⍵) g (h ⍵)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     (f  + h) ⍵ ←→ (f ⍵) + (h ⍵)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     </a:t>
            </a:r>
            <a:r>
              <a:rPr lang="en-GB" sz="2000" dirty="0">
                <a:solidFill>
                  <a:srgbClr val="FF0000"/>
                </a:solidFill>
                <a:latin typeface="APL385 Unicode" panose="020B0709000202000203" pitchFamily="49" charset="0"/>
              </a:rPr>
              <a:t>(+⌿ ÷ ≢) ⍵ ←→ (+⌿⍵) ÷ (≢ ⍵) ⍝ mean is sum ÷ count</a:t>
            </a:r>
            <a:br>
              <a:rPr lang="en-GB" sz="2000" dirty="0">
                <a:solidFill>
                  <a:srgbClr val="FF0000"/>
                </a:solidFill>
              </a:rPr>
            </a:br>
            <a:endParaRPr lang="en-GB" sz="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⍺ (f g h) ⍵  ←→ (⍺f⍵) g (⍺h⍵)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   1 (+ , -) 0.1 ⍝ (1+0.1),(1-0.1)   or   1 </a:t>
            </a:r>
            <a:r>
              <a:rPr lang="en-GB" sz="2000" dirty="0"/>
              <a:t>± 0.1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1.1 0.9</a:t>
            </a:r>
            <a:br>
              <a:rPr lang="en-GB" sz="2000" dirty="0">
                <a:latin typeface="APL385 Unicode" panose="020B0709000202000203" pitchFamily="49" charset="0"/>
              </a:rPr>
            </a:br>
            <a:endParaRPr lang="en-GB" sz="1200" dirty="0">
              <a:latin typeface="APL385 Unicode" panose="020B0709000202000203" pitchFamily="49" charset="0"/>
            </a:endParaRPr>
          </a:p>
          <a:p>
            <a:r>
              <a:rPr lang="en-GB" sz="2400" dirty="0"/>
              <a:t>Tines of  a fork can be computed in parallel, and</a:t>
            </a:r>
            <a:br>
              <a:rPr lang="en-GB" sz="2400" dirty="0"/>
            </a:br>
            <a:r>
              <a:rPr lang="en-GB" sz="2400" dirty="0"/>
              <a:t>Trains allow creation of more efficiently parallelisable units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3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Operator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Apply a function a fixed number of times, or until the right operand function tells you to stop.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latin typeface="APL385 Unicode" panose="020B0709000202000203" pitchFamily="49" charset="0"/>
              </a:rPr>
              <a:t>    2 (+ ⍣ 3) 3 ⍝ Add 2 three times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9</a:t>
            </a:r>
            <a:r>
              <a:rPr lang="pl-PL" sz="2400" dirty="0">
                <a:latin typeface="APL385 Unicode" panose="020B0709000202000203" pitchFamily="49" charset="0"/>
              </a:rPr>
              <a:t> 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    </a:t>
            </a:r>
            <a:r>
              <a:rPr lang="pl-PL" sz="2400" dirty="0">
                <a:latin typeface="APL385 Unicode" panose="020B0709000202000203" pitchFamily="49" charset="0"/>
              </a:rPr>
              <a:t>twice←⍣2</a:t>
            </a:r>
            <a:r>
              <a:rPr lang="da-DK" sz="2400" dirty="0">
                <a:latin typeface="APL385 Unicode" panose="020B0709000202000203" pitchFamily="49" charset="0"/>
              </a:rPr>
              <a:t>    ⍝ Bind one operand;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    </a:t>
            </a:r>
            <a:r>
              <a:rPr lang="pl-PL" sz="2400" dirty="0">
                <a:latin typeface="APL385 Unicode" panose="020B0709000202000203" pitchFamily="49" charset="0"/>
              </a:rPr>
              <a:t>2 +twice 3</a:t>
            </a:r>
            <a:r>
              <a:rPr lang="da-DK" sz="2400" dirty="0">
                <a:latin typeface="APL385 Unicode" panose="020B0709000202000203" pitchFamily="49" charset="0"/>
              </a:rPr>
              <a:t>  ⍝   twice is a monadic opr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pl-PL" sz="2400" dirty="0">
                <a:latin typeface="APL385 Unicode" panose="020B0709000202000203" pitchFamily="49" charset="0"/>
              </a:rPr>
              <a:t>7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  ({1+÷⍵}⍣≡)1 ⍝ … until </a:t>
            </a:r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baseline="30000" dirty="0" err="1">
                <a:latin typeface="APL385 Unicode" panose="020B0709000202000203" pitchFamily="49" charset="0"/>
              </a:rPr>
              <a:t>n</a:t>
            </a:r>
            <a:r>
              <a:rPr lang="en-GB" sz="2400" baseline="300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≡ f</a:t>
            </a:r>
            <a:r>
              <a:rPr lang="en-GB" sz="2400" baseline="30000" dirty="0">
                <a:latin typeface="APL385 Unicode" panose="020B0709000202000203" pitchFamily="49" charset="0"/>
              </a:rPr>
              <a:t>n-1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1.618033989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934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Rank Operator (1 of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mat (x⍤1 0) vec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87624" y="2996952"/>
          <a:ext cx="2576874" cy="73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89">
                <a:tc>
                  <a:txBody>
                    <a:bodyPr/>
                    <a:lstStyle/>
                    <a:p>
                      <a:pPr algn="r"/>
                      <a:r>
                        <a:rPr lang="da-DK" b="1" dirty="0"/>
                        <a:t>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1" dirty="0"/>
                        <a:t>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b="1" dirty="0"/>
                        <a:t>6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434385" y="3005701"/>
          <a:ext cx="1717916" cy="37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89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19872" y="5022786"/>
          <a:ext cx="2576874" cy="741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89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89"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3764498" y="3789040"/>
            <a:ext cx="303446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860032" y="3429000"/>
            <a:ext cx="504056" cy="6837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427983" y="4687724"/>
            <a:ext cx="3144" cy="2534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 bwMode="auto">
          <a:xfrm flipH="1" flipV="1">
            <a:off x="1195396" y="3005701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flipH="1" flipV="1">
            <a:off x="5441633" y="3010019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H="1" flipV="1">
            <a:off x="3422632" y="5022786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flipH="1" flipV="1">
            <a:off x="2051719" y="3005701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flipH="1" flipV="1">
            <a:off x="6295978" y="3010075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flipH="1" flipV="1">
            <a:off x="4278955" y="5022786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flipH="1" flipV="1">
            <a:off x="2908042" y="3005701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flipH="1" flipV="1">
            <a:off x="5135278" y="5022786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flipH="1" flipV="1">
            <a:off x="1195396" y="3359836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flipH="1" flipV="1">
            <a:off x="2051719" y="3359836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flipH="1" flipV="1">
            <a:off x="2908042" y="3359836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flipH="1" flipV="1">
            <a:off x="3422632" y="5386476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flipH="1" flipV="1">
            <a:off x="4278955" y="5386476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 flipH="1" flipV="1">
            <a:off x="5135278" y="5386476"/>
            <a:ext cx="856323" cy="3622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172210" y="2980904"/>
            <a:ext cx="2607702" cy="40744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172210" y="3342308"/>
            <a:ext cx="2607702" cy="40744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916221" y="4162328"/>
            <a:ext cx="1025754" cy="407152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410671" y="4995113"/>
            <a:ext cx="2607702" cy="40744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410671" y="5363875"/>
            <a:ext cx="2607702" cy="40744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0166" y="50312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05867" y="50312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+mn-lt"/>
              </a:rPr>
              <a:t>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71987" y="50370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+mn-lt"/>
              </a:rPr>
              <a:t>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54931" y="5410008"/>
            <a:ext cx="59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600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97121" y="5411232"/>
            <a:ext cx="59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500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57091" y="5413191"/>
            <a:ext cx="59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400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2193507"/>
            <a:ext cx="583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Multiplication</a:t>
            </a:r>
            <a:r>
              <a:rPr lang="en-GB" dirty="0">
                <a:latin typeface="+mn-lt"/>
              </a:rPr>
              <a:t> with left rank 1 (vectors), right rank 0 (scalars)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8955" y="409894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×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047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1" grpId="0"/>
      <p:bldP spid="44" grpId="0"/>
      <p:bldP spid="45" grpId="0"/>
      <p:bldP spid="46" grpId="0"/>
      <p:bldP spid="47" grpId="0"/>
      <p:bldP spid="48" grpId="0"/>
      <p:bldP spid="13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Rank Operator (2 of 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09251" y="1772816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mat ← 2 2 4 ⍴ ⍳16</a:t>
            </a:r>
            <a:br>
              <a:rPr lang="en-GB" sz="2000" dirty="0">
                <a:latin typeface="APL385 Unicode" panose="020B0709000202000203" pitchFamily="49" charset="0"/>
              </a:rPr>
            </a:b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14113" y="2257462"/>
          <a:ext cx="2181138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5871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484697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>
            <a:off x="1933313" y="3552862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 Placeholder 3"/>
          <p:cNvSpPr txBox="1">
            <a:spLocks/>
          </p:cNvSpPr>
          <p:nvPr/>
        </p:nvSpPr>
        <p:spPr>
          <a:xfrm>
            <a:off x="609251" y="4170119"/>
            <a:ext cx="6629749" cy="433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 dirty="0">
                <a:latin typeface="APL385 Unicode" panose="020B0709000202000203" pitchFamily="49" charset="0"/>
              </a:rPr>
              <a:t>(+⌿ ÷ ≢) mat ⍝ average along 1</a:t>
            </a:r>
            <a:r>
              <a:rPr lang="en-GB" sz="2000" kern="0" baseline="30000" dirty="0">
                <a:latin typeface="APL385 Unicode" panose="020B0709000202000203" pitchFamily="49" charset="0"/>
              </a:rPr>
              <a:t>st</a:t>
            </a:r>
            <a:r>
              <a:rPr lang="en-GB" sz="2000" kern="0" dirty="0">
                <a:latin typeface="APL385 Unicode" panose="020B0709000202000203" pitchFamily="49" charset="0"/>
              </a:rPr>
              <a:t> dimension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14113" y="3152085"/>
          <a:ext cx="2181138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5871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484697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25298" y="4664685"/>
          <a:ext cx="2181138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5871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484697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634181" y="2763137"/>
          <a:ext cx="2181138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5871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484697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sp>
        <p:nvSpPr>
          <p:cNvPr id="15" name="Text Placeholder 3"/>
          <p:cNvSpPr txBox="1">
            <a:spLocks/>
          </p:cNvSpPr>
          <p:nvPr/>
        </p:nvSpPr>
        <p:spPr>
          <a:xfrm>
            <a:off x="3481781" y="2388739"/>
            <a:ext cx="4419600" cy="433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 dirty="0">
                <a:latin typeface="APL385 Unicode" panose="020B0709000202000203" pitchFamily="49" charset="0"/>
              </a:rPr>
              <a:t>((+⌿ ÷ ≢)⍤2) mat ⍝ </a:t>
            </a:r>
            <a:r>
              <a:rPr lang="en-GB" sz="2000" kern="0" dirty="0" err="1">
                <a:latin typeface="APL385 Unicode" panose="020B0709000202000203" pitchFamily="49" charset="0"/>
              </a:rPr>
              <a:t>avg</a:t>
            </a:r>
            <a:r>
              <a:rPr lang="en-GB" sz="2000" kern="0" dirty="0">
                <a:latin typeface="APL385 Unicode" panose="020B0709000202000203" pitchFamily="49" charset="0"/>
              </a:rPr>
              <a:t> cols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680394" y="5159559"/>
          <a:ext cx="1577406" cy="74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0212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747194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APL385 Unicode" panose="020B0709000202000203" pitchFamily="49" charset="0"/>
                        </a:rPr>
                        <a:t>14.5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sp>
        <p:nvSpPr>
          <p:cNvPr id="20" name="Text Placeholder 3"/>
          <p:cNvSpPr txBox="1">
            <a:spLocks/>
          </p:cNvSpPr>
          <p:nvPr/>
        </p:nvSpPr>
        <p:spPr>
          <a:xfrm>
            <a:off x="3527995" y="4785161"/>
            <a:ext cx="4419600" cy="4335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 dirty="0">
                <a:latin typeface="APL385 Unicode" panose="020B0709000202000203" pitchFamily="49" charset="0"/>
              </a:rPr>
              <a:t>((+⌿ ÷ ≢)⍤1) mat ⍝ </a:t>
            </a:r>
            <a:r>
              <a:rPr lang="en-GB" sz="2000" kern="0" dirty="0" err="1">
                <a:latin typeface="APL385 Unicode" panose="020B0709000202000203" pitchFamily="49" charset="0"/>
              </a:rPr>
              <a:t>avg</a:t>
            </a:r>
            <a:r>
              <a:rPr lang="en-GB" sz="2000" kern="0" dirty="0">
                <a:latin typeface="APL385 Unicode" panose="020B0709000202000203" pitchFamily="49" charset="0"/>
              </a:rPr>
              <a:t> rows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5298" y="2257462"/>
            <a:ext cx="570102" cy="3333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5298" y="3165431"/>
            <a:ext cx="570102" cy="3333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5298" y="4659940"/>
            <a:ext cx="570102" cy="3333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14637" y="2259426"/>
            <a:ext cx="570102" cy="7469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653231" y="2770967"/>
            <a:ext cx="570102" cy="3333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25298" y="2259879"/>
            <a:ext cx="2169953" cy="3309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81230" y="5175551"/>
            <a:ext cx="814569" cy="3333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85451" y="2227023"/>
            <a:ext cx="2286349" cy="820978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06422" y="2220556"/>
            <a:ext cx="2265377" cy="434525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4" grpId="0"/>
      <p:bldP spid="15" grpId="0"/>
      <p:bldP spid="20" grpId="0"/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da-DK" dirty="0"/>
              <a:t>(</a:t>
            </a:r>
            <a:r>
              <a:rPr lang="da-DK" dirty="0">
                <a:latin typeface="APL385 Unicode" panose="020B0709000202000203" pitchFamily="49" charset="0"/>
              </a:rPr>
              <a:t>⌸</a:t>
            </a:r>
            <a:r>
              <a:rPr lang="da-DK" dirty="0">
                <a:latin typeface="+mn-lt"/>
              </a:rPr>
              <a:t>)</a:t>
            </a:r>
            <a:endParaRPr lang="en-GB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Apply operand function to items corresponding to unique keys.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keys← 'red' 'blue' 'red' 'red' 'blue' 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   values← 10    20     30    40    50</a:t>
            </a:r>
            <a:br>
              <a:rPr lang="en-GB" sz="1800" dirty="0">
                <a:latin typeface="APL385 Unicode" panose="020B0709000202000203" pitchFamily="49" charset="0"/>
              </a:rPr>
            </a:br>
            <a:endParaRPr lang="en-GB" sz="1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keys {⍺ ⍵}⌸ values   ⍝ Group by key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┌────┬────────┐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│red │10 30 40│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├────┼────────┤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│blue│20 50   │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└────┴────────┘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keys {⍺,+/⍵}⌸ values ⍝ Sum items by key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┌────┬──┐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│red │80│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├────┼──┤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│blue│70│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└────┴──┘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6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Stencil (</a:t>
            </a:r>
            <a:r>
              <a:rPr lang="da-DK" dirty="0">
                <a:latin typeface="APL385 Unicode" panose="020B0709000202000203" pitchFamily="49" charset="0"/>
              </a:rPr>
              <a:t>⌺</a:t>
            </a:r>
            <a:r>
              <a:rPr lang="da-DK" dirty="0">
                <a:latin typeface="+mn-lt"/>
              </a:rPr>
              <a:t>)</a:t>
            </a:r>
            <a:endParaRPr lang="en-GB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i="1" dirty="0"/>
              <a:t>“Stencil”</a:t>
            </a:r>
            <a:r>
              <a:rPr lang="en-GB" sz="2000" dirty="0"/>
              <a:t> applies function operand to each item of an array – and selected neighbours:</a:t>
            </a:r>
          </a:p>
          <a:p>
            <a:pPr marL="0" indent="0">
              <a:buNone/>
            </a:pPr>
            <a:endParaRPr lang="en-GB" sz="5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⊢ 1 2 3 ⍝ ⊢ is “same”: identity function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1 2 3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(⊢ </a:t>
            </a:r>
            <a:r>
              <a:rPr lang="da-DK" sz="1800" dirty="0">
                <a:latin typeface="APL385 Unicode" panose="020B0709000202000203" pitchFamily="49" charset="0"/>
              </a:rPr>
              <a:t>⌺</a:t>
            </a:r>
            <a:r>
              <a:rPr lang="en-GB" sz="1800" dirty="0">
                <a:latin typeface="APL385 Unicode" panose="020B0709000202000203" pitchFamily="49" charset="0"/>
              </a:rPr>
              <a:t> 3) 1 2 3 ⍝ Window Size = 3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0 1 2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1 2 3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2 3 0</a:t>
            </a:r>
            <a:br>
              <a:rPr lang="en-GB" sz="1800" dirty="0">
                <a:latin typeface="APL385 Unicode" panose="020B0709000202000203" pitchFamily="49" charset="0"/>
              </a:rPr>
            </a:b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 err="1">
                <a:solidFill>
                  <a:schemeClr val="tx2"/>
                </a:solidFill>
                <a:latin typeface="APL385 Unicode" panose="020B0709000202000203" pitchFamily="49" charset="0"/>
              </a:rPr>
              <a:t>Neighbors</a:t>
            </a:r>
            <a:r>
              <a:rPr lang="en-GB" sz="1800" dirty="0">
                <a:latin typeface="APL385 Unicode" panose="020B0709000202000203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APL385 Unicode" panose="020B0709000202000203" pitchFamily="49" charset="0"/>
              </a:rPr>
              <a:t>Items</a:t>
            </a:r>
          </a:p>
          <a:p>
            <a:pPr marL="0" indent="0">
              <a:buNone/>
            </a:pPr>
            <a:endParaRPr lang="da-DK" sz="1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1800" dirty="0">
                <a:latin typeface="APL385 Unicode" panose="020B0709000202000203" pitchFamily="49" charset="0"/>
              </a:rPr>
              <a:t>     ⍝ A classical ”blur” stencil can be expressed as:</a:t>
            </a:r>
            <a:endParaRPr lang="en-GB" sz="1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({ .25 .5 .25 +.× ⍵} </a:t>
            </a:r>
            <a:r>
              <a:rPr lang="da-DK" sz="1800" dirty="0">
                <a:latin typeface="APL385 Unicode" panose="020B0709000202000203" pitchFamily="49" charset="0"/>
              </a:rPr>
              <a:t>⌺</a:t>
            </a:r>
            <a:r>
              <a:rPr lang="en-GB" sz="1800" dirty="0">
                <a:latin typeface="APL385 Unicode" panose="020B0709000202000203" pitchFamily="49" charset="0"/>
              </a:rPr>
              <a:t> 3) 0 10 0 0 10 0 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2.5 5 2.5 2.5 5 2.5</a:t>
            </a:r>
          </a:p>
          <a:p>
            <a:pPr marL="0" indent="0">
              <a:buNone/>
            </a:pPr>
            <a:endParaRPr lang="en-GB" sz="1800" dirty="0">
              <a:latin typeface="APL385 Unicode" panose="020B0709000202000203" pitchFamily="49" charset="0"/>
            </a:endParaRP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11417" y="3284984"/>
            <a:ext cx="288032" cy="86409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1912" y="3284984"/>
            <a:ext cx="288032" cy="864096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20631" y="4138482"/>
            <a:ext cx="549230" cy="29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5576" y="4149080"/>
            <a:ext cx="1292703" cy="327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11560" y="3284984"/>
            <a:ext cx="288032" cy="86409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555776" y="3284984"/>
            <a:ext cx="72008" cy="11086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4860032" y="5373209"/>
            <a:ext cx="936104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475656" y="5373209"/>
            <a:ext cx="2016224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69622" y="5704649"/>
            <a:ext cx="594066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3608" y="4138482"/>
            <a:ext cx="46913" cy="255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8" grpId="0" animBg="1"/>
      <p:bldP spid="26" grpId="0" animBg="1"/>
      <p:bldP spid="31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A Programming Language (for Math)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sp>
        <p:nvSpPr>
          <p:cNvPr id="4" name="AutoShape 2" descr="data:image/png;base64,iVBORw0KGgoAAAANSUhEUgAAAMUAAAD/CAMAAAB2B+IJAAAAe1BMVEX///8AAACUlJRsbGz4+PhBQUHLy8uzs7PW1tb09PTg4ODo6Ojx8fGwsLDQ0ND7+/s2NjakpKTDw8OMjIx7e3sUFBRUVFS8vLw9PT2dnZ1paWlaWlpEREQqKiqoqKhLS0uDg4N0dHQaGhovLy8hISFhYWFYWFgNDQ0ZGRkAaZf8AAAEF0lEQVR4nO3a63aqMBBAYeNdK1bBa6tVqx77/k94hIiEFoRIIC1rf39aETHjmElCbDQAAAAAAAAAAAAAAAAAAAAAAAAAAMCv9zJdN03xXmxFcRYGjS0FMTQZhLUo3v03f2uZcR7aCaLvB7Gx897mvPlRdG23oqAgFTvbrSjqnVT8Fgub1dGUeqRi40fRt92KgsZ+EAvbrShqV4dUdGuRiloUqCAV77ZbUVR9esWfT8XEj8LScsCYIBX/bLeiqFUdUuHWIhW1mEEtg1sGtltRVKc2qWjZbkVR29oUqD/fK05+FNbuCxtSj15xrE0q/nyvOOYoUEM35X7hqOt2X823SZvjBzF7eEr7nBLoi9yx2ZfSMC2fmb0i3Jf5kY61PP45KKFZk9VVJ7TZbFbNB2c7mR9mtLn0LdaDPDovpTAk7Es9eJ95VipGn/fLxDdnztkXLyAhinPqydm9YieE56zkdRzleLlBJEWRuiPx+uU/O3pwNUdc/HYu5HXa9+Oz66Pterkua/aVFMUqtY1Xh8dXc/0/A3mdaXj44/pgbbDRPyyXy540icL4SD43s1cMw40AJ5aM/oP8mtZXspE4NE0ze4UrU9EIUyx7Rnte5ZrqEEWxT3o+R/fcheE3g5O3wf8tcQ+uAi9KMhIau04NL8EgqhO9kvvEd+soioSbl5esAhUjE9sK4ql21+w1GrJSJhBe7msNw/591gjdjGV6tW3rpeL2swThdIXoGW1jDp3UaptdoL6Rn8hxa+HOuvpDoVi1bQeHtKajDwpF2WZRFLFBWqtAKS8R4tEUuSyj5Gr7KjR7ReOe14q7tpRcbZt6BUqSU1s7d0JPSdX2VjX19MIhw4JuFMU2POb5j7QH4JF4KngzFj+qbfu5L7gnL+Jkn1kCtdrKz/GpXnG/jqWdWKXa7v3Ho+e+GB0xWdgaMBrhFyiqtt5TZf+6vhvLxZLOiG/QNIpi8WwqBv5r5TAzt3Q7UFm8jmWv0E7FIchjK7hG5dNBaRxFcZTrHd2P05WBy7J9KqONOSi/gQ/2v6bZL4m5dq1j8I8cQytcsKrU6dQzvWIXzjw+rCZjHwtCNxWz+0h/W38vw2cO1U4O52oUmr2iqfwUbx8rU0P9wbMQRwlCcwZ1zcTlHvctGbfFSkc7rQVt7kHMc76iH1TU4UrEhmtP+SQ8zeVicWPdVPSF2DX3waQjtqa4XeXQ7e0s/LS+FUaR73TlBml8YeQq381lyovLE1bbfN/kKIjT99lfVO9sDOKeRq+Ivn8JOwO3MfRkZ/EavHe+Rc6oeYshcZ8leHJtaVLo3xj7yv3efddN/anzKG0HvAoLW+tNo/riYrsJJhwqHmrLYeXGHgAAAAAAAAAAAAAAAAAAAAAAAAAAAAAAAAAAAAAAwF/xH8pDI+IQF6k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34" y="4191000"/>
            <a:ext cx="730327" cy="615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876" y="5049395"/>
            <a:ext cx="730327" cy="77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754" y="4244679"/>
            <a:ext cx="988901" cy="526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124929"/>
            <a:ext cx="581025" cy="657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076526"/>
            <a:ext cx="1066800" cy="503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806" y="2831628"/>
            <a:ext cx="961938" cy="524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1671206"/>
            <a:ext cx="2362200" cy="5769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4752" y="1495232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PL385 Unicode" panose="020B0709000202000203" pitchFamily="49" charset="0"/>
              </a:rPr>
              <a:t>a×b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2931" y="229258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*x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5403" y="312492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PL385 Unicode" panose="020B0709000202000203" pitchFamily="49" charset="0"/>
              </a:rPr>
              <a:t>x÷y</a:t>
            </a:r>
            <a:endParaRPr lang="en-US" sz="2000" dirty="0">
              <a:solidFill>
                <a:srgbClr val="C00000"/>
              </a:solidFill>
              <a:latin typeface="APL385 Unicode" panose="020B0709000202000203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1548" y="412498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PL385 Unicode" panose="020B0709000202000203" pitchFamily="49" charset="0"/>
              </a:rPr>
              <a:t>b⍟a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2931" y="4945737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a*÷n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3348" y="1634912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Mat1 +.× Mat2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3348" y="2292582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f g x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9929" y="3551321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(3</a:t>
            </a:r>
            <a:r>
              <a:rPr lang="en-US" b="1" dirty="0">
                <a:latin typeface="APL385 Unicode" panose="020B0709000202000203" pitchFamily="49" charset="0"/>
              </a:rPr>
              <a:t>○</a:t>
            </a:r>
            <a:r>
              <a:rPr lang="en-US" dirty="0">
                <a:latin typeface="APL385 Unicode" panose="020B0709000202000203" pitchFamily="49" charset="0"/>
              </a:rPr>
              <a:t>x)*2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9929" y="438282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+/4×⍳6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9766" y="5030922"/>
            <a:ext cx="689902" cy="8079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2892" y="3043713"/>
            <a:ext cx="320916" cy="8857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2189" y="1828169"/>
            <a:ext cx="704850" cy="533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14400" y="2093877"/>
            <a:ext cx="7162799" cy="298543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Problems:</a:t>
            </a:r>
          </a:p>
          <a:p>
            <a:br>
              <a:rPr lang="en-GB" i="1" dirty="0"/>
            </a:br>
            <a:r>
              <a:rPr lang="en-GB" i="1" dirty="0"/>
              <a:t>- Wide variety of syntactical forms</a:t>
            </a:r>
          </a:p>
          <a:p>
            <a:r>
              <a:rPr lang="en-GB" i="1" dirty="0"/>
              <a:t>- Strange and inconsistent precedence rules</a:t>
            </a:r>
            <a:br>
              <a:rPr lang="en-GB" i="1" dirty="0"/>
            </a:br>
            <a:r>
              <a:rPr lang="en-GB" i="1" dirty="0"/>
              <a:t>- Things get worse when you deal with matrices</a:t>
            </a:r>
            <a:br>
              <a:rPr lang="en-GB" i="1" dirty="0"/>
            </a:br>
            <a:br>
              <a:rPr lang="en-GB" i="1" dirty="0"/>
            </a:br>
            <a:r>
              <a:rPr lang="en-GB" sz="2000" dirty="0">
                <a:latin typeface="+mn-lt"/>
              </a:rPr>
              <a:t>See http://www.jsoftware.com/papers/EvalOrder.htm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43348" y="517370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×/4×⍳6</a:t>
            </a:r>
            <a:endParaRPr lang="en-US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8646 -0.0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156 -0.124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05556E-6 -3.33333E-6 L -0.14774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16285 -0.025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375 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2083 -0.020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26 -0.084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11649 -0.07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1643 L 0.26719 -0.133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3073 -0.003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31" grpId="0" animBg="1"/>
      <p:bldP spid="31" grpId="1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John Conway’s Game of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da-DK" dirty="0"/>
              <a:t>Computing the next generation:</a:t>
            </a:r>
            <a:br>
              <a:rPr lang="da-DK" dirty="0"/>
            </a:br>
            <a:endParaRPr lang="en-GB" dirty="0"/>
          </a:p>
          <a:p>
            <a:pPr lvl="0"/>
            <a:r>
              <a:rPr lang="en-GB" sz="2600" i="1" dirty="0"/>
              <a:t>Any live cell with fewer than two live neighbours dies, as if caused by under-population.</a:t>
            </a:r>
          </a:p>
          <a:p>
            <a:pPr lvl="0"/>
            <a:r>
              <a:rPr lang="en-GB" sz="2600" i="1" dirty="0"/>
              <a:t>Any live cell with two or three live neighbours lives on to the next generation.</a:t>
            </a:r>
          </a:p>
          <a:p>
            <a:pPr lvl="0"/>
            <a:r>
              <a:rPr lang="en-GB" sz="2600" i="1" dirty="0"/>
              <a:t>Any live cell with more than three live neighbours dies, as if by over-population.</a:t>
            </a:r>
          </a:p>
          <a:p>
            <a:pPr lvl="0"/>
            <a:r>
              <a:rPr lang="en-GB" sz="2600" i="1" dirty="0"/>
              <a:t>Any dead cell with exactly three live neighbours becomes a live cell, as if by reproduction.</a:t>
            </a:r>
            <a:endParaRPr lang="en-GB" sz="3100" i="1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38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3400" dirty="0">
                <a:latin typeface="APL385 Unicode" panose="020B0709000202000203" pitchFamily="49" charset="0"/>
              </a:rPr>
              <a:t>life←{↑1 ⍵∨.∧3 4=+/,¯1 0 1∘.⊖¯1 0 1∘.⌽⊂⍵}</a:t>
            </a:r>
          </a:p>
          <a:p>
            <a:pPr marL="0" indent="0">
              <a:buNone/>
            </a:pPr>
            <a:r>
              <a:rPr lang="en-GB" sz="3400" dirty="0">
                <a:latin typeface="APL385 Unicode" panose="020B0709000202000203" pitchFamily="49" charset="0"/>
              </a:rPr>
              <a:t>life←{↑1 ⍵∨.∧3 4=⊂{+/,⍵}</a:t>
            </a:r>
            <a:r>
              <a:rPr lang="en-GB" sz="3400" b="1" dirty="0"/>
              <a:t> </a:t>
            </a:r>
            <a:r>
              <a:rPr lang="da-DK" sz="3600" dirty="0">
                <a:latin typeface="APL385 Unicode" panose="020B0709000202000203" pitchFamily="49" charset="0"/>
              </a:rPr>
              <a:t>⌺</a:t>
            </a:r>
            <a:r>
              <a:rPr lang="en-GB" sz="3400" b="1" dirty="0">
                <a:latin typeface="APL385 Unicode" panose="020B0709000202000203" pitchFamily="49" charset="0"/>
              </a:rPr>
              <a:t> </a:t>
            </a:r>
            <a:r>
              <a:rPr lang="en-GB" sz="3400" dirty="0">
                <a:latin typeface="APL385 Unicode" panose="020B0709000202000203" pitchFamily="49" charset="0"/>
              </a:rPr>
              <a:t>3 3⊢⍵}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Life is a Convolution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life←{↑1 ⍵∨.∧3 4=⊂{+/,⍵}</a:t>
            </a:r>
            <a:r>
              <a:rPr lang="en-GB" sz="2000" dirty="0"/>
              <a:t> </a:t>
            </a:r>
            <a:r>
              <a:rPr lang="da-DK" sz="2000" dirty="0">
                <a:latin typeface="APL385 Unicode" panose="020B0709000202000203" pitchFamily="49" charset="0"/>
              </a:rPr>
              <a:t>⌺</a:t>
            </a:r>
            <a:r>
              <a:rPr lang="en-GB" sz="2000" dirty="0">
                <a:latin typeface="APL385 Unicode" panose="020B0709000202000203" pitchFamily="49" charset="0"/>
              </a:rPr>
              <a:t> 3 3⊢⍵} ⍝ Stencil Life</a:t>
            </a:r>
          </a:p>
          <a:p>
            <a:pPr marL="0" indent="0">
              <a:buNone/>
            </a:pPr>
            <a:endParaRPr lang="da-DK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⎕←edges←∘.⌈⍨2 1 2 ⍝ </a:t>
            </a:r>
            <a:r>
              <a:rPr lang="en-GB" sz="1800" dirty="0" err="1">
                <a:latin typeface="APL385 Unicode" panose="020B0709000202000203" pitchFamily="49" charset="0"/>
              </a:rPr>
              <a:t>Neighbors</a:t>
            </a:r>
            <a:r>
              <a:rPr lang="en-GB" sz="1800" dirty="0">
                <a:latin typeface="APL385 Unicode" panose="020B0709000202000203" pitchFamily="49" charset="0"/>
              </a:rPr>
              <a:t> weighted 2, centre = 1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2 2 2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2 1 2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2 2 2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If there are two or three neighbours for a live cell, the edge-weighted sum of the 3x3 tile around the cell will be (1+2+2) or (1+2+2+2). If there are three neighbours for an empty cell (birth), the sum will be (2+2+2). So: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⎕←good←5 6 7∊⍨⍳18 ⍝ Index Origin Zero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0 0 0 0 0 1 1 1 0 0 0 0 0 0 0 0 0 0 </a:t>
            </a:r>
            <a:endParaRPr lang="en-GB" sz="1800" dirty="0"/>
          </a:p>
          <a:p>
            <a:r>
              <a:rPr lang="en-GB" sz="1800" dirty="0"/>
              <a:t>And now life is a super-optimisable parallel stencil calculation:</a:t>
            </a:r>
          </a:p>
          <a:p>
            <a:pPr marL="0" indent="0"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life←{good[{+/,⍵×edges} </a:t>
            </a:r>
            <a:r>
              <a:rPr lang="da-DK" sz="1800" dirty="0">
                <a:latin typeface="APL385 Unicode" panose="020B0709000202000203" pitchFamily="49" charset="0"/>
              </a:rPr>
              <a:t>⌺</a:t>
            </a:r>
            <a:r>
              <a:rPr lang="en-GB" sz="1800" dirty="0">
                <a:latin typeface="APL385 Unicode" panose="020B0709000202000203" pitchFamily="49" charset="0"/>
              </a:rPr>
              <a:t> 3 3⊢⍵]}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APL is a direct notation for expressing the math at the core of artificial neural networks. </a:t>
            </a:r>
            <a:r>
              <a:rPr lang="en-GB" sz="2000" dirty="0"/>
              <a:t>For example, the following function applies a sigmoid function to the output of a collection of sigmoid neurons: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sn</a:t>
            </a:r>
            <a:r>
              <a:rPr lang="en-GB" sz="2400" dirty="0">
                <a:latin typeface="APL385 Unicode" panose="020B0709000202000203" pitchFamily="49" charset="0"/>
              </a:rPr>
              <a:t>←{÷1+*-⍺+.×⍵}</a:t>
            </a:r>
            <a:endParaRPr lang="en-GB" sz="24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/>
              <a:t> contains neuron weights (rows are neurons, one col per input)</a:t>
            </a:r>
            <a:br>
              <a:rPr lang="en-GB" sz="2000" dirty="0"/>
            </a:b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/>
              <a:t> is an array of input stimuli (row are inputs, one col per “case”).</a:t>
            </a:r>
          </a:p>
          <a:p>
            <a:pPr marL="0" indent="0">
              <a:buNone/>
            </a:pPr>
            <a:br>
              <a:rPr lang="en-GB" sz="2000" dirty="0"/>
            </a:br>
            <a:r>
              <a:rPr lang="en-GB" sz="2000" dirty="0"/>
              <a:t>This applies the computation as a stencil of size 7 7, to an input matrix:</a:t>
            </a:r>
            <a:br>
              <a:rPr lang="en-GB" sz="2000" dirty="0"/>
            </a:br>
            <a:endParaRPr lang="en-GB" sz="500" dirty="0"/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img</a:t>
            </a:r>
            <a:r>
              <a:rPr lang="en-GB" sz="2400" dirty="0">
                <a:latin typeface="APL385 Unicode" panose="020B0709000202000203" pitchFamily="49" charset="0"/>
              </a:rPr>
              <a:t>←{÷1+*-weights+.×,⍵} </a:t>
            </a:r>
            <a:r>
              <a:rPr lang="da-DK" sz="2400" dirty="0">
                <a:latin typeface="APL385 Unicode" panose="020B0709000202000203" pitchFamily="49" charset="0"/>
              </a:rPr>
              <a:t>⌺</a:t>
            </a:r>
            <a:r>
              <a:rPr lang="en-GB" sz="2400" dirty="0">
                <a:latin typeface="APL385 Unicode" panose="020B0709000202000203" pitchFamily="49" charset="0"/>
              </a:rPr>
              <a:t> 7 7⊢⍵}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3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Parallel Functional Forms in APL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1" dirty="0"/>
              <a:t>Parallel Forms</a:t>
            </a:r>
          </a:p>
          <a:p>
            <a:pPr marL="0" indent="0">
              <a:buNone/>
            </a:pP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f	</a:t>
            </a:r>
            <a:r>
              <a:rPr lang="da-DK" sz="2000" dirty="0"/>
              <a:t>(map often implicit)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f¨	</a:t>
            </a:r>
            <a:r>
              <a:rPr lang="da-DK" sz="2000" dirty="0"/>
              <a:t>(each: explicit map)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f.g	</a:t>
            </a:r>
            <a:r>
              <a:rPr lang="da-DK" sz="2000" dirty="0"/>
              <a:t>(inner product)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f⍤n	</a:t>
            </a:r>
            <a:r>
              <a:rPr lang="da-DK" sz="2000" dirty="0"/>
              <a:t>(rank: map sub-arrays)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f⌸	</a:t>
            </a:r>
            <a:r>
              <a:rPr lang="da-DK" sz="2000" dirty="0"/>
              <a:t>(key: ”group by”)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f⌺sz	</a:t>
            </a:r>
            <a:r>
              <a:rPr lang="da-DK" sz="2000" dirty="0"/>
              <a:t>(stencil: map to</a:t>
            </a:r>
            <a:br>
              <a:rPr lang="da-DK" sz="2000" dirty="0"/>
            </a:br>
            <a:r>
              <a:rPr lang="da-DK" sz="2000" dirty="0"/>
              <a:t>	 neighborhoods)</a:t>
            </a:r>
          </a:p>
          <a:p>
            <a:pPr marL="0" indent="0">
              <a:buNone/>
            </a:pPr>
            <a:endParaRPr lang="da-DK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da-DK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da-DK" sz="2000" dirty="0">
              <a:latin typeface="APL385 Unicode" panose="020B0709000202000203" pitchFamily="49" charset="0"/>
            </a:endParaRPr>
          </a:p>
          <a:p>
            <a:endParaRPr lang="da-DK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63506" y="1606360"/>
            <a:ext cx="4376158" cy="23025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2000" b="1" kern="0" dirty="0"/>
              <a:t>Sometimes Parallelizable ...</a:t>
            </a:r>
          </a:p>
          <a:p>
            <a:pPr marL="0" indent="0">
              <a:buFontTx/>
              <a:buNone/>
            </a:pPr>
            <a:br>
              <a:rPr lang="da-DK" sz="2000" kern="0" dirty="0">
                <a:latin typeface="APL385 Unicode" panose="020B0709000202000203" pitchFamily="49" charset="0"/>
              </a:rPr>
            </a:br>
            <a:r>
              <a:rPr lang="da-DK" sz="2000" kern="0" dirty="0">
                <a:latin typeface="APL385 Unicode" panose="020B0709000202000203" pitchFamily="49" charset="0"/>
              </a:rPr>
              <a:t>f/	</a:t>
            </a:r>
            <a:r>
              <a:rPr lang="da-DK" sz="2000" kern="0" dirty="0"/>
              <a:t>(reduction)</a:t>
            </a:r>
          </a:p>
          <a:p>
            <a:pPr marL="0" indent="0">
              <a:buFontTx/>
              <a:buNone/>
            </a:pPr>
            <a:r>
              <a:rPr lang="da-DK" sz="2000" kern="0" dirty="0">
                <a:latin typeface="APL385 Unicode" panose="020B0709000202000203" pitchFamily="49" charset="0"/>
              </a:rPr>
              <a:t>f\	</a:t>
            </a:r>
            <a:r>
              <a:rPr lang="da-DK" sz="2000" kern="0" dirty="0"/>
              <a:t>(scan)</a:t>
            </a:r>
            <a:endParaRPr lang="da-DK" sz="2000" kern="0" dirty="0">
              <a:latin typeface="APL385 Unicode" panose="020B0709000202000203" pitchFamily="49" charset="0"/>
            </a:endParaRPr>
          </a:p>
          <a:p>
            <a:pPr marL="0" indent="0">
              <a:buFontTx/>
              <a:buNone/>
            </a:pPr>
            <a:r>
              <a:rPr lang="da-DK" sz="2000" kern="0" dirty="0">
                <a:latin typeface="APL385 Unicode" panose="020B0709000202000203" pitchFamily="49" charset="0"/>
              </a:rPr>
              <a:t>f⍣n	</a:t>
            </a:r>
            <a:r>
              <a:rPr lang="da-DK" sz="2000" kern="0" dirty="0"/>
              <a:t>(apply n times or until fixpoint)</a:t>
            </a:r>
          </a:p>
          <a:p>
            <a:pPr marL="0" indent="0">
              <a:buFontTx/>
              <a:buNone/>
            </a:pPr>
            <a:endParaRPr lang="da-DK" sz="2000" kern="0" dirty="0">
              <a:latin typeface="APL385 Unicode" panose="020B0709000202000203" pitchFamily="49" charset="0"/>
            </a:endParaRPr>
          </a:p>
          <a:p>
            <a:pPr marL="0" indent="0">
              <a:buFontTx/>
              <a:buNone/>
            </a:pPr>
            <a:endParaRPr lang="da-DK" sz="2000" kern="0" dirty="0">
              <a:latin typeface="APL385 Unicode" panose="020B0709000202000203" pitchFamily="49" charset="0"/>
            </a:endParaRPr>
          </a:p>
          <a:p>
            <a:endParaRPr lang="da-DK" sz="2000" kern="0" dirty="0"/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5682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Objects in APL: Dot is Parallel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APL ”Namespaces” are dynamic objects:</a:t>
            </a:r>
            <a:br>
              <a:rPr lang="da-DK" dirty="0"/>
            </a:br>
            <a:endParaRPr lang="da-DK" sz="1800" dirty="0"/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 life←⎕NS ''     ⍝ Create an empty namespace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 life.meaning←42 ⍝ Create variable within it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 (altlife←⎕NS '').meaning←321 ⍝ Another one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 universes←life,altlife ⍝ Array of namespaces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 ≢universes      ⍝ How many items?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2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      universes.meaning ⍝ Parallel universes</a:t>
            </a:r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42 321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4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3829050" cy="121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Class-based Objects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F←⎕</a:t>
            </a:r>
            <a:r>
              <a:rPr lang="en-GB" sz="1600" dirty="0" err="1">
                <a:latin typeface="APL385 Unicode" panose="020B0709000202000203" pitchFamily="49" charset="0"/>
              </a:rPr>
              <a:t>NEW'Form</a:t>
            </a:r>
            <a:r>
              <a:rPr lang="en-GB" sz="1600" dirty="0">
                <a:latin typeface="APL385 Unicode" panose="020B0709000202000203" pitchFamily="49" charset="0"/>
              </a:rPr>
              <a:t>' (('Caption' 'Hello World')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                    ('</a:t>
            </a:r>
            <a:r>
              <a:rPr lang="en-GB" sz="1600" dirty="0" err="1">
                <a:latin typeface="APL385 Unicode" panose="020B0709000202000203" pitchFamily="49" charset="0"/>
              </a:rPr>
              <a:t>Coord</a:t>
            </a:r>
            <a:r>
              <a:rPr lang="en-GB" sz="1600" dirty="0">
                <a:latin typeface="APL385 Unicode" panose="020B0709000202000203" pitchFamily="49" charset="0"/>
              </a:rPr>
              <a:t>' 'Pixel')('Size'(100 400)))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F.(B1 B2 B3)←F.⎕NEW¨{'Button' 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        (('Caption'('Button ',⍕⍵))('</a:t>
            </a:r>
            <a:r>
              <a:rPr lang="en-GB" sz="1600" dirty="0" err="1">
                <a:latin typeface="APL385 Unicode" panose="020B0709000202000203" pitchFamily="49" charset="0"/>
              </a:rPr>
              <a:t>Posn</a:t>
            </a:r>
            <a:r>
              <a:rPr lang="en-GB" sz="1600" dirty="0">
                <a:latin typeface="APL385 Unicode" panose="020B0709000202000203" pitchFamily="49" charset="0"/>
              </a:rPr>
              <a:t>'(5+50×0 ⍵)))}¨1 2 3</a:t>
            </a:r>
            <a:br>
              <a:rPr lang="en-GB" sz="1600" dirty="0">
                <a:latin typeface="APL385 Unicode" panose="020B0709000202000203" pitchFamily="49" charset="0"/>
              </a:rPr>
            </a:b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</a:t>
            </a:r>
          </a:p>
          <a:p>
            <a:pPr marL="0" indent="0"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F.(B1 B2 B3).(Caption </a:t>
            </a:r>
            <a:r>
              <a:rPr lang="en-GB" sz="1600" dirty="0" err="1">
                <a:latin typeface="APL385 Unicode" panose="020B0709000202000203" pitchFamily="49" charset="0"/>
              </a:rPr>
              <a:t>Posn</a:t>
            </a:r>
            <a:r>
              <a:rPr lang="en-GB" sz="1600" dirty="0">
                <a:latin typeface="APL385 Unicode" panose="020B0709000202000203" pitchFamily="49" charset="0"/>
              </a:rPr>
              <a:t>)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┌───────────────┬────────────────┬────────────────┐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│┌────────┬────┐│┌────────┬─────┐│┌────────┬─────┐│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││Button 1│5 55│││Button 2│5 105│││Button 3│5 155││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│└────────┴────┘│└────────┴─────┘│└────────┴─────┘│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└───────────────┴────────────────┴────────────────┘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F.(B1 B2 B3).(</a:t>
            </a:r>
            <a:r>
              <a:rPr lang="en-GB" sz="1600" dirty="0" err="1">
                <a:latin typeface="APL385 Unicode" panose="020B0709000202000203" pitchFamily="49" charset="0"/>
              </a:rPr>
              <a:t>Posn</a:t>
            </a:r>
            <a:r>
              <a:rPr lang="en-GB" sz="1600" dirty="0">
                <a:latin typeface="APL385 Unicode" panose="020B0709000202000203" pitchFamily="49" charset="0"/>
              </a:rPr>
              <a:t>[1]←50)</a:t>
            </a:r>
          </a:p>
          <a:p>
            <a:pPr marL="0" indent="0">
              <a:buNone/>
            </a:pPr>
            <a:endParaRPr lang="en-GB" sz="16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823594"/>
            <a:ext cx="382905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55" y="2809494"/>
            <a:ext cx="38290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Arrays of Objects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latin typeface="APL385 Unicode" panose="020B0709000202000203" pitchFamily="49" charset="0"/>
              </a:rPr>
              <a:t>     XL←⎕NEW '</a:t>
            </a:r>
            <a:r>
              <a:rPr lang="en-GB" sz="1400" dirty="0" err="1">
                <a:latin typeface="APL385 Unicode" panose="020B0709000202000203" pitchFamily="49" charset="0"/>
              </a:rPr>
              <a:t>OleClient</a:t>
            </a:r>
            <a:r>
              <a:rPr lang="en-GB" sz="1400" dirty="0">
                <a:latin typeface="APL385 Unicode" panose="020B0709000202000203" pitchFamily="49" charset="0"/>
              </a:rPr>
              <a:t>' (⊂'</a:t>
            </a:r>
            <a:r>
              <a:rPr lang="en-GB" sz="1400" dirty="0" err="1">
                <a:latin typeface="APL385 Unicode" panose="020B0709000202000203" pitchFamily="49" charset="0"/>
              </a:rPr>
              <a:t>ClassName</a:t>
            </a:r>
            <a:r>
              <a:rPr lang="en-GB" sz="1400" dirty="0">
                <a:latin typeface="APL385 Unicode" panose="020B0709000202000203" pitchFamily="49" charset="0"/>
              </a:rPr>
              <a:t>' '</a:t>
            </a:r>
            <a:r>
              <a:rPr lang="en-GB" sz="1400" dirty="0" err="1">
                <a:latin typeface="APL385 Unicode" panose="020B0709000202000203" pitchFamily="49" charset="0"/>
              </a:rPr>
              <a:t>Excel.Application</a:t>
            </a:r>
            <a:r>
              <a:rPr lang="en-GB" sz="1400" dirty="0">
                <a:latin typeface="APL385 Unicode" panose="020B0709000202000203" pitchFamily="49" charset="0"/>
              </a:rPr>
              <a:t>')</a:t>
            </a:r>
          </a:p>
          <a:p>
            <a:pPr marL="0" indent="0">
              <a:buNone/>
            </a:pPr>
            <a:r>
              <a:rPr lang="en-GB" sz="1400" dirty="0">
                <a:latin typeface="APL385 Unicode" panose="020B0709000202000203" pitchFamily="49" charset="0"/>
              </a:rPr>
              <a:t>     </a:t>
            </a:r>
            <a:r>
              <a:rPr lang="en-GB" sz="1400" dirty="0" err="1">
                <a:latin typeface="APL385 Unicode" panose="020B0709000202000203" pitchFamily="49" charset="0"/>
              </a:rPr>
              <a:t>cities←XL.Workbooks.Open</a:t>
            </a:r>
            <a:r>
              <a:rPr lang="en-GB" sz="1400" dirty="0">
                <a:latin typeface="APL385 Unicode" panose="020B0709000202000203" pitchFamily="49" charset="0"/>
              </a:rPr>
              <a:t> ⊂'c:\...\cities.xls'</a:t>
            </a:r>
          </a:p>
          <a:p>
            <a:pPr marL="0" indent="0">
              <a:buNone/>
            </a:pPr>
            <a:r>
              <a:rPr lang="en-GB" sz="1400" dirty="0">
                <a:latin typeface="APL385 Unicode" panose="020B0709000202000203" pitchFamily="49" charset="0"/>
              </a:rPr>
              <a:t>     sheets←⌷</a:t>
            </a:r>
            <a:r>
              <a:rPr lang="en-GB" sz="1400" dirty="0" err="1">
                <a:latin typeface="APL385 Unicode" panose="020B0709000202000203" pitchFamily="49" charset="0"/>
              </a:rPr>
              <a:t>cities.Sheets</a:t>
            </a:r>
            <a:r>
              <a:rPr lang="en-GB" sz="1400" dirty="0">
                <a:latin typeface="APL385 Unicode" panose="020B0709000202000203" pitchFamily="49" charset="0"/>
              </a:rPr>
              <a:t> ⍝ Sheets collection as an array</a:t>
            </a:r>
          </a:p>
          <a:p>
            <a:pPr marL="0" indent="0">
              <a:buNone/>
            </a:pPr>
            <a:r>
              <a:rPr lang="en-GB" sz="1400" dirty="0">
                <a:latin typeface="APL385 Unicode" panose="020B0709000202000203" pitchFamily="49" charset="0"/>
              </a:rPr>
              <a:t>     </a:t>
            </a:r>
            <a:r>
              <a:rPr lang="en-GB" sz="1400" dirty="0" err="1">
                <a:latin typeface="APL385 Unicode" panose="020B0709000202000203" pitchFamily="49" charset="0"/>
              </a:rPr>
              <a:t>sheets.Name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┌─┬──┬──┐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│D│DK│UK│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└─┴──┴──┘</a:t>
            </a:r>
          </a:p>
          <a:p>
            <a:pPr marL="0" indent="0">
              <a:buNone/>
            </a:pPr>
            <a:r>
              <a:rPr lang="en-GB" sz="1400" dirty="0">
                <a:latin typeface="APL385 Unicode" panose="020B0709000202000203" pitchFamily="49" charset="0"/>
              </a:rPr>
              <a:t>     sheets.UsedRange.Value2</a:t>
            </a:r>
          </a:p>
          <a:p>
            <a:pPr marL="0" indent="0">
              <a:buNone/>
            </a:pPr>
            <a:r>
              <a:rPr lang="en-GB" sz="1400" dirty="0">
                <a:latin typeface="APL385 Unicode" panose="020B0709000202000203" pitchFamily="49" charset="0"/>
              </a:rPr>
              <a:t>┌──────────────────┬───────────────────┬───────────────────────┐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│┌─────────┬──────┐│┌──────────┬──────┐│┌──────────────┬──────┐│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││Germany  │82.4  │││Denmark   │5.4   │││United Kingdom│60.2  ││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│├─────────┼──────┤│├──────────┼──────┤│├──────────────┼──────┤│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││Berlin   │3.4   │││Copenhagen│2     │││London        │7     ││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│├─────────┼──────┤│├──────────┼──────┤│├──────────────┼──────┤│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││</a:t>
            </a:r>
            <a:r>
              <a:rPr lang="en-GB" sz="1400" dirty="0" err="1">
                <a:latin typeface="APL385 Unicode" panose="020B0709000202000203" pitchFamily="49" charset="0"/>
              </a:rPr>
              <a:t>München</a:t>
            </a:r>
            <a:r>
              <a:rPr lang="en-GB" sz="1400" dirty="0">
                <a:latin typeface="APL385 Unicode" panose="020B0709000202000203" pitchFamily="49" charset="0"/>
              </a:rPr>
              <a:t>  │1.2   │││</a:t>
            </a:r>
            <a:r>
              <a:rPr lang="en-GB" sz="1400" dirty="0" err="1">
                <a:latin typeface="APL385 Unicode" panose="020B0709000202000203" pitchFamily="49" charset="0"/>
              </a:rPr>
              <a:t>Helsingør</a:t>
            </a:r>
            <a:r>
              <a:rPr lang="en-GB" sz="1400" dirty="0">
                <a:latin typeface="APL385 Unicode" panose="020B0709000202000203" pitchFamily="49" charset="0"/>
              </a:rPr>
              <a:t> │0.03  │││Birmingham    │1     ││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│├─────────┼──────┤│└──────────┴──────┘│├──────────────┼──────┤│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││Stuttgart│0.5   ││                   ││Basingstoke   │0.1   ││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│└─────────┴──────┘│                   │└──────────────┴──────┘│</a:t>
            </a:r>
            <a:br>
              <a:rPr lang="en-GB" sz="1400" dirty="0">
                <a:latin typeface="APL385 Unicode" panose="020B0709000202000203" pitchFamily="49" charset="0"/>
              </a:rPr>
            </a:br>
            <a:r>
              <a:rPr lang="en-GB" sz="1400" dirty="0">
                <a:latin typeface="APL385 Unicode" panose="020B0709000202000203" pitchFamily="49" charset="0"/>
              </a:rPr>
              <a:t>└──────────────────┴───────────────────┴───────────────────────┘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0325"/>
            <a:ext cx="10055854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Parallel Execution of APL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Use vector instructions (SSE etc)</a:t>
            </a:r>
          </a:p>
          <a:p>
            <a:r>
              <a:rPr lang="da-DK" dirty="0"/>
              <a:t>Multithread primitives</a:t>
            </a:r>
          </a:p>
          <a:p>
            <a:pPr lvl="1"/>
            <a:r>
              <a:rPr lang="da-DK" dirty="0"/>
              <a:t>Done some scalar dyadic functions</a:t>
            </a:r>
          </a:p>
          <a:p>
            <a:pPr lvl="1"/>
            <a:r>
              <a:rPr lang="da-DK" dirty="0"/>
              <a:t>Need to look at operators and trains</a:t>
            </a:r>
          </a:p>
          <a:p>
            <a:r>
              <a:rPr lang="da-DK" dirty="0"/>
              <a:t>Compile to Parallel Hardware</a:t>
            </a:r>
          </a:p>
          <a:p>
            <a:pPr lvl="1"/>
            <a:r>
              <a:rPr lang="da-DK" dirty="0"/>
              <a:t>Aaron Hsu at Indiana University: co-dfns compiler</a:t>
            </a:r>
          </a:p>
          <a:p>
            <a:pPr lvl="1"/>
            <a:r>
              <a:rPr lang="da-DK" dirty="0"/>
              <a:t>HyperFit / University of Copenhagen: APL to Futhark</a:t>
            </a:r>
          </a:p>
          <a:p>
            <a:pPr lvl="1"/>
            <a:r>
              <a:rPr lang="da-DK" dirty="0"/>
              <a:t>Bernecky / Scholz @ Herriot Watt: Single Assignment C</a:t>
            </a:r>
          </a:p>
          <a:p>
            <a:r>
              <a:rPr lang="da-DK" dirty="0"/>
              <a:t>Introduce Asynchronous Features into Language</a:t>
            </a:r>
          </a:p>
          <a:p>
            <a:pPr lvl="1"/>
            <a:r>
              <a:rPr lang="da-DK" dirty="0"/>
              <a:t>Futures and Isolates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2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Compilers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Compiler projects are very exciting and will make APL competitive in new areas</a:t>
            </a:r>
          </a:p>
          <a:p>
            <a:pPr lvl="1"/>
            <a:r>
              <a:rPr lang="da-DK" dirty="0"/>
              <a:t>Image manipulation</a:t>
            </a:r>
          </a:p>
          <a:p>
            <a:pPr lvl="1"/>
            <a:r>
              <a:rPr lang="da-DK" dirty="0"/>
              <a:t>Fluid dynamics-style applications</a:t>
            </a:r>
          </a:p>
          <a:p>
            <a:r>
              <a:rPr lang="da-DK" dirty="0"/>
              <a:t>But not all applications are ”data parallel”</a:t>
            </a:r>
          </a:p>
          <a:p>
            <a:r>
              <a:rPr lang="da-DK" dirty="0"/>
              <a:t>And compilers sometimes put unpleasant constraints on the users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892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Interpreter Needs Help...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400" dirty="0"/>
              <a:t>APL is SIMD at the core</a:t>
            </a:r>
          </a:p>
          <a:p>
            <a:r>
              <a:rPr lang="da-DK" sz="2400" dirty="0"/>
              <a:t>But parallelising sequences of SIMD instructions is hard</a:t>
            </a:r>
          </a:p>
          <a:p>
            <a:pPr lvl="1"/>
            <a:r>
              <a:rPr lang="da-DK" sz="2000" dirty="0"/>
              <a:t>We have parallel cores, but they don’t have parallel access to memory</a:t>
            </a:r>
          </a:p>
          <a:p>
            <a:pPr lvl="1"/>
            <a:endParaRPr lang="da-DK" sz="2000" dirty="0"/>
          </a:p>
          <a:p>
            <a:r>
              <a:rPr lang="da-DK" sz="2400" dirty="0"/>
              <a:t>The user has the knowledge which is hard to deduce throught static analysis of APL: </a:t>
            </a:r>
          </a:p>
          <a:p>
            <a:pPr lvl="1"/>
            <a:r>
              <a:rPr lang="da-DK" sz="2000" dirty="0"/>
              <a:t>Array size vs number of parallel threads</a:t>
            </a:r>
          </a:p>
          <a:p>
            <a:pPr lvl="1"/>
            <a:r>
              <a:rPr lang="da-DK" sz="2000" dirty="0"/>
              <a:t>Side effects (or lack thereof)</a:t>
            </a:r>
          </a:p>
          <a:p>
            <a:r>
              <a:rPr lang="da-DK" sz="2400" dirty="0"/>
              <a:t>(S)he can help make decisions on when to fork and collect</a:t>
            </a:r>
          </a:p>
          <a:p>
            <a:endParaRPr lang="da-DK" sz="2400" dirty="0"/>
          </a:p>
          <a:p>
            <a:r>
              <a:rPr lang="da-DK" sz="2400" dirty="0"/>
              <a:t>Conclusion: We need new language features to allow the user to express optionally asynchronous parts of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7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The ”lamp” symbol (</a:t>
            </a:r>
            <a:r>
              <a:rPr lang="da-DK" dirty="0">
                <a:latin typeface="APL385 Unicode" panose="020B0709000202000203" pitchFamily="49" charset="0"/>
              </a:rPr>
              <a:t>⍝</a:t>
            </a:r>
            <a:r>
              <a:rPr lang="da-DK" dirty="0"/>
              <a:t>) indicates the beginning of a comment: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    2×3 ⍝ two times three</a:t>
            </a:r>
          </a:p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6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pic>
        <p:nvPicPr>
          <p:cNvPr id="2050" name="Picture 2" descr="Image result for miners l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55618"/>
            <a:ext cx="4464496" cy="28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Futures and Isolates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Goal: Allow the APL user to explicitly express parallelism / asynchronicty in a natural way</a:t>
            </a:r>
          </a:p>
          <a:p>
            <a:r>
              <a:rPr lang="da-DK" sz="2800" dirty="0"/>
              <a:t>In the interpreter, futures and isolates enable </a:t>
            </a:r>
            <a:r>
              <a:rPr lang="da-DK" sz="2800" dirty="0" err="1"/>
              <a:t>coarse-grained</a:t>
            </a:r>
            <a:r>
              <a:rPr lang="da-DK" sz="2800" dirty="0"/>
              <a:t> </a:t>
            </a:r>
            <a:r>
              <a:rPr lang="da-DK" sz="2800" i="1" dirty="0" err="1"/>
              <a:t>task</a:t>
            </a:r>
            <a:r>
              <a:rPr lang="da-DK" sz="2800" dirty="0"/>
              <a:t> parallelism</a:t>
            </a:r>
          </a:p>
          <a:p>
            <a:pPr lvl="1"/>
            <a:r>
              <a:rPr lang="da-DK" sz="2400" dirty="0" err="1"/>
              <a:t>Tasks</a:t>
            </a:r>
            <a:r>
              <a:rPr lang="da-DK" sz="2400" dirty="0"/>
              <a:t> with a </a:t>
            </a:r>
            <a:r>
              <a:rPr lang="da-DK" sz="2400" dirty="0" err="1"/>
              <a:t>duration</a:t>
            </a:r>
            <a:r>
              <a:rPr lang="da-DK" sz="2400" dirty="0"/>
              <a:t> of at </a:t>
            </a:r>
            <a:r>
              <a:rPr lang="da-DK" sz="2400" dirty="0" err="1"/>
              <a:t>least</a:t>
            </a:r>
            <a:r>
              <a:rPr lang="da-DK" sz="2400" dirty="0"/>
              <a:t> 100ms</a:t>
            </a:r>
          </a:p>
          <a:p>
            <a:r>
              <a:rPr lang="da-DK" sz="2800" dirty="0"/>
              <a:t>In a compiler, futures can be used to express fine-grained </a:t>
            </a:r>
            <a:r>
              <a:rPr lang="da-DK" sz="2800" i="1" dirty="0"/>
              <a:t>data</a:t>
            </a:r>
            <a:r>
              <a:rPr lang="da-DK" sz="2800" dirty="0"/>
              <a:t> parallelism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24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Isolates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 </a:t>
            </a:r>
            <a:r>
              <a:rPr lang="da-DK" b="1" i="1" dirty="0"/>
              <a:t>Isolate</a:t>
            </a:r>
            <a:r>
              <a:rPr lang="da-DK" dirty="0"/>
              <a:t> tastes, smells, looks like a Dyalog namespace, except that...</a:t>
            </a:r>
          </a:p>
          <a:p>
            <a:r>
              <a:rPr lang="da-DK" dirty="0"/>
              <a:t>Expressions executed </a:t>
            </a:r>
            <a:r>
              <a:rPr lang="da-DK" b="1" i="1" dirty="0"/>
              <a:t>in the isolate </a:t>
            </a:r>
            <a:r>
              <a:rPr lang="da-DK" dirty="0"/>
              <a:t>run in a separate process from the main interpreter thread (”in parallel”)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91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Isolate Example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 bwMode="auto">
          <a:xfrm>
            <a:off x="2174954" y="1815005"/>
            <a:ext cx="3917911" cy="27363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Chord 7"/>
          <p:cNvSpPr/>
          <p:nvPr/>
        </p:nvSpPr>
        <p:spPr bwMode="auto">
          <a:xfrm flipH="1">
            <a:off x="3205982" y="3183157"/>
            <a:ext cx="1855853" cy="2315334"/>
          </a:xfrm>
          <a:prstGeom prst="chord">
            <a:avLst>
              <a:gd name="adj1" fmla="val 21418589"/>
              <a:gd name="adj2" fmla="val 1099454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Chord 6"/>
          <p:cNvSpPr/>
          <p:nvPr/>
        </p:nvSpPr>
        <p:spPr bwMode="auto">
          <a:xfrm flipH="1">
            <a:off x="4767242" y="2945866"/>
            <a:ext cx="1649647" cy="2104849"/>
          </a:xfrm>
          <a:prstGeom prst="chord">
            <a:avLst>
              <a:gd name="adj1" fmla="val 1131296"/>
              <a:gd name="adj2" fmla="val 14370271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Chord 4"/>
          <p:cNvSpPr/>
          <p:nvPr/>
        </p:nvSpPr>
        <p:spPr bwMode="auto">
          <a:xfrm>
            <a:off x="1958930" y="2953700"/>
            <a:ext cx="1794961" cy="2104849"/>
          </a:xfrm>
          <a:prstGeom prst="chord">
            <a:avLst>
              <a:gd name="adj1" fmla="val 1131296"/>
              <a:gd name="adj2" fmla="val 13650061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138" y="4135219"/>
            <a:ext cx="1476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>
                <a:latin typeface="APL385 Unicode" pitchFamily="49" charset="0"/>
              </a:rPr>
              <a:t>X←1 2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3891" y="4607239"/>
            <a:ext cx="11781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>
                <a:latin typeface="APL385 Unicode" pitchFamily="49" charset="0"/>
              </a:rPr>
              <a:t>X←4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0719" y="406951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latin typeface="APL385 Unicode" pitchFamily="49" charset="0"/>
              </a:rPr>
              <a:t>X←6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2626" y="2216669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>
                <a:latin typeface="APL385 Unicode" pitchFamily="49" charset="0"/>
              </a:rPr>
              <a:t>  I3←isolate.New¨3⍴⊂''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2626" y="2798436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>
                <a:latin typeface="APL385 Unicode" pitchFamily="49" charset="0"/>
              </a:rPr>
              <a:t>  I3.({(+⌿⍵)÷≢⍵}</a:t>
            </a:r>
            <a:r>
              <a:rPr lang="da-DK" sz="1900" b="1" dirty="0">
                <a:solidFill>
                  <a:srgbClr val="333333"/>
                </a:solidFill>
                <a:latin typeface="APL385 Unicode" pitchFamily="49" charset="0"/>
              </a:rPr>
              <a:t>X)</a:t>
            </a:r>
            <a:endParaRPr lang="da-DK" sz="1900" b="1" dirty="0">
              <a:latin typeface="APL385 Unicode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2626" y="2519023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>
                <a:latin typeface="APL385 Unicode" pitchFamily="49" charset="0"/>
              </a:rPr>
              <a:t>  I3.X←(1 2 3)(4 5)6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3466" y="3133085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>
                <a:solidFill>
                  <a:srgbClr val="333333"/>
                </a:solidFill>
                <a:latin typeface="APL385 Unicode" pitchFamily="49" charset="0"/>
              </a:rPr>
              <a:t>2 4.5 6</a:t>
            </a:r>
            <a:endParaRPr lang="da-DK" sz="1900" b="1" dirty="0">
              <a:latin typeface="APL385 Unicod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3921299"/>
          </a:xfrm>
        </p:spPr>
        <p:txBody>
          <a:bodyPr>
            <a:normAutofit/>
          </a:bodyPr>
          <a:lstStyle/>
          <a:p>
            <a:r>
              <a:rPr lang="da-DK" sz="2400" dirty="0"/>
              <a:t>The result of an expression executed in an Isolate is a </a:t>
            </a:r>
            <a:r>
              <a:rPr lang="da-DK" sz="2400" b="1" i="1" dirty="0"/>
              <a:t>Future</a:t>
            </a:r>
          </a:p>
          <a:p>
            <a:r>
              <a:rPr lang="da-DK" sz="2400" dirty="0"/>
              <a:t>Futures can be passed as arguments to functions without blocking</a:t>
            </a:r>
          </a:p>
          <a:p>
            <a:r>
              <a:rPr lang="da-DK" sz="2400" dirty="0"/>
              <a:t>Structural functions can work on arrays containing futures without blocking</a:t>
            </a:r>
          </a:p>
          <a:p>
            <a:r>
              <a:rPr lang="da-DK" sz="2400" dirty="0"/>
              <a:t>Primitives which need to reference the </a:t>
            </a:r>
            <a:r>
              <a:rPr lang="da-DK" sz="2400" b="1" i="1" dirty="0"/>
              <a:t>value</a:t>
            </a:r>
            <a:r>
              <a:rPr lang="da-DK" sz="2400" dirty="0"/>
              <a:t> will block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4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i="1" dirty="0"/>
              <a:t>Parallel</a:t>
            </a:r>
            <a:r>
              <a:rPr lang="da-DK" dirty="0"/>
              <a:t>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800" dirty="0"/>
              <a:t>Monadic operator </a:t>
            </a:r>
            <a:r>
              <a:rPr lang="da-DK" sz="1800" i="1" dirty="0"/>
              <a:t>parallel</a:t>
            </a:r>
            <a:r>
              <a:rPr lang="da-DK" sz="1800" dirty="0"/>
              <a:t> (</a:t>
            </a:r>
            <a:r>
              <a:rPr lang="da-DK" sz="1800" dirty="0">
                <a:latin typeface="APL385 Unicode" panose="020B0709000202000203" pitchFamily="49" charset="0"/>
              </a:rPr>
              <a:t>∥</a:t>
            </a:r>
            <a:r>
              <a:rPr lang="da-DK" sz="1800" dirty="0"/>
              <a:t>) derives a function which:</a:t>
            </a:r>
          </a:p>
          <a:p>
            <a:pPr>
              <a:buFontTx/>
              <a:buChar char="-"/>
            </a:pPr>
            <a:r>
              <a:rPr lang="da-DK" sz="1800" dirty="0"/>
              <a:t>creates an empty isolate</a:t>
            </a:r>
          </a:p>
          <a:p>
            <a:pPr>
              <a:buFontTx/>
              <a:buChar char="-"/>
            </a:pPr>
            <a:r>
              <a:rPr lang="da-DK" sz="1800" dirty="0" err="1"/>
              <a:t>executes</a:t>
            </a:r>
            <a:r>
              <a:rPr lang="da-DK" sz="1800" dirty="0"/>
              <a:t> the operand </a:t>
            </a:r>
            <a:r>
              <a:rPr lang="da-DK" sz="1800" dirty="0" err="1"/>
              <a:t>inside</a:t>
            </a:r>
            <a:r>
              <a:rPr lang="da-DK" sz="1800" dirty="0"/>
              <a:t> the </a:t>
            </a:r>
            <a:r>
              <a:rPr lang="da-DK" sz="1800" dirty="0" err="1"/>
              <a:t>isolate</a:t>
            </a:r>
            <a:endParaRPr lang="da-DK" sz="1800" dirty="0"/>
          </a:p>
          <a:p>
            <a:pPr>
              <a:buFontTx/>
              <a:buChar char="-"/>
            </a:pPr>
            <a:r>
              <a:rPr lang="da-DK" sz="1800" dirty="0"/>
              <a:t>returns a future (and discards the isolate when no longer needed)</a:t>
            </a:r>
            <a:br>
              <a:rPr lang="da-DK" sz="1600" dirty="0"/>
            </a:br>
            <a:endParaRPr lang="da-DK" sz="1200" dirty="0"/>
          </a:p>
          <a:p>
            <a:pPr marL="0" indent="0">
              <a:buNone/>
            </a:pPr>
            <a:r>
              <a:rPr lang="da-DK" sz="1600" dirty="0">
                <a:latin typeface="APL385 Unicode" pitchFamily="49" charset="0"/>
              </a:rPr>
              <a:t>   sums←{+/⍳⍵}</a:t>
            </a:r>
            <a:r>
              <a:rPr lang="da-DK" sz="1600" b="1" dirty="0">
                <a:solidFill>
                  <a:srgbClr val="FF0000"/>
                </a:solidFill>
                <a:latin typeface="APL385 Unicode" pitchFamily="49" charset="0"/>
              </a:rPr>
              <a:t>∥</a:t>
            </a:r>
            <a:r>
              <a:rPr lang="da-DK" sz="1600" dirty="0">
                <a:latin typeface="APL385 Unicode" pitchFamily="49" charset="0"/>
              </a:rPr>
              <a:t>¨⍳100 ⍝ returns 100 futures - IMMEDIATELY</a:t>
            </a:r>
          </a:p>
          <a:p>
            <a:pPr marL="0" indent="0">
              <a:buNone/>
            </a:pPr>
            <a:r>
              <a:rPr lang="da-DK" sz="1600" dirty="0">
                <a:latin typeface="APL385 Unicode" pitchFamily="49" charset="0"/>
              </a:rPr>
              <a:t>   ≢sums ⍝ structural functions do not ”realize” futures</a:t>
            </a:r>
            <a:br>
              <a:rPr lang="da-DK" sz="1600" dirty="0">
                <a:latin typeface="APL385 Unicode" pitchFamily="49" charset="0"/>
              </a:rPr>
            </a:br>
            <a:r>
              <a:rPr lang="da-DK" sz="1600" dirty="0">
                <a:latin typeface="APL385 Unicode" pitchFamily="49" charset="0"/>
              </a:rPr>
              <a:t>100</a:t>
            </a:r>
          </a:p>
          <a:p>
            <a:pPr marL="0" indent="0">
              <a:buNone/>
            </a:pPr>
            <a:r>
              <a:rPr lang="da-DK" sz="1600" dirty="0">
                <a:latin typeface="APL385 Unicode" pitchFamily="49" charset="0"/>
              </a:rPr>
              <a:t>   ≢partitions←(100⍴25↑1)⊂sums ⍝ </a:t>
            </a:r>
            <a:r>
              <a:rPr lang="da-DK" sz="1600" dirty="0" err="1">
                <a:latin typeface="APL385 Unicode" pitchFamily="49" charset="0"/>
              </a:rPr>
              <a:t>Partitioned</a:t>
            </a:r>
            <a:r>
              <a:rPr lang="da-DK" sz="1600" dirty="0">
                <a:latin typeface="APL385 Unicode" pitchFamily="49" charset="0"/>
              </a:rPr>
              <a:t> </a:t>
            </a:r>
            <a:r>
              <a:rPr lang="da-DK" sz="1600" dirty="0" err="1">
                <a:latin typeface="APL385 Unicode" pitchFamily="49" charset="0"/>
              </a:rPr>
              <a:t>Enclose</a:t>
            </a:r>
            <a:endParaRPr lang="da-DK" sz="1600" dirty="0">
              <a:latin typeface="APL385 Unicode" pitchFamily="49" charset="0"/>
            </a:endParaRPr>
          </a:p>
          <a:p>
            <a:pPr marL="0" indent="0">
              <a:buNone/>
            </a:pPr>
            <a:r>
              <a:rPr lang="da-DK" sz="1600" dirty="0">
                <a:latin typeface="APL385 Unicode" pitchFamily="49" charset="0"/>
              </a:rPr>
              <a:t>4</a:t>
            </a:r>
          </a:p>
          <a:p>
            <a:pPr marL="0" indent="0">
              <a:buNone/>
            </a:pPr>
            <a:r>
              <a:rPr lang="da-DK" sz="1600" dirty="0">
                <a:latin typeface="APL385 Unicode" pitchFamily="49" charset="0"/>
              </a:rPr>
              <a:t>   ≢¨partitions ⍝ 4 </a:t>
            </a:r>
            <a:r>
              <a:rPr lang="da-DK" sz="1600" dirty="0" err="1">
                <a:latin typeface="APL385 Unicode" pitchFamily="49" charset="0"/>
              </a:rPr>
              <a:t>groups</a:t>
            </a:r>
            <a:r>
              <a:rPr lang="da-DK" sz="1600" dirty="0">
                <a:latin typeface="APL385 Unicode" pitchFamily="49" charset="0"/>
              </a:rPr>
              <a:t>, </a:t>
            </a:r>
            <a:r>
              <a:rPr lang="da-DK" sz="1600" dirty="0" err="1">
                <a:latin typeface="APL385 Unicode" pitchFamily="49" charset="0"/>
              </a:rPr>
              <a:t>each</a:t>
            </a:r>
            <a:r>
              <a:rPr lang="da-DK" sz="1600" dirty="0">
                <a:latin typeface="APL385 Unicode" pitchFamily="49" charset="0"/>
              </a:rPr>
              <a:t> containing 25 futures</a:t>
            </a:r>
            <a:br>
              <a:rPr lang="da-DK" sz="1600" dirty="0">
                <a:latin typeface="APL385 Unicode" pitchFamily="49" charset="0"/>
              </a:rPr>
            </a:br>
            <a:r>
              <a:rPr lang="da-DK" sz="1600" dirty="0">
                <a:latin typeface="APL385 Unicode" pitchFamily="49" charset="0"/>
              </a:rPr>
              <a:t>25 25 25 25</a:t>
            </a:r>
          </a:p>
          <a:p>
            <a:pPr marL="0" indent="0">
              <a:buNone/>
            </a:pPr>
            <a:r>
              <a:rPr lang="da-DK" sz="1600" dirty="0">
                <a:latin typeface="APL385 Unicode" pitchFamily="49" charset="0"/>
              </a:rPr>
              <a:t>   +/ +/</a:t>
            </a:r>
            <a:r>
              <a:rPr lang="da-DK" sz="1600" b="1" dirty="0">
                <a:solidFill>
                  <a:srgbClr val="FF0000"/>
                </a:solidFill>
                <a:latin typeface="APL385 Unicode" pitchFamily="49" charset="0"/>
              </a:rPr>
              <a:t>∥</a:t>
            </a:r>
            <a:r>
              <a:rPr lang="da-DK" sz="1600" dirty="0">
                <a:latin typeface="APL385 Unicode" pitchFamily="49" charset="0"/>
              </a:rPr>
              <a:t>¨partitions ⍝ 4 parallel +/’es</a:t>
            </a:r>
            <a:br>
              <a:rPr lang="da-DK" sz="1600" dirty="0">
                <a:latin typeface="APL385 Unicode" pitchFamily="49" charset="0"/>
              </a:rPr>
            </a:br>
            <a:r>
              <a:rPr lang="da-DK" sz="1600" dirty="0">
                <a:latin typeface="APL385 Unicode" pitchFamily="49" charset="0"/>
              </a:rPr>
              <a:t>171700</a:t>
            </a:r>
          </a:p>
          <a:p>
            <a:pPr marL="0" indent="0">
              <a:buNone/>
            </a:pPr>
            <a:endParaRPr lang="da-DK" sz="1200" dirty="0">
              <a:latin typeface="APL385 Unicode" pitchFamily="49" charset="0"/>
            </a:endParaRPr>
          </a:p>
          <a:p>
            <a:pPr marL="0" indent="0">
              <a:buNone/>
            </a:pPr>
            <a:r>
              <a:rPr lang="da-DK" sz="1600" dirty="0"/>
              <a:t>(We </a:t>
            </a:r>
            <a:r>
              <a:rPr lang="da-DK" sz="1600" dirty="0" err="1"/>
              <a:t>used</a:t>
            </a:r>
            <a:r>
              <a:rPr lang="da-DK" sz="1600" dirty="0"/>
              <a:t> 1+4+100 parallel threads to compute the end </a:t>
            </a:r>
            <a:r>
              <a:rPr lang="da-DK" sz="1600" dirty="0" err="1"/>
              <a:t>result</a:t>
            </a:r>
            <a:r>
              <a:rPr lang="da-DK" sz="1600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da-DK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22215" y="3284984"/>
            <a:ext cx="273521" cy="21602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475657" y="5085185"/>
            <a:ext cx="78627" cy="345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1037898" y="4962995"/>
            <a:ext cx="216023" cy="4676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88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 err="1"/>
              <a:t>Deterministic</a:t>
            </a:r>
            <a:r>
              <a:rPr lang="da-DK" dirty="0"/>
              <a:t> </a:t>
            </a:r>
            <a:r>
              <a:rPr lang="da-DK" dirty="0" err="1"/>
              <a:t>Parallelism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600" dirty="0" err="1"/>
              <a:t>Inserting</a:t>
            </a:r>
            <a:r>
              <a:rPr lang="da-DK" sz="1600" dirty="0"/>
              <a:t> or </a:t>
            </a:r>
            <a:r>
              <a:rPr lang="da-DK" sz="1600" dirty="0" err="1"/>
              <a:t>removing</a:t>
            </a:r>
            <a:r>
              <a:rPr lang="da-DK" sz="1600" dirty="0"/>
              <a:t> Parallel operators </a:t>
            </a:r>
            <a:r>
              <a:rPr lang="da-DK" sz="1600" dirty="0" err="1"/>
              <a:t>does</a:t>
            </a:r>
            <a:r>
              <a:rPr lang="da-DK" sz="1600" dirty="0"/>
              <a:t> not </a:t>
            </a:r>
            <a:r>
              <a:rPr lang="da-DK" sz="1600" dirty="0" err="1"/>
              <a:t>change</a:t>
            </a:r>
            <a:r>
              <a:rPr lang="da-DK" sz="1600" dirty="0"/>
              <a:t> the </a:t>
            </a:r>
            <a:r>
              <a:rPr lang="da-DK" sz="1600" dirty="0" err="1"/>
              <a:t>meaning</a:t>
            </a:r>
            <a:r>
              <a:rPr lang="da-DK" sz="1600" dirty="0"/>
              <a:t> of the </a:t>
            </a:r>
            <a:r>
              <a:rPr lang="da-DK" sz="1600" dirty="0" err="1"/>
              <a:t>code</a:t>
            </a:r>
            <a:r>
              <a:rPr lang="da-DK" sz="1600" dirty="0"/>
              <a:t>. Thus, </a:t>
            </a:r>
            <a:r>
              <a:rPr lang="da-DK" sz="1600" dirty="0" err="1"/>
              <a:t>parallelism</a:t>
            </a:r>
            <a:r>
              <a:rPr lang="da-DK" sz="1600" dirty="0"/>
              <a:t> </a:t>
            </a:r>
            <a:r>
              <a:rPr lang="da-DK" sz="1600" dirty="0" err="1"/>
              <a:t>does</a:t>
            </a:r>
            <a:r>
              <a:rPr lang="da-DK" sz="1600" dirty="0"/>
              <a:t> not </a:t>
            </a:r>
            <a:r>
              <a:rPr lang="da-DK" sz="1600" dirty="0" err="1"/>
              <a:t>interfere</a:t>
            </a:r>
            <a:r>
              <a:rPr lang="da-DK" sz="1600" dirty="0"/>
              <a:t> with the notation.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da-DK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15615" y="2575325"/>
            <a:ext cx="4752529" cy="20888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dirty="0">
                <a:latin typeface="APL385 Unicode" pitchFamily="49" charset="0"/>
              </a:rPr>
              <a:t>   sums←{+/⍳⍵}</a:t>
            </a:r>
            <a:r>
              <a:rPr lang="da-DK" sz="1800" b="1" kern="0" dirty="0">
                <a:solidFill>
                  <a:srgbClr val="FF0000"/>
                </a:solidFill>
                <a:latin typeface="APL385 Unicode" pitchFamily="49" charset="0"/>
              </a:rPr>
              <a:t> </a:t>
            </a:r>
            <a:r>
              <a:rPr lang="da-DK" sz="1800" kern="0" dirty="0">
                <a:latin typeface="APL385 Unicode" pitchFamily="49" charset="0"/>
              </a:rPr>
              <a:t>¨⍳100 </a:t>
            </a:r>
            <a:br>
              <a:rPr lang="da-DK" sz="1800" kern="0" dirty="0">
                <a:latin typeface="APL385 Unicode" pitchFamily="49" charset="0"/>
              </a:rPr>
            </a:br>
            <a:r>
              <a:rPr lang="da-DK" sz="1800" kern="0" dirty="0">
                <a:latin typeface="APL385 Unicode" pitchFamily="49" charset="0"/>
              </a:rPr>
              <a:t>   partitions←(100⍴25↑1)⊂sums</a:t>
            </a:r>
            <a:br>
              <a:rPr lang="da-DK" sz="1800" kern="0" dirty="0">
                <a:latin typeface="APL385 Unicode" pitchFamily="49" charset="0"/>
              </a:rPr>
            </a:br>
            <a:r>
              <a:rPr lang="da-DK" sz="1800" kern="0" dirty="0">
                <a:latin typeface="APL385 Unicode" pitchFamily="49" charset="0"/>
              </a:rPr>
              <a:t>   +/+/</a:t>
            </a:r>
            <a:r>
              <a:rPr lang="da-DK" sz="1800" b="1" kern="0" dirty="0">
                <a:solidFill>
                  <a:srgbClr val="FF0000"/>
                </a:solidFill>
                <a:latin typeface="APL385 Unicode" pitchFamily="49" charset="0"/>
              </a:rPr>
              <a:t> </a:t>
            </a:r>
            <a:r>
              <a:rPr lang="da-DK" sz="1800" kern="0" dirty="0">
                <a:latin typeface="APL385 Unicode" pitchFamily="49" charset="0"/>
              </a:rPr>
              <a:t>¨partitions</a:t>
            </a:r>
            <a:br>
              <a:rPr lang="da-DK" sz="1800" kern="0" dirty="0">
                <a:latin typeface="APL385 Unicode" pitchFamily="49" charset="0"/>
              </a:rPr>
            </a:br>
            <a:r>
              <a:rPr lang="da-DK" sz="1800" kern="0" dirty="0">
                <a:latin typeface="APL385 Unicode" pitchFamily="49" charset="0"/>
              </a:rPr>
              <a:t>171700</a:t>
            </a:r>
          </a:p>
          <a:p>
            <a:pPr marL="0" indent="0">
              <a:buFontTx/>
              <a:buNone/>
            </a:pPr>
            <a:endParaRPr lang="da-DK" sz="1400" kern="0" dirty="0">
              <a:latin typeface="APL385 Unicode" pitchFamily="49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10387" y="2575325"/>
            <a:ext cx="7632849" cy="20888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dirty="0">
                <a:latin typeface="APL385 Unicode" pitchFamily="49" charset="0"/>
              </a:rPr>
              <a:t>   sums←{+/⍳⍵}</a:t>
            </a:r>
            <a:r>
              <a:rPr lang="da-DK" sz="1800" b="1" kern="0" dirty="0">
                <a:solidFill>
                  <a:srgbClr val="FF0000"/>
                </a:solidFill>
                <a:latin typeface="APL385 Unicode" pitchFamily="49" charset="0"/>
              </a:rPr>
              <a:t>∥</a:t>
            </a:r>
            <a:r>
              <a:rPr lang="da-DK" sz="1800" kern="0" dirty="0">
                <a:latin typeface="APL385 Unicode" pitchFamily="49" charset="0"/>
              </a:rPr>
              <a:t>¨⍳100</a:t>
            </a:r>
            <a:br>
              <a:rPr lang="da-DK" sz="1800" kern="0" dirty="0">
                <a:latin typeface="APL385 Unicode" pitchFamily="49" charset="0"/>
              </a:rPr>
            </a:br>
            <a:r>
              <a:rPr lang="da-DK" sz="1800" kern="0" dirty="0">
                <a:latin typeface="APL385 Unicode" pitchFamily="49" charset="0"/>
              </a:rPr>
              <a:t>   partitions←(100⍴25↑1)⊂sums</a:t>
            </a:r>
            <a:br>
              <a:rPr lang="da-DK" sz="1800" kern="0" dirty="0">
                <a:latin typeface="APL385 Unicode" pitchFamily="49" charset="0"/>
              </a:rPr>
            </a:br>
            <a:r>
              <a:rPr lang="da-DK" sz="1800" kern="0" dirty="0">
                <a:latin typeface="APL385 Unicode" pitchFamily="49" charset="0"/>
              </a:rPr>
              <a:t>   +/+/</a:t>
            </a:r>
            <a:r>
              <a:rPr lang="da-DK" sz="1800" b="1" kern="0" dirty="0">
                <a:solidFill>
                  <a:srgbClr val="FF0000"/>
                </a:solidFill>
                <a:latin typeface="APL385 Unicode" pitchFamily="49" charset="0"/>
              </a:rPr>
              <a:t>∥</a:t>
            </a:r>
            <a:r>
              <a:rPr lang="da-DK" sz="1800" kern="0" dirty="0">
                <a:latin typeface="APL385 Unicode" pitchFamily="49" charset="0"/>
              </a:rPr>
              <a:t>¨partitions</a:t>
            </a:r>
            <a:br>
              <a:rPr lang="da-DK" sz="1800" kern="0" dirty="0">
                <a:latin typeface="APL385 Unicode" pitchFamily="49" charset="0"/>
              </a:rPr>
            </a:br>
            <a:r>
              <a:rPr lang="da-DK" sz="1800" kern="0" dirty="0">
                <a:latin typeface="APL385 Unicode" pitchFamily="49" charset="0"/>
              </a:rPr>
              <a:t>171700</a:t>
            </a:r>
          </a:p>
          <a:p>
            <a:pPr marL="0" indent="0">
              <a:buFontTx/>
              <a:buNone/>
            </a:pPr>
            <a:endParaRPr lang="da-DK" sz="1400" kern="0" dirty="0">
              <a:latin typeface="APL385 Unicode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85204" y="4818588"/>
            <a:ext cx="7632849" cy="4106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/>
              <a:t>(as long as </a:t>
            </a:r>
            <a:r>
              <a:rPr lang="da-DK" sz="1600" kern="0" dirty="0" err="1"/>
              <a:t>your</a:t>
            </a:r>
            <a:r>
              <a:rPr lang="da-DK" sz="1600" kern="0" dirty="0"/>
              <a:t> </a:t>
            </a:r>
            <a:r>
              <a:rPr lang="da-DK" sz="1600" kern="0" dirty="0" err="1"/>
              <a:t>functions</a:t>
            </a:r>
            <a:r>
              <a:rPr lang="da-DK" sz="1600" kern="0" dirty="0"/>
              <a:t> have </a:t>
            </a:r>
            <a:r>
              <a:rPr lang="da-DK" sz="1600" kern="0" dirty="0" err="1"/>
              <a:t>no</a:t>
            </a:r>
            <a:r>
              <a:rPr lang="da-DK" sz="1600" kern="0" dirty="0"/>
              <a:t> side </a:t>
            </a:r>
            <a:r>
              <a:rPr lang="da-DK" sz="1600" kern="0" dirty="0" err="1"/>
              <a:t>effects</a:t>
            </a:r>
            <a:r>
              <a:rPr lang="da-DK" sz="1600" kern="0" dirty="0"/>
              <a:t>)</a:t>
            </a:r>
            <a:endParaRPr lang="da-DK" sz="1200" kern="0" dirty="0">
              <a:latin typeface="APL385 Unicode" pitchFamily="49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85204" y="5162966"/>
            <a:ext cx="7632849" cy="4106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/>
              <a:t>(… and </a:t>
            </a:r>
            <a:r>
              <a:rPr lang="da-DK" sz="1600" kern="0" dirty="0" err="1"/>
              <a:t>there</a:t>
            </a:r>
            <a:r>
              <a:rPr lang="da-DK" sz="1600" kern="0" dirty="0"/>
              <a:t> </a:t>
            </a:r>
            <a:r>
              <a:rPr lang="da-DK" sz="1600" kern="0" dirty="0" err="1"/>
              <a:t>are</a:t>
            </a:r>
            <a:r>
              <a:rPr lang="da-DK" sz="1600" kern="0" dirty="0"/>
              <a:t> </a:t>
            </a:r>
            <a:r>
              <a:rPr lang="da-DK" sz="1600" kern="0" dirty="0" err="1"/>
              <a:t>no</a:t>
            </a:r>
            <a:r>
              <a:rPr lang="da-DK" sz="1600" kern="0" dirty="0"/>
              <a:t> </a:t>
            </a:r>
            <a:r>
              <a:rPr lang="da-DK" sz="1600" kern="0" dirty="0" err="1"/>
              <a:t>errors</a:t>
            </a:r>
            <a:r>
              <a:rPr lang="da-DK" sz="1600" kern="0" dirty="0"/>
              <a:t>)</a:t>
            </a:r>
            <a:endParaRPr lang="da-DK" sz="1200" kern="0" dirty="0">
              <a:latin typeface="APL385 Unicod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0" grpId="1"/>
      <p:bldP spid="11" grpId="0" uiExpand="1" build="p"/>
      <p:bldP spid="12" grpId="0" build="p"/>
      <p:bldP spid="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Model </a:t>
            </a:r>
            <a:r>
              <a:rPr lang="da-DK" dirty="0" err="1"/>
              <a:t>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Futures are fully implemented in the Dyalog interpreters from v14.0 (2014) onwards</a:t>
            </a:r>
          </a:p>
          <a:p>
            <a:r>
              <a:rPr lang="da-DK" sz="2400" dirty="0"/>
              <a:t>The creation and management of isolates is still modelled using APL code, most importantly:</a:t>
            </a:r>
          </a:p>
          <a:p>
            <a:endParaRPr lang="da-DK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31640" y="364502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Proposed</a:t>
                      </a:r>
                      <a:r>
                        <a:rPr lang="da-DK" baseline="0" dirty="0"/>
                        <a:t> </a:t>
                      </a:r>
                      <a:br>
                        <a:rPr lang="da-DK" baseline="0" dirty="0"/>
                      </a:br>
                      <a:r>
                        <a:rPr lang="da-DK" baseline="0" dirty="0"/>
                        <a:t>Primitive Construct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Name</a:t>
                      </a:r>
                      <a:r>
                        <a:rPr lang="da-DK" dirty="0"/>
                        <a:t> in</a:t>
                      </a:r>
                      <a:br>
                        <a:rPr lang="da-DK" dirty="0"/>
                      </a:br>
                      <a:r>
                        <a:rPr lang="da-DK" dirty="0" err="1"/>
                        <a:t>Current</a:t>
                      </a:r>
                      <a:r>
                        <a:rPr lang="da-DK" dirty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da-DK" dirty="0"/>
                      </a:br>
                      <a:r>
                        <a:rPr lang="da-DK" dirty="0" err="1"/>
                        <a:t>Comment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¤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ø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New Isolate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APL385 Unicode" panose="020B0709000202000203" pitchFamily="49" charset="0"/>
                        </a:rPr>
                        <a:t>∥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II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Parallel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>
                          <a:latin typeface="APL385 Unicode" panose="020B0709000202000203" pitchFamily="49" charset="0"/>
                        </a:rPr>
                        <a:t>∥¨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IÏ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Parallel </a:t>
                      </a:r>
                      <a:r>
                        <a:rPr lang="da-DK" dirty="0" err="1"/>
                        <a:t>Each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770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896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Fun with Isolates </a:t>
            </a:r>
            <a:r>
              <a:rPr lang="da-DK" dirty="0">
                <a:sym typeface="Wingdings" panose="05000000000000000000" pitchFamily="2" charset="2"/>
              </a:rPr>
              <a:t>!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/>
              <a:t>Example: Start an isolate server on each of two Raspberry Pi-controlled robots, then under Windows/Linux/Mac:</a:t>
            </a:r>
            <a:br>
              <a:rPr lang="da-DK" sz="2400" dirty="0"/>
            </a:br>
            <a:br>
              <a:rPr lang="da-DK" sz="2000" dirty="0"/>
            </a:br>
            <a:r>
              <a:rPr lang="da-DK" sz="2000" dirty="0">
                <a:latin typeface="APL385 Unicode" panose="020B0709000202000203" pitchFamily="49" charset="0"/>
              </a:rPr>
              <a:t>    {isolate.AddServer '192.168.0.',⍕⍵}¨100 101</a:t>
            </a:r>
            <a:br>
              <a:rPr lang="da-DK" sz="2800" dirty="0"/>
            </a:br>
            <a:r>
              <a:rPr lang="da-DK" sz="2000" dirty="0">
                <a:latin typeface="APL385 Unicode" panose="020B0709000202000203" pitchFamily="49" charset="0"/>
              </a:rPr>
              <a:t>    bots←ø¨ bot bot ⍝ clone bot driver API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    500 bots.Drive (45 0)(0 45)</a:t>
            </a:r>
          </a:p>
          <a:p>
            <a:pPr marL="0" indent="0">
              <a:buNone/>
            </a:pPr>
            <a:endParaRPr lang="da-DK" sz="1100" dirty="0"/>
          </a:p>
          <a:p>
            <a:pPr marL="0" indent="0">
              <a:buNone/>
            </a:pPr>
            <a:r>
              <a:rPr lang="da-DK" sz="2400" dirty="0"/>
              <a:t>This means: call the </a:t>
            </a:r>
            <a:r>
              <a:rPr lang="da-DK" sz="2400" dirty="0">
                <a:latin typeface="APL385 Unicode" panose="020B0709000202000203" pitchFamily="49" charset="0"/>
              </a:rPr>
              <a:t>Drive</a:t>
            </a:r>
            <a:r>
              <a:rPr lang="da-DK" sz="2400" dirty="0"/>
              <a:t> function on each bot in parallel, </a:t>
            </a:r>
          </a:p>
          <a:p>
            <a:pPr>
              <a:buFontTx/>
              <a:buChar char="-"/>
            </a:pPr>
            <a:r>
              <a:rPr lang="da-DK" sz="2400" dirty="0"/>
              <a:t>With a left argument of 500ms</a:t>
            </a:r>
          </a:p>
          <a:p>
            <a:pPr>
              <a:buFontTx/>
              <a:buChar char="-"/>
            </a:pPr>
            <a:r>
              <a:rPr lang="da-DK" sz="2400" dirty="0"/>
              <a:t>With right arg of (45 0) for first and (0 45) for 2nd bot (power settings for right and left wheels)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22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Dancing</a:t>
            </a:r>
            <a:r>
              <a:rPr lang="da-DK" dirty="0"/>
              <a:t> Robots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pic>
        <p:nvPicPr>
          <p:cNvPr id="6" name="Dancing Bo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70557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“Scalar”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1 2 3 + 4 5 6  ⍝ addition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5 7 9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10 20 30 &gt; 25  ⍝ greater than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0 0 1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1 2 3 ⌈ 3 2 1  ⍝ maximum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3 2 3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? 6 6 6 6      ⍝ "roll"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4 3 5 4</a:t>
            </a:r>
            <a:br>
              <a:rPr lang="en-GB" sz="2400" dirty="0">
                <a:latin typeface="APL385 Unicode" panose="020B0709000202000203" pitchFamily="49" charset="0"/>
              </a:rPr>
            </a:b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⍝ Below: 10 times a 2x3 matrix 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⍝        containing the integers from 1 to 6</a:t>
            </a:r>
            <a:br>
              <a:rPr lang="en-GB" sz="2400" dirty="0">
                <a:latin typeface="APL385 Unicode" panose="020B0709000202000203" pitchFamily="49" charset="0"/>
              </a:rPr>
            </a:b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10 × 2 3 ⍴ ⍳ 6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10 20 30  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40 50 60</a:t>
            </a:r>
          </a:p>
          <a:p>
            <a:pPr marL="0" indent="0">
              <a:buNone/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4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800"/>
              <a:t>Selected Customers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KCI Corp (US)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Budgeting and Planning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Carlisle Group (US)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Collateral and Securitization for Global Capital Markets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CompuGroupMedical</a:t>
            </a:r>
            <a:r>
              <a:rPr lang="en-US" altLang="en-US" sz="2400" dirty="0"/>
              <a:t> (Sweden)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Worlds Largest “Patient Record” system: 40,000 users and 2.5 million patients records at largest hospital in Scandinavia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ExxonMobil (US)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Optimizes the “Cracking” of </a:t>
            </a:r>
            <a:r>
              <a:rPr lang="en-US" altLang="en-US" sz="2000" dirty="0" err="1"/>
              <a:t>Petroluem</a:t>
            </a:r>
            <a:r>
              <a:rPr lang="en-US" altLang="en-US" sz="2000" dirty="0"/>
              <a:t> Products using APL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SimCorp (DK), APL </a:t>
            </a:r>
            <a:r>
              <a:rPr lang="en-GB" altLang="en-US" sz="2400" dirty="0" err="1"/>
              <a:t>Italiana</a:t>
            </a:r>
            <a:r>
              <a:rPr lang="en-GB" altLang="en-US" sz="2400" dirty="0"/>
              <a:t> (I), Fiserv Investment Services (US), </a:t>
            </a:r>
            <a:r>
              <a:rPr lang="en-GB" altLang="en-US" sz="2400" dirty="0" err="1"/>
              <a:t>Infostroy</a:t>
            </a:r>
            <a:r>
              <a:rPr lang="en-GB" altLang="en-US" sz="2400" dirty="0"/>
              <a:t> Ltd (Russia)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Leaders in various markets for Asset Management Systems</a:t>
            </a:r>
          </a:p>
          <a:p>
            <a:pPr>
              <a:lnSpc>
                <a:spcPct val="90000"/>
              </a:lnSpc>
            </a:pPr>
            <a:r>
              <a:rPr lang="da-DK" altLang="en-US" sz="2400" dirty="0"/>
              <a:t>A Finnish game company</a:t>
            </a:r>
            <a:endParaRPr lang="en-GB" altLang="en-US" sz="2400" dirty="0"/>
          </a:p>
          <a:p>
            <a:pPr lvl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49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err="1"/>
              <a:t>Infostroy</a:t>
            </a:r>
            <a:endParaRPr lang="en-GB" dirty="0"/>
          </a:p>
        </p:txBody>
      </p:sp>
      <p:pic>
        <p:nvPicPr>
          <p:cNvPr id="266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23607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8602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SimCorp</a:t>
            </a:r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438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APLIT</a:t>
            </a: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7938"/>
            <a:ext cx="9209088" cy="66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501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Functional Parallel Programming in Dyalog APL</a:t>
            </a:r>
            <a:endParaRPr 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da-DK" altLang="en-US"/>
              <a:t>CGM TakeCare</a:t>
            </a:r>
            <a:br>
              <a:rPr lang="da-DK" altLang="en-US"/>
            </a:br>
            <a:r>
              <a:rPr lang="da-DK" altLang="en-US"/>
              <a:t>Patient Journal System</a:t>
            </a:r>
          </a:p>
        </p:txBody>
      </p:sp>
      <p:pic>
        <p:nvPicPr>
          <p:cNvPr id="32771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9144000" cy="6175375"/>
          </a:xfrm>
        </p:spPr>
      </p:pic>
    </p:spTree>
    <p:extLst>
      <p:ext uri="{BB962C8B-B14F-4D97-AF65-F5344CB8AC3E}">
        <p14:creationId xmlns:p14="http://schemas.microsoft.com/office/powerpoint/2010/main" val="457859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Any </a:t>
            </a:r>
            <a:r>
              <a:rPr lang="da-DK" dirty="0" err="1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b="1" dirty="0" err="1"/>
              <a:t>Prefix</a:t>
            </a:r>
            <a:r>
              <a:rPr lang="da-DK" sz="2400" b="1" dirty="0"/>
              <a:t>:</a:t>
            </a:r>
            <a:r>
              <a:rPr lang="da-DK" sz="2400" dirty="0"/>
              <a:t> </a:t>
            </a:r>
            <a:r>
              <a:rPr lang="da-DK" sz="2400" i="1" dirty="0"/>
              <a:t>Roll</a:t>
            </a:r>
            <a:r>
              <a:rPr lang="da-DK" sz="2400" dirty="0"/>
              <a:t> (</a:t>
            </a:r>
            <a:r>
              <a:rPr lang="da-DK" sz="2400" dirty="0" err="1"/>
              <a:t>scalar</a:t>
            </a:r>
            <a:r>
              <a:rPr lang="da-DK" sz="2400" dirty="0"/>
              <a:t>) - </a:t>
            </a:r>
            <a:r>
              <a:rPr lang="da-DK" sz="2400" dirty="0" err="1"/>
              <a:t>Integer</a:t>
            </a:r>
            <a:r>
              <a:rPr lang="da-DK" sz="2400" dirty="0"/>
              <a:t> in range 1 to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/>
              <a:t>:</a:t>
            </a:r>
            <a:br>
              <a:rPr lang="da-DK" sz="2400" dirty="0"/>
            </a:br>
            <a:r>
              <a:rPr lang="da-DK" sz="2400" dirty="0">
                <a:latin typeface="APL385 Unicode" panose="020B0709000202000203" pitchFamily="49" charset="0"/>
              </a:rPr>
              <a:t>      ? 6 6 6 6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4 3 4 2</a:t>
            </a:r>
          </a:p>
          <a:p>
            <a:endParaRPr lang="da-DK" sz="2400" dirty="0"/>
          </a:p>
          <a:p>
            <a:r>
              <a:rPr lang="da-DK" sz="2400" b="1" dirty="0"/>
              <a:t>Infix:</a:t>
            </a:r>
            <a:r>
              <a:rPr lang="da-DK" sz="2400" dirty="0"/>
              <a:t> </a:t>
            </a:r>
            <a:r>
              <a:rPr lang="da-DK" sz="2400" i="1" dirty="0"/>
              <a:t>Deal</a:t>
            </a:r>
            <a:r>
              <a:rPr lang="da-DK" sz="2400" dirty="0"/>
              <a:t> – deal </a:t>
            </a:r>
            <a:r>
              <a:rPr lang="da-DK" sz="2400" dirty="0">
                <a:latin typeface="APL385 Unicode" panose="020B0709000202000203" pitchFamily="49" charset="0"/>
              </a:rPr>
              <a:t>⍺</a:t>
            </a:r>
            <a:r>
              <a:rPr lang="da-DK" sz="2400" dirty="0"/>
              <a:t> items from range 1 to </a:t>
            </a:r>
            <a:r>
              <a:rPr lang="da-DK" sz="2400" dirty="0">
                <a:latin typeface="APL385 Unicode" panose="020B0709000202000203" pitchFamily="49" charset="0"/>
              </a:rPr>
              <a:t>⍵</a:t>
            </a:r>
            <a:r>
              <a:rPr lang="da-DK" sz="2400" dirty="0"/>
              <a:t>:</a:t>
            </a:r>
            <a:br>
              <a:rPr lang="da-DK" sz="2400" dirty="0"/>
            </a:br>
            <a:r>
              <a:rPr lang="da-DK" sz="2400" dirty="0">
                <a:latin typeface="APL385 Unicode" panose="020B0709000202000203" pitchFamily="49" charset="0"/>
              </a:rPr>
              <a:t>      5 ? 6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2 5 1 4 6</a:t>
            </a:r>
            <a:br>
              <a:rPr lang="da-DK" sz="2400" dirty="0"/>
            </a:br>
            <a:endParaRPr lang="da-DK" sz="2400" dirty="0"/>
          </a:p>
          <a:p>
            <a:r>
              <a:rPr lang="da-DK" sz="2400" b="1" dirty="0"/>
              <a:t>Selfie: </a:t>
            </a:r>
            <a:r>
              <a:rPr lang="da-DK" sz="2400" i="1" dirty="0"/>
              <a:t>Permutation</a:t>
            </a:r>
            <a:r>
              <a:rPr lang="da-DK" sz="2400" dirty="0"/>
              <a:t>:</a:t>
            </a:r>
            <a:br>
              <a:rPr lang="da-DK" sz="2400" dirty="0"/>
            </a:br>
            <a:r>
              <a:rPr lang="da-DK" sz="2400" dirty="0">
                <a:latin typeface="APL385 Unicode" panose="020B0709000202000203" pitchFamily="49" charset="0"/>
              </a:rPr>
              <a:t>      ?⍨ 6</a:t>
            </a:r>
            <a:br>
              <a:rPr lang="da-DK" sz="2400" dirty="0">
                <a:latin typeface="APL385 Unicode" panose="020B0709000202000203" pitchFamily="49" charset="0"/>
              </a:rPr>
            </a:br>
            <a:r>
              <a:rPr lang="da-DK" sz="2400" dirty="0">
                <a:latin typeface="APL385 Unicode" panose="020B0709000202000203" pitchFamily="49" charset="0"/>
              </a:rPr>
              <a:t>3 1 4 2 6 5</a:t>
            </a:r>
          </a:p>
          <a:p>
            <a:pPr marL="0" indent="0">
              <a:buNone/>
            </a:pPr>
            <a:endParaRPr lang="da-DK" sz="2400" dirty="0"/>
          </a:p>
          <a:p>
            <a:pPr lvl="1"/>
            <a:endParaRPr lang="da-DK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58474" y="1371600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>
                <a:latin typeface="APL385 Unicode" panose="020B0709000202000203" pitchFamily="49" charset="0"/>
              </a:rPr>
              <a:t>?</a:t>
            </a:r>
            <a:endParaRPr lang="en-US" sz="3200" dirty="0">
              <a:latin typeface="APL385 Unicode" panose="020B0709000202000203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5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39097 -0.362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0BA8-C0B2-4213-A273-08479F01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DA5C-50ED-42BE-9DD4-2179CDA8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en-GB" dirty="0"/>
              <a:t>Supporting documentation and materials online:</a:t>
            </a:r>
          </a:p>
          <a:p>
            <a:pPr marL="514350" indent="-457200"/>
            <a:r>
              <a:rPr lang="en-GB" dirty="0"/>
              <a:t>Interactive APL Session on line:</a:t>
            </a:r>
          </a:p>
          <a:p>
            <a:pPr lvl="1"/>
            <a:r>
              <a:rPr lang="en-GB" dirty="0">
                <a:hlinkClick r:id="rId2"/>
              </a:rPr>
              <a:t>http://tryapl.org</a:t>
            </a:r>
            <a:r>
              <a:rPr lang="en-GB" dirty="0"/>
              <a:t> (see the "resources" tab)</a:t>
            </a:r>
          </a:p>
          <a:p>
            <a:r>
              <a:rPr lang="en-GB" dirty="0"/>
              <a:t>Online Help and Manuals</a:t>
            </a:r>
          </a:p>
          <a:p>
            <a:pPr lvl="1"/>
            <a:r>
              <a:rPr lang="en-GB" dirty="0">
                <a:hlinkClick r:id="rId3"/>
              </a:rPr>
              <a:t>http://help.dyalog.com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http://docs.dyalog.com</a:t>
            </a:r>
            <a:endParaRPr lang="en-GB" dirty="0"/>
          </a:p>
          <a:p>
            <a:r>
              <a:rPr lang="en-GB" dirty="0"/>
              <a:t>Introduction to </a:t>
            </a:r>
            <a:r>
              <a:rPr lang="en-GB" dirty="0" err="1"/>
              <a:t>Dyalog</a:t>
            </a:r>
            <a:r>
              <a:rPr lang="en-GB" dirty="0"/>
              <a:t> APL by Bernard Legrand</a:t>
            </a:r>
          </a:p>
          <a:p>
            <a:pPr lvl="1"/>
            <a:r>
              <a:rPr lang="en-GB" dirty="0">
                <a:hlinkClick r:id="rId5"/>
              </a:rPr>
              <a:t>http://http://www.dyalog.com/mastering-dyalog-apl.htm</a:t>
            </a:r>
            <a:endParaRPr lang="en-GB" dirty="0"/>
          </a:p>
          <a:p>
            <a:r>
              <a:rPr lang="en-GB" dirty="0"/>
              <a:t>Google: Try for example </a:t>
            </a:r>
          </a:p>
          <a:p>
            <a:pPr lvl="1"/>
            <a:r>
              <a:rPr lang="en-GB" dirty="0">
                <a:hlinkClick r:id="rId6"/>
              </a:rPr>
              <a:t>https://www.google.com/?q=dyalog+apl+power+operator</a:t>
            </a:r>
            <a:r>
              <a:rPr lang="en-GB" dirty="0"/>
              <a:t> 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B92AD-33A6-45C6-A73B-75E28A1B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21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 of Execution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No "precedence", only one rule:    as  </a:t>
            </a:r>
            <a:r>
              <a:rPr lang="en-GB" sz="2400" dirty="0">
                <a:latin typeface="APL385 Unicode" panose="020B0709000202000203" pitchFamily="49" charset="0"/>
              </a:rPr>
              <a:t>f g x</a:t>
            </a:r>
            <a:r>
              <a:rPr lang="en-GB" sz="2400" dirty="0"/>
              <a:t>  in mathematics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f g x ←→  f(g(x))</a:t>
            </a:r>
          </a:p>
          <a:p>
            <a:pPr marL="0" indent="0">
              <a:buNone/>
            </a:pPr>
            <a:r>
              <a:rPr lang="en-GB" sz="2400" dirty="0"/>
              <a:t>Each function takes as its right argument the result of the entire expression to its right.</a:t>
            </a:r>
          </a:p>
          <a:p>
            <a:pPr marL="0" indent="0">
              <a:buNone/>
            </a:pPr>
            <a:r>
              <a:rPr lang="en-GB" sz="2400" dirty="0"/>
              <a:t>Good APL can be read from left to right by an experienced programmer, but as a beginner you may need to break it down.</a:t>
            </a:r>
            <a:br>
              <a:rPr lang="en-GB" sz="2400" dirty="0"/>
            </a:b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  10 × 2 3 ⍴ ⍳ 6 </a:t>
            </a:r>
            <a:br>
              <a:rPr lang="en-GB" sz="2400" dirty="0">
                <a:latin typeface="APL385 Unicode" panose="020B0709000202000203" pitchFamily="49" charset="0"/>
              </a:rPr>
            </a:b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400" dirty="0"/>
              <a:t>Let's experiment at </a:t>
            </a:r>
            <a:r>
              <a:rPr lang="en-GB" sz="2400" dirty="0">
                <a:hlinkClick r:id="rId3"/>
              </a:rPr>
              <a:t>https://tryapl.org</a:t>
            </a:r>
            <a:r>
              <a:rPr lang="en-GB" sz="2400" dirty="0"/>
              <a:t>: </a:t>
            </a:r>
            <a:br>
              <a:rPr lang="en-GB" sz="2400" dirty="0"/>
            </a:br>
            <a:br>
              <a:rPr lang="en-GB" sz="2400" dirty="0"/>
            </a:br>
            <a:r>
              <a:rPr lang="en-GB" sz="1800" dirty="0">
                <a:hlinkClick r:id="rId4"/>
              </a:rPr>
              <a:t>https://tryapl.org/?a=10%20%D7%202%203%20%u2374%20%u2373%206&amp;run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6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" y="0"/>
            <a:ext cx="9219488" cy="697124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 rot="12961482">
            <a:off x="2362200" y="2819400"/>
            <a:ext cx="2286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8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(</a:t>
            </a:r>
            <a:r>
              <a:rPr lang="en-GB" dirty="0">
                <a:latin typeface="APL385 Unicode" panose="020B0709000202000203" pitchFamily="49" charset="0"/>
              </a:rPr>
              <a:t>f/</a:t>
            </a:r>
            <a:r>
              <a:rPr lang="en-GB" dirty="0"/>
              <a:t> 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f⌿</a:t>
            </a:r>
            <a:r>
              <a:rPr lang="en-GB" dirty="0"/>
              <a:t> 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f/[n]</a:t>
            </a:r>
            <a:r>
              <a:rPr lang="en-GB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mat ← 3 4 ⍴ ⍳12</a:t>
            </a:r>
            <a:br>
              <a:rPr lang="en-GB" sz="2400" dirty="0">
                <a:latin typeface="APL385 Unicode" panose="020B0709000202000203" pitchFamily="49" charset="0"/>
              </a:rPr>
            </a:b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8800" y="2819400"/>
          <a:ext cx="27432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10200" y="2811257"/>
          <a:ext cx="864425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4425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42083" y="4683176"/>
          <a:ext cx="2729917" cy="3744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8717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50051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54104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77045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2286000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×/mat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39573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×⌿mat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800600" y="29718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00600" y="33528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806892" y="37338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411760" y="41148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048000" y="41148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657600" y="41148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343400" y="41148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343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 (</a:t>
            </a:r>
            <a:r>
              <a:rPr lang="en-GB" dirty="0">
                <a:latin typeface="APL385 Unicode" panose="020B0709000202000203" pitchFamily="49" charset="0"/>
              </a:rPr>
              <a:t>f\</a:t>
            </a:r>
            <a:r>
              <a:rPr lang="en-GB" dirty="0"/>
              <a:t> 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f⍀</a:t>
            </a:r>
            <a:r>
              <a:rPr lang="en-GB" dirty="0"/>
              <a:t> 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f\[n]</a:t>
            </a:r>
            <a:r>
              <a:rPr lang="en-GB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mat ← 3 4 ⍴ ⍳12</a:t>
            </a:r>
            <a:br>
              <a:rPr lang="en-GB" sz="2400" dirty="0">
                <a:latin typeface="APL385 Unicode" panose="020B0709000202000203" pitchFamily="49" charset="0"/>
              </a:rPr>
            </a:b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Functional Parallel Programming in Dyalog APL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2819400"/>
          <a:ext cx="27432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22860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+\mat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3957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+⍀mat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800600" y="29718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00600" y="33528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806892" y="37338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411760" y="41148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048000" y="41148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657600" y="41148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343400" y="41148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424881" y="2830270"/>
          <a:ext cx="27432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1828799" y="4698452"/>
          <a:ext cx="2743200" cy="1123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385922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8101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9475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2444928"/>
                    </a:ext>
                  </a:extLst>
                </a:gridCol>
              </a:tblGrid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696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7023"/>
                  </a:ext>
                </a:extLst>
              </a:tr>
              <a:tr h="37446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4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6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8483</TotalTime>
  <Words>2622</Words>
  <Application>Microsoft Office PowerPoint</Application>
  <PresentationFormat>On-screen Show (4:3)</PresentationFormat>
  <Paragraphs>699</Paragraphs>
  <Slides>56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APL385 Unicode</vt:lpstr>
      <vt:lpstr>Arial</vt:lpstr>
      <vt:lpstr>Calibri</vt:lpstr>
      <vt:lpstr>Courier New</vt:lpstr>
      <vt:lpstr>Klavika Medium</vt:lpstr>
      <vt:lpstr>Times</vt:lpstr>
      <vt:lpstr>Times New Roman</vt:lpstr>
      <vt:lpstr>Wingdings</vt:lpstr>
      <vt:lpstr>Office Theme</vt:lpstr>
      <vt:lpstr>PowerPoint Presentation</vt:lpstr>
      <vt:lpstr>Agenda</vt:lpstr>
      <vt:lpstr>A Programming Language (for Math)</vt:lpstr>
      <vt:lpstr>Comments</vt:lpstr>
      <vt:lpstr>“Scalar” Functions</vt:lpstr>
      <vt:lpstr>Order of Execution</vt:lpstr>
      <vt:lpstr>PowerPoint Presentation</vt:lpstr>
      <vt:lpstr>Reduction (f/ or f⌿ or f/[n])</vt:lpstr>
      <vt:lpstr>Scan (f\ or f⍀ or f\[n])</vt:lpstr>
      <vt:lpstr>Outer Product (∘.f)</vt:lpstr>
      <vt:lpstr>Inner Product (f.g)</vt:lpstr>
      <vt:lpstr>Inner Product (f.g)</vt:lpstr>
      <vt:lpstr>Selected "Mixed" Functions 1/4</vt:lpstr>
      <vt:lpstr>Selected Mixed Functions 2/4</vt:lpstr>
      <vt:lpstr>Selected Mixed Functions 3/4</vt:lpstr>
      <vt:lpstr>Selected Mixed Functions 4/4</vt:lpstr>
      <vt:lpstr>Look Ma, No Loops!</vt:lpstr>
      <vt:lpstr>Summary: Basic [Parallel] Forms</vt:lpstr>
      <vt:lpstr>User-defined Functions</vt:lpstr>
      <vt:lpstr>Summary: Syntax of APL</vt:lpstr>
      <vt:lpstr>1982: Nested Arrays</vt:lpstr>
      <vt:lpstr>Each Operator (¨)</vt:lpstr>
      <vt:lpstr>Recent Extensions</vt:lpstr>
      <vt:lpstr>“Function Trains”</vt:lpstr>
      <vt:lpstr>Power Operator</vt:lpstr>
      <vt:lpstr>Rank Operator (1 of 2)</vt:lpstr>
      <vt:lpstr>Rank Operator (2 of 2)</vt:lpstr>
      <vt:lpstr>Key (⌸)</vt:lpstr>
      <vt:lpstr>Stencil (⌺)</vt:lpstr>
      <vt:lpstr>John Conway’s Game of Life</vt:lpstr>
      <vt:lpstr>Life is a Convolution</vt:lpstr>
      <vt:lpstr>Neural Networks</vt:lpstr>
      <vt:lpstr>Parallel Functional Forms in APL</vt:lpstr>
      <vt:lpstr>Objects in APL: Dot is Parallel</vt:lpstr>
      <vt:lpstr>Class-based Objects</vt:lpstr>
      <vt:lpstr>More Arrays of Objects</vt:lpstr>
      <vt:lpstr>Parallel Execution of APL</vt:lpstr>
      <vt:lpstr>Compilers</vt:lpstr>
      <vt:lpstr>Interpreter Needs Help...</vt:lpstr>
      <vt:lpstr>Futures and Isolates</vt:lpstr>
      <vt:lpstr>Isolates</vt:lpstr>
      <vt:lpstr>Isolate Example</vt:lpstr>
      <vt:lpstr>Futures</vt:lpstr>
      <vt:lpstr>The Parallel Operator</vt:lpstr>
      <vt:lpstr>Deterministic Parallelism</vt:lpstr>
      <vt:lpstr>The Model Implementation</vt:lpstr>
      <vt:lpstr>Demo</vt:lpstr>
      <vt:lpstr>Fun with Isolates !</vt:lpstr>
      <vt:lpstr>Dancing Robots</vt:lpstr>
      <vt:lpstr>Selected Customers</vt:lpstr>
      <vt:lpstr>Infostroy</vt:lpstr>
      <vt:lpstr>SimCorp</vt:lpstr>
      <vt:lpstr>APLIT</vt:lpstr>
      <vt:lpstr>CGM TakeCare Patient Journal System</vt:lpstr>
      <vt:lpstr>Any Questions</vt:lpstr>
      <vt:lpstr>Resources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157</cp:revision>
  <dcterms:created xsi:type="dcterms:W3CDTF">2016-07-29T08:25:06Z</dcterms:created>
  <dcterms:modified xsi:type="dcterms:W3CDTF">2018-07-07T02:17:18Z</dcterms:modified>
</cp:coreProperties>
</file>