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1" r:id="rId3"/>
    <p:sldId id="269" r:id="rId4"/>
    <p:sldId id="270" r:id="rId5"/>
    <p:sldId id="272" r:id="rId6"/>
    <p:sldId id="271" r:id="rId7"/>
    <p:sldId id="664" r:id="rId8"/>
    <p:sldId id="262" r:id="rId9"/>
    <p:sldId id="263" r:id="rId10"/>
    <p:sldId id="277" r:id="rId11"/>
    <p:sldId id="265" r:id="rId12"/>
    <p:sldId id="295" r:id="rId13"/>
    <p:sldId id="669" r:id="rId14"/>
    <p:sldId id="668" r:id="rId15"/>
    <p:sldId id="683" r:id="rId16"/>
    <p:sldId id="672" r:id="rId17"/>
    <p:sldId id="676" r:id="rId18"/>
    <p:sldId id="278" r:id="rId19"/>
    <p:sldId id="279" r:id="rId20"/>
    <p:sldId id="280" r:id="rId21"/>
    <p:sldId id="691" r:id="rId22"/>
    <p:sldId id="692" r:id="rId23"/>
    <p:sldId id="679" r:id="rId24"/>
    <p:sldId id="680" r:id="rId25"/>
    <p:sldId id="685" r:id="rId26"/>
    <p:sldId id="687" r:id="rId27"/>
    <p:sldId id="689" r:id="rId28"/>
    <p:sldId id="275" r:id="rId29"/>
    <p:sldId id="663" r:id="rId30"/>
    <p:sldId id="524" r:id="rId31"/>
    <p:sldId id="522" r:id="rId32"/>
    <p:sldId id="671" r:id="rId33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36"/>
    </p:embeddedFont>
    <p:embeddedFont>
      <p:font typeface="Atkinson Hyperlegible" pitchFamily="2" charset="0"/>
      <p:regular r:id="rId36"/>
      <p:bold r:id="rId36"/>
      <p:italic r:id="rId36"/>
      <p:boldItalic r:id="rId36"/>
    </p:embeddedFont>
    <p:embeddedFont>
      <p:font typeface="Calibri" panose="020F0502020204030204" pitchFamily="34" charset="0"/>
      <p:regular r:id="rId36"/>
      <p:bold r:id="rId36"/>
      <p:italic r:id="rId36"/>
      <p:boldItalic r:id="rId36"/>
    </p:embeddedFont>
    <p:embeddedFont>
      <p:font typeface="Cambria" panose="02040503050406030204" pitchFamily="18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  <p:embeddedFont>
      <p:font typeface="Fairfax Hax HD" panose="02000609000000000000" pitchFamily="50" charset="0"/>
      <p:regular r:id="rId42"/>
    </p:embeddedFont>
    <p:embeddedFont>
      <p:font typeface="Fairfax HD" panose="02000609000000000000" pitchFamily="50" charset="0"/>
      <p:regular r:id="rId43"/>
    </p:embeddedFont>
    <p:embeddedFont>
      <p:font typeface="Iosevka Term SS09" panose="02000509000000000000" pitchFamily="49" charset="0"/>
      <p:regular r:id="rId44"/>
      <p:bold r:id="rId45"/>
      <p:italic r:id="rId46"/>
      <p:boldItalic r:id="rId47"/>
    </p:embeddedFont>
    <p:embeddedFont>
      <p:font typeface="Wingdings 2" panose="05020102010507070707" pitchFamily="18" charset="2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Park" initials="RP" lastIdx="1" clrIdx="0">
    <p:extLst>
      <p:ext uri="{19B8F6BF-5375-455C-9EA6-DF929625EA0E}">
        <p15:presenceInfo xmlns:p15="http://schemas.microsoft.com/office/powerpoint/2012/main" userId="Richard Par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D8F"/>
    <a:srgbClr val="3B475E"/>
    <a:srgbClr val="ED7F00"/>
    <a:srgbClr val="FDFDF5"/>
    <a:srgbClr val="F6F6D9"/>
    <a:srgbClr val="BBB5D6"/>
    <a:srgbClr val="928ABD"/>
    <a:srgbClr val="373535"/>
    <a:srgbClr val="FFFFFF"/>
    <a:srgbClr val="EC7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5508" autoAdjust="0"/>
  </p:normalViewPr>
  <p:slideViewPr>
    <p:cSldViewPr snapToGrid="0">
      <p:cViewPr varScale="1">
        <p:scale>
          <a:sx n="93" d="100"/>
          <a:sy n="93" d="100"/>
        </p:scale>
        <p:origin x="144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NUL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7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tkinson Hyperlegible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Atkinson Hyperlegible" pitchFamily="50" charset="0"/>
              </a:rPr>
              <a:t>17/05/2021</a:t>
            </a:fld>
            <a:endParaRPr lang="en-GB" dirty="0">
              <a:latin typeface="Atkinson Hyperlegible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tkinson Hyperlegible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Atkinson Hyperlegible" pitchFamily="50" charset="0"/>
              </a:rPr>
              <a:t>‹#›</a:t>
            </a:fld>
            <a:endParaRPr lang="en-GB" dirty="0"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tkinson Hyperlegible" pitchFamily="50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tkinson Hyperlegible" pitchFamily="50" charset="0"/>
              </a:defRPr>
            </a:lvl1pPr>
          </a:lstStyle>
          <a:p>
            <a:fld id="{CDEAEF8A-5BB8-41C8-B8C2-160617C17EF4}" type="datetimeFigureOut">
              <a:rPr lang="en-GB" smtClean="0"/>
              <a:pPr/>
              <a:t>17/05/2021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tkinson Hyperlegible" pitchFamily="50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tkinson Hyperlegible" pitchFamily="50" charset="0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tkinson Hyperlegible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tkinson Hyperlegible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tkinson Hyperlegible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tkinson Hyperlegible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tkinson Hyperlegible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44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1899" y="1688053"/>
            <a:ext cx="5073517" cy="1767394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Atkinson Hyperlegible" pitchFamily="50" charset="0"/>
              </a:defRPr>
            </a:lvl1pPr>
          </a:lstStyle>
          <a:p>
            <a:r>
              <a:rPr lang="en-US" dirty="0"/>
              <a:t>A Programming Language for Thinking about Algorithms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71900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tkinson Hyperlegible" pitchFamily="50" charset="0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3720CA-FE42-49DE-A1AF-5214A01E7778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594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26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42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6FC76D-E6DA-497E-81A5-51DA58E72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BB7E66-F4C8-4FF1-860C-7175AD149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Atkinson Hyperlegible" pitchFamily="50" charset="0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Atkinson Hyperlegible" pitchFamily="50" charset="0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Atkinson Hyperlegible" pitchFamily="50" charset="0"/>
              </a:defRPr>
            </a:lvl3pPr>
            <a:lvl4pPr>
              <a:spcBef>
                <a:spcPts val="0"/>
              </a:spcBef>
              <a:defRPr>
                <a:latin typeface="Atkinson Hyperlegible" pitchFamily="50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Atkinson Hyperlegible" pitchFamily="50" charset="0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Atkinson Hyperlegible" pitchFamily="50" charset="0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Atkinson Hyperlegible" pitchFamily="50" charset="0"/>
              </a:defRPr>
            </a:lvl3pPr>
            <a:lvl4pPr>
              <a:spcBef>
                <a:spcPts val="0"/>
              </a:spcBef>
              <a:defRPr>
                <a:latin typeface="Atkinson Hyperlegible" pitchFamily="50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54F4F2-22A6-4E32-A63C-2A51A345C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2637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7791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483518"/>
            <a:ext cx="8363272" cy="504056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Atkinson Hyperlegible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13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92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350784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</a:t>
            </a:r>
            <a:r>
              <a:rPr lang="en-US" dirty="0" err="1"/>
              <a:t>MaAster</a:t>
            </a:r>
            <a:r>
              <a:rPr lang="en-US" dirty="0"/>
              <a:t>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928ABD"/>
                </a:solidFill>
                <a:latin typeface="Atkinson Hyperlegible" pitchFamily="50" charset="0"/>
              </a:rPr>
              <a:t>A Programming Language for Thinking about Algorithms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Atkinson Hyperlegible" pitchFamily="50" charset="0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Atkinson Hyperlegible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0F2AA1-2116-4182-A569-DA54ACB2CADA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Atkinson Hyperlegible" pitchFamily="50" charset="0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Atkinson Hyperlegible" pitchFamily="50" charset="0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Atkinson Hyperlegible" pitchFamily="50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Atkinson Hyperlegible" pitchFamily="50" charset="0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Atkinson Hyperlegible" pitchFamily="50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5A34A-E7C5-4932-8A18-F2457D3A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573" y="1688053"/>
            <a:ext cx="7270843" cy="1767394"/>
          </a:xfrm>
        </p:spPr>
        <p:txBody>
          <a:bodyPr anchor="ctr" anchorCtr="0"/>
          <a:lstStyle/>
          <a:p>
            <a:r>
              <a:rPr lang="en-GB" dirty="0">
                <a:latin typeface="+mj-lt"/>
              </a:rPr>
              <a:t>A Programming Language for Thinking about Algorithms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81B2FC-4003-4615-971D-1DF90FF9F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322" y="3765201"/>
            <a:ext cx="5169856" cy="10729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A8FA2C-082C-4CD0-A113-F9359C754313}"/>
              </a:ext>
            </a:extLst>
          </p:cNvPr>
          <p:cNvSpPr txBox="1"/>
          <p:nvPr/>
        </p:nvSpPr>
        <p:spPr>
          <a:xfrm>
            <a:off x="3567322" y="84754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kern="700" spc="-20" baseline="0" dirty="0">
                <a:solidFill>
                  <a:srgbClr val="3B475E"/>
                </a:solidFill>
                <a:latin typeface="Atkinson Hyperlegible" pitchFamily="50" charset="0"/>
              </a:rPr>
              <a:t>ACCU London Online – May 2021</a:t>
            </a:r>
          </a:p>
          <a:p>
            <a:pPr algn="l"/>
            <a:r>
              <a:rPr lang="en-GB" sz="1800" i="1" kern="700" spc="-20" baseline="0" dirty="0">
                <a:solidFill>
                  <a:srgbClr val="3B475E"/>
                </a:solidFill>
                <a:latin typeface="Atkinson Hyperlegible" pitchFamily="50" charset="0"/>
              </a:rPr>
              <a:t>local – global – everywhere – nowhere</a:t>
            </a:r>
          </a:p>
        </p:txBody>
      </p:sp>
    </p:spTree>
    <p:extLst>
      <p:ext uri="{BB962C8B-B14F-4D97-AF65-F5344CB8AC3E}">
        <p14:creationId xmlns:p14="http://schemas.microsoft.com/office/powerpoint/2010/main" val="3625748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sky&#10;&#10;Description automatically generated">
            <a:extLst>
              <a:ext uri="{FF2B5EF4-FFF2-40B4-BE49-F238E27FC236}">
                <a16:creationId xmlns:a16="http://schemas.microsoft.com/office/drawing/2014/main" id="{5DAE65A5-B771-4B40-85DB-0E03C2C0223E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87" y="1138844"/>
            <a:ext cx="3388133" cy="3388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D841AC-DE17-421C-B08F-E09348D02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LEGO-brick Programming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3FEBD9-3969-443F-A7B6-40D467EC7E2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26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252B26-1180-4097-A8F3-78D3EBAD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Unreasonable Effectiveness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88B15-A08A-4465-B466-F6A3BB201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41532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Strip away everything that is not the 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6589B7-0D5E-45FB-B7AC-BE46AE2CCF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F080A1-DCFE-474C-B6CF-192F47AE1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0434"/>
            <a:ext cx="9144000" cy="1542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739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E64C53-97C2-4463-A216-BF60D8DC98DA}"/>
              </a:ext>
            </a:extLst>
          </p:cNvPr>
          <p:cNvSpPr/>
          <p:nvPr/>
        </p:nvSpPr>
        <p:spPr>
          <a:xfrm>
            <a:off x="123568" y="1036319"/>
            <a:ext cx="8872151" cy="3362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D7615B-39F3-496C-8639-88EF72C22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50784"/>
            <a:ext cx="8528372" cy="685535"/>
          </a:xfrm>
        </p:spPr>
        <p:txBody>
          <a:bodyPr/>
          <a:lstStyle/>
          <a:p>
            <a:pPr algn="ctr"/>
            <a:r>
              <a:rPr lang="en-GB" dirty="0"/>
              <a:t>Example: Take 4 Words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756F3-3092-4EE2-A2FD-A4A4991C8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2" cy="324204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      sentence ← 'this is a sentence with words'</a:t>
            </a:r>
          </a:p>
          <a:p>
            <a:pPr marL="0" indent="0">
              <a:lnSpc>
                <a:spcPct val="80000"/>
              </a:lnSpc>
              <a:buNone/>
            </a:pPr>
            <a:endParaRPr lang="en-GB" sz="1900" dirty="0">
              <a:latin typeface="Fairfax HD" panose="02000609000000000000" pitchFamily="50" charset="0"/>
              <a:ea typeface="Fairfax HD" panose="02000609000000000000" pitchFamily="50" charset="0"/>
              <a:cs typeface="Fairfax HD" panose="02000609000000000000" pitchFamily="50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this is a sentence</a:t>
            </a:r>
          </a:p>
        </p:txBody>
      </p:sp>
    </p:spTree>
    <p:extLst>
      <p:ext uri="{BB962C8B-B14F-4D97-AF65-F5344CB8AC3E}">
        <p14:creationId xmlns:p14="http://schemas.microsoft.com/office/powerpoint/2010/main" val="253778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E64C53-97C2-4463-A216-BF60D8DC98DA}"/>
              </a:ext>
            </a:extLst>
          </p:cNvPr>
          <p:cNvSpPr/>
          <p:nvPr/>
        </p:nvSpPr>
        <p:spPr>
          <a:xfrm>
            <a:off x="123568" y="1036319"/>
            <a:ext cx="8872151" cy="3362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D7615B-39F3-496C-8639-88EF72C22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50784"/>
            <a:ext cx="8528372" cy="685535"/>
          </a:xfrm>
        </p:spPr>
        <p:txBody>
          <a:bodyPr/>
          <a:lstStyle/>
          <a:p>
            <a:pPr algn="ctr"/>
            <a:r>
              <a:rPr lang="en-GB" dirty="0"/>
              <a:t>Example: Take 4 Words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756F3-3092-4EE2-A2FD-A4A4991C8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2" cy="324204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      sentence ← 'this is a sentence with words'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⍝ Split into words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      ' '(≠⊆⊢)sentence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┌────┬──┬─┬────────┬────┬─────┐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│</a:t>
            </a:r>
            <a:r>
              <a:rPr lang="en-GB" sz="1900" dirty="0" err="1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this│is│a│sentence│with│words</a:t>
            </a: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│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└────┴──┴─┴────────┴────┴─────┘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⍝ Take 4 words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      4↑' '(≠⊆⊢)sentence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┌────┬──┬─┬────────┐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│</a:t>
            </a:r>
            <a:r>
              <a:rPr lang="en-GB" sz="1900" dirty="0" err="1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this│is│a│sentence</a:t>
            </a: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│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└────┴──┴─┴────────┘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⍝ </a:t>
            </a:r>
            <a:r>
              <a:rPr lang="en-GB" sz="1900" dirty="0" err="1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Rejoin</a:t>
            </a: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 into sentence</a:t>
            </a:r>
          </a:p>
        </p:txBody>
      </p:sp>
    </p:spTree>
    <p:extLst>
      <p:ext uri="{BB962C8B-B14F-4D97-AF65-F5344CB8AC3E}">
        <p14:creationId xmlns:p14="http://schemas.microsoft.com/office/powerpoint/2010/main" val="68058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E64C53-97C2-4463-A216-BF60D8DC98DA}"/>
              </a:ext>
            </a:extLst>
          </p:cNvPr>
          <p:cNvSpPr/>
          <p:nvPr/>
        </p:nvSpPr>
        <p:spPr>
          <a:xfrm>
            <a:off x="123568" y="1036319"/>
            <a:ext cx="8872151" cy="3362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D7615B-39F3-496C-8639-88EF72C22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50784"/>
            <a:ext cx="8528372" cy="685535"/>
          </a:xfrm>
        </p:spPr>
        <p:txBody>
          <a:bodyPr/>
          <a:lstStyle/>
          <a:p>
            <a:pPr algn="ctr"/>
            <a:r>
              <a:rPr lang="en-GB" dirty="0"/>
              <a:t>Example: Take 4 Words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756F3-3092-4EE2-A2FD-A4A4991C8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2" cy="324204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      'this' 'is' 'a' 'sentence'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┌────┬──┬─┬────────┐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│</a:t>
            </a:r>
            <a:r>
              <a:rPr lang="en-GB" sz="1900" dirty="0" err="1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this│is│a│sentence</a:t>
            </a: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│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└────┴──┴─┴────────┘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      ' '∘,¨'this' 'is' 'a' 'sentence'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┌─────┬───┬──┬─────────┐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│ this│ is│ a│ sentence│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└─────┴───┴──┴─────────┘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      ∊' '∘,¨'this' 'is' 'a' 'sentence'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 this is a sentence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      1↓∊' '∘,¨'this' 'is' 'a' 'sentence'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this is a sentence</a:t>
            </a:r>
          </a:p>
        </p:txBody>
      </p:sp>
    </p:spTree>
    <p:extLst>
      <p:ext uri="{BB962C8B-B14F-4D97-AF65-F5344CB8AC3E}">
        <p14:creationId xmlns:p14="http://schemas.microsoft.com/office/powerpoint/2010/main" val="232599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E64C53-97C2-4463-A216-BF60D8DC98DA}"/>
              </a:ext>
            </a:extLst>
          </p:cNvPr>
          <p:cNvSpPr/>
          <p:nvPr/>
        </p:nvSpPr>
        <p:spPr>
          <a:xfrm>
            <a:off x="123568" y="1036319"/>
            <a:ext cx="8872151" cy="3362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D7615B-39F3-496C-8639-88EF72C22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50784"/>
            <a:ext cx="8528372" cy="685535"/>
          </a:xfrm>
        </p:spPr>
        <p:txBody>
          <a:bodyPr/>
          <a:lstStyle/>
          <a:p>
            <a:pPr algn="ctr"/>
            <a:r>
              <a:rPr lang="en-GB" dirty="0"/>
              <a:t>Example: Take 4 Words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756F3-3092-4EE2-A2FD-A4A4991C8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647" y="1264925"/>
            <a:ext cx="6039251" cy="324204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      +/1 2 5 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14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        1+2+5+6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14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      ×/1 2 5 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60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      ⌈/1 2 5 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      ⌊/1 2 5 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4253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E64C53-97C2-4463-A216-BF60D8DC98DA}"/>
              </a:ext>
            </a:extLst>
          </p:cNvPr>
          <p:cNvSpPr/>
          <p:nvPr/>
        </p:nvSpPr>
        <p:spPr>
          <a:xfrm>
            <a:off x="123568" y="1036319"/>
            <a:ext cx="8872151" cy="3362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D7615B-39F3-496C-8639-88EF72C22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50784"/>
            <a:ext cx="8528372" cy="685535"/>
          </a:xfrm>
        </p:spPr>
        <p:txBody>
          <a:bodyPr/>
          <a:lstStyle/>
          <a:p>
            <a:pPr algn="ctr"/>
            <a:r>
              <a:rPr lang="en-GB" dirty="0"/>
              <a:t>Example: Take 4 Words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756F3-3092-4EE2-A2FD-A4A4991C8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2" cy="324204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      'this' 'is' 'a' 'sentence'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┌────┬──┬─┬────────┐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│</a:t>
            </a:r>
            <a:r>
              <a:rPr lang="en-GB" sz="1900" dirty="0" err="1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this│is│a│sentence</a:t>
            </a: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│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└────┴──┴─┴────────┘</a:t>
            </a:r>
          </a:p>
          <a:p>
            <a:pPr marL="0" indent="0">
              <a:lnSpc>
                <a:spcPct val="80000"/>
              </a:lnSpc>
              <a:buNone/>
            </a:pPr>
            <a:endParaRPr lang="en-GB" sz="1900" dirty="0">
              <a:latin typeface="Fairfax HD" panose="02000609000000000000" pitchFamily="50" charset="0"/>
              <a:ea typeface="Fairfax HD" panose="02000609000000000000" pitchFamily="50" charset="0"/>
              <a:cs typeface="Fairfax HD" panose="02000609000000000000" pitchFamily="50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      'this' (⊣,' ',⊢) 'that'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this that</a:t>
            </a:r>
          </a:p>
          <a:p>
            <a:pPr marL="0" indent="0">
              <a:lnSpc>
                <a:spcPct val="80000"/>
              </a:lnSpc>
              <a:buNone/>
            </a:pPr>
            <a:endParaRPr lang="en-GB" sz="1900" dirty="0">
              <a:latin typeface="Fairfax HD" panose="02000609000000000000" pitchFamily="50" charset="0"/>
              <a:ea typeface="Fairfax HD" panose="02000609000000000000" pitchFamily="50" charset="0"/>
              <a:cs typeface="Fairfax HD" panose="02000609000000000000" pitchFamily="50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      ⊃(⊣,' ',⊢)/'this' 'is' 'a' 'sentence'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9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this is a sentence</a:t>
            </a:r>
          </a:p>
        </p:txBody>
      </p:sp>
    </p:spTree>
    <p:extLst>
      <p:ext uri="{BB962C8B-B14F-4D97-AF65-F5344CB8AC3E}">
        <p14:creationId xmlns:p14="http://schemas.microsoft.com/office/powerpoint/2010/main" val="330959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E64C53-97C2-4463-A216-BF60D8DC98DA}"/>
              </a:ext>
            </a:extLst>
          </p:cNvPr>
          <p:cNvSpPr/>
          <p:nvPr/>
        </p:nvSpPr>
        <p:spPr>
          <a:xfrm>
            <a:off x="292827" y="1036319"/>
            <a:ext cx="8872151" cy="3362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D7615B-39F3-496C-8639-88EF72C22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50784"/>
            <a:ext cx="8528372" cy="685535"/>
          </a:xfrm>
        </p:spPr>
        <p:txBody>
          <a:bodyPr/>
          <a:lstStyle/>
          <a:p>
            <a:pPr algn="ctr"/>
            <a:r>
              <a:rPr lang="en-GB" dirty="0"/>
              <a:t>Example: Take 4 Words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756F3-3092-4EE2-A2FD-A4A4991C8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2" cy="324204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      sentence ← 'this is a sentence with words'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      ' '=sentence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0 0 0 0 1 0 0 1 0 1 0 0 0 0 0 0 0 0 1 0 0 0 0 1 0 0 0 0 0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      +\' '=sentence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0 0 0 0 1 1 1 2 2 3 3 3 3 3 3 3 3 3 4 4 4 4 4 5 5 5 5 5 5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      4&gt;+\' '=sentence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1 1 1 1 1 1 1 1 1 1 1 1 1 1 1 1 1 1 0 0 0 0 0 0 0 0 0 0 0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      sentence⌿⍨4&gt;+\' '=sentence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this is a sentence</a:t>
            </a:r>
            <a:endParaRPr lang="en-GB" sz="2000" dirty="0">
              <a:latin typeface="Fairfax HD" panose="02000609000000000000" pitchFamily="50" charset="0"/>
              <a:ea typeface="Fairfax HD" panose="02000609000000000000" pitchFamily="50" charset="0"/>
              <a:cs typeface="Fairfax HD" panose="02000609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9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43ADEE-E735-46B1-9BD8-2DC1B181FE3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F80ABB-8A97-4287-A25C-FF3CA0B9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50784"/>
            <a:ext cx="8528372" cy="685535"/>
          </a:xfrm>
        </p:spPr>
        <p:txBody>
          <a:bodyPr/>
          <a:lstStyle/>
          <a:p>
            <a:pPr algn="ctr"/>
            <a:r>
              <a:rPr lang="en-GB" dirty="0"/>
              <a:t>Computational Complexity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E0888-8D58-46E9-AA24-C44AB8940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137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8572E-318E-4897-B4A6-6870FF75B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23427-1E4D-4FD2-9ADA-656F3035C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4F144-F06B-40B2-A80B-BF81922B4E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7830B3-89B9-4263-9613-E433B4B01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505"/>
            <a:ext cx="9144000" cy="2492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731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18FD2ED-E354-4E6E-BCC9-AD0D278CD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574839" y="666726"/>
            <a:ext cx="3024002" cy="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9572795-2BDE-442C-B67D-5EB41FF45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6679" y="456467"/>
            <a:ext cx="1020030" cy="11457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84EF69-E468-4A12-8749-9737BE594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322" y="3765201"/>
            <a:ext cx="5169856" cy="10729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01B1BD-EB69-4C59-9D8C-431E86D9BF3C}"/>
              </a:ext>
            </a:extLst>
          </p:cNvPr>
          <p:cNvSpPr txBox="1"/>
          <p:nvPr/>
        </p:nvSpPr>
        <p:spPr>
          <a:xfrm>
            <a:off x="3047383" y="1602254"/>
            <a:ext cx="30492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0" b="1" dirty="0"/>
              <a:t>APL</a:t>
            </a:r>
          </a:p>
        </p:txBody>
      </p:sp>
    </p:spTree>
    <p:extLst>
      <p:ext uri="{BB962C8B-B14F-4D97-AF65-F5344CB8AC3E}">
        <p14:creationId xmlns:p14="http://schemas.microsoft.com/office/powerpoint/2010/main" val="7185434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F04FA-F598-4FF4-93B1-3260A5F0F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6985-91DB-46F9-A327-43C1363BC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B8FA4-3764-4915-8186-AC5815CCC40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B91579-08BE-4C6D-BCA2-C147F674A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09" y="0"/>
            <a:ext cx="8754381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3980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96525" y="366505"/>
            <a:ext cx="8280400" cy="432047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28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sentence⌿⍨4&gt;+\' '=sentence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5792517-9C73-4BAD-9D33-220E39E2766A}"/>
              </a:ext>
            </a:extLst>
          </p:cNvPr>
          <p:cNvSpPr txBox="1">
            <a:spLocks/>
          </p:cNvSpPr>
          <p:nvPr/>
        </p:nvSpPr>
        <p:spPr>
          <a:xfrm>
            <a:off x="1118881" y="1041581"/>
            <a:ext cx="3369242" cy="3798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bg1"/>
                </a:solidFill>
                <a:latin typeface="Atkinson Hyperlegible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tkinson Hyperlegibl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Atkinson Hyperlegibl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Atkinson Hyperlegible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bg1"/>
                </a:solidFill>
                <a:latin typeface="Atkinson Hyperlegibl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GB" sz="2500" dirty="0">
                <a:solidFill>
                  <a:schemeClr val="tx1"/>
                </a:solidFill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=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GB" sz="2500" dirty="0">
                <a:solidFill>
                  <a:schemeClr val="tx1"/>
                </a:solidFill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+\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GB" sz="2500" dirty="0">
                <a:solidFill>
                  <a:schemeClr val="tx1"/>
                </a:solidFill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&gt;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GB" sz="2500" dirty="0">
                <a:solidFill>
                  <a:schemeClr val="tx1"/>
                </a:solidFill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⌿⍨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GB" sz="2500" dirty="0">
                <a:solidFill>
                  <a:schemeClr val="tx1"/>
                </a:solidFill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23C71908-A8E6-40CF-85CD-3534D390EF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48263" y="1041580"/>
                <a:ext cx="3099212" cy="2179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Clr>
                    <a:srgbClr val="FF9421"/>
                  </a:buClr>
                  <a:buFont typeface="Wingdings" panose="05000000000000000000" pitchFamily="2" charset="2"/>
                  <a:buChar char="Ø"/>
                  <a:defRPr sz="3200" kern="1200">
                    <a:solidFill>
                      <a:schemeClr val="bg1"/>
                    </a:solidFill>
                    <a:latin typeface="Atkinson Hyperlegible" pitchFamily="2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rgbClr val="FF9421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bg1"/>
                    </a:solidFill>
                    <a:latin typeface="Atkinson Hyperlegible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rgbClr val="FF9421"/>
                  </a:buClr>
                  <a:buFont typeface="Courier New" panose="02070309020205020404" pitchFamily="49" charset="0"/>
                  <a:buChar char="o"/>
                  <a:defRPr sz="2400" kern="1200">
                    <a:solidFill>
                      <a:schemeClr val="bg1"/>
                    </a:solidFill>
                    <a:latin typeface="Atkinson Hyperlegible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rgbClr val="FF9421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bg1"/>
                    </a:solidFill>
                    <a:latin typeface="Atkinson Hyperlegible" pitchFamily="2" charset="0"/>
                    <a:ea typeface="+mn-ea"/>
                    <a:cs typeface="+mn-cs"/>
                  </a:defRPr>
                </a:lvl4pPr>
                <a:lvl5pPr marL="2154238" indent="-325438" algn="l" defTabSz="914400" rtl="0" eaLnBrk="1" latinLnBrk="0" hangingPunct="1">
                  <a:spcBef>
                    <a:spcPct val="20000"/>
                  </a:spcBef>
                  <a:buClr>
                    <a:srgbClr val="FF9421"/>
                  </a:buClr>
                  <a:buFont typeface="Calibri" panose="020F0502020204030204" pitchFamily="34" charset="0"/>
                  <a:buChar char="—"/>
                  <a:defRPr sz="2000" kern="1200">
                    <a:solidFill>
                      <a:schemeClr val="bg1"/>
                    </a:solidFill>
                    <a:latin typeface="Atkinson Hyperlegible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4000"/>
                  </a:lnSpc>
                  <a:spcBef>
                    <a:spcPts val="0"/>
                  </a:spcBef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Fairfax Hax HD" panose="02000609000000000000" pitchFamily="50" charset="0"/>
                        </a:rPr>
                        <m:t>𝑂</m:t>
                      </m:r>
                      <m:r>
                        <a:rPr lang="en-GB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Fairfax Hax HD" panose="02000609000000000000" pitchFamily="50" charset="0"/>
                        </a:rPr>
                        <m:t>(</m:t>
                      </m:r>
                      <m:r>
                        <a:rPr lang="en-GB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Fairfax Hax HD" panose="02000609000000000000" pitchFamily="50" charset="0"/>
                        </a:rPr>
                        <m:t>𝑛</m:t>
                      </m:r>
                      <m:r>
                        <a:rPr lang="en-GB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Fairfax Hax HD" panose="02000609000000000000" pitchFamily="50" charset="0"/>
                        </a:rPr>
                        <m:t>)</m:t>
                      </m:r>
                    </m:oMath>
                  </m:oMathPara>
                </a14:m>
                <a:endParaRPr lang="en-GB" sz="25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airfax Hax HD" panose="02000609000000000000" pitchFamily="50" charset="0"/>
                </a:endParaRPr>
              </a:p>
              <a:p>
                <a:pPr marL="0" indent="0">
                  <a:lnSpc>
                    <a:spcPct val="114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Fairfax Hax HD" panose="02000609000000000000" pitchFamily="50" charset="0"/>
                        </a:rPr>
                        <m:t>𝑂</m:t>
                      </m:r>
                      <m:r>
                        <a:rPr lang="en-GB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Fairfax Hax HD" panose="02000609000000000000" pitchFamily="50" charset="0"/>
                        </a:rPr>
                        <m:t>(</m:t>
                      </m:r>
                      <m:r>
                        <a:rPr lang="en-GB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Fairfax Hax HD" panose="02000609000000000000" pitchFamily="50" charset="0"/>
                        </a:rPr>
                        <m:t>𝑛</m:t>
                      </m:r>
                      <m:r>
                        <a:rPr lang="en-GB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Fairfax Hax HD" panose="02000609000000000000" pitchFamily="50" charset="0"/>
                        </a:rPr>
                        <m:t>)</m:t>
                      </m:r>
                    </m:oMath>
                  </m:oMathPara>
                </a14:m>
                <a:endParaRPr lang="en-GB" sz="25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airfax Hax HD" panose="02000609000000000000" pitchFamily="50" charset="0"/>
                </a:endParaRPr>
              </a:p>
              <a:p>
                <a:pPr marL="0" indent="0">
                  <a:lnSpc>
                    <a:spcPct val="114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Fairfax Hax HD" panose="02000609000000000000" pitchFamily="50" charset="0"/>
                        </a:rPr>
                        <m:t>𝑂</m:t>
                      </m:r>
                      <m:r>
                        <a:rPr lang="en-GB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Fairfax Hax HD" panose="02000609000000000000" pitchFamily="50" charset="0"/>
                        </a:rPr>
                        <m:t>(</m:t>
                      </m:r>
                      <m:r>
                        <a:rPr lang="en-GB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Fairfax Hax HD" panose="02000609000000000000" pitchFamily="50" charset="0"/>
                        </a:rPr>
                        <m:t>𝑛</m:t>
                      </m:r>
                      <m:r>
                        <a:rPr lang="en-GB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Fairfax Hax HD" panose="02000609000000000000" pitchFamily="50" charset="0"/>
                        </a:rPr>
                        <m:t>)</m:t>
                      </m:r>
                    </m:oMath>
                  </m:oMathPara>
                </a14:m>
                <a:endParaRPr lang="en-GB" sz="25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Fairfax Hax HD" panose="02000609000000000000" pitchFamily="50" charset="0"/>
                </a:endParaRPr>
              </a:p>
              <a:p>
                <a:pPr marL="0" indent="0">
                  <a:lnSpc>
                    <a:spcPct val="114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Fairfax Hax HD" panose="02000609000000000000" pitchFamily="50" charset="0"/>
                      </a:rPr>
                      <m:t>𝑂</m:t>
                    </m:r>
                    <m:r>
                      <a:rPr lang="en-GB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Fairfax Hax HD" panose="02000609000000000000" pitchFamily="50" charset="0"/>
                      </a:rPr>
                      <m:t>(</m:t>
                    </m:r>
                    <m:r>
                      <a:rPr lang="en-GB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Fairfax Hax HD" panose="02000609000000000000" pitchFamily="50" charset="0"/>
                      </a:rPr>
                      <m:t>𝑛</m:t>
                    </m:r>
                    <m:r>
                      <a:rPr lang="en-GB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Fairfax Hax HD" panose="02000609000000000000" pitchFamily="50" charset="0"/>
                      </a:rPr>
                      <m:t>)</m:t>
                    </m:r>
                  </m:oMath>
                </a14:m>
                <a:r>
                  <a:rPr lang="en-GB" sz="2500" i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Fairfax Hax HD" panose="02000609000000000000" pitchFamily="50" charset="0"/>
                  </a:rPr>
                  <a:t>	</a:t>
                </a:r>
              </a:p>
              <a:p>
                <a:pPr marL="0" indent="0">
                  <a:lnSpc>
                    <a:spcPct val="114000"/>
                  </a:lnSpc>
                  <a:buFont typeface="Wingdings" panose="05000000000000000000" pitchFamily="2" charset="2"/>
                  <a:buNone/>
                </a:pPr>
                <a:endParaRPr lang="en-GB" sz="25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airfax Hax HD" panose="02000609000000000000" pitchFamily="50" charset="0"/>
                </a:endParaRPr>
              </a:p>
            </p:txBody>
          </p:sp>
        </mc:Choice>
        <mc:Fallback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23C71908-A8E6-40CF-85CD-3534D390E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263" y="1041580"/>
                <a:ext cx="3099212" cy="21794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48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310B-0C23-4F07-8E21-7DF054A7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6CDA6-93C7-4094-9B63-304CB38E637C}"/>
              </a:ext>
            </a:extLst>
          </p:cNvPr>
          <p:cNvSpPr txBox="1"/>
          <p:nvPr/>
        </p:nvSpPr>
        <p:spPr>
          <a:xfrm>
            <a:off x="2318950" y="1512509"/>
            <a:ext cx="4506099" cy="419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25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sentence⌿⍨4&gt;+\' '=sentence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0CF95-7238-496E-9227-5F4061C5D1A5}"/>
              </a:ext>
            </a:extLst>
          </p:cNvPr>
          <p:cNvSpPr txBox="1"/>
          <p:nvPr/>
        </p:nvSpPr>
        <p:spPr>
          <a:xfrm>
            <a:off x="2318950" y="2706995"/>
            <a:ext cx="4506099" cy="419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2500" dirty="0">
                <a:latin typeface="Fairfax HD" panose="02000609000000000000" pitchFamily="50" charset="0"/>
                <a:ea typeface="Fairfax HD" panose="02000609000000000000" pitchFamily="50" charset="0"/>
                <a:cs typeface="Fairfax HD" panose="02000609000000000000" pitchFamily="50" charset="0"/>
              </a:rPr>
              <a:t>1↓∊' '∘,¨4↑' '(≠⊆⊢)sentence</a:t>
            </a:r>
          </a:p>
        </p:txBody>
      </p:sp>
    </p:spTree>
    <p:extLst>
      <p:ext uri="{BB962C8B-B14F-4D97-AF65-F5344CB8AC3E}">
        <p14:creationId xmlns:p14="http://schemas.microsoft.com/office/powerpoint/2010/main" val="944878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7C4AD-8912-4EAC-9221-EBD795968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2" cy="324204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“The psychological profiling [of a programmer] is mostly the ability to shift levels of abstraction, from low level to high level. To see something in the small and to see something in the large.”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i="1" dirty="0"/>
              <a:t>	— Jack </a:t>
            </a:r>
            <a:r>
              <a:rPr lang="en-US" sz="2000" i="1" dirty="0" err="1"/>
              <a:t>Woehr</a:t>
            </a:r>
            <a:r>
              <a:rPr lang="en-US" sz="2000" i="1" dirty="0"/>
              <a:t>. An interview with Donald Knuth. Dr. 		Dobb’s Journal, pages 16–22 (April 1996)</a:t>
            </a:r>
            <a:endParaRPr lang="en-GB" sz="2000" i="1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0E5443A-04A1-409D-81F8-CA270E18691E}"/>
              </a:ext>
            </a:extLst>
          </p:cNvPr>
          <p:cNvSpPr txBox="1">
            <a:spLocks/>
          </p:cNvSpPr>
          <p:nvPr/>
        </p:nvSpPr>
        <p:spPr>
          <a:xfrm>
            <a:off x="323528" y="154009"/>
            <a:ext cx="8528372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Atkinson Hyperlegible" pitchFamily="50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3200" dirty="0"/>
              <a:t>Experimentation at Many Levels of Abstraction</a:t>
            </a:r>
          </a:p>
        </p:txBody>
      </p:sp>
    </p:spTree>
    <p:extLst>
      <p:ext uri="{BB962C8B-B14F-4D97-AF65-F5344CB8AC3E}">
        <p14:creationId xmlns:p14="http://schemas.microsoft.com/office/powerpoint/2010/main" val="3261096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55E4AE-9E83-491E-84E6-E3FDEDFBE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1195" y="1006072"/>
            <a:ext cx="5601428" cy="3500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D59E52F1-87FF-4552-B58A-29BAC6362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54009"/>
            <a:ext cx="8528372" cy="685535"/>
          </a:xfrm>
        </p:spPr>
        <p:txBody>
          <a:bodyPr/>
          <a:lstStyle/>
          <a:p>
            <a:r>
              <a:rPr lang="en-GB" sz="3200" dirty="0"/>
              <a:t>Experimentation at Many Levels of Abstraction</a:t>
            </a:r>
          </a:p>
        </p:txBody>
      </p:sp>
    </p:spTree>
    <p:extLst>
      <p:ext uri="{BB962C8B-B14F-4D97-AF65-F5344CB8AC3E}">
        <p14:creationId xmlns:p14="http://schemas.microsoft.com/office/powerpoint/2010/main" val="119806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388BE6-C863-418C-B455-368623D2A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54009"/>
            <a:ext cx="8528372" cy="685535"/>
          </a:xfrm>
        </p:spPr>
        <p:txBody>
          <a:bodyPr/>
          <a:lstStyle/>
          <a:p>
            <a:r>
              <a:rPr lang="en-GB" sz="3200" dirty="0"/>
              <a:t>Experimentation at Many Levels of Abstraction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F9EEC4-0310-4491-BFD7-81494ED16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135" y="925974"/>
            <a:ext cx="5920889" cy="3669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00C049C-2234-4923-A8BC-C395D5A3C54D}"/>
              </a:ext>
            </a:extLst>
          </p:cNvPr>
          <p:cNvSpPr/>
          <p:nvPr/>
        </p:nvSpPr>
        <p:spPr>
          <a:xfrm>
            <a:off x="1388962" y="1307939"/>
            <a:ext cx="3923818" cy="1921397"/>
          </a:xfrm>
          <a:prstGeom prst="wedgeRoundRectCallout">
            <a:avLst>
              <a:gd name="adj1" fmla="val 53021"/>
              <a:gd name="adj2" fmla="val 6148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"I am supposed to consume that service from the front end. I maybe understand it from a 10,000 ft view but I know very little about how it works internally."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3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55E4AE-9E83-491E-84E6-E3FDEDFBE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3791" y="1014641"/>
            <a:ext cx="5616236" cy="3483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D59E52F1-87FF-4552-B58A-29BAC6362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54009"/>
            <a:ext cx="8528372" cy="685535"/>
          </a:xfrm>
        </p:spPr>
        <p:txBody>
          <a:bodyPr/>
          <a:lstStyle/>
          <a:p>
            <a:r>
              <a:rPr lang="en-GB" sz="3200" dirty="0"/>
              <a:t>Experimentation at many levels of abstraction</a:t>
            </a:r>
          </a:p>
        </p:txBody>
      </p:sp>
    </p:spTree>
    <p:extLst>
      <p:ext uri="{BB962C8B-B14F-4D97-AF65-F5344CB8AC3E}">
        <p14:creationId xmlns:p14="http://schemas.microsoft.com/office/powerpoint/2010/main" val="457079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55E4AE-9E83-491E-84E6-E3FDEDFBE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4816" y="1014641"/>
            <a:ext cx="5614185" cy="3483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D59E52F1-87FF-4552-B58A-29BAC6362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54009"/>
            <a:ext cx="8528372" cy="685535"/>
          </a:xfrm>
        </p:spPr>
        <p:txBody>
          <a:bodyPr/>
          <a:lstStyle/>
          <a:p>
            <a:pPr algn="ctr"/>
            <a:r>
              <a:rPr lang="en-GB" sz="3200" dirty="0"/>
              <a:t>Benefits of Array Programming Techniques</a:t>
            </a:r>
          </a:p>
        </p:txBody>
      </p:sp>
    </p:spTree>
    <p:extLst>
      <p:ext uri="{BB962C8B-B14F-4D97-AF65-F5344CB8AC3E}">
        <p14:creationId xmlns:p14="http://schemas.microsoft.com/office/powerpoint/2010/main" val="2775600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84020C-888A-4CB6-8EA3-03889F237CF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91D3E4-8551-49E5-A508-2FF2321CC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normal people stuff?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A17B6-5496-4A40-8899-1233FB2B2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We've got you covered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Text/CSV/JSON/XML</a:t>
            </a:r>
          </a:p>
          <a:p>
            <a:pPr marL="0" indent="0">
              <a:buNone/>
            </a:pPr>
            <a:r>
              <a:rPr lang="en-GB" dirty="0"/>
              <a:t>	Databases</a:t>
            </a:r>
          </a:p>
          <a:p>
            <a:pPr marL="0" indent="0">
              <a:buNone/>
            </a:pPr>
            <a:r>
              <a:rPr lang="en-GB" dirty="0"/>
              <a:t>	Web Services</a:t>
            </a:r>
          </a:p>
          <a:p>
            <a:pPr marL="0" indent="0">
              <a:buNone/>
            </a:pPr>
            <a:r>
              <a:rPr lang="en-GB" dirty="0"/>
              <a:t>	Containerised Deployment</a:t>
            </a:r>
          </a:p>
          <a:p>
            <a:pPr marL="0" indent="0">
              <a:buNone/>
            </a:pPr>
            <a:r>
              <a:rPr lang="en-GB" dirty="0"/>
              <a:t>	System Interaction</a:t>
            </a:r>
          </a:p>
          <a:p>
            <a:pPr marL="0" indent="0">
              <a:buNone/>
            </a:pPr>
            <a:r>
              <a:rPr lang="en-GB" dirty="0"/>
              <a:t>	Foreign Function Interface</a:t>
            </a:r>
          </a:p>
          <a:p>
            <a:pPr marL="0" indent="0">
              <a:buNone/>
            </a:pPr>
            <a:r>
              <a:rPr lang="en-GB" dirty="0"/>
              <a:t>	Graphics</a:t>
            </a:r>
          </a:p>
          <a:p>
            <a:pPr marL="0" indent="0">
              <a:buNone/>
            </a:pPr>
            <a:r>
              <a:rPr lang="en-GB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	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D79929-DF15-4CD4-B24A-9472688584D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682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DBBB7-2994-4668-8E02-70B74AB18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50784"/>
            <a:ext cx="8528372" cy="685535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So who's using this anyway?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E83FB-1713-4D46-BE74-6F6A0175A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000" dirty="0"/>
              <a:t>Production</a:t>
            </a:r>
          </a:p>
          <a:p>
            <a:pPr marL="0" indent="0">
              <a:buNone/>
            </a:pPr>
            <a:r>
              <a:rPr lang="en-GB" sz="3000" dirty="0"/>
              <a:t>Management</a:t>
            </a:r>
          </a:p>
          <a:p>
            <a:pPr marL="0" indent="0">
              <a:buNone/>
            </a:pPr>
            <a:r>
              <a:rPr lang="en-GB" sz="3000" dirty="0"/>
              <a:t>Finance</a:t>
            </a:r>
          </a:p>
          <a:p>
            <a:pPr marL="0" indent="0">
              <a:buNone/>
            </a:pPr>
            <a:r>
              <a:rPr lang="en-GB" sz="3000" dirty="0"/>
              <a:t>Medicine</a:t>
            </a:r>
          </a:p>
          <a:p>
            <a:pPr marL="0" indent="0">
              <a:buNone/>
            </a:pPr>
            <a:r>
              <a:rPr lang="en-GB" sz="3000" dirty="0"/>
              <a:t>Science</a:t>
            </a:r>
          </a:p>
          <a:p>
            <a:pPr marL="0" indent="0">
              <a:buNone/>
            </a:pPr>
            <a:r>
              <a:rPr lang="en-GB" sz="3000" dirty="0"/>
              <a:t>Simulation</a:t>
            </a:r>
          </a:p>
          <a:p>
            <a:pPr marL="0" indent="0">
              <a:buNone/>
            </a:pPr>
            <a:r>
              <a:rPr lang="en-GB" sz="3000" dirty="0"/>
              <a:t>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89437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1EB320-DD6B-4FEC-BA1B-C1DE2C8CB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50784"/>
            <a:ext cx="8252061" cy="685535"/>
          </a:xfrm>
        </p:spPr>
        <p:txBody>
          <a:bodyPr/>
          <a:lstStyle/>
          <a:p>
            <a:pPr algn="ctr"/>
            <a:r>
              <a:rPr lang="en-GB" dirty="0"/>
              <a:t>What are Algorithms?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3FA4A-8BF5-4943-A7E3-36D49F8AE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620970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set of instructions to accomplish some task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Something like a recipe</a:t>
            </a:r>
          </a:p>
        </p:txBody>
      </p:sp>
    </p:spTree>
    <p:extLst>
      <p:ext uri="{BB962C8B-B14F-4D97-AF65-F5344CB8AC3E}">
        <p14:creationId xmlns:p14="http://schemas.microsoft.com/office/powerpoint/2010/main" val="4234971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3287-C0AB-444A-8F44-0EC68E31E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50784"/>
            <a:ext cx="8528372" cy="685535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Why should I start learning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2A4BE-AD14-4D4D-9989-BF96D0500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Annual APL Problem Solving Competition</a:t>
            </a:r>
          </a:p>
          <a:p>
            <a:pPr marL="0" indent="0">
              <a:buNone/>
            </a:pPr>
            <a:r>
              <a:rPr lang="en-GB" dirty="0"/>
              <a:t>Over two months left to enter</a:t>
            </a:r>
          </a:p>
          <a:p>
            <a:pPr marL="0" indent="0">
              <a:buNone/>
            </a:pPr>
            <a:r>
              <a:rPr lang="en-GB" dirty="0"/>
              <a:t>Compete for $$$</a:t>
            </a:r>
          </a:p>
          <a:p>
            <a:pPr marL="0" indent="0">
              <a:buNone/>
            </a:pPr>
            <a:r>
              <a:rPr lang="en-GB" dirty="0"/>
              <a:t>Referral awards $$$</a:t>
            </a:r>
          </a:p>
          <a:p>
            <a:pPr marL="0" indent="0">
              <a:buNone/>
            </a:pPr>
            <a:r>
              <a:rPr lang="en-GB" dirty="0"/>
              <a:t>Previous winners learned APL </a:t>
            </a:r>
            <a:r>
              <a:rPr lang="en-GB" i="1" dirty="0"/>
              <a:t>while</a:t>
            </a:r>
            <a:r>
              <a:rPr lang="en-GB" dirty="0"/>
              <a:t> participating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/>
              <a:t>dyalogaplcompetition.com</a:t>
            </a:r>
          </a:p>
        </p:txBody>
      </p:sp>
    </p:spTree>
    <p:extLst>
      <p:ext uri="{BB962C8B-B14F-4D97-AF65-F5344CB8AC3E}">
        <p14:creationId xmlns:p14="http://schemas.microsoft.com/office/powerpoint/2010/main" val="16590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3287-C0AB-444A-8F44-0EC68E31E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50784"/>
            <a:ext cx="8528372" cy="685535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Want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2A4BE-AD14-4D4D-9989-BF96D0500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tryapl.org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err="1"/>
              <a:t>apl.wiki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err="1"/>
              <a:t>apl.chat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arraycast.com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dyalog.tv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59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D7615B-39F3-496C-8639-88EF72C22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50784"/>
            <a:ext cx="8528372" cy="685535"/>
          </a:xfrm>
        </p:spPr>
        <p:txBody>
          <a:bodyPr/>
          <a:lstStyle/>
          <a:p>
            <a:pPr algn="ctr"/>
            <a:r>
              <a:rPr lang="en-GB" dirty="0"/>
              <a:t>Further Reading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756F3-3092-4EE2-A2FD-A4A4991C8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2" cy="3242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/>
              <a:t>rikedyp.uk/</a:t>
            </a:r>
            <a:r>
              <a:rPr lang="en-US" sz="5000" dirty="0" err="1"/>
              <a:t>accu</a:t>
            </a:r>
            <a:endParaRPr lang="en-US" sz="5000" dirty="0"/>
          </a:p>
          <a:p>
            <a:pPr marL="0" indent="0" algn="ctr">
              <a:buNone/>
            </a:pPr>
            <a:endParaRPr lang="en-US" sz="5000" dirty="0"/>
          </a:p>
          <a:p>
            <a:pPr marL="0" indent="0" algn="ctr">
              <a:buNone/>
            </a:pPr>
            <a:r>
              <a:rPr lang="en-US" sz="5000" dirty="0"/>
              <a:t>Thank You</a:t>
            </a:r>
          </a:p>
          <a:p>
            <a:pPr marL="0" indent="0">
              <a:buNone/>
            </a:pPr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235433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781E6-D9E1-4847-A6ED-B9E1DF802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320" y="1264924"/>
            <a:ext cx="4833359" cy="3242040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 err="1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big_nuggets</a:t>
            </a:r>
            <a:r>
              <a:rPr lang="en-GB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 = </a:t>
            </a:r>
            <a:r>
              <a:rPr lang="en-GB" b="1" i="1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0</a:t>
            </a:r>
          </a:p>
          <a:p>
            <a:pPr marL="0" indent="0">
              <a:buNone/>
            </a:pPr>
            <a:r>
              <a:rPr lang="en-GB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for </a:t>
            </a:r>
            <a:r>
              <a:rPr lang="en-GB" b="1" i="1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nugget </a:t>
            </a:r>
            <a:r>
              <a:rPr lang="en-GB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in </a:t>
            </a:r>
            <a:r>
              <a:rPr lang="en-GB" b="1" i="1" dirty="0" err="1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bag_of_nuggets</a:t>
            </a:r>
            <a:endParaRPr lang="en-GB" b="1" i="1" dirty="0">
              <a:latin typeface="Fairfax Hax HD" panose="02000609000000000000" pitchFamily="50" charset="0"/>
              <a:ea typeface="Fairfax Hax HD" panose="02000609000000000000" pitchFamily="50" charset="0"/>
              <a:cs typeface="Fairfax Hax HD" panose="02000609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	if </a:t>
            </a:r>
            <a:r>
              <a:rPr lang="en-GB" b="1" i="1" dirty="0" err="1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nugget.weight</a:t>
            </a:r>
            <a:r>
              <a:rPr lang="en-GB" b="1" i="1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 </a:t>
            </a:r>
            <a:r>
              <a:rPr lang="en-GB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&gt; </a:t>
            </a:r>
            <a:r>
              <a:rPr lang="en-GB" b="1" i="1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50</a:t>
            </a:r>
          </a:p>
          <a:p>
            <a:pPr marL="0" indent="0">
              <a:buNone/>
            </a:pPr>
            <a:r>
              <a:rPr lang="en-GB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		</a:t>
            </a:r>
            <a:r>
              <a:rPr lang="en-GB" b="1" i="1" dirty="0" err="1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big_nuggets</a:t>
            </a:r>
            <a:r>
              <a:rPr lang="en-GB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 += </a:t>
            </a:r>
            <a:r>
              <a:rPr lang="en-GB" b="1" i="1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1</a:t>
            </a:r>
          </a:p>
          <a:p>
            <a:pPr marL="0" indent="0">
              <a:buNone/>
            </a:pPr>
            <a:r>
              <a:rPr lang="en-GB" b="1" i="1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	</a:t>
            </a:r>
            <a:r>
              <a:rPr lang="en-GB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endif</a:t>
            </a:r>
          </a:p>
          <a:p>
            <a:pPr marL="0" indent="0">
              <a:buNone/>
            </a:pPr>
            <a:r>
              <a:rPr lang="en-GB" dirty="0" err="1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endfor</a:t>
            </a:r>
            <a:endParaRPr lang="en-GB" dirty="0">
              <a:latin typeface="Iosevka Term SS09" panose="02000509000000000000" pitchFamily="49" charset="0"/>
              <a:ea typeface="Iosevka Term SS09" panose="02000509000000000000" pitchFamily="49" charset="0"/>
              <a:cs typeface="Fairfax Hax HD" panose="02000609000000000000" pitchFamily="50" charset="0"/>
            </a:endParaRPr>
          </a:p>
          <a:p>
            <a:pPr marL="0" indent="0">
              <a:buNone/>
            </a:pPr>
            <a:endParaRPr lang="en-GB" dirty="0">
              <a:latin typeface="Fairfax Hax HD" panose="02000609000000000000" pitchFamily="50" charset="0"/>
              <a:ea typeface="Fairfax Hax HD" panose="02000609000000000000" pitchFamily="50" charset="0"/>
              <a:cs typeface="Fairfax Hax HD" panose="02000609000000000000" pitchFamily="50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73E4281-B00C-456A-BE48-1065B7EEC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50784"/>
            <a:ext cx="8252061" cy="685535"/>
          </a:xfrm>
        </p:spPr>
        <p:txBody>
          <a:bodyPr/>
          <a:lstStyle/>
          <a:p>
            <a:pPr algn="ctr"/>
            <a:r>
              <a:rPr lang="en-GB" dirty="0"/>
              <a:t>What is Algorithms?</a:t>
            </a:r>
          </a:p>
        </p:txBody>
      </p:sp>
    </p:spTree>
    <p:extLst>
      <p:ext uri="{BB962C8B-B14F-4D97-AF65-F5344CB8AC3E}">
        <p14:creationId xmlns:p14="http://schemas.microsoft.com/office/powerpoint/2010/main" val="252947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A99C10-848F-441A-86BB-710BC6EFEF9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754F5D-6FDC-46D9-913F-67691CE90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50784"/>
            <a:ext cx="8528372" cy="685535"/>
          </a:xfrm>
        </p:spPr>
        <p:txBody>
          <a:bodyPr/>
          <a:lstStyle/>
          <a:p>
            <a:pPr algn="ctr"/>
            <a:r>
              <a:rPr lang="en-GB" dirty="0"/>
              <a:t>Abstraction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8DE54-49EA-4658-9CC4-C932ABE33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Pro</a:t>
            </a:r>
          </a:p>
          <a:p>
            <a:pPr marL="0" indent="0">
              <a:buNone/>
            </a:pPr>
            <a:r>
              <a:rPr lang="en-GB" dirty="0"/>
              <a:t>	Get rid of "unnecessary" details</a:t>
            </a:r>
          </a:p>
          <a:p>
            <a:pPr marL="0" indent="0">
              <a:buNone/>
            </a:pPr>
            <a:r>
              <a:rPr lang="en-GB" dirty="0"/>
              <a:t>Con</a:t>
            </a:r>
          </a:p>
          <a:p>
            <a:pPr marL="0" indent="0">
              <a:buNone/>
            </a:pPr>
            <a:r>
              <a:rPr lang="en-GB" dirty="0"/>
              <a:t>	Black boxes are opaque</a:t>
            </a:r>
          </a:p>
        </p:txBody>
      </p:sp>
    </p:spTree>
    <p:extLst>
      <p:ext uri="{BB962C8B-B14F-4D97-AF65-F5344CB8AC3E}">
        <p14:creationId xmlns:p14="http://schemas.microsoft.com/office/powerpoint/2010/main" val="406966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A32493-1945-47A6-81E4-32C94665F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50784"/>
            <a:ext cx="8528372" cy="685535"/>
          </a:xfrm>
        </p:spPr>
        <p:txBody>
          <a:bodyPr/>
          <a:lstStyle/>
          <a:p>
            <a:pPr algn="ctr"/>
            <a:r>
              <a:rPr lang="en-GB" dirty="0"/>
              <a:t>Spot patterns. Subordinate detail.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4A777-9C1A-43F1-8A2F-22375D8D3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2608" y="1264924"/>
            <a:ext cx="2271392" cy="176289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Initialisation</a:t>
            </a:r>
          </a:p>
          <a:p>
            <a:pPr marL="0" indent="0">
              <a:buNone/>
            </a:pPr>
            <a:r>
              <a:rPr lang="en-GB" dirty="0"/>
              <a:t>Iteration</a:t>
            </a:r>
          </a:p>
          <a:p>
            <a:pPr marL="0" indent="0">
              <a:buNone/>
            </a:pPr>
            <a:r>
              <a:rPr lang="en-GB" dirty="0"/>
              <a:t>Comparison</a:t>
            </a:r>
          </a:p>
          <a:p>
            <a:pPr marL="0" indent="0">
              <a:buNone/>
            </a:pPr>
            <a:r>
              <a:rPr lang="en-GB" dirty="0"/>
              <a:t>Accumulation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188C6BE-FFE5-46E2-8EB7-C8A5CE9E76BE}"/>
              </a:ext>
            </a:extLst>
          </p:cNvPr>
          <p:cNvSpPr txBox="1">
            <a:spLocks/>
          </p:cNvSpPr>
          <p:nvPr/>
        </p:nvSpPr>
        <p:spPr>
          <a:xfrm>
            <a:off x="2155320" y="1264924"/>
            <a:ext cx="4833359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Atkinson Hyperlegible" pitchFamily="50" charset="0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Atkinson Hyperlegible" pitchFamily="50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Atkinson Hyperlegible" pitchFamily="50" charset="0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Atkinson Hyperlegible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i="1" dirty="0" err="1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big_nuggets</a:t>
            </a:r>
            <a:r>
              <a:rPr lang="en-GB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 = </a:t>
            </a:r>
            <a:r>
              <a:rPr lang="en-GB" b="1" i="1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0</a:t>
            </a:r>
            <a:endParaRPr lang="en-GB" dirty="0">
              <a:latin typeface="Fairfax Hax HD" panose="02000609000000000000" pitchFamily="50" charset="0"/>
              <a:ea typeface="Fairfax Hax HD" panose="02000609000000000000" pitchFamily="50" charset="0"/>
              <a:cs typeface="Fairfax Hax HD" panose="02000609000000000000" pitchFamily="50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for </a:t>
            </a:r>
            <a:r>
              <a:rPr lang="en-GB" b="1" i="1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nugget </a:t>
            </a:r>
            <a:r>
              <a:rPr lang="en-GB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in </a:t>
            </a:r>
            <a:r>
              <a:rPr lang="en-GB" b="1" i="1" dirty="0" err="1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bag_of_nuggets</a:t>
            </a:r>
            <a:endParaRPr lang="en-GB" b="1" i="1" dirty="0">
              <a:latin typeface="Fairfax Hax HD" panose="02000609000000000000" pitchFamily="50" charset="0"/>
              <a:ea typeface="Fairfax Hax HD" panose="02000609000000000000" pitchFamily="50" charset="0"/>
              <a:cs typeface="Fairfax Hax HD" panose="02000609000000000000" pitchFamily="50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	if </a:t>
            </a:r>
            <a:r>
              <a:rPr lang="en-GB" b="1" i="1" dirty="0" err="1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nugget.weight</a:t>
            </a:r>
            <a:r>
              <a:rPr lang="en-GB" b="1" i="1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 </a:t>
            </a:r>
            <a:r>
              <a:rPr lang="en-GB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&gt; </a:t>
            </a:r>
            <a:r>
              <a:rPr lang="en-GB" b="1" i="1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50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		</a:t>
            </a:r>
            <a:r>
              <a:rPr lang="en-GB" b="1" i="1" dirty="0" err="1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big_nuggets</a:t>
            </a:r>
            <a:r>
              <a:rPr lang="en-GB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 += </a:t>
            </a:r>
            <a:r>
              <a:rPr lang="en-GB" b="1" i="1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1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b="1" i="1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	</a:t>
            </a:r>
            <a:r>
              <a:rPr lang="en-GB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endif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 err="1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endfor</a:t>
            </a:r>
            <a:endParaRPr lang="en-GB" dirty="0">
              <a:latin typeface="Iosevka Term SS09" panose="02000509000000000000" pitchFamily="49" charset="0"/>
              <a:ea typeface="Iosevka Term SS09" panose="02000509000000000000" pitchFamily="49" charset="0"/>
              <a:cs typeface="Fairfax Hax HD" panose="02000609000000000000" pitchFamily="50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en-GB" dirty="0">
              <a:latin typeface="Fairfax Hax HD" panose="02000609000000000000" pitchFamily="50" charset="0"/>
              <a:ea typeface="Fairfax Hax HD" panose="02000609000000000000" pitchFamily="50" charset="0"/>
              <a:cs typeface="Fairfax Hax HD" panose="02000609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8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D44687B-5CB1-448F-932B-C9F870FBD8D3}"/>
              </a:ext>
            </a:extLst>
          </p:cNvPr>
          <p:cNvSpPr txBox="1">
            <a:spLocks/>
          </p:cNvSpPr>
          <p:nvPr/>
        </p:nvSpPr>
        <p:spPr>
          <a:xfrm>
            <a:off x="2155319" y="3114549"/>
            <a:ext cx="4833359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Atkinson Hyperlegible" pitchFamily="50" charset="0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Atkinson Hyperlegible" pitchFamily="50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Atkinson Hyperlegible" pitchFamily="50" charset="0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Atkinson Hyperlegible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     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076D268-7077-4C80-BBCB-06D2B242948C}"/>
              </a:ext>
            </a:extLst>
          </p:cNvPr>
          <p:cNvSpPr txBox="1">
            <a:spLocks/>
          </p:cNvSpPr>
          <p:nvPr/>
        </p:nvSpPr>
        <p:spPr>
          <a:xfrm>
            <a:off x="233669" y="3496499"/>
            <a:ext cx="8676657" cy="52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Atkinson Hyperlegible" pitchFamily="50" charset="0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Atkinson Hyperlegible" pitchFamily="50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Atkinson Hyperlegible" pitchFamily="50" charset="0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Atkinson Hyperlegible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i="1" dirty="0" err="1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big_nuggets</a:t>
            </a:r>
            <a:r>
              <a:rPr lang="en-US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 ← +/ </a:t>
            </a:r>
            <a:r>
              <a:rPr lang="en-US" b="1" i="1" dirty="0" err="1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bag_of_nuggets.weight</a:t>
            </a:r>
            <a:r>
              <a:rPr lang="en-US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 &gt; </a:t>
            </a:r>
            <a:r>
              <a:rPr lang="en-US" b="1" i="1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50</a:t>
            </a:r>
            <a:r>
              <a:rPr lang="en-US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2CAD667-FF21-4277-A1A0-613ADB13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50784"/>
            <a:ext cx="8528372" cy="685535"/>
          </a:xfrm>
        </p:spPr>
        <p:txBody>
          <a:bodyPr/>
          <a:lstStyle/>
          <a:p>
            <a:pPr algn="ctr"/>
            <a:r>
              <a:rPr lang="en-GB" dirty="0"/>
              <a:t>Spot patterns. Subordinate detail.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0C73202-B7D5-4DBF-BD37-C96F5ACFE750}"/>
              </a:ext>
            </a:extLst>
          </p:cNvPr>
          <p:cNvSpPr txBox="1">
            <a:spLocks/>
          </p:cNvSpPr>
          <p:nvPr/>
        </p:nvSpPr>
        <p:spPr>
          <a:xfrm>
            <a:off x="219420" y="1264924"/>
            <a:ext cx="4833359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Atkinson Hyperlegible" pitchFamily="50" charset="0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Atkinson Hyperlegible" pitchFamily="50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Atkinson Hyperlegible" pitchFamily="50" charset="0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Atkinson Hyperlegible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i="1" dirty="0" err="1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big_nuggets</a:t>
            </a:r>
            <a:r>
              <a:rPr lang="en-GB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 = </a:t>
            </a:r>
            <a:r>
              <a:rPr lang="en-GB" b="1" i="1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0</a:t>
            </a:r>
            <a:endParaRPr lang="en-GB" dirty="0">
              <a:latin typeface="Fairfax Hax HD" panose="02000609000000000000" pitchFamily="50" charset="0"/>
              <a:ea typeface="Fairfax Hax HD" panose="02000609000000000000" pitchFamily="50" charset="0"/>
              <a:cs typeface="Fairfax Hax HD" panose="02000609000000000000" pitchFamily="50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for </a:t>
            </a:r>
            <a:r>
              <a:rPr lang="en-GB" b="1" i="1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nugget </a:t>
            </a:r>
            <a:r>
              <a:rPr lang="en-GB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in </a:t>
            </a:r>
            <a:r>
              <a:rPr lang="en-GB" b="1" i="1" dirty="0" err="1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bag_of_nuggets</a:t>
            </a:r>
            <a:endParaRPr lang="en-GB" b="1" i="1" dirty="0">
              <a:latin typeface="Fairfax Hax HD" panose="02000609000000000000" pitchFamily="50" charset="0"/>
              <a:ea typeface="Fairfax Hax HD" panose="02000609000000000000" pitchFamily="50" charset="0"/>
              <a:cs typeface="Fairfax Hax HD" panose="02000609000000000000" pitchFamily="50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	if </a:t>
            </a:r>
            <a:r>
              <a:rPr lang="en-GB" b="1" i="1" dirty="0" err="1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nugget.weight</a:t>
            </a:r>
            <a:r>
              <a:rPr lang="en-GB" b="1" i="1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 </a:t>
            </a:r>
            <a:r>
              <a:rPr lang="en-GB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&gt; </a:t>
            </a:r>
            <a:r>
              <a:rPr lang="en-GB" b="1" i="1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50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		</a:t>
            </a:r>
            <a:r>
              <a:rPr lang="en-GB" b="1" i="1" dirty="0" err="1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big_nuggets</a:t>
            </a:r>
            <a:r>
              <a:rPr lang="en-GB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 += </a:t>
            </a:r>
            <a:r>
              <a:rPr lang="en-GB" b="1" i="1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1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b="1" i="1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	</a:t>
            </a:r>
            <a:r>
              <a:rPr lang="en-GB" dirty="0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endif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dirty="0" err="1">
                <a:latin typeface="Fairfax Hax HD" panose="02000609000000000000" pitchFamily="50" charset="0"/>
                <a:ea typeface="Fairfax Hax HD" panose="02000609000000000000" pitchFamily="50" charset="0"/>
                <a:cs typeface="Fairfax Hax HD" panose="02000609000000000000" pitchFamily="50" charset="0"/>
              </a:rPr>
              <a:t>endfor</a:t>
            </a:r>
            <a:endParaRPr lang="en-GB" dirty="0">
              <a:latin typeface="Iosevka Term SS09" panose="02000509000000000000" pitchFamily="49" charset="0"/>
              <a:ea typeface="Iosevka Term SS09" panose="02000509000000000000" pitchFamily="49" charset="0"/>
              <a:cs typeface="Fairfax Hax HD" panose="02000609000000000000" pitchFamily="50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en-GB" dirty="0">
              <a:latin typeface="Fairfax Hax HD" panose="02000609000000000000" pitchFamily="50" charset="0"/>
              <a:ea typeface="Fairfax Hax HD" panose="02000609000000000000" pitchFamily="50" charset="0"/>
              <a:cs typeface="Fairfax Hax HD" panose="02000609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028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D32D5733-D860-4AD8-953F-0D6474BC1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216"/>
            <a:ext cx="8528372" cy="685535"/>
          </a:xfrm>
        </p:spPr>
        <p:txBody>
          <a:bodyPr/>
          <a:lstStyle/>
          <a:p>
            <a:pPr algn="ctr"/>
            <a:r>
              <a:rPr lang="en-GB" dirty="0" err="1"/>
              <a:t>Pretense</a:t>
            </a:r>
            <a:r>
              <a:rPr lang="en-GB" dirty="0"/>
              <a:t>: Striking a Balance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730799B-0877-4216-8454-C9B2B358D8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39" y="1576810"/>
            <a:ext cx="779246" cy="70045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5D96405-CFF4-4A9D-A730-4E168E8566AE}"/>
              </a:ext>
            </a:extLst>
          </p:cNvPr>
          <p:cNvGrpSpPr/>
          <p:nvPr/>
        </p:nvGrpSpPr>
        <p:grpSpPr>
          <a:xfrm>
            <a:off x="2644350" y="1036320"/>
            <a:ext cx="4056353" cy="2959034"/>
            <a:chOff x="1721708" y="1952586"/>
            <a:chExt cx="5700584" cy="2042767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1D79CF1-FF40-4F34-AFBE-C07C8418E051}"/>
                </a:ext>
              </a:extLst>
            </p:cNvPr>
            <p:cNvCxnSpPr/>
            <p:nvPr/>
          </p:nvCxnSpPr>
          <p:spPr>
            <a:xfrm flipV="1">
              <a:off x="1721708" y="1952586"/>
              <a:ext cx="0" cy="204276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1A5F29B-EFCB-4375-B595-CB0C9BBB04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1708" y="3995352"/>
              <a:ext cx="5700584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EC1F4E48-D90F-4E0B-A7BD-43FE3D4DC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03" y="1876911"/>
            <a:ext cx="682937" cy="76830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AA1E94A2-0223-4EA8-AB07-748746909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8927" y="3046492"/>
            <a:ext cx="779248" cy="7792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F557C56-2B78-488E-99F1-9F9ABFCAE85B}"/>
              </a:ext>
            </a:extLst>
          </p:cNvPr>
          <p:cNvSpPr txBox="1"/>
          <p:nvPr/>
        </p:nvSpPr>
        <p:spPr>
          <a:xfrm>
            <a:off x="4584791" y="4080888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My thoughts / </a:t>
            </a:r>
          </a:p>
          <a:p>
            <a:r>
              <a:rPr lang="en-GB" dirty="0"/>
              <a:t>Development speed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E72F8E-3279-4789-BBB0-0615BFD7E53B}"/>
              </a:ext>
            </a:extLst>
          </p:cNvPr>
          <p:cNvSpPr txBox="1"/>
          <p:nvPr/>
        </p:nvSpPr>
        <p:spPr>
          <a:xfrm>
            <a:off x="82380" y="950786"/>
            <a:ext cx="2443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Computer's thoughts /</a:t>
            </a:r>
          </a:p>
          <a:p>
            <a:r>
              <a:rPr lang="en-GB" dirty="0"/>
              <a:t>Execution speed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6E9C09-4390-45CF-B5BE-4FB3290D30C8}"/>
              </a:ext>
            </a:extLst>
          </p:cNvPr>
          <p:cNvSpPr txBox="1"/>
          <p:nvPr/>
        </p:nvSpPr>
        <p:spPr>
          <a:xfrm>
            <a:off x="2644350" y="947386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01001001</a:t>
            </a:r>
          </a:p>
        </p:txBody>
      </p:sp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663CBA77-4983-4DA9-A6B6-7F4D643856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45" y="2450465"/>
            <a:ext cx="665689" cy="74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01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AE1E1B-0038-4630-90D4-1F41C42B6D6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D841AC-DE17-421C-B08F-E09348D02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LEGO-brick Programming</a:t>
            </a:r>
          </a:p>
        </p:txBody>
      </p:sp>
      <p:pic>
        <p:nvPicPr>
          <p:cNvPr id="7" name="Content Placeholder 6" descr="A picture containing automaton, different, equipment, several&#10;&#10;Description automatically generated">
            <a:extLst>
              <a:ext uri="{FF2B5EF4-FFF2-40B4-BE49-F238E27FC236}">
                <a16:creationId xmlns:a16="http://schemas.microsoft.com/office/drawing/2014/main" id="{66767245-5A46-4AB8-AEDA-5A7B91C48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37" y="1265238"/>
            <a:ext cx="2342650" cy="324167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3FEBD9-3969-443F-A7B6-40D467EC7E2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322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Atkinson">
      <a:majorFont>
        <a:latin typeface="Atkinson Hyperlegible"/>
        <a:ea typeface=""/>
        <a:cs typeface=""/>
      </a:majorFont>
      <a:minorFont>
        <a:latin typeface="Atkinson Hyperlegib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6991</TotalTime>
  <Words>890</Words>
  <Application>Microsoft Office PowerPoint</Application>
  <PresentationFormat>On-screen Show (16:9)</PresentationFormat>
  <Paragraphs>176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Calibri</vt:lpstr>
      <vt:lpstr>Wingdings 2</vt:lpstr>
      <vt:lpstr>APL385 Unicode</vt:lpstr>
      <vt:lpstr>Fairfax Hax HD</vt:lpstr>
      <vt:lpstr>Iosevka Term SS09</vt:lpstr>
      <vt:lpstr>Arial</vt:lpstr>
      <vt:lpstr>Fairfax HD</vt:lpstr>
      <vt:lpstr>Wingdings</vt:lpstr>
      <vt:lpstr>Courier New</vt:lpstr>
      <vt:lpstr>Cambria</vt:lpstr>
      <vt:lpstr>Cambria Math</vt:lpstr>
      <vt:lpstr>Atkinson Hyperlegible</vt:lpstr>
      <vt:lpstr>Office Theme</vt:lpstr>
      <vt:lpstr>A Programming Language for Thinking about Algorithms</vt:lpstr>
      <vt:lpstr>PowerPoint Presentation</vt:lpstr>
      <vt:lpstr>What are Algorithms?</vt:lpstr>
      <vt:lpstr>What is Algorithms?</vt:lpstr>
      <vt:lpstr>Abstraction</vt:lpstr>
      <vt:lpstr>Spot patterns. Subordinate detail.</vt:lpstr>
      <vt:lpstr>Spot patterns. Subordinate detail.</vt:lpstr>
      <vt:lpstr>Pretense: Striking a Balance</vt:lpstr>
      <vt:lpstr>LEGO-brick Programming</vt:lpstr>
      <vt:lpstr>LEGO-brick Programming</vt:lpstr>
      <vt:lpstr>The Unreasonable Effectiveness</vt:lpstr>
      <vt:lpstr>Example: Take 4 Words</vt:lpstr>
      <vt:lpstr>Example: Take 4 Words</vt:lpstr>
      <vt:lpstr>Example: Take 4 Words</vt:lpstr>
      <vt:lpstr>Example: Take 4 Words</vt:lpstr>
      <vt:lpstr>Example: Take 4 Words</vt:lpstr>
      <vt:lpstr>Example: Take 4 Words</vt:lpstr>
      <vt:lpstr>Computational Complexity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Experimentation at Many Levels of Abstraction</vt:lpstr>
      <vt:lpstr>Experimentation at Many Levels of Abstraction</vt:lpstr>
      <vt:lpstr>Experimentation at many levels of abstraction</vt:lpstr>
      <vt:lpstr>Benefits of Array Programming Techniques</vt:lpstr>
      <vt:lpstr>What about normal people stuff?</vt:lpstr>
      <vt:lpstr>So who's using this anyway?</vt:lpstr>
      <vt:lpstr>Why should I start learning today?</vt:lpstr>
      <vt:lpstr>Want more?</vt:lpstr>
      <vt:lpstr>Further Reading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Richard Park</cp:lastModifiedBy>
  <cp:revision>390</cp:revision>
  <dcterms:created xsi:type="dcterms:W3CDTF">2019-07-25T11:46:05Z</dcterms:created>
  <dcterms:modified xsi:type="dcterms:W3CDTF">2021-05-21T07:54:01Z</dcterms:modified>
</cp:coreProperties>
</file>