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7" r:id="rId2"/>
    <p:sldId id="277" r:id="rId3"/>
    <p:sldId id="261" r:id="rId4"/>
    <p:sldId id="275" r:id="rId5"/>
    <p:sldId id="268" r:id="rId6"/>
    <p:sldId id="266" r:id="rId7"/>
    <p:sldId id="267" r:id="rId8"/>
    <p:sldId id="270" r:id="rId9"/>
    <p:sldId id="271" r:id="rId10"/>
    <p:sldId id="272" r:id="rId11"/>
    <p:sldId id="273" r:id="rId12"/>
    <p:sldId id="274" r:id="rId13"/>
    <p:sldId id="276" r:id="rId14"/>
    <p:sldId id="318" r:id="rId15"/>
    <p:sldId id="288" r:id="rId16"/>
    <p:sldId id="291" r:id="rId17"/>
    <p:sldId id="329" r:id="rId18"/>
    <p:sldId id="328" r:id="rId19"/>
    <p:sldId id="332" r:id="rId20"/>
    <p:sldId id="333" r:id="rId21"/>
    <p:sldId id="292" r:id="rId22"/>
    <p:sldId id="331" r:id="rId23"/>
    <p:sldId id="285" r:id="rId24"/>
    <p:sldId id="286" r:id="rId25"/>
    <p:sldId id="289" r:id="rId26"/>
    <p:sldId id="293" r:id="rId27"/>
    <p:sldId id="294" r:id="rId28"/>
    <p:sldId id="335" r:id="rId29"/>
    <p:sldId id="355" r:id="rId30"/>
    <p:sldId id="357" r:id="rId31"/>
    <p:sldId id="356" r:id="rId32"/>
    <p:sldId id="353" r:id="rId33"/>
    <p:sldId id="354" r:id="rId34"/>
    <p:sldId id="338" r:id="rId35"/>
    <p:sldId id="336" r:id="rId36"/>
    <p:sldId id="337" r:id="rId37"/>
    <p:sldId id="307" r:id="rId38"/>
    <p:sldId id="352" r:id="rId39"/>
    <p:sldId id="308" r:id="rId40"/>
    <p:sldId id="342" r:id="rId41"/>
    <p:sldId id="341" r:id="rId42"/>
    <p:sldId id="340" r:id="rId43"/>
    <p:sldId id="358" r:id="rId44"/>
    <p:sldId id="339" r:id="rId45"/>
    <p:sldId id="305" r:id="rId46"/>
    <p:sldId id="346" r:id="rId47"/>
    <p:sldId id="345" r:id="rId48"/>
    <p:sldId id="344" r:id="rId49"/>
    <p:sldId id="343" r:id="rId50"/>
    <p:sldId id="309" r:id="rId51"/>
    <p:sldId id="347" r:id="rId52"/>
    <p:sldId id="312" r:id="rId53"/>
    <p:sldId id="348" r:id="rId54"/>
    <p:sldId id="297" r:id="rId55"/>
    <p:sldId id="317" r:id="rId56"/>
    <p:sldId id="280" r:id="rId57"/>
    <p:sldId id="314" r:id="rId58"/>
    <p:sldId id="315" r:id="rId59"/>
    <p:sldId id="316" r:id="rId60"/>
    <p:sldId id="319" r:id="rId61"/>
    <p:sldId id="320" r:id="rId62"/>
    <p:sldId id="321" r:id="rId63"/>
    <p:sldId id="322" r:id="rId64"/>
    <p:sldId id="282" r:id="rId65"/>
    <p:sldId id="363" r:id="rId66"/>
    <p:sldId id="359" r:id="rId67"/>
    <p:sldId id="362" r:id="rId68"/>
    <p:sldId id="360" r:id="rId69"/>
  </p:sldIdLst>
  <p:sldSz cx="9144000" cy="5143500" type="screen16x9"/>
  <p:notesSz cx="6858000" cy="9144000"/>
  <p:embeddedFontLst>
    <p:embeddedFont>
      <p:font typeface="APL333" panose="020B0700000202000203" pitchFamily="34" charset="0"/>
      <p:regular r:id="rId72"/>
    </p:embeddedFont>
    <p:embeddedFont>
      <p:font typeface="APL385 Unicode" panose="020B0709000202000203" pitchFamily="49" charset="0"/>
      <p:regular r:id="rId73"/>
    </p:embeddedFont>
    <p:embeddedFont>
      <p:font typeface="APL387 Unicode" panose="020B0709000202000203" pitchFamily="50" charset="0"/>
      <p:regular r:id="rId74"/>
    </p:embeddedFont>
    <p:embeddedFont>
      <p:font typeface="DejaVu Serif" panose="02060603050605020204" pitchFamily="18" charset="0"/>
      <p:regular r:id="rId75"/>
      <p:bold r:id="rId76"/>
      <p:italic r:id="rId77"/>
      <p:boldItalic r:id="rId78"/>
    </p:embeddedFont>
    <p:embeddedFont>
      <p:font typeface="Dyalog Box TT" panose="00000409000000000000" pitchFamily="50" charset="0"/>
      <p:regular r:id="rId79"/>
    </p:embeddedFont>
    <p:embeddedFont>
      <p:font typeface="Iosevka" panose="02000509030000000004" pitchFamily="49" charset="0"/>
      <p:regular r:id="rId80"/>
    </p:embeddedFont>
    <p:embeddedFont>
      <p:font typeface="Sarabun" panose="020B0604020202020204" charset="-34"/>
      <p:regular r:id="rId81"/>
      <p:bold r:id="rId82"/>
      <p:italic r:id="rId83"/>
      <p:boldItalic r:id="rId84"/>
    </p:embeddedFont>
    <p:embeddedFont>
      <p:font typeface="Wingdings 2" panose="05020102010507070707" pitchFamily="18" charset="2"/>
      <p:regular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A13"/>
    <a:srgbClr val="000000"/>
    <a:srgbClr val="D4D4D7"/>
    <a:srgbClr val="3B475E"/>
    <a:srgbClr val="00CC00"/>
    <a:srgbClr val="007700"/>
    <a:srgbClr val="00FF00"/>
    <a:srgbClr val="FF6600"/>
    <a:srgbClr val="5A6D8F"/>
    <a:srgbClr val="ED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4" autoAdjust="0"/>
    <p:restoredTop sz="95508" autoAdjust="0"/>
  </p:normalViewPr>
  <p:slideViewPr>
    <p:cSldViewPr snapToGrid="0">
      <p:cViewPr varScale="1">
        <p:scale>
          <a:sx n="126" d="100"/>
          <a:sy n="126" d="100"/>
        </p:scale>
        <p:origin x="660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3786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8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NULL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04/07/2025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04/07/2025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50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1227" y="679296"/>
            <a:ext cx="2306274" cy="381037"/>
          </a:xfrm>
          <a:prstGeom prst="rect">
            <a:avLst/>
          </a:prstGeom>
        </p:spPr>
      </p:pic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A8C42A55-8D9A-E8BD-8457-92C7015F8BD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E235E-8BE2-78BC-2D0F-81A926E250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95533"/>
            <a:ext cx="9144000" cy="4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417983"/>
            <a:ext cx="2127975" cy="3088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41860E7C-CA2A-CCFE-19A9-6DCDEE29B22A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54350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Media Placeholder 3">
            <a:extLst>
              <a:ext uri="{FF2B5EF4-FFF2-40B4-BE49-F238E27FC236}">
                <a16:creationId xmlns:a16="http://schemas.microsoft.com/office/drawing/2014/main" id="{CFE9A372-03E3-E60F-6496-867B43D28DDD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27846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Media Placeholder 3">
            <a:extLst>
              <a:ext uri="{FF2B5EF4-FFF2-40B4-BE49-F238E27FC236}">
                <a16:creationId xmlns:a16="http://schemas.microsoft.com/office/drawing/2014/main" id="{6AE5AD0B-78DA-96AF-6F08-3574B654A51A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3">
            <a:extLst>
              <a:ext uri="{FF2B5EF4-FFF2-40B4-BE49-F238E27FC236}">
                <a16:creationId xmlns:a16="http://schemas.microsoft.com/office/drawing/2014/main" id="{2ADF6038-2E5A-469C-35D8-0A0580CF19AD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APL Array Notation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baseline="0" smtClean="0">
                <a:solidFill>
                  <a:srgbClr val="FF6A13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baseline="0" dirty="0">
              <a:solidFill>
                <a:srgbClr val="FF6A13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C5741-2586-9026-BBB0-7FC530AB64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067022" y="4818698"/>
            <a:ext cx="938248" cy="1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6417-55D0-46BB-0DFF-8D4AA0A7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APL Array Notation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C988-130F-A25A-2390-AB59A78D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/>
              <a:t>Adám Brudzewsky</a:t>
            </a:r>
          </a:p>
          <a:p>
            <a:r>
              <a:rPr lang="en-GB" baseline="30000" noProof="0" dirty="0"/>
              <a:t>Head of Language Design</a:t>
            </a:r>
            <a:br>
              <a:rPr lang="en-GB" baseline="30000" noProof="0" dirty="0"/>
            </a:br>
            <a:r>
              <a:rPr lang="en-GB" baseline="30000" noProof="0" dirty="0"/>
              <a:t>Dyalog Ltd.</a:t>
            </a:r>
            <a:endParaRPr lang="en-GB" sz="2000" baseline="30000" noProof="0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4559DFF-3665-0E31-55C7-92F3BEB5DA9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BB39138-DC4A-571E-5B75-51861C8A1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3301" y="1736036"/>
            <a:ext cx="1767394" cy="176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8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1CB86-3043-1D0C-C079-047DAAE99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2925B-0FE6-4097-24EA-0FCDD2AAC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2014: I join Dyalog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endParaRPr lang="en-GB" noProof="0" dirty="0"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AA22C4-0CB4-541A-E1EC-B744B044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History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389086C4-ED51-B831-E4C8-695F0D76A70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9" name="Content Placeholder 8" descr="A person standing at a podium with a computer&#10;&#10;AI-generated content may be incorrect.">
            <a:extLst>
              <a:ext uri="{FF2B5EF4-FFF2-40B4-BE49-F238E27FC236}">
                <a16:creationId xmlns:a16="http://schemas.microsoft.com/office/drawing/2014/main" id="{A54A47AD-52AE-BA03-75B5-E6F1790E344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/>
          <a:stretch>
            <a:fillRect/>
          </a:stretch>
        </p:blipFill>
        <p:spPr>
          <a:xfrm>
            <a:off x="3404378" y="-8536"/>
            <a:ext cx="7237810" cy="5110068"/>
          </a:xfrm>
        </p:spPr>
      </p:pic>
    </p:spTree>
    <p:extLst>
      <p:ext uri="{BB962C8B-B14F-4D97-AF65-F5344CB8AC3E}">
        <p14:creationId xmlns:p14="http://schemas.microsoft.com/office/powerpoint/2010/main" val="1035719686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F3556-7FA3-7B6A-F75F-2881B3659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8D6E5-7951-FB66-E498-2D33A29E7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2015:</a:t>
            </a:r>
            <a:endParaRPr lang="en-GB" i="1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endParaRPr lang="en-GB" noProof="0" dirty="0"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DC2FA6-4CF2-832B-9B57-A51E9F4C1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History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3D4E556-6A14-DC1C-A90F-8EA857F2752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AE814-3C31-8F32-42A6-0D0DCF17BAE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71601" y="1021080"/>
            <a:ext cx="8145779" cy="3692298"/>
          </a:xfrm>
          <a:solidFill>
            <a:schemeClr val="tx1"/>
          </a:solidFill>
          <a:ln>
            <a:noFill/>
          </a:ln>
        </p:spPr>
        <p:txBody>
          <a:bodyPr lIns="36000" anchor="ctr">
            <a:normAutofit/>
          </a:bodyPr>
          <a:lstStyle/>
          <a:p>
            <a:pPr>
              <a:spcAft>
                <a:spcPts val="0"/>
              </a:spcAft>
            </a:pPr>
            <a:r>
              <a:rPr lang="en-GB" noProof="0" dirty="0">
                <a:solidFill>
                  <a:srgbClr val="00CC00"/>
                </a:solidFill>
                <a:latin typeface="APL333" panose="020B0700000202000203" pitchFamily="34" charset="0"/>
              </a:rPr>
              <a:t>(…)</a:t>
            </a:r>
            <a:endParaRPr lang="en-GB" noProof="0" dirty="0">
              <a:solidFill>
                <a:srgbClr val="00CC00"/>
              </a:solidFill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noProof="0" dirty="0">
                <a:solidFill>
                  <a:srgbClr val="00CC00"/>
                </a:solidFill>
                <a:latin typeface="APL385 Unicode" panose="020B0709000202000203" pitchFamily="49" charset="0"/>
              </a:rPr>
              <a:t>'second row of matrix'</a:t>
            </a:r>
          </a:p>
          <a:p>
            <a:pPr>
              <a:spcAft>
                <a:spcPts val="0"/>
              </a:spcAft>
            </a:pPr>
            <a:r>
              <a:rPr lang="en-GB" noProof="0" dirty="0">
                <a:solidFill>
                  <a:srgbClr val="00CC00"/>
                </a:solidFill>
                <a:latin typeface="APL385 Unicode" panose="020B0709000202000203" pitchFamily="49" charset="0"/>
              </a:rPr>
              <a:t>'third row of matrix']</a:t>
            </a:r>
          </a:p>
          <a:p>
            <a:pPr>
              <a:spcAft>
                <a:spcPts val="0"/>
              </a:spcAft>
            </a:pPr>
            <a:r>
              <a:rPr lang="en-GB" noProof="0" dirty="0">
                <a:solidFill>
                  <a:srgbClr val="00CC00"/>
                </a:solidFill>
                <a:latin typeface="APL333" panose="020B0700000202000203" pitchFamily="34" charset="0"/>
              </a:rPr>
              <a:t>(…)</a:t>
            </a:r>
          </a:p>
          <a:p>
            <a:pPr>
              <a:spcAft>
                <a:spcPts val="0"/>
              </a:spcAft>
            </a:pPr>
            <a:r>
              <a:rPr lang="en-GB" noProof="0" dirty="0">
                <a:solidFill>
                  <a:srgbClr val="00CC00"/>
                </a:solidFill>
                <a:latin typeface="APL385 Unicode" panose="020B0709000202000203" pitchFamily="49" charset="0"/>
              </a:rPr>
              <a:t>⍝ </a:t>
            </a:r>
            <a:r>
              <a:rPr lang="en-GB" noProof="0" dirty="0">
                <a:solidFill>
                  <a:srgbClr val="00CC00"/>
                </a:solidFill>
                <a:latin typeface="APL333" panose="020B0700000202000203" pitchFamily="34" charset="0"/>
              </a:rPr>
              <a:t>Doesn't have to be brackets - many reasons why not</a:t>
            </a:r>
          </a:p>
          <a:p>
            <a:pPr>
              <a:spcAft>
                <a:spcPts val="0"/>
              </a:spcAft>
            </a:pPr>
            <a:r>
              <a:rPr lang="en-GB" noProof="0" dirty="0">
                <a:solidFill>
                  <a:srgbClr val="00CC00"/>
                </a:solidFill>
                <a:latin typeface="APL385 Unicode" panose="020B0709000202000203" pitchFamily="49" charset="0"/>
              </a:rPr>
              <a:t>⍝    [ ⋄ ]    ( ⋄ )    [[ ⋄ ]]    ([ ⋄ ])    ⍃ ⋄ ⍄</a:t>
            </a:r>
          </a:p>
          <a:p>
            <a:pPr>
              <a:spcAft>
                <a:spcPts val="0"/>
              </a:spcAft>
            </a:pPr>
            <a:r>
              <a:rPr lang="en-GB" noProof="0" dirty="0">
                <a:solidFill>
                  <a:srgbClr val="00CC00"/>
                </a:solidFill>
                <a:latin typeface="APL385 Unicode" panose="020B0709000202000203" pitchFamily="49" charset="0"/>
              </a:rPr>
              <a:t>⍝ </a:t>
            </a:r>
            <a:r>
              <a:rPr lang="en-GB" noProof="0" dirty="0">
                <a:solidFill>
                  <a:srgbClr val="00CC00"/>
                </a:solidFill>
                <a:latin typeface="APL333" panose="020B0700000202000203" pitchFamily="34" charset="0"/>
              </a:rPr>
              <a:t>Problem with digraphs - human parsing - </a:t>
            </a:r>
            <a:r>
              <a:rPr lang="en-GB" noProof="0" dirty="0" err="1">
                <a:solidFill>
                  <a:srgbClr val="00CC00"/>
                </a:solidFill>
                <a:latin typeface="APL333" panose="020B0700000202000203" pitchFamily="34" charset="0"/>
              </a:rPr>
              <a:t>unicode</a:t>
            </a:r>
            <a:r>
              <a:rPr lang="en-GB" noProof="0" dirty="0">
                <a:solidFill>
                  <a:srgbClr val="00CC00"/>
                </a:solidFill>
                <a:latin typeface="APL333" panose="020B0700000202000203" pitchFamily="34" charset="0"/>
              </a:rPr>
              <a:t> - many bracketing pairs.</a:t>
            </a:r>
          </a:p>
          <a:p>
            <a:pPr>
              <a:spcAft>
                <a:spcPts val="0"/>
              </a:spcAft>
            </a:pPr>
            <a:r>
              <a:rPr lang="en-GB" noProof="0" dirty="0">
                <a:solidFill>
                  <a:srgbClr val="00CC00"/>
                </a:solidFill>
                <a:latin typeface="APL333" panose="020B0700000202000203" pitchFamily="34" charset="0"/>
              </a:rPr>
              <a:t>(…)</a:t>
            </a:r>
          </a:p>
          <a:p>
            <a:pPr>
              <a:spcAft>
                <a:spcPts val="0"/>
              </a:spcAft>
            </a:pPr>
            <a:r>
              <a:rPr lang="en-GB" noProof="0" dirty="0">
                <a:solidFill>
                  <a:srgbClr val="00CC00"/>
                </a:solidFill>
                <a:latin typeface="APL333" panose="020B0700000202000203" pitchFamily="34" charset="0"/>
              </a:rPr>
              <a:t>My hope is that Dyalog and as many as possible of other APL vendors will</a:t>
            </a:r>
          </a:p>
          <a:p>
            <a:pPr>
              <a:spcAft>
                <a:spcPts val="0"/>
              </a:spcAft>
            </a:pPr>
            <a:r>
              <a:rPr lang="en-GB" noProof="0" dirty="0">
                <a:solidFill>
                  <a:srgbClr val="00CC00"/>
                </a:solidFill>
                <a:latin typeface="APL333" panose="020B0700000202000203" pitchFamily="34" charset="0"/>
              </a:rPr>
              <a:t>consider these proposals and questions and perhaps come to some kind of</a:t>
            </a:r>
          </a:p>
          <a:p>
            <a:pPr>
              <a:spcAft>
                <a:spcPts val="0"/>
              </a:spcAft>
            </a:pPr>
            <a:r>
              <a:rPr lang="en-GB" noProof="0" dirty="0">
                <a:solidFill>
                  <a:srgbClr val="00CC00"/>
                </a:solidFill>
                <a:latin typeface="APL333" panose="020B0700000202000203" pitchFamily="34" charset="0"/>
              </a:rPr>
              <a:t>agreement to include at least the basic concepts into their products.</a:t>
            </a:r>
          </a:p>
          <a:p>
            <a:pPr>
              <a:spcAft>
                <a:spcPts val="0"/>
              </a:spcAft>
            </a:pPr>
            <a:endParaRPr lang="en-GB" noProof="0" dirty="0">
              <a:solidFill>
                <a:srgbClr val="00CC00"/>
              </a:solidFill>
              <a:latin typeface="APL333" panose="020B0700000202000203" pitchFamily="34" charset="0"/>
            </a:endParaRPr>
          </a:p>
          <a:p>
            <a:pPr>
              <a:spcAft>
                <a:spcPts val="0"/>
              </a:spcAft>
            </a:pPr>
            <a:r>
              <a:rPr lang="en-GB" noProof="0" dirty="0">
                <a:solidFill>
                  <a:srgbClr val="00CC00"/>
                </a:solidFill>
                <a:latin typeface="APL333" panose="020B0700000202000203" pitchFamily="34" charset="0"/>
              </a:rPr>
              <a:t>Phil Last, &lt;phil.last@4xtra.com&gt; Wiltshire, Wednesday 9 Sept 2015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FB00B1-C929-A05B-AC9A-4532E8EFC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631724" y="-59473"/>
            <a:ext cx="2545841" cy="2082961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BAD02B1-B040-2EF8-1D29-604448EC15EC}"/>
              </a:ext>
            </a:extLst>
          </p:cNvPr>
          <p:cNvSpPr txBox="1">
            <a:spLocks/>
          </p:cNvSpPr>
          <p:nvPr/>
        </p:nvSpPr>
        <p:spPr>
          <a:xfrm>
            <a:off x="3604260" y="469458"/>
            <a:ext cx="3027465" cy="1064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noProof="0" dirty="0"/>
              <a:t>youtu.be/9-HAvTMhYao</a:t>
            </a:r>
          </a:p>
        </p:txBody>
      </p:sp>
    </p:spTree>
    <p:extLst>
      <p:ext uri="{BB962C8B-B14F-4D97-AF65-F5344CB8AC3E}">
        <p14:creationId xmlns:p14="http://schemas.microsoft.com/office/powerpoint/2010/main" val="3236497745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9034A-3E09-ACCB-9675-1664A15E9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98CC2-A309-EE86-598D-5C79EB28F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2025: PLSS</a:t>
            </a:r>
            <a:endParaRPr lang="en-GB" i="1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75366D-F68D-AB90-C0AB-A17DB1A7D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History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740FA54-D1E2-FA4E-A8AA-08227316382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11" name="Content Placeholder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C7A03CC-EB15-0C65-341D-EF365B3ECAE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63" y="589083"/>
            <a:ext cx="6887537" cy="3965335"/>
          </a:xfrm>
          <a:prstGeom prst="roundRect">
            <a:avLst>
              <a:gd name="adj" fmla="val 1374"/>
            </a:avLst>
          </a:prstGeom>
        </p:spPr>
      </p:pic>
    </p:spTree>
    <p:extLst>
      <p:ext uri="{BB962C8B-B14F-4D97-AF65-F5344CB8AC3E}">
        <p14:creationId xmlns:p14="http://schemas.microsoft.com/office/powerpoint/2010/main" val="2183175920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6C1A3-71FB-0401-D5FE-0B549CC3D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B1CEF-687D-A423-8DA7-D76CE0EC5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1962: Kenneth E. Iverson, </a:t>
            </a:r>
            <a:r>
              <a:rPr lang="en-GB" i="1" noProof="0" dirty="0"/>
              <a:t>A Programming Language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1964: IBM </a:t>
            </a:r>
            <a:r>
              <a:rPr lang="en-GB" i="1" noProof="0" dirty="0"/>
              <a:t>System/360</a:t>
            </a:r>
            <a:r>
              <a:rPr lang="en-GB" noProof="0" dirty="0"/>
              <a:t> design 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1966: IBM in-house APL\360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1968: Father joins IBM Research</a:t>
            </a:r>
            <a:endParaRPr lang="en-GB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1972: Father teaches and consults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1986: My first APL conference</a:t>
            </a:r>
            <a:endParaRPr lang="en-GB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2014: I join Dyalog</a:t>
            </a:r>
            <a:endParaRPr lang="en-GB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2015: Phil Last, </a:t>
            </a:r>
            <a:r>
              <a:rPr lang="en-GB" i="1" noProof="0" dirty="0"/>
              <a:t>APL Array Notation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2025: PLSS</a:t>
            </a:r>
            <a:endParaRPr lang="en-GB" i="1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22D74D-6F28-A1C5-C34D-61AF53E3B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History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309B9EE9-5981-989C-7058-49F4613D493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3F3E2-00A1-7F74-6F93-3FED4A0D7A8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44844640"/>
      </p:ext>
    </p:extLst>
  </p:cSld>
  <p:clrMapOvr>
    <a:masterClrMapping/>
  </p:clrMapOvr>
  <p:transition spd="slow"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40E38-D73B-84C3-A9DB-5183FBDE4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18DB3-16EA-096B-D15E-2D4DE5CAA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1962: Kenneth E. Iverson, </a:t>
            </a:r>
            <a:r>
              <a:rPr lang="en-GB" i="1" noProof="0" dirty="0">
                <a:solidFill>
                  <a:schemeClr val="bg2"/>
                </a:solidFill>
              </a:rPr>
              <a:t>A Programming Language</a:t>
            </a:r>
            <a:endParaRPr lang="en-GB" i="1" noProof="0" dirty="0">
              <a:solidFill>
                <a:schemeClr val="bg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1964: IBM </a:t>
            </a:r>
            <a:r>
              <a:rPr lang="en-GB" i="1" noProof="0" dirty="0">
                <a:solidFill>
                  <a:schemeClr val="bg2"/>
                </a:solidFill>
              </a:rPr>
              <a:t>System/360</a:t>
            </a:r>
            <a:r>
              <a:rPr lang="en-GB" noProof="0" dirty="0">
                <a:solidFill>
                  <a:schemeClr val="bg2"/>
                </a:solidFill>
              </a:rPr>
              <a:t> design 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1966: IBM in-house </a:t>
            </a:r>
            <a:r>
              <a:rPr lang="en-GB" noProof="0" dirty="0"/>
              <a:t>APL</a:t>
            </a:r>
            <a:r>
              <a:rPr lang="en-GB" noProof="0" dirty="0">
                <a:solidFill>
                  <a:schemeClr val="bg2"/>
                </a:solidFill>
              </a:rPr>
              <a:t>\360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1968: Father joins IBM Research</a:t>
            </a:r>
            <a:endParaRPr lang="en-GB" noProof="0" dirty="0">
              <a:solidFill>
                <a:schemeClr val="bg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1972: Father teaches and consults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1986: My first APL conference</a:t>
            </a:r>
            <a:endParaRPr lang="en-GB" noProof="0" dirty="0">
              <a:solidFill>
                <a:schemeClr val="bg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2014: I join Dyalog</a:t>
            </a:r>
            <a:endParaRPr lang="en-GB" noProof="0" dirty="0">
              <a:solidFill>
                <a:schemeClr val="bg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2015: Phil Last, </a:t>
            </a:r>
            <a:r>
              <a:rPr lang="en-GB" i="1" noProof="0" dirty="0">
                <a:solidFill>
                  <a:schemeClr val="bg2"/>
                </a:solidFill>
              </a:rPr>
              <a:t>APL Array Notation</a:t>
            </a:r>
            <a:endParaRPr lang="en-GB" i="1" noProof="0" dirty="0">
              <a:solidFill>
                <a:schemeClr val="bg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2025: PLSS</a:t>
            </a:r>
            <a:endParaRPr lang="en-GB" i="1" noProof="0" dirty="0">
              <a:solidFill>
                <a:schemeClr val="bg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AC81CF-7509-DB53-F969-1EDAA911C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2"/>
                </a:solidFill>
              </a:rPr>
              <a:t>History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5DE5C90A-0E53-39BC-91E3-14266ADECA2A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6DF50E-E9C1-17D8-5684-8BE153314E3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978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33927-0FB4-3223-A277-DCECDF854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603D9-8850-938E-9434-F22902E66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78215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⍳ 6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1 2 3 4 5 6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2 3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2 3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2 3 + 40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42 43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2 3 + 40 50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42 53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2 3 + (40 50) (60 70)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 42 52  63 73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565C26-5070-E1CB-0A1F-0261067E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APL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B962C03-8E4E-4BDB-BA85-6240F1B7A8B6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7414798-CD39-05A7-1394-0F2013567F9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66C4CB-B449-810E-132D-2B467B16A3BF}"/>
              </a:ext>
            </a:extLst>
          </p:cNvPr>
          <p:cNvGrpSpPr/>
          <p:nvPr/>
        </p:nvGrpSpPr>
        <p:grpSpPr>
          <a:xfrm>
            <a:off x="3641152" y="-848140"/>
            <a:ext cx="6501587" cy="4876191"/>
            <a:chOff x="3641152" y="-848140"/>
            <a:chExt cx="6501587" cy="487619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67E19F4-C130-1337-0723-09791B9DC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152" y="-848140"/>
              <a:ext cx="6501587" cy="4876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1BD33E-72E7-8645-55E3-32689B8DCE80}"/>
                </a:ext>
              </a:extLst>
            </p:cNvPr>
            <p:cNvSpPr txBox="1"/>
            <p:nvPr/>
          </p:nvSpPr>
          <p:spPr>
            <a:xfrm>
              <a:off x="6003290" y="3597927"/>
              <a:ext cx="3140710" cy="246221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/>
            <a:p>
              <a:pPr algn="r"/>
              <a:r>
                <a:rPr lang="en-GB" sz="1000" noProof="0" dirty="0">
                  <a:solidFill>
                    <a:schemeClr val="bg1"/>
                  </a:solidFill>
                </a:rPr>
                <a:t>CC BY-SA 4.0: </a:t>
              </a:r>
              <a:r>
                <a:rPr lang="en-GB" sz="1000" noProof="0" dirty="0" err="1">
                  <a:solidFill>
                    <a:schemeClr val="bg1"/>
                  </a:solidFill>
                </a:rPr>
                <a:t>w.wiki</a:t>
              </a:r>
              <a:r>
                <a:rPr lang="en-GB" sz="1000" noProof="0" dirty="0">
                  <a:solidFill>
                    <a:schemeClr val="bg1"/>
                  </a:solidFill>
                </a:rPr>
                <a:t>/</a:t>
              </a:r>
              <a:r>
                <a:rPr lang="en-GB" sz="1000" noProof="0" dirty="0" err="1">
                  <a:solidFill>
                    <a:schemeClr val="bg1"/>
                  </a:solidFill>
                </a:rPr>
                <a:t>EY$n</a:t>
              </a:r>
              <a:endParaRPr lang="en-GB" sz="1000" noProof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448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1E177-AFA3-7756-A042-49F0E930D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5F608-F6EB-34F7-D013-3A329B2D0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9506273" cy="3242040"/>
          </a:xfrm>
          <a:effectLst>
            <a:glow rad="6350">
              <a:schemeClr val="tx1"/>
            </a:glow>
          </a:effectLst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2 3 ⍴ ⍳ 6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98C4B8-F07F-3694-9365-E26EEC02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APL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B666C5-F7DB-9D03-0F20-721E7193E65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A2060-E52C-65CD-1F11-F0CD05E5336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0F6D34-17DE-408B-B21E-4BCC2E6D4AC6}"/>
              </a:ext>
            </a:extLst>
          </p:cNvPr>
          <p:cNvGrpSpPr/>
          <p:nvPr/>
        </p:nvGrpSpPr>
        <p:grpSpPr>
          <a:xfrm>
            <a:off x="3641152" y="-8428815"/>
            <a:ext cx="6501587" cy="4876191"/>
            <a:chOff x="3641152" y="-848140"/>
            <a:chExt cx="6501587" cy="487619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FE1664FC-0369-B43C-1EC0-9EB37E15C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152" y="-848140"/>
              <a:ext cx="6501587" cy="4876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4233AF-7F4A-65B3-9C6C-BD4192C69D12}"/>
                </a:ext>
              </a:extLst>
            </p:cNvPr>
            <p:cNvSpPr txBox="1"/>
            <p:nvPr/>
          </p:nvSpPr>
          <p:spPr>
            <a:xfrm>
              <a:off x="6003290" y="3597927"/>
              <a:ext cx="3140710" cy="246221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/>
            <a:p>
              <a:pPr algn="r"/>
              <a:r>
                <a:rPr lang="en-GB" sz="1000" noProof="0" dirty="0">
                  <a:solidFill>
                    <a:schemeClr val="bg1"/>
                  </a:solidFill>
                </a:rPr>
                <a:t>CC BY-SA 4.0: </a:t>
              </a:r>
              <a:r>
                <a:rPr lang="en-GB" sz="1000" noProof="0" dirty="0" err="1">
                  <a:solidFill>
                    <a:schemeClr val="bg1"/>
                  </a:solidFill>
                </a:rPr>
                <a:t>w.wiki</a:t>
              </a:r>
              <a:r>
                <a:rPr lang="en-GB" sz="1000" noProof="0" dirty="0">
                  <a:solidFill>
                    <a:schemeClr val="bg1"/>
                  </a:solidFill>
                </a:rPr>
                <a:t>/</a:t>
              </a:r>
              <a:r>
                <a:rPr lang="en-GB" sz="1000" noProof="0" dirty="0" err="1">
                  <a:solidFill>
                    <a:schemeClr val="bg1"/>
                  </a:solidFill>
                </a:rPr>
                <a:t>EY$n</a:t>
              </a:r>
              <a:endParaRPr lang="en-GB" sz="1000" noProof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798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6401C-C631-7747-9BE1-2528425D3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3AEB6-9AD8-997F-F068-595566B18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9506273" cy="3242040"/>
          </a:xfrm>
          <a:effectLst>
            <a:glow rad="6350">
              <a:schemeClr val="tx1"/>
            </a:glow>
          </a:effectLst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2 3 ⍴ (⍳ 6)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EFD6BC-AEAB-AF30-BCDF-655537D7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APL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3C787963-1C40-2433-0A15-07DF71CB687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83352-A294-C646-EE73-8FEE505F400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F55D25-E10D-0489-1384-7FD11B7F6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52" y="-10405097"/>
            <a:ext cx="6501587" cy="48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224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82442-AD44-DCD4-EB40-9774040E1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82E65-2D91-61D2-CE26-F4D9C12FD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9506273" cy="3242040"/>
          </a:xfrm>
          <a:effectLst>
            <a:glow rad="6350">
              <a:schemeClr val="tx1"/>
            </a:glow>
          </a:effectLst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2 3 ⍴ ⍳ 6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1 2 3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4 5 6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4E86B1-DC0D-7A06-E2FB-2BA7B8F6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APL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F0038CB-4535-5010-6ED4-3C5788411B6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D71A2D-7573-0FBE-2C25-7A440C6C13D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1E9AAC0-C4F4-1EE5-8F99-079BE9E7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52" y="-10405097"/>
            <a:ext cx="6501587" cy="48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332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80DD8-5627-2FAF-A779-AA7335C50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E97DD-9256-6410-C1AE-84EC65CEF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9506273" cy="3242040"/>
          </a:xfrm>
          <a:effectLst>
            <a:glow rad="6350">
              <a:schemeClr val="tx1"/>
            </a:glow>
          </a:effectLst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2 3 ⍴ ⍳ 6  ⋄  2 3 ⍴ 6 + ⍳ 6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1 2 3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4 5 6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 7  8  9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10 11 12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53D292-7AA6-195E-EF36-1712BF62F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APL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FC228ADB-D2F4-AC9E-E0A2-D7FC9EC1514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B544CC-91EA-2F8E-8C6C-90D42831869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F1E868B-4BC4-01C3-91AC-D1A07354D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52" y="-10405097"/>
            <a:ext cx="6501587" cy="48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4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E8E59-596A-CE3C-BE2D-67908E9D4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noProof="0" dirty="0"/>
              <a:t>History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APL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Problem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Design Iteration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Specification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Implementation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Standardisation?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Take-aways?</a:t>
            </a:r>
          </a:p>
          <a:p>
            <a:pPr marL="0" indent="0">
              <a:spcAft>
                <a:spcPts val="0"/>
              </a:spcAft>
              <a:buNone/>
            </a:pPr>
            <a:endParaRPr lang="en-GB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1325D6-58C9-0759-B5B2-A76902EE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 Plan?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67E5093F-FCBE-BF2E-AD2F-21A60B51B067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D23E39-0E3A-9220-B2EE-07E38D0121B7}"/>
              </a:ext>
            </a:extLst>
          </p:cNvPr>
          <p:cNvCxnSpPr>
            <a:cxnSpLocks/>
          </p:cNvCxnSpPr>
          <p:nvPr/>
        </p:nvCxnSpPr>
        <p:spPr>
          <a:xfrm>
            <a:off x="3196046" y="3347610"/>
            <a:ext cx="1584960" cy="0"/>
          </a:xfrm>
          <a:prstGeom prst="straightConnector1">
            <a:avLst/>
          </a:prstGeom>
          <a:ln w="76200">
            <a:solidFill>
              <a:srgbClr val="FF6A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004699-A62E-E930-62BB-BF999E84BD72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4411" y="2704753"/>
            <a:ext cx="3485714" cy="12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5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311D7-F1B0-9CBB-944D-3B69CF079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3FEA5-1EB3-D64B-AC98-631F856F8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9506273" cy="3242040"/>
          </a:xfrm>
          <a:effectLst>
            <a:glow rad="6350">
              <a:schemeClr val="tx1"/>
            </a:glow>
          </a:effectLst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(2 3 ⍴ ⍳ 6) (2 3 ⍴ 6 + ⍳ 6)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 1 2 3   7  8  9 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 4 5 6  10 11 12 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endParaRPr lang="en-GB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tx1"/>
                </a:solidFill>
                <a:effectLst>
                  <a:glow rad="12700">
                    <a:schemeClr val="tx1"/>
                  </a:glow>
                </a:effectLst>
                <a:latin typeface="Dyalog Box TT" panose="00000409000000000000" pitchFamily="50" charset="0"/>
                <a:cs typeface="Courier New" panose="02070309020205020404" pitchFamily="49" charset="0"/>
              </a:rPr>
              <a:t>      X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tx1"/>
                </a:solidFill>
                <a:effectLst>
                  <a:glow rad="12700">
                    <a:schemeClr val="tx1"/>
                  </a:glow>
                </a:effectLst>
                <a:latin typeface="Dyalog Box TT" panose="00000409000000000000" pitchFamily="50" charset="0"/>
                <a:cs typeface="Courier New" panose="02070309020205020404" pitchFamily="49" charset="0"/>
              </a:rPr>
              <a:t>( 1 2 3  (  7  8  9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tx1"/>
                </a:solidFill>
                <a:effectLst>
                  <a:glow rad="12700">
                    <a:schemeClr val="tx1"/>
                  </a:glow>
                </a:effectLst>
                <a:latin typeface="Dyalog Box TT" panose="00000409000000000000" pitchFamily="50" charset="0"/>
                <a:cs typeface="Courier New" panose="02070309020205020404" pitchFamily="49" charset="0"/>
              </a:rPr>
              <a:t>  4 5 6)   10 11 12)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noProof="0" dirty="0">
                <a:solidFill>
                  <a:schemeClr val="tx1"/>
                </a:solidFill>
                <a:effectLst>
                  <a:glow rad="12700">
                    <a:schemeClr val="tx1"/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The variable </a:t>
            </a:r>
            <a:r>
              <a:rPr lang="en-GB" noProof="0" dirty="0">
                <a:solidFill>
                  <a:schemeClr val="tx1"/>
                </a:solidFill>
                <a:effectLst>
                  <a:glow rad="12700">
                    <a:schemeClr val="tx1"/>
                  </a:glow>
                </a:effectLst>
                <a:latin typeface="Dyalog Box TT" panose="00000409000000000000" pitchFamily="50" charset="0"/>
                <a:cs typeface="Courier New" panose="02070309020205020404" pitchFamily="49" charset="0"/>
              </a:rPr>
              <a:t>X</a:t>
            </a:r>
            <a:r>
              <a:rPr lang="en-GB" noProof="0" dirty="0">
                <a:solidFill>
                  <a:schemeClr val="tx1"/>
                </a:solidFill>
                <a:effectLst>
                  <a:glow rad="12700">
                    <a:schemeClr val="tx1"/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contains a two-item vector, each </a:t>
            </a:r>
            <a:br>
              <a:rPr lang="en-GB" noProof="0" dirty="0">
                <a:solidFill>
                  <a:schemeClr val="tx1"/>
                </a:solidFill>
                <a:effectLst>
                  <a:glow rad="12700">
                    <a:schemeClr val="tx1"/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noProof="0" dirty="0">
                <a:solidFill>
                  <a:schemeClr val="tx1"/>
                </a:solidFill>
                <a:effectLst>
                  <a:glow rad="12700">
                    <a:schemeClr val="tx1"/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of whose items is a two-row, three-column matrix.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9D4623-D475-3EE7-0E2E-30B9FA25A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APL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BDCBC2F-A462-C9FB-5454-03503F5C54CA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C05DF-E1C2-E447-D339-38596DC54EA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9EEC3B-D17E-B97A-3B0B-DD10F37A2F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06"/>
          <a:stretch>
            <a:fillRect/>
          </a:stretch>
        </p:blipFill>
        <p:spPr>
          <a:xfrm rot="21187372">
            <a:off x="6248922" y="3053976"/>
            <a:ext cx="2956186" cy="371475"/>
          </a:xfrm>
          <a:prstGeom prst="snip1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253401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0F58B-4721-39F6-81DE-5A1A35956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403E13-405C-A2D8-E9A0-403F1A7089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06"/>
          <a:stretch>
            <a:fillRect/>
          </a:stretch>
        </p:blipFill>
        <p:spPr>
          <a:xfrm rot="21187372">
            <a:off x="6248922" y="3053976"/>
            <a:ext cx="2956186" cy="371475"/>
          </a:xfrm>
          <a:prstGeom prst="snip1Rect">
            <a:avLst>
              <a:gd name="adj" fmla="val 50000"/>
            </a:avLst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26550-9AD8-59D4-971F-FB7E3D322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9506273" cy="3794756"/>
          </a:xfrm>
          <a:effectLst>
            <a:glow rad="6350">
              <a:schemeClr val="tx1"/>
            </a:glow>
          </a:effectLst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(2 3 ⍴ ⍳ 6) (2 3 ⍴ 6 + ⍳ 6)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 1 2 3   7  8  9 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 4 5 6  10 11 12 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endParaRPr lang="en-GB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tx1"/>
                </a:solidFill>
                <a:effectLst>
                  <a:glow rad="12700">
                    <a:schemeClr val="tx1"/>
                  </a:glow>
                </a:effectLst>
                <a:latin typeface="Dyalog Box TT" panose="00000409000000000000" pitchFamily="50" charset="0"/>
                <a:cs typeface="Courier New" panose="02070309020205020404" pitchFamily="49" charset="0"/>
              </a:rPr>
              <a:t>      X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tx1"/>
                </a:solidFill>
                <a:effectLst>
                  <a:glow rad="12700">
                    <a:schemeClr val="tx1"/>
                  </a:glow>
                </a:effectLst>
                <a:latin typeface="Dyalog Box TT" panose="00000409000000000000" pitchFamily="50" charset="0"/>
                <a:cs typeface="Courier New" panose="02070309020205020404" pitchFamily="49" charset="0"/>
              </a:rPr>
              <a:t>( 1 2 3  (  7  8  9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tx1"/>
                </a:solidFill>
                <a:effectLst>
                  <a:glow rad="12700">
                    <a:schemeClr val="tx1"/>
                  </a:glow>
                </a:effectLst>
                <a:latin typeface="Dyalog Box TT" panose="00000409000000000000" pitchFamily="50" charset="0"/>
                <a:cs typeface="Courier New" panose="02070309020205020404" pitchFamily="49" charset="0"/>
              </a:rPr>
              <a:t>            4  5  6)   10 11 12)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1 2 3 (2 3 ⍴ 7 8 9 4 5 6) 10 11 12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1 2 3  7 8 9  10 11 12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       4 5 6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endParaRPr lang="en-GB" noProof="0" dirty="0">
              <a:solidFill>
                <a:schemeClr val="tx1"/>
              </a:solidFill>
              <a:effectLst>
                <a:glow rad="12700">
                  <a:schemeClr val="tx1"/>
                </a:glow>
              </a:effectLst>
              <a:latin typeface="Dyalog Box TT" panose="00000409000000000000" pitchFamily="50" charset="0"/>
              <a:cs typeface="Courier New" panose="02070309020205020404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6E47C4-5900-C4D2-F7AA-8E338C4E4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APL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36732AA1-20A1-E50A-C0CD-6B14062BD9D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AF33A0-8D53-6ACC-A227-B06A2CC4F14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03290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BAADF-2042-F4F6-7BC2-7272CD68C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650D2-D6AA-0C6D-ADFD-8119E10D5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9506273" cy="3794756"/>
          </a:xfrm>
          <a:effectLst>
            <a:glow rad="6350">
              <a:schemeClr val="tx1"/>
            </a:glow>
          </a:effectLst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(2 3 ⍴ ⍳ 6) (2 3 ⍴ 6 + ⍳ 6)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 1 2 3   7  8  9 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 4 5 6  10 11 12 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endParaRPr lang="en-GB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endParaRPr lang="en-GB" noProof="0" dirty="0">
              <a:solidFill>
                <a:schemeClr val="tx1"/>
              </a:solidFill>
              <a:effectLst>
                <a:glow rad="12700">
                  <a:schemeClr val="tx1"/>
                </a:glow>
              </a:effectLst>
              <a:latin typeface="Dyalog Box TT" panose="00000409000000000000" pitchFamily="50" charset="0"/>
              <a:cs typeface="Courier New" panose="02070309020205020404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80365E-4156-2704-CED4-F0BDA10C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Problem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A48FC7C-3C37-AFBF-BEB8-3B85C96229C8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2218-D2AD-EE61-884D-0ADB7EE4A78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1176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CB22B-8194-3CB8-6EC5-2A0C4C84D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FD2312-E330-0A68-D202-5D4ECCDF232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71296-AE13-D549-CABD-07A9B53E3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507968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(2 3 ⍴ ⍳ 6) (2 3 ⍴ 6 + ⍳ 6)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┌─────┬────────┐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│1 2 3│ 7  8  9│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│4 5 6│10 11 12│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└─────┴────────┘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5D1090-56BF-2937-B310-80C824908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Problem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96C1A59-3E3A-B7D6-E0F3-87C761ED914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19528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D039C-5CBF-811D-9220-97CFF54C7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2BCE34-8BE9-F1EB-F0F6-3B5347A1763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21690-3EC3-A3F3-4F99-8B2ADEA61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507968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(2 3 ⍴ ⍳ 6) (2 3 ⍴ 6 + ⍳ 6)</a:t>
            </a:r>
          </a:p>
          <a:p>
            <a:pPr marL="0" indent="0">
              <a:lnSpc>
                <a:spcPct val="105000"/>
              </a:lnSpc>
              <a:spcAft>
                <a:spcPts val="0"/>
              </a:spcAft>
              <a:buNone/>
            </a:pPr>
            <a:r>
              <a:rPr lang="en-GB" spc="300" noProof="0" dirty="0">
                <a:latin typeface="APL387 Unicode" panose="020B0709000202000203" pitchFamily="50" charset="0"/>
              </a:rPr>
              <a:t>┌─────┬────────┐</a:t>
            </a:r>
          </a:p>
          <a:p>
            <a:pPr marL="0" indent="0">
              <a:lnSpc>
                <a:spcPct val="105000"/>
              </a:lnSpc>
              <a:spcAft>
                <a:spcPts val="0"/>
              </a:spcAft>
              <a:buNone/>
            </a:pPr>
            <a:r>
              <a:rPr lang="en-GB" spc="300" noProof="0" dirty="0">
                <a:latin typeface="APL387 Unicode" panose="020B0709000202000203" pitchFamily="50" charset="0"/>
              </a:rPr>
              <a:t>│1 2 3│ 7  8  9│</a:t>
            </a:r>
          </a:p>
          <a:p>
            <a:pPr marL="0" indent="0">
              <a:lnSpc>
                <a:spcPct val="105000"/>
              </a:lnSpc>
              <a:spcAft>
                <a:spcPts val="0"/>
              </a:spcAft>
              <a:buNone/>
            </a:pPr>
            <a:r>
              <a:rPr lang="en-GB" spc="300" noProof="0" dirty="0">
                <a:latin typeface="APL387 Unicode" panose="020B0709000202000203" pitchFamily="50" charset="0"/>
              </a:rPr>
              <a:t>│4 5 6│10 11 12│</a:t>
            </a:r>
          </a:p>
          <a:p>
            <a:pPr marL="0" indent="0">
              <a:lnSpc>
                <a:spcPct val="105000"/>
              </a:lnSpc>
              <a:spcAft>
                <a:spcPts val="0"/>
              </a:spcAft>
              <a:buNone/>
            </a:pPr>
            <a:r>
              <a:rPr lang="en-GB" spc="300" noProof="0" dirty="0">
                <a:latin typeface="APL387 Unicode" panose="020B0709000202000203" pitchFamily="50" charset="0"/>
              </a:rPr>
              <a:t>└─────┴────────┘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567BA4-6665-D037-CD67-C9CAB24B8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Problem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65F7953D-6B26-E618-5E7C-EA812671FFD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9667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65032-8C18-9C67-C873-5F6690949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9B5279-6B64-67B3-8E01-41426C8225E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F494-77AC-A52A-2FC4-72DA36A09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507968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     (2 3 ⍴ ⍳ 6) (2 3 ⍴ 6 + ⍳ 6)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┌─────┬────────┐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│1 2 3│ 7  8  9│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│4 5 6│10 11 12│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└─────┴────────┘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46153C-711E-E2DF-6E88-41519D2F7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Problem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926B12B-C5D9-67F6-3DC0-2AAF9419C00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30986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0894FD-91E4-5A45-03FC-286CE339719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4B6CD-9067-E21E-CF20-354B51E05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r>
              <a:rPr lang="en-GB" noProof="0" dirty="0"/>
              <a:t>Intuitive</a:t>
            </a:r>
          </a:p>
          <a:p>
            <a:r>
              <a:rPr lang="en-GB" noProof="0" dirty="0"/>
              <a:t>Easy to type</a:t>
            </a:r>
          </a:p>
          <a:p>
            <a:r>
              <a:rPr lang="en-GB" noProof="0" dirty="0"/>
              <a:t>Ideally ASCII</a:t>
            </a:r>
          </a:p>
          <a:p>
            <a:r>
              <a:rPr lang="en-GB" noProof="0" dirty="0"/>
              <a:t>Versatile (single/multi-line, Table, nested, object)</a:t>
            </a:r>
          </a:p>
          <a:p>
            <a:r>
              <a:rPr lang="en-GB" noProof="0" dirty="0"/>
              <a:t>Unambiguous — consider:</a:t>
            </a:r>
            <a:br>
              <a:rPr lang="en-GB" noProof="0" dirty="0"/>
            </a:br>
            <a:r>
              <a:rPr lang="en-GB" noProof="0" dirty="0">
                <a:latin typeface="APL387 Unicode" panose="020B0709000202000203" pitchFamily="50" charset="0"/>
              </a:rPr>
              <a:t>list[</a:t>
            </a:r>
            <a:r>
              <a:rPr lang="en-GB" noProof="0" dirty="0" err="1">
                <a:latin typeface="APL387 Unicode" panose="020B0709000202000203" pitchFamily="50" charset="0"/>
              </a:rPr>
              <a:t>i</a:t>
            </a:r>
            <a:r>
              <a:rPr lang="en-GB" noProof="0" dirty="0">
                <a:latin typeface="APL387 Unicode" panose="020B0709000202000203" pitchFamily="50" charset="0"/>
              </a:rPr>
              <a:t>]  table[</a:t>
            </a:r>
            <a:r>
              <a:rPr lang="en-GB" noProof="0" dirty="0" err="1">
                <a:latin typeface="APL387 Unicode" panose="020B0709000202000203" pitchFamily="50" charset="0"/>
              </a:rPr>
              <a:t>i;j</a:t>
            </a:r>
            <a:r>
              <a:rPr lang="en-GB" noProof="0" dirty="0">
                <a:latin typeface="APL387 Unicode" panose="020B0709000202000203" pitchFamily="50" charset="0"/>
              </a:rPr>
              <a:t>]  (1 2)(3 4)  {lambda}</a:t>
            </a:r>
            <a:endParaRPr lang="en-GB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9225CA-FF9D-8298-0284-93A24596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Problem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6EAAA74-81CC-A9CF-800E-858A7F95F27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03500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FB208-79C0-5862-0DEE-EAC11A2D0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B42ED-32DA-FE2B-0217-52E35A1F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6580B3-A80E-0583-9934-990A7EEF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5CF57F0-DAB4-86DA-2E38-FFDB3CE91A0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45554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C50E7-FBA3-5FDA-FD06-F08D0E53C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3B98D-1978-7F52-D6B9-AEDA3B762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 		Acre,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957815-1C2E-D37B-A233-B15D23B5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9A653873-48C9-4299-7E55-20C941D6234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16527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43438-71F1-9B68-8FA3-45EA7E2A2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79151-B11F-0182-99C3-78C3C50A1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 		Acre,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	 4 5 6]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FABA53-9FD6-490B-3867-7ED238086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97016003-D3FC-6E77-72E0-49FEC1A88E6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6995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059B9-EC6D-657B-396C-7B3F54779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3543C-EEB4-AB02-9FC3-C08FEE057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348100-7E7D-3C54-1F7A-AE8A545AF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History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92B10602-64AF-5531-E802-91C5D1357A9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071F69F-E7D8-1ABB-9222-DA86D18B3C9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98329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C8F50-5258-2434-2527-85614C2E2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7BF9C-261E-3E1F-F4CC-8DCDB366F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 		Acre,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 1 2 3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	 4 5 6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25F7D3-2E0E-6FBF-0CCF-61A164BED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EB57F6DA-34D3-6ED4-0A67-DE11AEBDCFC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801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2EC61-EAAE-0EFE-3615-ECFE1D2AF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52738-58F5-23D4-0AA0-E73432877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 		Acre,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BF2D5D-6A9D-9063-F1AE-5EB3BC31D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F7B94974-1C53-237B-E661-5DBE5AA6F57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59601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A1450-D6C1-EEE9-67DB-A53DF9695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9B0E3-4EB8-7E82-257A-C1FA1FA83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 		Acre,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E102CE-6AFD-5FE5-85BD-2B787DAB4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D9FFFDB-2B79-04DB-F542-FD993AD72A8A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46341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8DF04-0E29-5F6E-4C5D-5BC9C793F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617B8-4693-F9D4-2981-BDE9AF01E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 		Acre,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[[name1←val1 ⋄ name2←val2]]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4E72FF-BDCF-BD0D-68B5-973A4FBE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BD4D598-1518-DCE4-270C-84E0F7FA41C8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95923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2AAF3-F412-3E5D-8F00-78D29A6D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4DB57-44A7-2AC3-C313-E539A293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 		Acre,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[[name1←val1 ⋄ name2←val2]]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Value: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6×a←7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BAB39E-2030-D5A3-8C86-867BE477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90A9A5B-25AF-F9CF-27A9-65E96932C169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8571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109B7-1A31-FC0C-9933-141877520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77290-C6F9-06DF-5ACF-C8FC769BE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 		Acre,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[[name1←val1 ⋄ name2←val2]]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Value: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6×a←7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Table: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[a←7 ⋄ b←8]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0FC6ED-2F36-0524-8C0D-7B9E85FDB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2FF7CEC-8EE5-A2B6-1B3E-57F59E590FE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63186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98A2F-51E9-1D8A-D573-6BBC857D6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F08BD-0799-678D-62F4-B4E4C7734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 		Acre,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[[name1←val1 ⋄ name2←val2]]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Value: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6×a←7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Table: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[a←7 ⋄ b←8]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</a:t>
            </a:r>
            <a:r>
              <a:rPr lang="en-GB" noProof="0" dirty="0">
                <a:solidFill>
                  <a:schemeClr val="accent2"/>
                </a:solidFill>
              </a:rPr>
              <a:t>Indexing:	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list[indices]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BEB0EA-4166-2CBD-B134-677967A7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E955AB2-F4EC-444D-C2A8-970101EC816B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13732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63B66-AEED-D135-AAEE-FF8964B1D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6B1E4-B89E-04EF-B073-91FBBF59E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 		Acre,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[[name1←val1 ⋄ name2←val2]]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Value: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6×a←7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Table: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[a←7 ⋄ b←8]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</a:t>
            </a:r>
            <a:r>
              <a:rPr lang="en-GB" noProof="0" dirty="0">
                <a:solidFill>
                  <a:schemeClr val="accent2"/>
                </a:solidFill>
              </a:rPr>
              <a:t>Indexing:	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list[indices]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rgbClr val="FF0000"/>
                </a:solidFill>
              </a:rPr>
              <a:t>Ambiguous:</a:t>
            </a:r>
            <a:r>
              <a:rPr lang="en-GB" noProof="0" dirty="0">
                <a:solidFill>
                  <a:srgbClr val="FF0000"/>
                </a:solidFill>
                <a:latin typeface="APL387 Unicode" panose="020B0709000202000203" pitchFamily="50" charset="0"/>
              </a:rPr>
              <a:t>	list [[a←7 ⋄ b←8]]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A9F914-54D6-BA17-740A-B1E1725A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FE2A239C-CC2D-EC75-A41D-6F8432D5B2D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48985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7E3D-EA74-ADB1-2033-480CAF3B1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882B5-6F2F-9F83-3EA4-2595A7ADE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 		Acre,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[[name1←val1 ⋄ name2←val2]]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Value: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6×a←7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Table: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[a←7 ⋄ b←8]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</a:t>
            </a:r>
            <a:r>
              <a:rPr lang="en-GB" noProof="0" dirty="0">
                <a:solidFill>
                  <a:schemeClr val="accent2"/>
                </a:solidFill>
              </a:rPr>
              <a:t>Indexing:	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list[indices]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rgbClr val="FF0000"/>
                </a:solidFill>
              </a:rPr>
              <a:t>Ambiguous:</a:t>
            </a:r>
            <a:r>
              <a:rPr lang="en-GB" noProof="0" dirty="0">
                <a:solidFill>
                  <a:srgbClr val="FF0000"/>
                </a:solidFill>
                <a:latin typeface="APL387 Unicode" panose="020B0709000202000203" pitchFamily="50" charset="0"/>
              </a:rPr>
              <a:t>	list([[a←7 ⋄ b←8]])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8EB710-5767-7A7B-6776-7C04E876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544C84A0-8AF8-04B6-C9F4-1DA7A5030C2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724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653EE-A4DA-2FBF-A830-8C1EFAB5D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D44A6-A3E1-6365-4223-E686F5DE3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 		Acre, </a:t>
            </a:r>
            <a:r>
              <a:rPr lang="en-GB" i="1" noProof="0" dirty="0"/>
              <a:t>Mk II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2018</a:t>
            </a:r>
            <a:r>
              <a:rPr lang="en-GB" noProof="0" dirty="0">
                <a:latin typeface="APL387 Unicode" panose="020B0709000202000203" pitchFamily="50" charset="0"/>
              </a:rPr>
              <a:t>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[name1←val1 ⋄ name2←val2]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4D78C5-0C76-7076-202A-64D25906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21717CE-DBB9-9AFC-5B70-0CC7C39016B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380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ABC8F-2FB1-35B6-18F7-75DEED8DC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yellow book cover with black text&#10;&#10;AI-generated content may be incorrect.">
            <a:extLst>
              <a:ext uri="{FF2B5EF4-FFF2-40B4-BE49-F238E27FC236}">
                <a16:creationId xmlns:a16="http://schemas.microsoft.com/office/drawing/2014/main" id="{18ECED15-7187-A832-6AA6-00310527BF6F}"/>
              </a:ext>
            </a:extLst>
          </p:cNvPr>
          <p:cNvPicPr>
            <a:picLocks noGrp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72"/>
          <a:stretch>
            <a:fillRect/>
          </a:stretch>
        </p:blipFill>
        <p:spPr>
          <a:xfrm>
            <a:off x="5487051" y="1"/>
            <a:ext cx="277401" cy="509454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41BD2-9F1C-4E42-0051-D32402E9C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1962: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E11020-E681-35F6-D8F9-97E6AF8E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History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94046B08-2343-41F0-64E6-A171269FA008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16" name="Content Placeholder 12" descr="A yellow book cover with black text&#10;&#10;AI-generated content may be incorrect.">
            <a:extLst>
              <a:ext uri="{FF2B5EF4-FFF2-40B4-BE49-F238E27FC236}">
                <a16:creationId xmlns:a16="http://schemas.microsoft.com/office/drawing/2014/main" id="{A6E6417A-D6AC-238F-5592-C9E4AD7123B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/>
          <a:stretch>
            <a:fillRect/>
          </a:stretch>
        </p:blipFill>
        <p:spPr>
          <a:xfrm>
            <a:off x="5764452" y="0"/>
            <a:ext cx="3379548" cy="5094543"/>
          </a:xfrm>
          <a:prstGeom prst="rect">
            <a:avLst/>
          </a:prstGeom>
        </p:spPr>
      </p:pic>
      <p:pic>
        <p:nvPicPr>
          <p:cNvPr id="20" name="Picture 19" descr="A diagram of a number&#10;&#10;AI-generated content may be incorrect.">
            <a:extLst>
              <a:ext uri="{FF2B5EF4-FFF2-40B4-BE49-F238E27FC236}">
                <a16:creationId xmlns:a16="http://schemas.microsoft.com/office/drawing/2014/main" id="{DCA5ABB1-8BB8-D45C-C185-77E4C27B0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92" y="403859"/>
            <a:ext cx="3558020" cy="468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451DF-08C5-E303-52E4-5958A4030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B9702-8537-7AB8-DEF9-2AB9CBC69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 		Acre, </a:t>
            </a:r>
            <a:r>
              <a:rPr lang="en-GB" i="1" noProof="0" dirty="0"/>
              <a:t>Mk II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2018</a:t>
            </a:r>
            <a:r>
              <a:rPr lang="en-GB" noProof="0" dirty="0">
                <a:latin typeface="APL387 Unicode" panose="020B0709000202000203" pitchFamily="50" charset="0"/>
              </a:rPr>
              <a:t>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[name1←val1 ⋄ name2←val2]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</a:t>
            </a:r>
            <a:r>
              <a:rPr lang="en-GB" noProof="0" dirty="0">
                <a:solidFill>
                  <a:schemeClr val="accent2"/>
                </a:solidFill>
              </a:rPr>
              <a:t>Empty </a:t>
            </a:r>
            <a:r>
              <a:rPr lang="en-GB" noProof="0" dirty="0" err="1">
                <a:solidFill>
                  <a:schemeClr val="accent2"/>
                </a:solidFill>
              </a:rPr>
              <a:t>obj</a:t>
            </a:r>
            <a:r>
              <a:rPr lang="en-GB" noProof="0" dirty="0">
                <a:solidFill>
                  <a:schemeClr val="accent2"/>
                </a:solidFill>
              </a:rPr>
              <a:t>?	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[]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CEDA2F-80EC-83F3-523F-B24128E6B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B2DEDBF3-6A3C-E785-9D07-19FDA9E4087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28354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48A2C-3E5C-D2B9-F7A4-663849C43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F4523-816E-63BD-4D82-E1A7E8E7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 		Acre, </a:t>
            </a:r>
            <a:r>
              <a:rPr lang="en-GB" i="1" noProof="0" dirty="0"/>
              <a:t>Mk II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2018</a:t>
            </a:r>
            <a:r>
              <a:rPr lang="en-GB" noProof="0" dirty="0">
                <a:latin typeface="APL387 Unicode" panose="020B0709000202000203" pitchFamily="50" charset="0"/>
              </a:rPr>
              <a:t>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[name1←val1 ⋄ name2←val2]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</a:t>
            </a:r>
            <a:r>
              <a:rPr lang="en-GB" noProof="0" dirty="0">
                <a:solidFill>
                  <a:schemeClr val="accent2"/>
                </a:solidFill>
              </a:rPr>
              <a:t>Empty </a:t>
            </a:r>
            <a:r>
              <a:rPr lang="en-GB" noProof="0" dirty="0" err="1">
                <a:solidFill>
                  <a:schemeClr val="accent2"/>
                </a:solidFill>
              </a:rPr>
              <a:t>obj</a:t>
            </a:r>
            <a:r>
              <a:rPr lang="en-GB" noProof="0" dirty="0">
                <a:solidFill>
                  <a:schemeClr val="accent2"/>
                </a:solidFill>
              </a:rPr>
              <a:t>?	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[]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All rows: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table[;42]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398A0B-D56F-8933-DAC8-D0EA79BC1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7AF3571-2C6F-7D08-0844-AAEE5FA4472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93743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82150-A3EA-289E-F909-880070547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4F7BD-2951-2AEB-B323-1987C6BA2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 		Acre, </a:t>
            </a:r>
            <a:r>
              <a:rPr lang="en-GB" i="1" noProof="0" dirty="0"/>
              <a:t>Mk II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2018</a:t>
            </a:r>
            <a:r>
              <a:rPr lang="en-GB" noProof="0" dirty="0">
                <a:latin typeface="APL387 Unicode" panose="020B0709000202000203" pitchFamily="50" charset="0"/>
              </a:rPr>
              <a:t>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[name1←val1 ⋄ name2←val2]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</a:t>
            </a:r>
            <a:r>
              <a:rPr lang="en-GB" noProof="0" dirty="0">
                <a:solidFill>
                  <a:schemeClr val="accent2"/>
                </a:solidFill>
              </a:rPr>
              <a:t>Empty </a:t>
            </a:r>
            <a:r>
              <a:rPr lang="en-GB" noProof="0" dirty="0" err="1">
                <a:solidFill>
                  <a:schemeClr val="accent2"/>
                </a:solidFill>
              </a:rPr>
              <a:t>obj</a:t>
            </a:r>
            <a:r>
              <a:rPr lang="en-GB" noProof="0" dirty="0">
                <a:solidFill>
                  <a:schemeClr val="accent2"/>
                </a:solidFill>
              </a:rPr>
              <a:t>?	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[]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All rows: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table[;42]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rgbClr val="FF0000"/>
                </a:solidFill>
                <a:latin typeface="APL387 Unicode" panose="020B0709000202000203" pitchFamily="50" charset="0"/>
              </a:rPr>
              <a:t>	</a:t>
            </a:r>
            <a:r>
              <a:rPr lang="en-GB" noProof="0" dirty="0">
                <a:solidFill>
                  <a:srgbClr val="FF0000"/>
                </a:solidFill>
              </a:rPr>
              <a:t>Ambiguous:</a:t>
            </a:r>
            <a:r>
              <a:rPr lang="en-GB" noProof="0" dirty="0">
                <a:solidFill>
                  <a:srgbClr val="FF0000"/>
                </a:solidFill>
                <a:latin typeface="APL387 Unicode" panose="020B0709000202000203" pitchFamily="50" charset="0"/>
              </a:rPr>
              <a:t>	list []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7BC7BD-F17B-C9AE-FDF8-7098A36A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3ACFF9BE-297E-185E-584E-3408A075345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67794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5A3DA-EC65-9D3D-5D5F-65B84C4A3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E0752-501C-E69C-BE6F-3D37C583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 		Acre, </a:t>
            </a:r>
            <a:r>
              <a:rPr lang="en-GB" i="1" noProof="0" dirty="0"/>
              <a:t>Mk II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2018</a:t>
            </a:r>
            <a:r>
              <a:rPr lang="en-GB" noProof="0" dirty="0">
                <a:latin typeface="APL387 Unicode" panose="020B0709000202000203" pitchFamily="50" charset="0"/>
              </a:rPr>
              <a:t>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[name1←val1 ⋄ name2←val2]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</a:t>
            </a:r>
            <a:r>
              <a:rPr lang="en-GB" noProof="0" dirty="0">
                <a:solidFill>
                  <a:schemeClr val="accent2"/>
                </a:solidFill>
              </a:rPr>
              <a:t>Empty </a:t>
            </a:r>
            <a:r>
              <a:rPr lang="en-GB" noProof="0" dirty="0" err="1">
                <a:solidFill>
                  <a:schemeClr val="accent2"/>
                </a:solidFill>
              </a:rPr>
              <a:t>obj</a:t>
            </a:r>
            <a:r>
              <a:rPr lang="en-GB" noProof="0" dirty="0">
                <a:solidFill>
                  <a:schemeClr val="accent2"/>
                </a:solidFill>
              </a:rPr>
              <a:t>?	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[]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All rows: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table[;42]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rgbClr val="FF0000"/>
                </a:solidFill>
                <a:latin typeface="APL387 Unicode" panose="020B0709000202000203" pitchFamily="50" charset="0"/>
              </a:rPr>
              <a:t>	</a:t>
            </a:r>
            <a:r>
              <a:rPr lang="en-GB" noProof="0" dirty="0">
                <a:solidFill>
                  <a:srgbClr val="FF0000"/>
                </a:solidFill>
              </a:rPr>
              <a:t>Ambiguous:</a:t>
            </a:r>
            <a:r>
              <a:rPr lang="en-GB" noProof="0" dirty="0">
                <a:solidFill>
                  <a:srgbClr val="FF0000"/>
                </a:solidFill>
                <a:latin typeface="APL387 Unicode" panose="020B0709000202000203" pitchFamily="50" charset="0"/>
              </a:rPr>
              <a:t>	list([])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3D026B-F4A7-B846-F819-73C43B720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36325CD7-8EB6-9026-F6C0-D48A41BC222A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28225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05EE0-0E0B-8FFB-91FC-41E08730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50A40-5803-B87F-542A-CE304B0D2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 		Acre, </a:t>
            </a:r>
            <a:r>
              <a:rPr lang="en-GB" i="1" noProof="0" dirty="0"/>
              <a:t>Mk II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2018</a:t>
            </a:r>
            <a:r>
              <a:rPr lang="en-GB" noProof="0" dirty="0">
                <a:latin typeface="APL387 Unicode" panose="020B0709000202000203" pitchFamily="50" charset="0"/>
              </a:rPr>
              <a:t>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[name1←val1 ⋄ name2←val2]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</a:t>
            </a:r>
            <a:r>
              <a:rPr lang="en-GB" noProof="0" dirty="0">
                <a:solidFill>
                  <a:schemeClr val="accent2"/>
                </a:solidFill>
              </a:rPr>
              <a:t>Empty </a:t>
            </a:r>
            <a:r>
              <a:rPr lang="en-GB" noProof="0" dirty="0" err="1">
                <a:solidFill>
                  <a:schemeClr val="accent2"/>
                </a:solidFill>
              </a:rPr>
              <a:t>obj</a:t>
            </a:r>
            <a:r>
              <a:rPr lang="en-GB" noProof="0" dirty="0">
                <a:solidFill>
                  <a:schemeClr val="accent2"/>
                </a:solidFill>
              </a:rPr>
              <a:t>?	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[]</a:t>
            </a:r>
            <a:endParaRPr lang="en-GB" noProof="0" dirty="0">
              <a:solidFill>
                <a:schemeClr val="accent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All rows: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table[;42]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rgbClr val="FF0000"/>
                </a:solidFill>
                <a:latin typeface="APL387 Unicode" panose="020B0709000202000203" pitchFamily="50" charset="0"/>
              </a:rPr>
              <a:t>	</a:t>
            </a:r>
            <a:r>
              <a:rPr lang="en-GB" noProof="0" dirty="0">
                <a:solidFill>
                  <a:srgbClr val="FF0000"/>
                </a:solidFill>
              </a:rPr>
              <a:t>Ambiguous:</a:t>
            </a:r>
            <a:r>
              <a:rPr lang="en-GB" noProof="0" dirty="0">
                <a:solidFill>
                  <a:srgbClr val="FF0000"/>
                </a:solidFill>
                <a:latin typeface="APL387 Unicode" panose="020B0709000202000203" pitchFamily="50" charset="0"/>
              </a:rPr>
              <a:t>	list []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>
                <a:solidFill>
                  <a:schemeClr val="accent2"/>
                </a:solidFill>
              </a:rPr>
              <a:t>Empty </a:t>
            </a:r>
            <a:r>
              <a:rPr lang="en-GB" noProof="0" dirty="0" err="1">
                <a:solidFill>
                  <a:schemeClr val="accent2"/>
                </a:solidFill>
              </a:rPr>
              <a:t>obj</a:t>
            </a:r>
            <a:r>
              <a:rPr lang="en-GB" noProof="0" dirty="0">
                <a:solidFill>
                  <a:schemeClr val="accent2"/>
                </a:solidFill>
              </a:rPr>
              <a:t>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[ ← ⋄ ]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91F88F-027B-BC5E-AEC8-57C136ED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EFC7DCE-DD75-0367-0BAC-41A5BD43695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91078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FD5A1-FA71-B36C-B231-BD38C81F6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60B82-0A25-AE95-0C8B-7016E510E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	Dyalog,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2017 	Table:</a:t>
            </a:r>
            <a:r>
              <a:rPr lang="en-GB" noProof="0" dirty="0">
                <a:latin typeface="APL387 Unicode" panose="020B0709000202000203" pitchFamily="50" charset="0"/>
              </a:rPr>
              <a:t>	(1 2 3 ⋄ 4 5 6)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(name1:val1 ⋄ name2:val2)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907442-73DD-1F52-AD59-0A0A3BBB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AF33FE9-1FDC-84A3-09E6-74EE56940ED6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5441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23219-5341-E76A-8103-778941EEF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A30F5-747C-8C64-4205-8C165C982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	Dyalog,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2017 	Table:</a:t>
            </a:r>
            <a:r>
              <a:rPr lang="en-GB" noProof="0" dirty="0">
                <a:latin typeface="APL387 Unicode" panose="020B0709000202000203" pitchFamily="50" charset="0"/>
              </a:rPr>
              <a:t>	(1 2 3 ⋄ 4 5 6)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(name1:val1 ⋄ name2:val2)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</a:t>
            </a:r>
            <a:r>
              <a:rPr lang="en-GB" noProof="0" dirty="0">
                <a:solidFill>
                  <a:schemeClr val="accent2"/>
                </a:solidFill>
              </a:rPr>
              <a:t>List: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(1 ⋄ 4 ⋄ 7)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5C0E19-19E4-DA03-9B33-B8EB88965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1F917033-0B20-35FF-17EA-175B03EDDFB2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64988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0D3B5-6DA3-CE9C-5C92-293609B26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3BF81-2D9D-DE18-833C-4CF903077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	Dyalog,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2017 	Table:</a:t>
            </a:r>
            <a:r>
              <a:rPr lang="en-GB" noProof="0" dirty="0">
                <a:latin typeface="APL387 Unicode" panose="020B0709000202000203" pitchFamily="50" charset="0"/>
              </a:rPr>
              <a:t>	(1 2 3 ⋄ 4 5 6)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(name1:val1 ⋄ name2:val2)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</a:t>
            </a:r>
            <a:r>
              <a:rPr lang="en-GB" noProof="0" dirty="0">
                <a:solidFill>
                  <a:schemeClr val="accent2"/>
                </a:solidFill>
              </a:rPr>
              <a:t>List: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(1 ⋄ 4 ⋄ 7)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2"/>
                </a:solidFill>
              </a:rPr>
              <a:t>	Column: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((1 ⋄) ⋄ (4 ⋄) ⋄ (7 ⋄))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A6EFBE-830A-CD31-9020-D2148F649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3F9D8CF-A3CF-1560-352E-EC700F9AF85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97375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953F1-2CFB-AD80-A293-0F3FC98A9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60BBE-690F-AFD5-49F6-0CC2EF942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	Dyalog,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2017 	Table:</a:t>
            </a:r>
            <a:r>
              <a:rPr lang="en-GB" noProof="0" dirty="0">
                <a:latin typeface="APL387 Unicode" panose="020B0709000202000203" pitchFamily="50" charset="0"/>
              </a:rPr>
              <a:t>	(1 2 3 ⋄ 4 5 6)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(name1:val1 ⋄ name2:val2)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</a:t>
            </a:r>
            <a:r>
              <a:rPr lang="en-GB" noProof="0" dirty="0">
                <a:solidFill>
                  <a:schemeClr val="accent2"/>
                </a:solidFill>
              </a:rPr>
              <a:t>List: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(1 ⋄ 4 ⋄ 7)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2"/>
                </a:solidFill>
              </a:rPr>
              <a:t>	Column: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((1 ⋄) ⋄ (4 ⋄) ⋄ (7 ⋄))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4"/>
                </a:solidFill>
              </a:rPr>
              <a:t>	Column?</a:t>
            </a:r>
            <a:r>
              <a:rPr lang="en-GB" noProof="0" dirty="0">
                <a:solidFill>
                  <a:schemeClr val="accent4"/>
                </a:solidFill>
                <a:latin typeface="APL387 Unicode" panose="020B0709000202000203" pitchFamily="50" charset="0"/>
              </a:rPr>
              <a:t>	(1 ⋄ 4 ⋄ 7)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E4E456-8B78-9AF7-77D5-57350BE1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A381FB3-91F9-A1D6-203F-E42C86934D9B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793566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963E4-5820-4E8A-5B9D-10209EACD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DCDB9-ADD4-A2CD-7C9A-576881025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	Dyalog, </a:t>
            </a:r>
            <a:r>
              <a:rPr lang="en-GB" i="1" noProof="0" dirty="0"/>
              <a:t>Mk 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2017 	Table:</a:t>
            </a:r>
            <a:r>
              <a:rPr lang="en-GB" noProof="0" dirty="0">
                <a:latin typeface="APL387 Unicode" panose="020B0709000202000203" pitchFamily="50" charset="0"/>
              </a:rPr>
              <a:t>	(1 2 3 ⋄ 4 5 6)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—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	Object:	</a:t>
            </a:r>
            <a:r>
              <a:rPr lang="en-GB" noProof="0" dirty="0">
                <a:latin typeface="APL387 Unicode" panose="020B0709000202000203" pitchFamily="50" charset="0"/>
              </a:rPr>
              <a:t>(name1:val1 ⋄ name2:val2)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</a:t>
            </a:r>
            <a:r>
              <a:rPr lang="en-GB" noProof="0" dirty="0">
                <a:solidFill>
                  <a:schemeClr val="accent2"/>
                </a:solidFill>
              </a:rPr>
              <a:t>List: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(1 ⋄ 4 ⋄ 7)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2"/>
                </a:solidFill>
              </a:rPr>
              <a:t>	Column: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((1 ⋄) ⋄ (4 ⋄) ⋄ (7 ⋄))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4"/>
                </a:solidFill>
              </a:rPr>
              <a:t>	Column?</a:t>
            </a:r>
            <a:r>
              <a:rPr lang="en-GB" noProof="0" dirty="0">
                <a:solidFill>
                  <a:schemeClr val="accent4"/>
                </a:solidFill>
                <a:latin typeface="APL387 Unicode" panose="020B0709000202000203" pitchFamily="50" charset="0"/>
              </a:rPr>
              <a:t>	(1 ⋄ 4 ⋄ 7)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rgbClr val="FF0000"/>
                </a:solidFill>
              </a:rPr>
              <a:t>	List?	—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263590-F254-ACA0-DAEC-FB049BF9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93D7BBC3-8BBA-25A9-690A-58DDF088CC7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65102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E8466-3670-D797-81A4-B500BB0B3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199C2-A2A1-944F-1F2E-1FC6E171D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1964: IBM </a:t>
            </a:r>
            <a:r>
              <a:rPr lang="en-GB" i="1" noProof="0" dirty="0"/>
              <a:t>System/360</a:t>
            </a:r>
            <a:r>
              <a:rPr lang="en-GB" noProof="0" dirty="0"/>
              <a:t> design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52761C-738B-A3B4-D27E-C713E841B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History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FCF775CB-3224-8982-9483-99E582EAB7E2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9" name="Content Placeholder 8" descr="A white sheet of paper with black text&#10;&#10;AI-generated content may be incorrect.">
            <a:extLst>
              <a:ext uri="{FF2B5EF4-FFF2-40B4-BE49-F238E27FC236}">
                <a16:creationId xmlns:a16="http://schemas.microsoft.com/office/drawing/2014/main" id="{A03C6E9F-E117-40CC-C7E7-0589DB0ADD4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2365"/>
          <a:stretch>
            <a:fillRect/>
          </a:stretch>
        </p:blipFill>
        <p:spPr>
          <a:xfrm>
            <a:off x="1641349" y="2024677"/>
            <a:ext cx="7364221" cy="3073103"/>
          </a:xfrm>
        </p:spPr>
      </p:pic>
    </p:spTree>
    <p:extLst>
      <p:ext uri="{BB962C8B-B14F-4D97-AF65-F5344CB8AC3E}">
        <p14:creationId xmlns:p14="http://schemas.microsoft.com/office/powerpoint/2010/main" val="875401035"/>
      </p:ext>
    </p:extLst>
  </p:cSld>
  <p:clrMapOvr>
    <a:masterClrMapping/>
  </p:clrMapOvr>
  <p:transition spd="slow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F9EF9-4389-976E-0CBD-983E78DFB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1FD00-3874-092B-77AE-7DDEE044E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	Dyalog, </a:t>
            </a:r>
            <a:r>
              <a:rPr lang="en-GB" i="1" noProof="0" dirty="0"/>
              <a:t>Mk III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 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</a:t>
            </a:r>
            <a:r>
              <a:rPr lang="en-GB" noProof="0" dirty="0">
                <a:latin typeface="APL387 Unicode" panose="020B0709000202000203" pitchFamily="50" charset="0"/>
              </a:rPr>
              <a:t>(1 2 3 ⋄ 1 2)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2020 	Object:	</a:t>
            </a:r>
            <a:r>
              <a:rPr lang="en-GB" noProof="0" dirty="0">
                <a:latin typeface="APL387 Unicode" panose="020B0709000202000203" pitchFamily="50" charset="0"/>
              </a:rPr>
              <a:t>(name1:val1 ⋄ name2:val2)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2"/>
                </a:solidFill>
              </a:rPr>
              <a:t>	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4"/>
                </a:solidFill>
              </a:rPr>
              <a:t>	</a:t>
            </a:r>
            <a:endParaRPr lang="en-GB" noProof="0" dirty="0">
              <a:solidFill>
                <a:schemeClr val="accent4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728543-6A16-F253-DFD4-8337E5A01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5DD64F58-478C-6EA4-FEEF-B589F4C21FCA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118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B71EF-C5F9-166F-5C22-D53A07A1B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CF198-9A38-E6DC-B018-1AA8CA078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	Dyalog, </a:t>
            </a:r>
            <a:r>
              <a:rPr lang="en-GB" i="1" noProof="0" dirty="0"/>
              <a:t>Mk III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 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</a:t>
            </a:r>
            <a:r>
              <a:rPr lang="en-GB" noProof="0" dirty="0">
                <a:latin typeface="APL387 Unicode" panose="020B0709000202000203" pitchFamily="50" charset="0"/>
              </a:rPr>
              <a:t>(1 2 3 ⋄ 1 2)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2020 	Object:	</a:t>
            </a:r>
            <a:r>
              <a:rPr lang="en-GB" noProof="0" dirty="0">
                <a:latin typeface="APL387 Unicode" panose="020B0709000202000203" pitchFamily="50" charset="0"/>
              </a:rPr>
              <a:t>(name1:val1 ⋄ name2:val2)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</a:t>
            </a:r>
            <a:r>
              <a:rPr lang="en-GB" noProof="0" dirty="0">
                <a:solidFill>
                  <a:schemeClr val="accent2"/>
                </a:solidFill>
              </a:rPr>
              <a:t>Column: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[1 ⋄ 4 ⋄ 7]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2"/>
                </a:solidFill>
              </a:rPr>
              <a:t>	</a:t>
            </a:r>
            <a:endParaRPr lang="en-GB" noProof="0" dirty="0">
              <a:solidFill>
                <a:schemeClr val="accent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4"/>
                </a:solidFill>
              </a:rPr>
              <a:t>	</a:t>
            </a:r>
            <a:endParaRPr lang="en-GB" noProof="0" dirty="0">
              <a:solidFill>
                <a:schemeClr val="accent4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9459C4-7F56-8A23-A256-A56230AE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767A3BC-CAC9-29DE-6D6A-5F08BD359D67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25682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BA5AA-914F-9DC9-A626-9514062D3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26809-1434-8E55-B98B-7CD5F2811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	Dyalog, </a:t>
            </a:r>
            <a:r>
              <a:rPr lang="en-GB" i="1" noProof="0" dirty="0"/>
              <a:t>Mk III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 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</a:t>
            </a:r>
            <a:r>
              <a:rPr lang="en-GB" noProof="0" dirty="0">
                <a:latin typeface="APL387 Unicode" panose="020B0709000202000203" pitchFamily="50" charset="0"/>
              </a:rPr>
              <a:t>(1 2 3 ⋄ 1 2)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2020 	Object:	</a:t>
            </a:r>
            <a:r>
              <a:rPr lang="en-GB" noProof="0" dirty="0">
                <a:latin typeface="APL387 Unicode" panose="020B0709000202000203" pitchFamily="50" charset="0"/>
              </a:rPr>
              <a:t>(name1:val1 ⋄ name2:val2)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</a:t>
            </a:r>
            <a:r>
              <a:rPr lang="en-GB" noProof="0" dirty="0">
                <a:solidFill>
                  <a:schemeClr val="accent2"/>
                </a:solidFill>
              </a:rPr>
              <a:t>Column: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[1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2"/>
                </a:solidFill>
              </a:rPr>
              <a:t>	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 4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4"/>
                </a:solidFill>
                <a:latin typeface="APL387 Unicode" panose="020B0709000202000203" pitchFamily="50" charset="0"/>
              </a:rPr>
              <a:t>		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7]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endParaRPr lang="en-GB" noProof="0" dirty="0">
              <a:solidFill>
                <a:srgbClr val="FF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0AEBC5-7C7E-CACB-99B2-63B2756B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2FF9AE17-B677-C48E-C18F-031C74B45B0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74134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8F389-1F57-708B-9458-F04635D1F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9042E-EEDE-1E40-FE8A-1713AFD29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	Dyalog, </a:t>
            </a:r>
            <a:r>
              <a:rPr lang="en-GB" i="1" noProof="0" dirty="0"/>
              <a:t>Mk III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/>
              <a:t>	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/>
              <a:t> 	Table:</a:t>
            </a:r>
            <a:r>
              <a:rPr lang="en-GB" noProof="0" dirty="0">
                <a:latin typeface="APL387 Unicode" panose="020B0709000202000203" pitchFamily="50" charset="0"/>
              </a:rPr>
              <a:t>	[1 2 3 ⋄ 4 5 6]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	</a:t>
            </a:r>
            <a:r>
              <a:rPr lang="en-GB" noProof="0" dirty="0"/>
              <a:t>List:	</a:t>
            </a:r>
            <a:r>
              <a:rPr lang="en-GB" noProof="0" dirty="0">
                <a:latin typeface="APL387 Unicode" panose="020B0709000202000203" pitchFamily="50" charset="0"/>
              </a:rPr>
              <a:t>(1 2 3 ⋄ 1 2)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2020 	Object:	</a:t>
            </a:r>
            <a:r>
              <a:rPr lang="en-GB" noProof="0" dirty="0">
                <a:latin typeface="APL387 Unicode" panose="020B0709000202000203" pitchFamily="50" charset="0"/>
              </a:rPr>
              <a:t>(name1:val1 ⋄ name2:val2)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 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</a:t>
            </a:r>
            <a:r>
              <a:rPr lang="en-GB" noProof="0" dirty="0">
                <a:solidFill>
                  <a:schemeClr val="accent2"/>
                </a:solidFill>
              </a:rPr>
              <a:t>Column: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[1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2"/>
                </a:solidFill>
              </a:rPr>
              <a:t>	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	 4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chemeClr val="accent4"/>
                </a:solidFill>
                <a:latin typeface="APL387 Unicode" panose="020B0709000202000203" pitchFamily="50" charset="0"/>
              </a:rPr>
              <a:t>		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 7]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  <a:tabLst>
                <a:tab pos="1617663" algn="l"/>
                <a:tab pos="3227388" algn="l"/>
              </a:tabLst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  <a:r>
              <a:rPr lang="en-GB" noProof="0" dirty="0">
                <a:solidFill>
                  <a:srgbClr val="FF0000"/>
                </a:solidFill>
              </a:rPr>
              <a:t>	</a:t>
            </a:r>
            <a:r>
              <a:rPr lang="en-GB" noProof="0" dirty="0">
                <a:solidFill>
                  <a:schemeClr val="accent2"/>
                </a:solidFill>
              </a:rPr>
              <a:t> Empty </a:t>
            </a:r>
            <a:r>
              <a:rPr lang="en-GB" noProof="0" dirty="0" err="1">
                <a:solidFill>
                  <a:schemeClr val="accent2"/>
                </a:solidFill>
              </a:rPr>
              <a:t>obj</a:t>
            </a:r>
            <a:r>
              <a:rPr lang="en-GB" noProof="0" dirty="0">
                <a:solidFill>
                  <a:schemeClr val="accent2"/>
                </a:solidFill>
              </a:rPr>
              <a:t>:	</a:t>
            </a:r>
            <a:r>
              <a:rPr lang="en-GB" noProof="0" dirty="0">
                <a:solidFill>
                  <a:schemeClr val="accent2"/>
                </a:solidFill>
                <a:latin typeface="APL387 Unicode" panose="020B0709000202000203" pitchFamily="50" charset="0"/>
              </a:rPr>
              <a:t>()</a:t>
            </a:r>
            <a:endParaRPr lang="en-GB" noProof="0" dirty="0">
              <a:solidFill>
                <a:srgbClr val="FF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85C915-6911-CC71-0566-1DE2BF5F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74E51C2-AF6E-30CC-8807-637BF9F3E4B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10065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62A6C-485A-EBE1-D48E-7EF76B9DA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35397-F006-4F33-F247-46131A187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2015: Phil Last, </a:t>
            </a:r>
            <a:r>
              <a:rPr lang="en-GB" i="1" noProof="0" dirty="0"/>
              <a:t>APL Array Notation </a:t>
            </a:r>
            <a:r>
              <a:rPr lang="en-GB" noProof="0" dirty="0"/>
              <a:t>model</a:t>
            </a:r>
            <a:endParaRPr lang="en-GB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2016: Acre-3, </a:t>
            </a:r>
            <a:r>
              <a:rPr lang="en-GB" i="1" noProof="0" dirty="0"/>
              <a:t>Mk I</a:t>
            </a:r>
            <a:r>
              <a:rPr lang="en-GB" noProof="0" dirty="0"/>
              <a:t> APL model; Dyalog, </a:t>
            </a:r>
            <a:r>
              <a:rPr lang="en-GB" i="1" noProof="0" dirty="0"/>
              <a:t>Mk I</a:t>
            </a:r>
            <a:r>
              <a:rPr lang="en-GB" noProof="0" dirty="0"/>
              <a:t> internal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2017: Dyalog, </a:t>
            </a:r>
            <a:r>
              <a:rPr lang="en-GB" i="1" noProof="0" dirty="0"/>
              <a:t>Mk II </a:t>
            </a:r>
            <a:r>
              <a:rPr lang="en-GB" noProof="0" dirty="0"/>
              <a:t>presentation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2018: Acre-4, </a:t>
            </a:r>
            <a:r>
              <a:rPr lang="en-GB" i="1" noProof="0" dirty="0"/>
              <a:t>Mk II</a:t>
            </a:r>
            <a:r>
              <a:rPr lang="en-GB" noProof="0" dirty="0"/>
              <a:t> APL model; Dyalog, </a:t>
            </a:r>
            <a:r>
              <a:rPr lang="en-GB" i="1" noProof="0" dirty="0"/>
              <a:t>Mk III </a:t>
            </a:r>
            <a:r>
              <a:rPr lang="en-GB" noProof="0" dirty="0"/>
              <a:t>presentation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2020: Dyalog, </a:t>
            </a:r>
            <a:r>
              <a:rPr lang="en-GB" i="1" noProof="0" dirty="0"/>
              <a:t>RC1 </a:t>
            </a:r>
            <a:r>
              <a:rPr lang="en-GB" noProof="0" dirty="0"/>
              <a:t>presentation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2021: Dyalog Formal Specification &amp; Community Feedback</a:t>
            </a:r>
            <a:endParaRPr lang="en-GB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2022: Dyalog, </a:t>
            </a:r>
            <a:r>
              <a:rPr lang="en-GB" i="1" noProof="0" dirty="0"/>
              <a:t>RC1 </a:t>
            </a:r>
            <a:r>
              <a:rPr lang="en-GB" noProof="0" dirty="0"/>
              <a:t>APL model</a:t>
            </a:r>
            <a:endParaRPr lang="en-GB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2023: Dyalog, </a:t>
            </a:r>
            <a:r>
              <a:rPr lang="en-GB" i="1" noProof="0" dirty="0"/>
              <a:t>RC1 </a:t>
            </a:r>
            <a:r>
              <a:rPr lang="en-GB" noProof="0" dirty="0"/>
              <a:t>C prototype</a:t>
            </a:r>
            <a:endParaRPr lang="en-GB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2025: Dyalog, </a:t>
            </a:r>
            <a:r>
              <a:rPr lang="en-GB" i="1" noProof="0" dirty="0"/>
              <a:t>RC2 </a:t>
            </a:r>
            <a:r>
              <a:rPr lang="en-GB" noProof="0" dirty="0"/>
              <a:t>implementation</a:t>
            </a:r>
            <a:endParaRPr lang="en-GB" i="1" noProof="0" dirty="0"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415C7C-0B32-527D-D368-527E6559A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6837F241-6BFA-DFF8-50B2-71D497C7597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44405273"/>
      </p:ext>
    </p:extLst>
  </p:cSld>
  <p:clrMapOvr>
    <a:masterClrMapping/>
  </p:clrMapOvr>
  <p:transition spd="slow">
    <p:wipe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B03A0-1B6A-54BE-14C1-D5A137B3E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34AD1-F6FB-5469-23FD-77056A3FA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2015: Phil Last, </a:t>
            </a:r>
            <a:r>
              <a:rPr lang="en-GB" i="1" noProof="0" dirty="0">
                <a:solidFill>
                  <a:schemeClr val="bg2"/>
                </a:solidFill>
              </a:rPr>
              <a:t>APL Array Notation </a:t>
            </a:r>
            <a:r>
              <a:rPr lang="en-GB" noProof="0" dirty="0">
                <a:solidFill>
                  <a:schemeClr val="bg2"/>
                </a:solidFill>
              </a:rPr>
              <a:t>model</a:t>
            </a:r>
            <a:endParaRPr lang="en-GB" noProof="0" dirty="0">
              <a:solidFill>
                <a:schemeClr val="bg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2016: Acre-3, </a:t>
            </a:r>
            <a:r>
              <a:rPr lang="en-GB" i="1" noProof="0" dirty="0">
                <a:solidFill>
                  <a:schemeClr val="bg2"/>
                </a:solidFill>
              </a:rPr>
              <a:t>Mk I</a:t>
            </a:r>
            <a:r>
              <a:rPr lang="en-GB" noProof="0" dirty="0">
                <a:solidFill>
                  <a:schemeClr val="bg2"/>
                </a:solidFill>
              </a:rPr>
              <a:t> APL model; Dyalog, </a:t>
            </a:r>
            <a:r>
              <a:rPr lang="en-GB" i="1" noProof="0" dirty="0">
                <a:solidFill>
                  <a:schemeClr val="bg2"/>
                </a:solidFill>
              </a:rPr>
              <a:t>Mk I</a:t>
            </a:r>
            <a:r>
              <a:rPr lang="en-GB" noProof="0" dirty="0">
                <a:solidFill>
                  <a:schemeClr val="bg2"/>
                </a:solidFill>
              </a:rPr>
              <a:t> internal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2017: Dyalog, </a:t>
            </a:r>
            <a:r>
              <a:rPr lang="en-GB" i="1" noProof="0" dirty="0">
                <a:solidFill>
                  <a:schemeClr val="bg2"/>
                </a:solidFill>
              </a:rPr>
              <a:t>Mk II </a:t>
            </a:r>
            <a:r>
              <a:rPr lang="en-GB" noProof="0" dirty="0">
                <a:solidFill>
                  <a:schemeClr val="bg2"/>
                </a:solidFill>
              </a:rPr>
              <a:t>presentation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2018: Acre-4, </a:t>
            </a:r>
            <a:r>
              <a:rPr lang="en-GB" i="1" noProof="0" dirty="0">
                <a:solidFill>
                  <a:schemeClr val="bg2"/>
                </a:solidFill>
              </a:rPr>
              <a:t>Mk II</a:t>
            </a:r>
            <a:r>
              <a:rPr lang="en-GB" noProof="0" dirty="0">
                <a:solidFill>
                  <a:schemeClr val="bg2"/>
                </a:solidFill>
              </a:rPr>
              <a:t> APL model; Dyalog, </a:t>
            </a:r>
            <a:r>
              <a:rPr lang="en-GB" i="1" noProof="0" dirty="0">
                <a:solidFill>
                  <a:schemeClr val="bg2"/>
                </a:solidFill>
              </a:rPr>
              <a:t>Mk III </a:t>
            </a:r>
            <a:r>
              <a:rPr lang="en-GB" noProof="0" dirty="0">
                <a:solidFill>
                  <a:schemeClr val="bg2"/>
                </a:solidFill>
              </a:rPr>
              <a:t>presentation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2020: Dyalog, </a:t>
            </a:r>
            <a:r>
              <a:rPr lang="en-GB" i="1" noProof="0" dirty="0">
                <a:solidFill>
                  <a:schemeClr val="bg2"/>
                </a:solidFill>
              </a:rPr>
              <a:t>RC1 </a:t>
            </a:r>
            <a:r>
              <a:rPr lang="en-GB" noProof="0" dirty="0">
                <a:solidFill>
                  <a:schemeClr val="bg2"/>
                </a:solidFill>
              </a:rPr>
              <a:t>presentation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2021: Dyalog Formal Specification &amp; Community Feedback</a:t>
            </a:r>
            <a:endParaRPr lang="en-GB" noProof="0" dirty="0">
              <a:solidFill>
                <a:schemeClr val="bg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2022: Dyalog, </a:t>
            </a:r>
            <a:r>
              <a:rPr lang="en-GB" i="1" noProof="0" dirty="0">
                <a:solidFill>
                  <a:schemeClr val="bg2"/>
                </a:solidFill>
              </a:rPr>
              <a:t>RC1 </a:t>
            </a:r>
            <a:r>
              <a:rPr lang="en-GB" noProof="0" dirty="0">
                <a:solidFill>
                  <a:schemeClr val="bg2"/>
                </a:solidFill>
              </a:rPr>
              <a:t>APL model</a:t>
            </a:r>
            <a:endParaRPr lang="en-GB" noProof="0" dirty="0">
              <a:solidFill>
                <a:schemeClr val="bg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2023: Dyalog, </a:t>
            </a:r>
            <a:r>
              <a:rPr lang="en-GB" i="1" noProof="0" dirty="0">
                <a:solidFill>
                  <a:schemeClr val="bg2"/>
                </a:solidFill>
              </a:rPr>
              <a:t>RC1 </a:t>
            </a:r>
            <a:r>
              <a:rPr lang="en-GB" noProof="0" dirty="0">
                <a:solidFill>
                  <a:schemeClr val="bg2"/>
                </a:solidFill>
              </a:rPr>
              <a:t>C Prototype</a:t>
            </a:r>
            <a:endParaRPr lang="en-GB" noProof="0" dirty="0">
              <a:solidFill>
                <a:schemeClr val="bg2"/>
              </a:solidFill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latin typeface="APL387 Unicode" panose="020B0709000202000203" pitchFamily="50" charset="0"/>
              </a:rPr>
              <a:t>├</a:t>
            </a:r>
            <a:r>
              <a:rPr lang="en-GB" noProof="0" dirty="0">
                <a:solidFill>
                  <a:schemeClr val="bg2"/>
                </a:solidFill>
              </a:rPr>
              <a:t>2025: Dyalog, </a:t>
            </a:r>
            <a:r>
              <a:rPr lang="en-GB" i="1" noProof="0" dirty="0">
                <a:solidFill>
                  <a:schemeClr val="bg2"/>
                </a:solidFill>
              </a:rPr>
              <a:t>RC2 </a:t>
            </a:r>
            <a:r>
              <a:rPr lang="en-GB" noProof="0" dirty="0">
                <a:solidFill>
                  <a:schemeClr val="bg2"/>
                </a:solidFill>
              </a:rPr>
              <a:t>Implementation</a:t>
            </a:r>
            <a:endParaRPr lang="en-GB" i="1" noProof="0" dirty="0">
              <a:solidFill>
                <a:schemeClr val="bg2"/>
              </a:solidFill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4CED99-EAFC-3306-1B7B-3313A0A0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bg2"/>
                </a:solidFill>
              </a:rPr>
              <a:t>Design Iteration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F8F13446-3F97-E791-A584-FAE7F177717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3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A47E646-10BC-3E0A-9D20-9D429F930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25"/>
          <a:stretch>
            <a:fillRect/>
          </a:stretch>
        </p:blipFill>
        <p:spPr>
          <a:xfrm>
            <a:off x="1487752" y="848613"/>
            <a:ext cx="7656248" cy="424815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98B762C-C7D6-6597-8E31-38BFFCB3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Specification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5F21F0F-5163-936B-5429-AD21B25C4D6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E6C6CD-31EE-5C9E-95AF-334682DB9BA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93267" y="469458"/>
            <a:ext cx="2645218" cy="1064690"/>
          </a:xfrm>
        </p:spPr>
        <p:txBody>
          <a:bodyPr/>
          <a:lstStyle/>
          <a:p>
            <a:pPr algn="ctr"/>
            <a:r>
              <a:rPr lang="en-GB" noProof="0" dirty="0"/>
              <a:t>abrudz.github.io/</a:t>
            </a:r>
            <a:r>
              <a:rPr lang="en-GB" noProof="0" dirty="0" err="1"/>
              <a:t>aplan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74349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21F59-22F7-00C4-7896-1B728E21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FCE2DF1-D155-28D7-7E3F-022AD5196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" b="60638"/>
          <a:stretch>
            <a:fillRect/>
          </a:stretch>
        </p:blipFill>
        <p:spPr>
          <a:xfrm>
            <a:off x="1487752" y="848613"/>
            <a:ext cx="7656248" cy="424815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6FE2C3-EC43-FF2A-8221-B2308E22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Specification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6CCEF157-D166-3BE4-D936-E1D9126FF3B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25C276-2C04-42C4-F5A5-C4162012926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93267" y="469458"/>
            <a:ext cx="2645218" cy="1064690"/>
          </a:xfrm>
        </p:spPr>
        <p:txBody>
          <a:bodyPr/>
          <a:lstStyle/>
          <a:p>
            <a:pPr algn="ctr"/>
            <a:r>
              <a:rPr lang="en-GB" noProof="0" dirty="0"/>
              <a:t>abrudz.github.io/</a:t>
            </a:r>
            <a:r>
              <a:rPr lang="en-GB" noProof="0" dirty="0" err="1"/>
              <a:t>aplan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4938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3F61C-0CCA-D62F-F112-EDF5041E7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A632E68-BA9C-F30D-2609-0A8826F16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60740"/>
          <a:stretch>
            <a:fillRect/>
          </a:stretch>
        </p:blipFill>
        <p:spPr>
          <a:xfrm>
            <a:off x="1487752" y="848613"/>
            <a:ext cx="7656248" cy="424815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71D5B7-A618-6643-30E7-5F4C3A71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Specification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A4A2BFC-0BE8-7292-7F43-5B7E0D5983D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C35C7F-0771-B722-ADF3-1169A45357C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93267" y="469458"/>
            <a:ext cx="2645218" cy="1064690"/>
          </a:xfrm>
        </p:spPr>
        <p:txBody>
          <a:bodyPr/>
          <a:lstStyle/>
          <a:p>
            <a:pPr algn="ctr"/>
            <a:r>
              <a:rPr lang="en-GB" noProof="0" dirty="0"/>
              <a:t>abrudz.github.io/</a:t>
            </a:r>
            <a:r>
              <a:rPr lang="en-GB" noProof="0" dirty="0" err="1"/>
              <a:t>aplan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040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B948F-B896-32F7-4235-8B445D7DB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2098C6-ADE1-7CA5-7A28-BB87ADD63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Specification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1ACA7DF-9FF3-37D6-7232-82C40A40BFD8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99BAF0-A4DA-CF64-D6BD-677B23959B2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93267" y="469458"/>
            <a:ext cx="2645218" cy="1064690"/>
          </a:xfrm>
        </p:spPr>
        <p:txBody>
          <a:bodyPr/>
          <a:lstStyle/>
          <a:p>
            <a:pPr algn="ctr"/>
            <a:r>
              <a:rPr lang="en-GB" noProof="0" dirty="0"/>
              <a:t>abrudz.github.io/</a:t>
            </a:r>
            <a:r>
              <a:rPr lang="en-GB" noProof="0" dirty="0" err="1"/>
              <a:t>aplan</a:t>
            </a:r>
            <a:endParaRPr lang="en-GB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6BED0E-6ED5-17DE-49A6-627D6D49FEC0}"/>
              </a:ext>
            </a:extLst>
          </p:cNvPr>
          <p:cNvSpPr/>
          <p:nvPr/>
        </p:nvSpPr>
        <p:spPr>
          <a:xfrm>
            <a:off x="1876253" y="1248526"/>
            <a:ext cx="6902450" cy="306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B147463-BAAB-F068-7E30-7FC866917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" b="58713"/>
          <a:stretch>
            <a:fillRect/>
          </a:stretch>
        </p:blipFill>
        <p:spPr>
          <a:xfrm>
            <a:off x="1837860" y="1131428"/>
            <a:ext cx="5068698" cy="3657601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72FAADC-9652-FEBB-9224-6E94E2F9C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61" b="21005"/>
          <a:stretch>
            <a:fillRect/>
          </a:stretch>
        </p:blipFill>
        <p:spPr>
          <a:xfrm>
            <a:off x="3742894" y="1032647"/>
            <a:ext cx="5068698" cy="1428534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1576BF-42DA-8022-F231-545D6623D2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0" r="57154"/>
          <a:stretch>
            <a:fillRect/>
          </a:stretch>
        </p:blipFill>
        <p:spPr>
          <a:xfrm>
            <a:off x="6914163" y="2942957"/>
            <a:ext cx="2171729" cy="181970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553EFAF-E623-0EF9-A905-A85C2AC00455}"/>
              </a:ext>
            </a:extLst>
          </p:cNvPr>
          <p:cNvGrpSpPr/>
          <p:nvPr/>
        </p:nvGrpSpPr>
        <p:grpSpPr>
          <a:xfrm>
            <a:off x="1504419" y="848613"/>
            <a:ext cx="7622914" cy="4248151"/>
            <a:chOff x="1504419" y="848613"/>
            <a:chExt cx="7622914" cy="424815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34FA09-87CD-D006-1738-40FB848EF8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4419" y="848613"/>
              <a:ext cx="0" cy="4248151"/>
            </a:xfrm>
            <a:prstGeom prst="line">
              <a:avLst/>
            </a:prstGeom>
            <a:ln w="31750">
              <a:solidFill>
                <a:srgbClr val="D4D4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C166518-60FE-705C-5B80-CEECC3DED1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7333" y="848613"/>
              <a:ext cx="0" cy="4248151"/>
            </a:xfrm>
            <a:prstGeom prst="line">
              <a:avLst/>
            </a:prstGeom>
            <a:ln w="31750">
              <a:solidFill>
                <a:srgbClr val="D4D4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EF5976-ED54-2EF9-CDDE-114046987217}"/>
                </a:ext>
              </a:extLst>
            </p:cNvPr>
            <p:cNvCxnSpPr>
              <a:cxnSpLocks/>
            </p:cNvCxnSpPr>
            <p:nvPr/>
          </p:nvCxnSpPr>
          <p:spPr>
            <a:xfrm>
              <a:off x="1504419" y="865283"/>
              <a:ext cx="7622914" cy="0"/>
            </a:xfrm>
            <a:prstGeom prst="line">
              <a:avLst/>
            </a:prstGeom>
            <a:ln w="31750">
              <a:solidFill>
                <a:srgbClr val="D4D4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823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5AFD4-FABE-0CD0-825E-F7B456329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8C490-97C3-FD89-970D-A7F260D21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1966: IBM in-house</a:t>
            </a:r>
            <a:endParaRPr lang="en-GB" i="1" noProof="0" dirty="0">
              <a:latin typeface="APL387 Unicode" panose="020B0709000202000203" pitchFamily="50" charset="0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59ED27-4C95-3F81-6691-D45341415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History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874E8F0-4ADA-46B8-1B2D-E556CC8B9AA6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8" name="Content Placeholder 7" descr="A blue and white paper with black numbers&#10;&#10;AI-generated content may be incorrect.">
            <a:extLst>
              <a:ext uri="{FF2B5EF4-FFF2-40B4-BE49-F238E27FC236}">
                <a16:creationId xmlns:a16="http://schemas.microsoft.com/office/drawing/2014/main" id="{74D750CC-5F3E-6430-694B-335C086D687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91"/>
          <a:stretch>
            <a:fillRect/>
          </a:stretch>
        </p:blipFill>
        <p:spPr>
          <a:xfrm>
            <a:off x="3213100" y="394"/>
            <a:ext cx="5930900" cy="5095481"/>
          </a:xfrm>
        </p:spPr>
      </p:pic>
    </p:spTree>
    <p:extLst>
      <p:ext uri="{BB962C8B-B14F-4D97-AF65-F5344CB8AC3E}">
        <p14:creationId xmlns:p14="http://schemas.microsoft.com/office/powerpoint/2010/main" val="2727482499"/>
      </p:ext>
    </p:extLst>
  </p:cSld>
  <p:clrMapOvr>
    <a:masterClrMapping/>
  </p:clrMapOvr>
  <p:transition spd="slow">
    <p:wipe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CD042-D5EE-970D-140C-AC03EBB6B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F23B57-CEBC-0A4B-51FC-1B8C2509D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Implementation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943CA075-C2F9-8013-674F-B12C0F9EFCC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07DDA2-D00D-4CD4-8DFA-ECE40067A68A}"/>
              </a:ext>
            </a:extLst>
          </p:cNvPr>
          <p:cNvSpPr txBox="1">
            <a:spLocks/>
          </p:cNvSpPr>
          <p:nvPr/>
        </p:nvSpPr>
        <p:spPr>
          <a:xfrm>
            <a:off x="412428" y="998224"/>
            <a:ext cx="11979598" cy="4076696"/>
          </a:xfrm>
          <a:prstGeom prst="rect">
            <a:avLst/>
          </a:prstGeom>
          <a:noFill/>
        </p:spPr>
        <p:txBody>
          <a:bodyPr vert="horz" lIns="0" tIns="45720" rIns="91440" bIns="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Parse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←{</a:t>
            </a:r>
            <a:b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</a:br>
            <a: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  <a:t>    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0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=≢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⍵</a:t>
            </a:r>
            <a:r>
              <a:rPr lang="en-GB" spc="-10" noProof="0" dirty="0">
                <a:solidFill>
                  <a:srgbClr val="800000"/>
                </a:solidFill>
                <a:latin typeface="APL387 Unicode" panose="020B0709000202000203" pitchFamily="50" charset="0"/>
              </a:rPr>
              <a:t>:</a:t>
            </a:r>
            <a:r>
              <a:rPr lang="en-GB" spc="-10" noProof="0" dirty="0">
                <a:solidFill>
                  <a:srgbClr val="008080"/>
                </a:solidFill>
                <a:latin typeface="APL387 Unicode" panose="020B0709000202000203" pitchFamily="50" charset="0"/>
              </a:rPr>
              <a:t>''</a:t>
            </a:r>
            <a:b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</a:br>
            <a: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  <a:t>    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bot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←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0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=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⍺</a:t>
            </a:r>
            <a:b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</a:br>
            <a: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  <a:t>    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(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2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≤≢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⍵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)&gt;∨/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¯1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↓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bot</a:t>
            </a:r>
            <a:r>
              <a:rPr lang="en-GB" spc="-10" noProof="0" dirty="0">
                <a:solidFill>
                  <a:srgbClr val="800000"/>
                </a:solidFill>
                <a:latin typeface="APL387 Unicode" panose="020B0709000202000203" pitchFamily="50" charset="0"/>
              </a:rPr>
              <a:t>: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⍺</a:t>
            </a:r>
            <a:r>
              <a:rPr lang="en-GB" spc="-10" noProof="0" dirty="0">
                <a:solidFill>
                  <a:srgbClr val="000000"/>
                </a:solidFill>
                <a:latin typeface="APL387 Unicode" panose="020B0709000202000203" pitchFamily="50" charset="0"/>
              </a:rPr>
              <a:t> </a:t>
            </a:r>
            <a:r>
              <a:rPr lang="en-GB" spc="-10" noProof="0" dirty="0" err="1">
                <a:solidFill>
                  <a:srgbClr val="808080"/>
                </a:solidFill>
                <a:latin typeface="APL387 Unicode" panose="020B0709000202000203" pitchFamily="50" charset="0"/>
              </a:rPr>
              <a:t>SubParse</a:t>
            </a:r>
            <a:r>
              <a:rPr lang="en-GB" spc="-10" noProof="0" dirty="0">
                <a:solidFill>
                  <a:srgbClr val="000000"/>
                </a:solidFill>
                <a:latin typeface="APL387 Unicode" panose="020B0709000202000203" pitchFamily="50" charset="0"/>
              </a:rPr>
              <a:t> 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⍵</a:t>
            </a:r>
            <a:b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</a:br>
            <a: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  <a:t>    </a:t>
            </a:r>
            <a:r>
              <a:rPr lang="en-GB" spc="-10" noProof="0" dirty="0" err="1">
                <a:solidFill>
                  <a:srgbClr val="808080"/>
                </a:solidFill>
                <a:latin typeface="APL387 Unicode" panose="020B0709000202000203" pitchFamily="50" charset="0"/>
              </a:rPr>
              <a:t>p</a:t>
            </a:r>
            <a:r>
              <a:rPr lang="en-GB" spc="-10" noProof="0" dirty="0" err="1">
                <a:solidFill>
                  <a:srgbClr val="0000FF"/>
                </a:solidFill>
                <a:latin typeface="APL387 Unicode" panose="020B0709000202000203" pitchFamily="50" charset="0"/>
              </a:rPr>
              <a:t>←</a:t>
            </a:r>
            <a:r>
              <a:rPr lang="en-GB" spc="-10" noProof="0" dirty="0" err="1">
                <a:solidFill>
                  <a:srgbClr val="808080"/>
                </a:solidFill>
                <a:latin typeface="APL387 Unicode" panose="020B0709000202000203" pitchFamily="50" charset="0"/>
              </a:rPr>
              <a:t>bot</a:t>
            </a:r>
            <a:r>
              <a:rPr lang="en-GB" spc="-10" noProof="0" dirty="0" err="1">
                <a:solidFill>
                  <a:srgbClr val="0000FF"/>
                </a:solidFill>
                <a:latin typeface="APL387 Unicode" panose="020B0709000202000203" pitchFamily="50" charset="0"/>
              </a:rPr>
              <a:t>×</a:t>
            </a:r>
            <a:r>
              <a:rPr lang="en-GB" spc="-10" noProof="0" dirty="0" err="1">
                <a:solidFill>
                  <a:srgbClr val="808080"/>
                </a:solidFill>
                <a:latin typeface="APL387 Unicode" panose="020B0709000202000203" pitchFamily="50" charset="0"/>
              </a:rPr>
              <a:t>SepMask</a:t>
            </a:r>
            <a:r>
              <a:rPr lang="en-GB" spc="-10" noProof="0" dirty="0">
                <a:solidFill>
                  <a:srgbClr val="000000"/>
                </a:solidFill>
                <a:latin typeface="APL387 Unicode" panose="020B0709000202000203" pitchFamily="50" charset="0"/>
              </a:rPr>
              <a:t> 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⍵</a:t>
            </a:r>
            <a:b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</a:br>
            <a: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  <a:t>    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∨/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p</a:t>
            </a:r>
            <a:r>
              <a:rPr lang="en-GB" spc="-10" noProof="0" dirty="0">
                <a:solidFill>
                  <a:srgbClr val="800000"/>
                </a:solidFill>
                <a:latin typeface="APL387 Unicode" panose="020B0709000202000203" pitchFamily="50" charset="0"/>
              </a:rPr>
              <a:t>: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∊{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1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=≢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⍵</a:t>
            </a:r>
            <a:r>
              <a:rPr lang="en-GB" spc="-10" noProof="0" dirty="0">
                <a:solidFill>
                  <a:srgbClr val="800000"/>
                </a:solidFill>
                <a:latin typeface="APL387 Unicode" panose="020B0709000202000203" pitchFamily="50" charset="0"/>
              </a:rPr>
              <a:t>:</a:t>
            </a:r>
            <a:r>
              <a:rPr lang="en-GB" spc="-10" noProof="0" dirty="0">
                <a:solidFill>
                  <a:srgbClr val="008080"/>
                </a:solidFill>
                <a:latin typeface="APL387 Unicode" panose="020B0709000202000203" pitchFamily="50" charset="0"/>
              </a:rPr>
              <a:t>',⊂'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,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⍵</a:t>
            </a:r>
            <a:r>
              <a:rPr lang="en-GB" spc="-10" noProof="0" dirty="0">
                <a:solidFill>
                  <a:srgbClr val="000000"/>
                </a:solidFill>
                <a:latin typeface="APL387 Unicode" panose="020B0709000202000203" pitchFamily="50" charset="0"/>
              </a:rPr>
              <a:t> 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⋄</a:t>
            </a:r>
            <a:r>
              <a:rPr lang="en-GB" spc="-10" noProof="0" dirty="0">
                <a:solidFill>
                  <a:srgbClr val="000000"/>
                </a:solidFill>
                <a:latin typeface="APL387 Unicode" panose="020B0709000202000203" pitchFamily="50" charset="0"/>
              </a:rPr>
              <a:t> 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⍵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}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⍺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(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Paren</a:t>
            </a:r>
            <a:r>
              <a:rPr lang="en-GB" spc="-10" noProof="0" dirty="0">
                <a:solidFill>
                  <a:srgbClr val="000000"/>
                </a:solidFill>
                <a:latin typeface="APL387 Unicode" panose="020B0709000202000203" pitchFamily="50" charset="0"/>
              </a:rPr>
              <a:t> 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∇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)</a:t>
            </a:r>
            <a:r>
              <a:rPr lang="en-GB" spc="-10" noProof="0" dirty="0" err="1">
                <a:solidFill>
                  <a:srgbClr val="808080"/>
                </a:solidFill>
                <a:latin typeface="APL387 Unicode" panose="020B0709000202000203" pitchFamily="50" charset="0"/>
              </a:rPr>
              <a:t>EachNonempty</a:t>
            </a:r>
            <a:r>
              <a:rPr lang="en-GB" spc="-10" noProof="0" dirty="0">
                <a:solidFill>
                  <a:srgbClr val="000000"/>
                </a:solidFill>
                <a:latin typeface="APL387 Unicode" panose="020B0709000202000203" pitchFamily="50" charset="0"/>
              </a:rPr>
              <a:t> 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Over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(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p</a:t>
            </a:r>
            <a:r>
              <a:rPr lang="en-GB" spc="-10" noProof="0" dirty="0">
                <a:solidFill>
                  <a:srgbClr val="000000"/>
                </a:solidFill>
                <a:latin typeface="APL387 Unicode" panose="020B0709000202000203" pitchFamily="50" charset="0"/>
              </a:rPr>
              <a:t> 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Split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)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⍵</a:t>
            </a:r>
            <a:b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</a:br>
            <a: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  <a:t>    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p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←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2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(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1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,&gt;/∨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¯1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↓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0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,&lt;/)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bot</a:t>
            </a:r>
            <a:b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</a:br>
            <a: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  <a:t>    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∨/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1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↓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p</a:t>
            </a:r>
            <a:r>
              <a:rPr lang="en-GB" spc="-10" noProof="0" dirty="0">
                <a:solidFill>
                  <a:srgbClr val="800000"/>
                </a:solidFill>
                <a:latin typeface="APL387 Unicode" panose="020B0709000202000203" pitchFamily="50" charset="0"/>
              </a:rPr>
              <a:t>: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∊(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p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⊂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⍺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)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∇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¨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p</a:t>
            </a: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⊂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⍵</a:t>
            </a:r>
            <a:b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</a:br>
            <a: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  <a:t>    </a:t>
            </a:r>
            <a:r>
              <a:rPr lang="en-GB" spc="-10" noProof="0" dirty="0">
                <a:solidFill>
                  <a:srgbClr val="808080"/>
                </a:solidFill>
                <a:latin typeface="APL387 Unicode" panose="020B0709000202000203" pitchFamily="50" charset="0"/>
              </a:rPr>
              <a:t>⍵</a:t>
            </a:r>
            <a:br>
              <a:rPr lang="en-GB" spc="-10" noProof="0" dirty="0">
                <a:solidFill>
                  <a:schemeClr val="tx1"/>
                </a:solidFill>
                <a:latin typeface="APL387 Unicode" panose="020B0709000202000203" pitchFamily="50" charset="0"/>
              </a:rPr>
            </a:br>
            <a:r>
              <a:rPr lang="en-GB" spc="-10" noProof="0" dirty="0">
                <a:solidFill>
                  <a:srgbClr val="0000FF"/>
                </a:solidFill>
                <a:latin typeface="APL387 Unicode" panose="020B0709000202000203" pitchFamily="50" charset="0"/>
              </a:rPr>
              <a:t>}</a:t>
            </a:r>
            <a:endParaRPr lang="en-GB" sz="4800" spc="-10" noProof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41FC0DB-C7FC-E354-812F-A9ABAE65FF8A}"/>
              </a:ext>
            </a:extLst>
          </p:cNvPr>
          <p:cNvSpPr txBox="1">
            <a:spLocks/>
          </p:cNvSpPr>
          <p:nvPr/>
        </p:nvSpPr>
        <p:spPr>
          <a:xfrm>
            <a:off x="3604260" y="469458"/>
            <a:ext cx="3027465" cy="1064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noProof="0" dirty="0"/>
              <a:t>youtu.be/</a:t>
            </a:r>
            <a:r>
              <a:rPr lang="en-GB" dirty="0"/>
              <a:t>4cEqsBRMdW0</a:t>
            </a:r>
            <a:endParaRPr lang="en-GB" noProof="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7D91ED-B147-69D1-131C-BC5F81812BF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40226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46BFA-42BE-26E7-BF14-4B2E73151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010C06-57DE-199C-C341-E894DDD84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Implementation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6EBE47-6D2B-1131-7372-371E381C8D93}"/>
              </a:ext>
            </a:extLst>
          </p:cNvPr>
          <p:cNvSpPr txBox="1">
            <a:spLocks/>
          </p:cNvSpPr>
          <p:nvPr/>
        </p:nvSpPr>
        <p:spPr>
          <a:xfrm>
            <a:off x="412427" y="998224"/>
            <a:ext cx="16646848" cy="4076696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91440" bIns="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361950" algn="l"/>
                <a:tab pos="714375" algn="l"/>
              </a:tabLst>
            </a:pP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parseloop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: while (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sp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) switch(pop()) {</a:t>
            </a:r>
          </a:p>
          <a:p>
            <a:pPr marL="0" indent="0">
              <a:spcAft>
                <a:spcPts val="0"/>
              </a:spcAft>
              <a:buNone/>
              <a:tabLst>
                <a:tab pos="361950" algn="l"/>
                <a:tab pos="714375" algn="l"/>
              </a:tabLst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case ST_BEG: {</a:t>
            </a:r>
          </a:p>
          <a:p>
            <a:pPr marL="0" indent="0">
              <a:spcAft>
                <a:spcPts val="0"/>
              </a:spcAft>
              <a:buNone/>
              <a:tabLst>
                <a:tab pos="361950" algn="l"/>
                <a:tab pos="714375" algn="l"/>
              </a:tabLst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DEBUG;</a:t>
            </a:r>
          </a:p>
          <a:p>
            <a:pPr marL="0" indent="0">
              <a:spcAft>
                <a:spcPts val="0"/>
              </a:spcAft>
              <a:buNone/>
              <a:tabLst>
                <a:tab pos="361950" algn="l"/>
                <a:tab pos="714375" algn="l"/>
              </a:tabLst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// Initial state:</a:t>
            </a:r>
          </a:p>
          <a:p>
            <a:pPr marL="0" indent="0">
              <a:spcAft>
                <a:spcPts val="0"/>
              </a:spcAft>
              <a:buNone/>
              <a:tabLst>
                <a:tab pos="361950" algn="l"/>
                <a:tab pos="714375" algn="l"/>
              </a:tabLst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// [ =&gt; go to ST_LB</a:t>
            </a:r>
          </a:p>
          <a:p>
            <a:pPr marL="0" indent="0">
              <a:spcAft>
                <a:spcPts val="0"/>
              </a:spcAft>
              <a:buNone/>
              <a:tabLst>
                <a:tab pos="361950" algn="l"/>
                <a:tab pos="714375" algn="l"/>
              </a:tabLst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// ( =&gt; go to ST_LP</a:t>
            </a:r>
          </a:p>
          <a:p>
            <a:pPr marL="0" indent="0">
              <a:spcAft>
                <a:spcPts val="0"/>
              </a:spcAft>
              <a:buNone/>
              <a:tabLst>
                <a:tab pos="361950" algn="l"/>
                <a:tab pos="714375" algn="l"/>
              </a:tabLst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// ANY* =&gt; go to ST_EXPR</a:t>
            </a:r>
          </a:p>
          <a:p>
            <a:pPr marL="0" indent="0">
              <a:spcAft>
                <a:spcPts val="0"/>
              </a:spcAft>
              <a:buNone/>
              <a:tabLst>
                <a:tab pos="361950" algn="l"/>
                <a:tab pos="714375" algn="l"/>
              </a:tabLst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if (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tok.type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== TOKLB) { push(ST_LB); break; }</a:t>
            </a:r>
          </a:p>
          <a:p>
            <a:pPr marL="0" indent="0">
              <a:spcAft>
                <a:spcPts val="0"/>
              </a:spcAft>
              <a:buNone/>
              <a:tabLst>
                <a:tab pos="361950" algn="l"/>
                <a:tab pos="714375" algn="l"/>
              </a:tabLst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if (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tok.type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== TOKLP) { push(ST_LP); break; }</a:t>
            </a:r>
          </a:p>
          <a:p>
            <a:pPr marL="0" indent="0">
              <a:spcAft>
                <a:spcPts val="0"/>
              </a:spcAft>
              <a:buNone/>
              <a:tabLst>
                <a:tab pos="361950" algn="l"/>
                <a:tab pos="714375" algn="l"/>
              </a:tabLst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if (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tok.type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== TOKANY || 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tok.type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== TOKSTR || 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tok.type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== TOKID) { push(ST_EXPR); break; }</a:t>
            </a:r>
          </a:p>
          <a:p>
            <a:pPr marL="0" indent="0">
              <a:spcAft>
                <a:spcPts val="0"/>
              </a:spcAft>
              <a:buNone/>
              <a:tabLst>
                <a:tab pos="361950" algn="l"/>
                <a:tab pos="714375" algn="l"/>
              </a:tabLst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errorxf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(ESYNTAX, DMXAPLAN_UNEXPTOK, 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tok.offset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, 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tokname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(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tok.type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));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14B3D9-482B-1813-8C76-64BC639D89B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" b="14978"/>
          <a:stretch>
            <a:fillRect/>
          </a:stretch>
        </p:blipFill>
        <p:spPr>
          <a:xfrm>
            <a:off x="6984000" y="-18116"/>
            <a:ext cx="2160000" cy="2660161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9C76363-F8E1-71FF-0969-2C36A13283C3}"/>
              </a:ext>
            </a:extLst>
          </p:cNvPr>
          <p:cNvSpPr txBox="1">
            <a:spLocks/>
          </p:cNvSpPr>
          <p:nvPr/>
        </p:nvSpPr>
        <p:spPr>
          <a:xfrm>
            <a:off x="3604260" y="469458"/>
            <a:ext cx="3027465" cy="1064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noProof="0" dirty="0"/>
              <a:t>youtu.be/ToQoJ1Bbpus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609E3-61B0-A513-DC8C-FF4136EEA095}"/>
              </a:ext>
            </a:extLst>
          </p:cNvPr>
          <p:cNvSpPr txBox="1"/>
          <p:nvPr/>
        </p:nvSpPr>
        <p:spPr>
          <a:xfrm>
            <a:off x="6984001" y="2272713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solidFill>
                  <a:schemeClr val="bg1"/>
                </a:solidFill>
              </a:rPr>
              <a:t>Kamila Szewczyk </a:t>
            </a:r>
          </a:p>
        </p:txBody>
      </p:sp>
    </p:spTree>
    <p:extLst>
      <p:ext uri="{BB962C8B-B14F-4D97-AF65-F5344CB8AC3E}">
        <p14:creationId xmlns:p14="http://schemas.microsoft.com/office/powerpoint/2010/main" val="23082036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CB1E5-211B-DCDC-A4A3-94C3DB5AD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53A683-D042-937A-FDDA-6E1AEB8E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Implementation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DA7E1D-37ED-24A9-CED7-DC2EE0A3B0CA}"/>
              </a:ext>
            </a:extLst>
          </p:cNvPr>
          <p:cNvSpPr txBox="1">
            <a:spLocks/>
          </p:cNvSpPr>
          <p:nvPr/>
        </p:nvSpPr>
        <p:spPr>
          <a:xfrm>
            <a:off x="412427" y="998224"/>
            <a:ext cx="7131373" cy="4076696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91440" bIns="0" rtlCol="0">
            <a:normAutofit fontScale="92500" lnSpcReduction="10000"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do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sp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=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KwNext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(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sp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);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affirm(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sp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[1]==KEYWORD);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switch (*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sp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)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case 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KwANDiamond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: count++; break;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case 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KwANNewLine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: count++; break;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case 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KwANCloseVector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:  count++; break;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case 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KwANCloseMix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:  count++; break;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case 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KwANAssign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: break;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    }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    } while (</a:t>
            </a:r>
            <a:r>
              <a:rPr lang="en-GB" noProof="0" dirty="0" err="1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sp</a:t>
            </a:r>
            <a:r>
              <a:rPr lang="en-GB" noProof="0" dirty="0">
                <a:latin typeface="Iosevka" panose="02000509030000000004" pitchFamily="49" charset="0"/>
                <a:ea typeface="Iosevka" panose="02000509030000000004" pitchFamily="49" charset="0"/>
                <a:cs typeface="Iosevka" panose="02000509030000000004" pitchFamily="49" charset="0"/>
              </a:rPr>
              <a:t>!=start);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5E60E1-B0F0-ABB1-9757-14D23D625E7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0" t="6020" r="51434" b="57639"/>
          <a:stretch>
            <a:fillRect/>
          </a:stretch>
        </p:blipFill>
        <p:spPr>
          <a:xfrm>
            <a:off x="6984000" y="0"/>
            <a:ext cx="2160000" cy="2660159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AB094BB-0C4F-C79D-7665-7045AED63B3A}"/>
              </a:ext>
            </a:extLst>
          </p:cNvPr>
          <p:cNvSpPr txBox="1">
            <a:spLocks/>
          </p:cNvSpPr>
          <p:nvPr/>
        </p:nvSpPr>
        <p:spPr>
          <a:xfrm>
            <a:off x="3604260" y="469458"/>
            <a:ext cx="3027465" cy="1064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noProof="0" dirty="0"/>
              <a:t>youtu.be/</a:t>
            </a:r>
            <a:r>
              <a:rPr lang="en-GB" noProof="0" dirty="0" err="1"/>
              <a:t>bSDStXeKsos</a:t>
            </a:r>
            <a:endParaRPr lang="en-GB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959ABC-CA5B-5F69-F084-3C9C784E92D7}"/>
              </a:ext>
            </a:extLst>
          </p:cNvPr>
          <p:cNvSpPr txBox="1"/>
          <p:nvPr/>
        </p:nvSpPr>
        <p:spPr>
          <a:xfrm>
            <a:off x="6984001" y="2272713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solidFill>
                  <a:schemeClr val="bg1"/>
                </a:solidFill>
              </a:rPr>
              <a:t>John Daintree</a:t>
            </a:r>
          </a:p>
        </p:txBody>
      </p:sp>
    </p:spTree>
    <p:extLst>
      <p:ext uri="{BB962C8B-B14F-4D97-AF65-F5344CB8AC3E}">
        <p14:creationId xmlns:p14="http://schemas.microsoft.com/office/powerpoint/2010/main" val="24192209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096B1-3B4D-0AE4-AF5C-F37B43C0B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C53B4D9-CAEC-E98B-AD47-32DDFA842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60594"/>
          <a:stretch>
            <a:fillRect/>
          </a:stretch>
        </p:blipFill>
        <p:spPr>
          <a:xfrm>
            <a:off x="1487752" y="848613"/>
            <a:ext cx="7656248" cy="424815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8650A3B-471E-3160-DAB5-BEB5E34F0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Standardisation?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EFD1B6B-2A2B-1979-0F53-7F0954DA744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510159-C930-FE5A-B791-075D97323C2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306" y="469458"/>
            <a:ext cx="3433141" cy="1064690"/>
          </a:xfrm>
        </p:spPr>
        <p:txBody>
          <a:bodyPr/>
          <a:lstStyle/>
          <a:p>
            <a:pPr algn="ctr"/>
            <a:r>
              <a:rPr lang="en-GB" noProof="0" dirty="0"/>
              <a:t>abrudz.github.io/</a:t>
            </a:r>
            <a:r>
              <a:rPr lang="en-GB" noProof="0" dirty="0" err="1"/>
              <a:t>aplan</a:t>
            </a:r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5818D-31DE-F7C0-6406-682C4B6456A7}"/>
              </a:ext>
            </a:extLst>
          </p:cNvPr>
          <p:cNvSpPr txBox="1"/>
          <p:nvPr/>
        </p:nvSpPr>
        <p:spPr>
          <a:xfrm>
            <a:off x="1967928" y="2904317"/>
            <a:ext cx="6716491" cy="988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6000"/>
              </a:lnSpc>
            </a:pP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Dyalog is keen to have feedback from the array language community on the nota-</a:t>
            </a:r>
            <a:r>
              <a:rPr lang="en-GB" sz="1200" noProof="0" dirty="0" err="1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tion</a:t>
            </a: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proposed here so that we can feel conﬁdent about the design, before we pro-</a:t>
            </a:r>
            <a:r>
              <a:rPr lang="en-GB" sz="1200" noProof="0" dirty="0" err="1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ceed</a:t>
            </a: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with our implementation. Our hope is that we will be able to keep the diﬀer-</a:t>
            </a:r>
            <a:r>
              <a:rPr lang="en-GB" sz="1200" noProof="0" dirty="0" err="1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ences</a:t>
            </a: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between future array notations within the family of array languages to a min-</a:t>
            </a:r>
            <a:r>
              <a:rPr lang="en-GB" sz="1200" noProof="0" dirty="0" err="1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imum</a:t>
            </a: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DA632-B888-0C57-043C-E8A860F799EB}"/>
              </a:ext>
            </a:extLst>
          </p:cNvPr>
          <p:cNvSpPr txBox="1"/>
          <p:nvPr/>
        </p:nvSpPr>
        <p:spPr>
          <a:xfrm>
            <a:off x="1967928" y="2904317"/>
            <a:ext cx="6716491" cy="988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6000"/>
              </a:lnSpc>
            </a:pP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Dyalog is keen to have feedback from the array language community on the nota-</a:t>
            </a:r>
            <a:r>
              <a:rPr lang="en-GB" sz="1200" noProof="0" dirty="0" err="1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tion</a:t>
            </a: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proposed here so that we can feel conﬁdent about the design, before we pro-</a:t>
            </a:r>
            <a:r>
              <a:rPr lang="en-GB" sz="1200" noProof="0" dirty="0" err="1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ceed</a:t>
            </a: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with our implementation. </a:t>
            </a:r>
            <a:r>
              <a:rPr lang="en-GB" sz="1200" noProof="0" dirty="0">
                <a:solidFill>
                  <a:srgbClr val="000000"/>
                </a:solidFill>
                <a:highlight>
                  <a:srgbClr val="FFFF00"/>
                </a:highlight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Our hope is that we will be able to keep the diﬀer-</a:t>
            </a:r>
            <a:r>
              <a:rPr lang="en-GB" sz="1200" noProof="0" dirty="0" err="1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ences</a:t>
            </a: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between future array notations within the family of array languages to a min-</a:t>
            </a:r>
            <a:r>
              <a:rPr lang="en-GB" sz="1200" noProof="0" dirty="0" err="1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imum</a:t>
            </a: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47F65-61A5-065E-160D-66991608FC49}"/>
              </a:ext>
            </a:extLst>
          </p:cNvPr>
          <p:cNvSpPr txBox="1"/>
          <p:nvPr/>
        </p:nvSpPr>
        <p:spPr>
          <a:xfrm>
            <a:off x="1967928" y="2904317"/>
            <a:ext cx="6716491" cy="988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6000"/>
              </a:lnSpc>
            </a:pP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Dyalog is keen to have feedback from the array language community on the nota-</a:t>
            </a:r>
            <a:r>
              <a:rPr lang="en-GB" sz="1200" noProof="0" dirty="0" err="1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tion</a:t>
            </a: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proposed here so that we can feel conﬁdent about the design, before we pro-</a:t>
            </a:r>
            <a:r>
              <a:rPr lang="en-GB" sz="1200" noProof="0" dirty="0" err="1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ceed</a:t>
            </a: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with our implementation. </a:t>
            </a:r>
            <a:r>
              <a:rPr lang="en-GB" sz="1200" noProof="0" dirty="0">
                <a:solidFill>
                  <a:srgbClr val="000000"/>
                </a:solidFill>
                <a:highlight>
                  <a:srgbClr val="FFFF00"/>
                </a:highlight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Our hope is that we will be able to keep the diﬀer-</a:t>
            </a:r>
            <a:r>
              <a:rPr lang="en-GB" sz="1200" noProof="0" dirty="0" err="1">
                <a:solidFill>
                  <a:srgbClr val="000000"/>
                </a:solidFill>
                <a:highlight>
                  <a:srgbClr val="FFFF00"/>
                </a:highlight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ences</a:t>
            </a:r>
            <a:r>
              <a:rPr lang="en-GB" sz="1200" noProof="0" dirty="0">
                <a:solidFill>
                  <a:srgbClr val="000000"/>
                </a:solidFill>
                <a:highlight>
                  <a:srgbClr val="FFFF00"/>
                </a:highlight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between future array notations within the family of array languages to a min-</a:t>
            </a:r>
            <a:r>
              <a:rPr lang="en-GB" sz="1200" noProof="0" dirty="0" err="1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imum</a:t>
            </a: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3A6A8-80CA-BF12-0CC8-73F349E67BD8}"/>
              </a:ext>
            </a:extLst>
          </p:cNvPr>
          <p:cNvSpPr txBox="1"/>
          <p:nvPr/>
        </p:nvSpPr>
        <p:spPr>
          <a:xfrm>
            <a:off x="1967928" y="2904317"/>
            <a:ext cx="6716491" cy="988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6000"/>
              </a:lnSpc>
            </a:pP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Dyalog is keen to have feedback from the array language community on the nota-</a:t>
            </a:r>
            <a:r>
              <a:rPr lang="en-GB" sz="1200" noProof="0" dirty="0" err="1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tion</a:t>
            </a: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proposed here so that we can feel conﬁdent about the design, before we pro-</a:t>
            </a:r>
            <a:r>
              <a:rPr lang="en-GB" sz="1200" noProof="0" dirty="0" err="1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ceed</a:t>
            </a:r>
            <a:r>
              <a:rPr lang="en-GB" sz="1200" noProof="0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with our implementation. </a:t>
            </a:r>
            <a:r>
              <a:rPr lang="en-GB" sz="1200" noProof="0" dirty="0">
                <a:solidFill>
                  <a:srgbClr val="000000"/>
                </a:solidFill>
                <a:highlight>
                  <a:srgbClr val="FFFF00"/>
                </a:highlight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Our hope is that we will be able to keep the diﬀer-</a:t>
            </a:r>
            <a:r>
              <a:rPr lang="en-GB" sz="1200" noProof="0" dirty="0" err="1">
                <a:solidFill>
                  <a:srgbClr val="000000"/>
                </a:solidFill>
                <a:highlight>
                  <a:srgbClr val="FFFF00"/>
                </a:highlight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ences</a:t>
            </a:r>
            <a:r>
              <a:rPr lang="en-GB" sz="1200" noProof="0" dirty="0">
                <a:solidFill>
                  <a:srgbClr val="000000"/>
                </a:solidFill>
                <a:highlight>
                  <a:srgbClr val="FFFF00"/>
                </a:highlight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between future array notations within the family of array languages to a min-</a:t>
            </a:r>
            <a:r>
              <a:rPr lang="en-GB" sz="1200" noProof="0" dirty="0" err="1">
                <a:solidFill>
                  <a:srgbClr val="000000"/>
                </a:solidFill>
                <a:highlight>
                  <a:srgbClr val="FFFF00"/>
                </a:highlight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imum</a:t>
            </a:r>
            <a:r>
              <a:rPr lang="en-GB" sz="1200" noProof="0" dirty="0">
                <a:solidFill>
                  <a:srgbClr val="000000"/>
                </a:solidFill>
                <a:highlight>
                  <a:srgbClr val="FFFF00"/>
                </a:highlight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091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37AB1D-A706-5D0F-7490-304E24C3F2C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F6621-B03C-1F2A-74A0-0D3518F7A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0AFF98-76D9-8E1D-7FAE-271E3E70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Standardisation?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4CD553A-8722-7029-16D1-2A6B63645D9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8D77FF-898E-B6DC-589E-741EE4308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r="94" b="26785"/>
          <a:stretch>
            <a:fillRect/>
          </a:stretch>
        </p:blipFill>
        <p:spPr>
          <a:xfrm>
            <a:off x="1504417" y="848613"/>
            <a:ext cx="7622915" cy="4248151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0602665-2A21-F831-AE3C-335FD25B9885}"/>
              </a:ext>
            </a:extLst>
          </p:cNvPr>
          <p:cNvSpPr txBox="1">
            <a:spLocks/>
          </p:cNvSpPr>
          <p:nvPr/>
        </p:nvSpPr>
        <p:spPr>
          <a:xfrm>
            <a:off x="3599306" y="469458"/>
            <a:ext cx="3433141" cy="1064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noProof="0" dirty="0" err="1"/>
              <a:t>apl.wiki</a:t>
            </a:r>
            <a:r>
              <a:rPr lang="en-GB" noProof="0" dirty="0"/>
              <a:t>/</a:t>
            </a:r>
            <a:r>
              <a:rPr lang="en-GB" noProof="0" dirty="0" err="1"/>
              <a:t>aplan</a:t>
            </a:r>
            <a:endParaRPr lang="en-GB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E830E3-5CFB-ED27-2737-0576F4FCACCC}"/>
              </a:ext>
            </a:extLst>
          </p:cNvPr>
          <p:cNvGrpSpPr/>
          <p:nvPr/>
        </p:nvGrpSpPr>
        <p:grpSpPr>
          <a:xfrm>
            <a:off x="1504419" y="848613"/>
            <a:ext cx="7622914" cy="4248151"/>
            <a:chOff x="1504419" y="848613"/>
            <a:chExt cx="7622914" cy="424815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A9AD18A-5A57-B4AD-95FA-183EF5D96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4419" y="848613"/>
              <a:ext cx="0" cy="4248151"/>
            </a:xfrm>
            <a:prstGeom prst="line">
              <a:avLst/>
            </a:prstGeom>
            <a:ln w="31750">
              <a:solidFill>
                <a:srgbClr val="D4D4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9C00C3-7D36-F490-A48E-D05A0C043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7333" y="848613"/>
              <a:ext cx="0" cy="4248151"/>
            </a:xfrm>
            <a:prstGeom prst="line">
              <a:avLst/>
            </a:prstGeom>
            <a:ln w="31750">
              <a:solidFill>
                <a:srgbClr val="D4D4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842AF85-AC25-80DC-8CC1-04D6D8560A9C}"/>
                </a:ext>
              </a:extLst>
            </p:cNvPr>
            <p:cNvCxnSpPr>
              <a:cxnSpLocks/>
            </p:cNvCxnSpPr>
            <p:nvPr/>
          </p:nvCxnSpPr>
          <p:spPr>
            <a:xfrm>
              <a:off x="1504419" y="865283"/>
              <a:ext cx="7622914" cy="0"/>
            </a:xfrm>
            <a:prstGeom prst="line">
              <a:avLst/>
            </a:prstGeom>
            <a:ln w="31750">
              <a:solidFill>
                <a:srgbClr val="D4D4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2431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C8FA88-CD3C-E2DA-0C9B-3DA9C25A2C4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69C691-1141-C8FD-0252-3C0B3666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B7DEAB36-161F-CF3F-EB0D-9F2D4E59A25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DC43FAD-9B1A-1124-44F8-D3AE85EEE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3" y="0"/>
            <a:ext cx="9150554" cy="4716780"/>
          </a:xfr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22B1DBB-5621-FC5C-D58E-FDBCA5FD0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1591" y="2666653"/>
            <a:ext cx="3485714" cy="12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4205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FD6D18-33C2-ED00-D1F1-0D1BE238A2D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6F19C-9E32-5102-E538-AC014C22E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r>
              <a:rPr lang="en-GB" noProof="0" dirty="0"/>
              <a:t>Good:	Lack of standards committee</a:t>
            </a:r>
          </a:p>
          <a:p>
            <a:r>
              <a:rPr lang="en-GB" noProof="0" dirty="0"/>
              <a:t>Bad:	Lack of standard for syntax</a:t>
            </a:r>
          </a:p>
          <a:p>
            <a:r>
              <a:rPr lang="en-GB" noProof="0" dirty="0"/>
              <a:t>Ugly:	Lack of standardisation for result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9DE314-4A15-DE77-B990-3131DEF3D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Take-aways?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E7B6883-6FE2-AD0E-165E-2AAE03D3B462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97354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E594A-2C86-3ED6-D8D5-498C86BC5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11CD76-A4E7-DAB4-E792-966B857F823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51DF33-B210-AD7A-4244-FCD63774B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Want more APL?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9B302E7B-7B65-0F74-91F1-3DE92CC22B5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B3D75-BE10-4DB5-2378-0B8125AA2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t="-621" r="-48" b="19471"/>
          <a:stretch>
            <a:fillRect/>
          </a:stretch>
        </p:blipFill>
        <p:spPr>
          <a:xfrm>
            <a:off x="1517283" y="849436"/>
            <a:ext cx="7596000" cy="4247328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C3C7EE5-39C0-3EC4-C71C-945708CEDA73}"/>
              </a:ext>
            </a:extLst>
          </p:cNvPr>
          <p:cNvSpPr txBox="1">
            <a:spLocks/>
          </p:cNvSpPr>
          <p:nvPr/>
        </p:nvSpPr>
        <p:spPr>
          <a:xfrm>
            <a:off x="3599306" y="469458"/>
            <a:ext cx="3433141" cy="1064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noProof="0" dirty="0"/>
              <a:t>dyalog.com/getting-started.htm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4D6605-3A5E-044A-CCA5-8769238FF433}"/>
              </a:ext>
            </a:extLst>
          </p:cNvPr>
          <p:cNvGrpSpPr/>
          <p:nvPr/>
        </p:nvGrpSpPr>
        <p:grpSpPr>
          <a:xfrm>
            <a:off x="1504419" y="848613"/>
            <a:ext cx="7622914" cy="4248151"/>
            <a:chOff x="1504419" y="848613"/>
            <a:chExt cx="7622914" cy="424815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7F34DD3-B22B-E4FF-E170-5181B82EF1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4419" y="848613"/>
              <a:ext cx="0" cy="4248151"/>
            </a:xfrm>
            <a:prstGeom prst="line">
              <a:avLst/>
            </a:prstGeom>
            <a:ln w="31750">
              <a:solidFill>
                <a:srgbClr val="D4D4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4906085-E631-4C4B-052D-31D559CB0D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7333" y="848613"/>
              <a:ext cx="0" cy="4248151"/>
            </a:xfrm>
            <a:prstGeom prst="line">
              <a:avLst/>
            </a:prstGeom>
            <a:ln w="31750">
              <a:solidFill>
                <a:srgbClr val="D4D4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54165B-37B0-15C3-CC6B-4E3FE810BA1E}"/>
                </a:ext>
              </a:extLst>
            </p:cNvPr>
            <p:cNvCxnSpPr>
              <a:cxnSpLocks/>
            </p:cNvCxnSpPr>
            <p:nvPr/>
          </p:nvCxnSpPr>
          <p:spPr>
            <a:xfrm>
              <a:off x="1504419" y="865283"/>
              <a:ext cx="7622914" cy="0"/>
            </a:xfrm>
            <a:prstGeom prst="line">
              <a:avLst/>
            </a:prstGeom>
            <a:ln w="31750">
              <a:solidFill>
                <a:srgbClr val="D4D4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2E80A-E293-2C0D-02E4-B8BECCC0B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172" y="3381004"/>
            <a:ext cx="2572223" cy="1514383"/>
          </a:xfrm>
          <a:prstGeom prst="flowChartOffpageConnector">
            <a:avLst/>
          </a:prstGeom>
          <a:solidFill>
            <a:schemeClr val="accent3"/>
          </a:solidFill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GB" noProof="0" dirty="0">
                <a:solidFill>
                  <a:schemeClr val="bg2"/>
                </a:solidFill>
                <a:effectLst/>
              </a:rPr>
              <a:t>Cash prizes:</a:t>
            </a:r>
          </a:p>
          <a:p>
            <a:pPr>
              <a:spcAft>
                <a:spcPts val="0"/>
              </a:spcAft>
            </a:pPr>
            <a:r>
              <a:rPr lang="en-GB" noProof="0" dirty="0">
                <a:solidFill>
                  <a:schemeClr val="bg2"/>
                </a:solidFill>
                <a:effectLst/>
              </a:rPr>
              <a:t>APL Challenge</a:t>
            </a:r>
          </a:p>
          <a:p>
            <a:pPr>
              <a:spcAft>
                <a:spcPts val="0"/>
              </a:spcAft>
            </a:pPr>
            <a:r>
              <a:rPr lang="en-GB" noProof="0" dirty="0">
                <a:solidFill>
                  <a:schemeClr val="bg2"/>
                </a:solidFill>
                <a:effectLst/>
              </a:rPr>
              <a:t>APL Forge</a:t>
            </a:r>
          </a:p>
        </p:txBody>
      </p:sp>
    </p:spTree>
    <p:extLst>
      <p:ext uri="{BB962C8B-B14F-4D97-AF65-F5344CB8AC3E}">
        <p14:creationId xmlns:p14="http://schemas.microsoft.com/office/powerpoint/2010/main" val="135682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028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20BF5-37B1-7B0E-E7B9-0939F6999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849DB-6822-15EE-97AE-A8A786431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noProof="0" dirty="0"/>
              <a:t>History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APL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Problem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Design Iteration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Specification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Implementation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Standardisation?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Take-aways?</a:t>
            </a:r>
          </a:p>
          <a:p>
            <a:pPr marL="0" indent="0">
              <a:spcAft>
                <a:spcPts val="0"/>
              </a:spcAft>
              <a:buNone/>
            </a:pPr>
            <a:endParaRPr lang="en-GB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6AFCF-6D1F-0A4D-8726-C112BCA44BE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GB" noProof="0" dirty="0" err="1"/>
              <a:t>apl.wiki</a:t>
            </a:r>
            <a:endParaRPr lang="en-GB" noProof="0" dirty="0"/>
          </a:p>
          <a:p>
            <a:pPr>
              <a:spcAft>
                <a:spcPts val="0"/>
              </a:spcAft>
            </a:pPr>
            <a:r>
              <a:rPr lang="en-GB" noProof="0" dirty="0"/>
              <a:t>dyalog.tv</a:t>
            </a:r>
          </a:p>
          <a:p>
            <a:pPr>
              <a:spcAft>
                <a:spcPts val="0"/>
              </a:spcAft>
            </a:pPr>
            <a:r>
              <a:rPr lang="en-GB" noProof="0" dirty="0"/>
              <a:t>abrudz.github.io/</a:t>
            </a:r>
            <a:r>
              <a:rPr lang="en-GB" noProof="0" dirty="0" err="1"/>
              <a:t>aplan</a:t>
            </a:r>
            <a:endParaRPr lang="en-GB" noProof="0" dirty="0"/>
          </a:p>
          <a:p>
            <a:pPr>
              <a:spcAft>
                <a:spcPts val="0"/>
              </a:spcAft>
            </a:pPr>
            <a:endParaRPr lang="en-GB" noProof="0" dirty="0"/>
          </a:p>
          <a:p>
            <a:pPr>
              <a:spcAft>
                <a:spcPts val="0"/>
              </a:spcAft>
            </a:pPr>
            <a:r>
              <a:rPr lang="en-GB" noProof="0" dirty="0"/>
              <a:t>dyalog.com/</a:t>
            </a:r>
            <a:br>
              <a:rPr lang="en-GB" noProof="0" dirty="0"/>
            </a:br>
            <a:r>
              <a:rPr lang="en-GB" noProof="0" dirty="0"/>
              <a:t>	getting-started.htm</a:t>
            </a:r>
          </a:p>
          <a:p>
            <a:pPr>
              <a:spcAft>
                <a:spcPts val="0"/>
              </a:spcAft>
            </a:pPr>
            <a:r>
              <a:rPr lang="en-GB" noProof="0" dirty="0" err="1"/>
              <a:t>apl.chat</a:t>
            </a:r>
            <a:r>
              <a:rPr lang="en-GB" noProof="0" dirty="0"/>
              <a:t> (Stack Exchange)</a:t>
            </a:r>
          </a:p>
          <a:p>
            <a:pPr>
              <a:spcAft>
                <a:spcPts val="0"/>
              </a:spcAft>
            </a:pPr>
            <a:r>
              <a:rPr lang="en-GB" dirty="0"/>
              <a:t>adam@dyalog.com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0C764A-DAD3-AE0A-DE31-E0B099C5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8029896" cy="685535"/>
          </a:xfrm>
        </p:spPr>
        <p:txBody>
          <a:bodyPr/>
          <a:lstStyle/>
          <a:p>
            <a:pPr>
              <a:tabLst>
                <a:tab pos="4391025" algn="l"/>
              </a:tabLst>
            </a:pPr>
            <a:r>
              <a:rPr lang="en-GB" noProof="0" dirty="0"/>
              <a:t>Recap	Resources</a:t>
            </a:r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3DAD8987-4354-CBD6-7D9F-31B47ECE9BA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71062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F2DD4-DD42-929F-3333-D9544252E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close-up of a blue and white background&#10;&#10;AI-generated content may be incorrect.">
            <a:extLst>
              <a:ext uri="{FF2B5EF4-FFF2-40B4-BE49-F238E27FC236}">
                <a16:creationId xmlns:a16="http://schemas.microsoft.com/office/drawing/2014/main" id="{7B29D658-4B03-828D-92DD-9A43F0CED3F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5" y="0"/>
            <a:ext cx="6788900" cy="50927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156AF-2CC0-1268-DB2A-0E3DD5405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1968: F</a:t>
            </a:r>
            <a:r>
              <a:rPr lang="en-GB" noProof="0" dirty="0">
                <a:effectLst/>
              </a:rPr>
              <a:t>ather</a:t>
            </a:r>
            <a:endParaRPr lang="en-GB" noProof="0" dirty="0"/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D914A1-54BD-D2F9-187E-C9037D31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History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FEAC04A9-DDA4-E5F5-3AF3-C2022823D5D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16E88269-C8AD-5617-4B95-CE5ABAEB8629}"/>
              </a:ext>
            </a:extLst>
          </p:cNvPr>
          <p:cNvSpPr/>
          <p:nvPr/>
        </p:nvSpPr>
        <p:spPr>
          <a:xfrm>
            <a:off x="-3228975" y="2455817"/>
            <a:ext cx="11147150" cy="4004618"/>
          </a:xfrm>
          <a:prstGeom prst="arc">
            <a:avLst>
              <a:gd name="adj1" fmla="val 16200000"/>
              <a:gd name="adj2" fmla="val 21370379"/>
            </a:avLst>
          </a:prstGeom>
          <a:ln>
            <a:tailEnd type="stealth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9017428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A216D-F7AC-7D7F-DAE5-04E8A56A0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DDF897-DC5B-7561-0073-EA09D12D8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4197" y="-2090"/>
            <a:ext cx="3719804" cy="50959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8A27B-F00A-07D2-3CF5-6BA6DC8AA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1972: Father teaches and consults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5EA0B1-F2AD-B636-EFC6-AAC58EB48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History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A7465F6-5F2A-D355-0618-D012AC3B794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475F3-985B-82D5-9DC7-018FB3FFC3D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0F4444-E69D-47DD-A548-7EBFB1913973}"/>
              </a:ext>
            </a:extLst>
          </p:cNvPr>
          <p:cNvSpPr/>
          <p:nvPr/>
        </p:nvSpPr>
        <p:spPr>
          <a:xfrm>
            <a:off x="3200400" y="4667250"/>
            <a:ext cx="2006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99138428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CC843-7565-37B6-1869-F03B4EA48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837B8-2010-86F3-DE4C-425E74DD2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├</a:t>
            </a:r>
            <a:r>
              <a:rPr lang="en-GB" noProof="0" dirty="0"/>
              <a:t>1986: My first APL conference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GB" noProof="0" dirty="0">
                <a:latin typeface="APL387 Unicode" panose="020B0709000202000203" pitchFamily="50" charset="0"/>
              </a:rPr>
              <a:t>│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endParaRPr lang="en-GB" noProof="0" dirty="0"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00B2DB-F6F5-EC89-2915-69ADD864F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History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1E9DAD3-A69A-C293-1535-F1BF0307692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8" name="Content Placeholder 6" descr="Adám, age 1, at APL86.">
            <a:extLst>
              <a:ext uri="{FF2B5EF4-FFF2-40B4-BE49-F238E27FC236}">
                <a16:creationId xmlns:a16="http://schemas.microsoft.com/office/drawing/2014/main" id="{47B13E50-23F3-005C-E711-B561FA086D3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-3893"/>
            <a:ext cx="3924300" cy="51007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F075B3-3153-CB3C-320E-32B2DD25455E}"/>
              </a:ext>
            </a:extLst>
          </p:cNvPr>
          <p:cNvSpPr/>
          <p:nvPr/>
        </p:nvSpPr>
        <p:spPr>
          <a:xfrm>
            <a:off x="3200400" y="4667250"/>
            <a:ext cx="2006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44122145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Office Theme">
  <a:themeElements>
    <a:clrScheme name="Dyalog 2025.6">
      <a:dk1>
        <a:srgbClr val="232222"/>
      </a:dk1>
      <a:lt1>
        <a:sysClr val="window" lastClr="FFFFFF"/>
      </a:lt1>
      <a:dk2>
        <a:srgbClr val="2A3244"/>
      </a:dk2>
      <a:lt2>
        <a:srgbClr val="F2F1F0"/>
      </a:lt2>
      <a:accent1>
        <a:srgbClr val="FF6A13"/>
      </a:accent1>
      <a:accent2>
        <a:srgbClr val="8986CA"/>
      </a:accent2>
      <a:accent3>
        <a:srgbClr val="003B5C"/>
      </a:accent3>
      <a:accent4>
        <a:srgbClr val="FFA300"/>
      </a:accent4>
      <a:accent5>
        <a:srgbClr val="CA2E51"/>
      </a:accent5>
      <a:accent6>
        <a:srgbClr val="FF6A13"/>
      </a:accent6>
      <a:hlink>
        <a:srgbClr val="FF6A13"/>
      </a:hlink>
      <a:folHlink>
        <a:srgbClr val="FF6A13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27123</TotalTime>
  <Words>3444</Words>
  <Application>Microsoft Office PowerPoint</Application>
  <PresentationFormat>On-screen Show (16:9)</PresentationFormat>
  <Paragraphs>587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1" baseType="lpstr">
      <vt:lpstr>Sarabun</vt:lpstr>
      <vt:lpstr>Calibri</vt:lpstr>
      <vt:lpstr>Dyalog Box TT</vt:lpstr>
      <vt:lpstr>Courier New</vt:lpstr>
      <vt:lpstr>Wingdings 2</vt:lpstr>
      <vt:lpstr>Wingdings</vt:lpstr>
      <vt:lpstr>APL333</vt:lpstr>
      <vt:lpstr>Arial</vt:lpstr>
      <vt:lpstr>Iosevka</vt:lpstr>
      <vt:lpstr>APL387 Unicode</vt:lpstr>
      <vt:lpstr>DejaVu Serif</vt:lpstr>
      <vt:lpstr>APL385 Unicode</vt:lpstr>
      <vt:lpstr>Office Theme</vt:lpstr>
      <vt:lpstr>APL Array Notation</vt:lpstr>
      <vt:lpstr>A Plan?</vt:lpstr>
      <vt:lpstr>History</vt:lpstr>
      <vt:lpstr>History</vt:lpstr>
      <vt:lpstr>History</vt:lpstr>
      <vt:lpstr>History</vt:lpstr>
      <vt:lpstr>History</vt:lpstr>
      <vt:lpstr>History</vt:lpstr>
      <vt:lpstr>History</vt:lpstr>
      <vt:lpstr>History</vt:lpstr>
      <vt:lpstr>History</vt:lpstr>
      <vt:lpstr>History</vt:lpstr>
      <vt:lpstr>History</vt:lpstr>
      <vt:lpstr>History</vt:lpstr>
      <vt:lpstr>APL</vt:lpstr>
      <vt:lpstr>APL</vt:lpstr>
      <vt:lpstr>APL</vt:lpstr>
      <vt:lpstr>APL</vt:lpstr>
      <vt:lpstr>APL</vt:lpstr>
      <vt:lpstr>APL</vt:lpstr>
      <vt:lpstr>APL</vt:lpstr>
      <vt:lpstr>Problem</vt:lpstr>
      <vt:lpstr>Problem</vt:lpstr>
      <vt:lpstr>Problem</vt:lpstr>
      <vt:lpstr>Problem</vt:lpstr>
      <vt:lpstr>Problem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Design Iteration</vt:lpstr>
      <vt:lpstr>Specification</vt:lpstr>
      <vt:lpstr>Specification</vt:lpstr>
      <vt:lpstr>Specification</vt:lpstr>
      <vt:lpstr>Specification</vt:lpstr>
      <vt:lpstr>Implementation</vt:lpstr>
      <vt:lpstr>Implementation</vt:lpstr>
      <vt:lpstr>Implementation</vt:lpstr>
      <vt:lpstr>Standardisation?</vt:lpstr>
      <vt:lpstr>Standardisation?</vt:lpstr>
      <vt:lpstr>PowerPoint Presentation</vt:lpstr>
      <vt:lpstr>Take-aways?</vt:lpstr>
      <vt:lpstr>Want more APL?</vt:lpstr>
      <vt:lpstr>Recap Resources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Adám Brudzewsky</cp:lastModifiedBy>
  <cp:revision>250</cp:revision>
  <dcterms:created xsi:type="dcterms:W3CDTF">2019-07-25T11:46:05Z</dcterms:created>
  <dcterms:modified xsi:type="dcterms:W3CDTF">2025-07-04T09:54:42Z</dcterms:modified>
</cp:coreProperties>
</file>