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2" r:id="rId2"/>
    <p:sldId id="263" r:id="rId3"/>
    <p:sldId id="377" r:id="rId4"/>
    <p:sldId id="265" r:id="rId5"/>
    <p:sldId id="379" r:id="rId6"/>
    <p:sldId id="264" r:id="rId7"/>
    <p:sldId id="374" r:id="rId8"/>
    <p:sldId id="373" r:id="rId9"/>
    <p:sldId id="372" r:id="rId10"/>
    <p:sldId id="375" r:id="rId11"/>
    <p:sldId id="266" r:id="rId12"/>
    <p:sldId id="270" r:id="rId13"/>
    <p:sldId id="271" r:id="rId14"/>
    <p:sldId id="272" r:id="rId15"/>
    <p:sldId id="273" r:id="rId16"/>
    <p:sldId id="274" r:id="rId17"/>
    <p:sldId id="275" r:id="rId18"/>
    <p:sldId id="281" r:id="rId19"/>
    <p:sldId id="282" r:id="rId20"/>
    <p:sldId id="371" r:id="rId21"/>
    <p:sldId id="277" r:id="rId22"/>
    <p:sldId id="280" r:id="rId23"/>
    <p:sldId id="279" r:id="rId24"/>
    <p:sldId id="283" r:id="rId25"/>
    <p:sldId id="384" r:id="rId26"/>
    <p:sldId id="385" r:id="rId27"/>
    <p:sldId id="383" r:id="rId28"/>
    <p:sldId id="370" r:id="rId29"/>
    <p:sldId id="381" r:id="rId30"/>
    <p:sldId id="382" r:id="rId31"/>
  </p:sldIdLst>
  <p:sldSz cx="9144000" cy="5143500" type="screen16x9"/>
  <p:notesSz cx="6858000" cy="9144000"/>
  <p:embeddedFontLst>
    <p:embeddedFont>
      <p:font typeface="APL333" panose="020B0700000202000203" pitchFamily="34" charset="0"/>
      <p:regular r:id="rId34"/>
    </p:embeddedFont>
    <p:embeddedFont>
      <p:font typeface="APL385 Unicode" panose="020B0709000202000203" pitchFamily="49" charset="0"/>
      <p:regular r:id="rId35"/>
    </p:embeddedFont>
    <p:embeddedFont>
      <p:font typeface="APL386 Unicode" panose="020B0709000202000203" pitchFamily="50" charset="0"/>
      <p:regular r:id="rId36"/>
    </p:embeddedFont>
    <p:embeddedFont>
      <p:font typeface="Calibri" panose="020F0502020204030204" pitchFamily="34" charset="0"/>
      <p:regular r:id="rId35"/>
      <p:bold r:id="rId35"/>
      <p:italic r:id="rId35"/>
      <p:boldItalic r:id="rId35"/>
    </p:embeddedFont>
    <p:embeddedFont>
      <p:font typeface="Sarabun" panose="00000500000000000000" pitchFamily="2" charset="-34"/>
      <p:regular r:id="rId37"/>
      <p:bold r:id="rId38"/>
      <p:italic r:id="rId39"/>
      <p:boldItalic r:id="rId40"/>
    </p:embeddedFont>
    <p:embeddedFont>
      <p:font typeface="Wingdings 2" panose="05020102010507070707" pitchFamily="18" charset="2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D8F"/>
    <a:srgbClr val="3B475E"/>
    <a:srgbClr val="ED7F00"/>
    <a:srgbClr val="FDFDF5"/>
    <a:srgbClr val="F6F6D9"/>
    <a:srgbClr val="BBB5D6"/>
    <a:srgbClr val="928ABD"/>
    <a:srgbClr val="373535"/>
    <a:srgbClr val="FFFFFF"/>
    <a:srgbClr val="EC7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5508" autoAdjust="0"/>
  </p:normalViewPr>
  <p:slideViewPr>
    <p:cSldViewPr snapToGrid="0">
      <p:cViewPr>
        <p:scale>
          <a:sx n="100" d="100"/>
          <a:sy n="100" d="100"/>
        </p:scale>
        <p:origin x="672" y="7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5.fntdata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3.fntdata"/><Relationship Id="rId40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NUL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07/06/2022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07/06/2022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92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981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216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47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24" name="Picture 2" descr="C:\Users\fiona\Desktop\Computer.png">
            <a:extLst>
              <a:ext uri="{FF2B5EF4-FFF2-40B4-BE49-F238E27FC236}">
                <a16:creationId xmlns:a16="http://schemas.microsoft.com/office/drawing/2014/main" id="{F22D7D76-1350-4D18-B964-2F5D328CA8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933902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16F512E2-31FF-4B40-A876-99A0126F24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195403"/>
            <a:ext cx="8363272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  <a:endParaRPr lang="en-GB" dirty="0"/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03235149-6E0E-4785-AA0A-DAACC2C033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3528" y="401463"/>
            <a:ext cx="8363272" cy="684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816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264925"/>
            <a:ext cx="2127975" cy="3242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/>
            </a:lvl1pPr>
            <a:lvl2pPr>
              <a:spcBef>
                <a:spcPts val="0"/>
              </a:spcBef>
              <a:buClr>
                <a:srgbClr val="FFA336"/>
              </a:buClr>
              <a:defRPr/>
            </a:lvl2pPr>
            <a:lvl3pPr>
              <a:spcBef>
                <a:spcPts val="0"/>
              </a:spcBef>
              <a:buClr>
                <a:srgbClr val="FFA336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3CC7BCE-4ADF-4981-A51C-337EB4EACDF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7F951AB8-DA79-4083-BFE2-5D3BD28F0EF3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50CC00C7-834C-4ECD-A8A3-E409D29ECB59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9B8FD49-8E58-4EE8-BE57-8B874BC46CA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1600" dirty="0">
                <a:solidFill>
                  <a:srgbClr val="928ABD"/>
                </a:solidFill>
                <a:latin typeface="Sarabun" panose="00000500000000000000" pitchFamily="2" charset="-34"/>
              </a:rPr>
              <a:t>User-Defined Operators</a:t>
            </a: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smtClean="0">
                <a:solidFill>
                  <a:srgbClr val="ED7F00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dirty="0">
              <a:solidFill>
                <a:srgbClr val="ED7F00"/>
              </a:solidFill>
              <a:latin typeface="Sarabun" panose="00000500000000000000" pitchFamily="2" charset="-34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0F2AA1-2116-4182-A569-DA54ACB2CADA}"/>
              </a:ext>
            </a:extLst>
          </p:cNvPr>
          <p:cNvCxnSpPr>
            <a:cxnSpLocks/>
          </p:cNvCxnSpPr>
          <p:nvPr userDrawn="1"/>
        </p:nvCxnSpPr>
        <p:spPr>
          <a:xfrm>
            <a:off x="0" y="4700093"/>
            <a:ext cx="9144000" cy="0"/>
          </a:xfrm>
          <a:prstGeom prst="line">
            <a:avLst/>
          </a:prstGeom>
          <a:ln w="28575">
            <a:solidFill>
              <a:srgbClr val="928A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rapezoid 7">
            <a:extLst>
              <a:ext uri="{FF2B5EF4-FFF2-40B4-BE49-F238E27FC236}">
                <a16:creationId xmlns:a16="http://schemas.microsoft.com/office/drawing/2014/main" id="{39DA3E42-AD70-4871-956F-998FEA10B7D9}"/>
              </a:ext>
            </a:extLst>
          </p:cNvPr>
          <p:cNvSpPr/>
          <p:nvPr userDrawn="1"/>
        </p:nvSpPr>
        <p:spPr>
          <a:xfrm flipH="1">
            <a:off x="8388419" y="4663185"/>
            <a:ext cx="361579" cy="76197"/>
          </a:xfrm>
          <a:custGeom>
            <a:avLst/>
            <a:gdLst>
              <a:gd name="connsiteX0" fmla="*/ 0 w 250849"/>
              <a:gd name="connsiteY0" fmla="*/ 128586 h 128586"/>
              <a:gd name="connsiteX1" fmla="*/ 70247 w 250849"/>
              <a:gd name="connsiteY1" fmla="*/ 0 h 128586"/>
              <a:gd name="connsiteX2" fmla="*/ 180602 w 250849"/>
              <a:gd name="connsiteY2" fmla="*/ 0 h 128586"/>
              <a:gd name="connsiteX3" fmla="*/ 250849 w 250849"/>
              <a:gd name="connsiteY3" fmla="*/ 128586 h 128586"/>
              <a:gd name="connsiteX4" fmla="*/ 0 w 250849"/>
              <a:gd name="connsiteY4" fmla="*/ 128586 h 128586"/>
              <a:gd name="connsiteX0" fmla="*/ 13097 w 263946"/>
              <a:gd name="connsiteY0" fmla="*/ 128586 h 128586"/>
              <a:gd name="connsiteX1" fmla="*/ 0 w 263946"/>
              <a:gd name="connsiteY1" fmla="*/ 38100 h 128586"/>
              <a:gd name="connsiteX2" fmla="*/ 193699 w 263946"/>
              <a:gd name="connsiteY2" fmla="*/ 0 h 128586"/>
              <a:gd name="connsiteX3" fmla="*/ 263946 w 263946"/>
              <a:gd name="connsiteY3" fmla="*/ 128586 h 128586"/>
              <a:gd name="connsiteX4" fmla="*/ 13097 w 263946"/>
              <a:gd name="connsiteY4" fmla="*/ 128586 h 128586"/>
              <a:gd name="connsiteX0" fmla="*/ 13097 w 263946"/>
              <a:gd name="connsiteY0" fmla="*/ 100011 h 100011"/>
              <a:gd name="connsiteX1" fmla="*/ 0 w 263946"/>
              <a:gd name="connsiteY1" fmla="*/ 9525 h 100011"/>
              <a:gd name="connsiteX2" fmla="*/ 241324 w 263946"/>
              <a:gd name="connsiteY2" fmla="*/ 0 h 100011"/>
              <a:gd name="connsiteX3" fmla="*/ 263946 w 263946"/>
              <a:gd name="connsiteY3" fmla="*/ 100011 h 100011"/>
              <a:gd name="connsiteX4" fmla="*/ 13097 w 263946"/>
              <a:gd name="connsiteY4" fmla="*/ 100011 h 100011"/>
              <a:gd name="connsiteX0" fmla="*/ 13097 w 268709"/>
              <a:gd name="connsiteY0" fmla="*/ 100011 h 100011"/>
              <a:gd name="connsiteX1" fmla="*/ 0 w 268709"/>
              <a:gd name="connsiteY1" fmla="*/ 9525 h 100011"/>
              <a:gd name="connsiteX2" fmla="*/ 241324 w 268709"/>
              <a:gd name="connsiteY2" fmla="*/ 0 h 100011"/>
              <a:gd name="connsiteX3" fmla="*/ 268709 w 268709"/>
              <a:gd name="connsiteY3" fmla="*/ 52386 h 100011"/>
              <a:gd name="connsiteX4" fmla="*/ 13097 w 268709"/>
              <a:gd name="connsiteY4" fmla="*/ 100011 h 100011"/>
              <a:gd name="connsiteX0" fmla="*/ 89297 w 268709"/>
              <a:gd name="connsiteY0" fmla="*/ 57149 h 57149"/>
              <a:gd name="connsiteX1" fmla="*/ 0 w 268709"/>
              <a:gd name="connsiteY1" fmla="*/ 9525 h 57149"/>
              <a:gd name="connsiteX2" fmla="*/ 241324 w 268709"/>
              <a:gd name="connsiteY2" fmla="*/ 0 h 57149"/>
              <a:gd name="connsiteX3" fmla="*/ 268709 w 268709"/>
              <a:gd name="connsiteY3" fmla="*/ 52386 h 57149"/>
              <a:gd name="connsiteX4" fmla="*/ 89297 w 268709"/>
              <a:gd name="connsiteY4" fmla="*/ 57149 h 57149"/>
              <a:gd name="connsiteX0" fmla="*/ 89297 w 259184"/>
              <a:gd name="connsiteY0" fmla="*/ 57149 h 57149"/>
              <a:gd name="connsiteX1" fmla="*/ 0 w 259184"/>
              <a:gd name="connsiteY1" fmla="*/ 9525 h 57149"/>
              <a:gd name="connsiteX2" fmla="*/ 241324 w 259184"/>
              <a:gd name="connsiteY2" fmla="*/ 0 h 57149"/>
              <a:gd name="connsiteX3" fmla="*/ 259184 w 259184"/>
              <a:gd name="connsiteY3" fmla="*/ 54767 h 57149"/>
              <a:gd name="connsiteX4" fmla="*/ 89297 w 259184"/>
              <a:gd name="connsiteY4" fmla="*/ 57149 h 57149"/>
              <a:gd name="connsiteX0" fmla="*/ 86916 w 256803"/>
              <a:gd name="connsiteY0" fmla="*/ 57149 h 57149"/>
              <a:gd name="connsiteX1" fmla="*/ 0 w 256803"/>
              <a:gd name="connsiteY1" fmla="*/ 14287 h 57149"/>
              <a:gd name="connsiteX2" fmla="*/ 238943 w 256803"/>
              <a:gd name="connsiteY2" fmla="*/ 0 h 57149"/>
              <a:gd name="connsiteX3" fmla="*/ 256803 w 256803"/>
              <a:gd name="connsiteY3" fmla="*/ 54767 h 57149"/>
              <a:gd name="connsiteX4" fmla="*/ 86916 w 256803"/>
              <a:gd name="connsiteY4" fmla="*/ 57149 h 57149"/>
              <a:gd name="connsiteX0" fmla="*/ 86916 w 256803"/>
              <a:gd name="connsiteY0" fmla="*/ 42862 h 42862"/>
              <a:gd name="connsiteX1" fmla="*/ 0 w 256803"/>
              <a:gd name="connsiteY1" fmla="*/ 0 h 42862"/>
              <a:gd name="connsiteX2" fmla="*/ 241325 w 256803"/>
              <a:gd name="connsiteY2" fmla="*/ 1 h 42862"/>
              <a:gd name="connsiteX3" fmla="*/ 256803 w 256803"/>
              <a:gd name="connsiteY3" fmla="*/ 40480 h 42862"/>
              <a:gd name="connsiteX4" fmla="*/ 86916 w 256803"/>
              <a:gd name="connsiteY4" fmla="*/ 42862 h 42862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8469 w 263947"/>
              <a:gd name="connsiteY2" fmla="*/ 2382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6087 w 263947"/>
              <a:gd name="connsiteY2" fmla="*/ 1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94060 w 252041"/>
              <a:gd name="connsiteY4" fmla="*/ 45243 h 45243"/>
              <a:gd name="connsiteX0" fmla="*/ 77391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77391 w 252041"/>
              <a:gd name="connsiteY4" fmla="*/ 45243 h 45243"/>
              <a:gd name="connsiteX0" fmla="*/ 77391 w 261566"/>
              <a:gd name="connsiteY0" fmla="*/ 45243 h 45243"/>
              <a:gd name="connsiteX1" fmla="*/ 0 w 261566"/>
              <a:gd name="connsiteY1" fmla="*/ 0 h 45243"/>
              <a:gd name="connsiteX2" fmla="*/ 246087 w 261566"/>
              <a:gd name="connsiteY2" fmla="*/ 1 h 45243"/>
              <a:gd name="connsiteX3" fmla="*/ 261566 w 261566"/>
              <a:gd name="connsiteY3" fmla="*/ 42861 h 45243"/>
              <a:gd name="connsiteX4" fmla="*/ 77391 w 261566"/>
              <a:gd name="connsiteY4" fmla="*/ 45243 h 45243"/>
              <a:gd name="connsiteX0" fmla="*/ 129779 w 313954"/>
              <a:gd name="connsiteY0" fmla="*/ 52387 h 52387"/>
              <a:gd name="connsiteX1" fmla="*/ 0 w 313954"/>
              <a:gd name="connsiteY1" fmla="*/ 0 h 52387"/>
              <a:gd name="connsiteX2" fmla="*/ 298475 w 313954"/>
              <a:gd name="connsiteY2" fmla="*/ 7145 h 52387"/>
              <a:gd name="connsiteX3" fmla="*/ 313954 w 313954"/>
              <a:gd name="connsiteY3" fmla="*/ 50005 h 52387"/>
              <a:gd name="connsiteX4" fmla="*/ 129779 w 313954"/>
              <a:gd name="connsiteY4" fmla="*/ 52387 h 52387"/>
              <a:gd name="connsiteX0" fmla="*/ 101204 w 313954"/>
              <a:gd name="connsiteY0" fmla="*/ 59531 h 59531"/>
              <a:gd name="connsiteX1" fmla="*/ 0 w 313954"/>
              <a:gd name="connsiteY1" fmla="*/ 0 h 59531"/>
              <a:gd name="connsiteX2" fmla="*/ 298475 w 313954"/>
              <a:gd name="connsiteY2" fmla="*/ 7145 h 59531"/>
              <a:gd name="connsiteX3" fmla="*/ 313954 w 313954"/>
              <a:gd name="connsiteY3" fmla="*/ 50005 h 59531"/>
              <a:gd name="connsiteX4" fmla="*/ 101204 w 313954"/>
              <a:gd name="connsiteY4" fmla="*/ 59531 h 59531"/>
              <a:gd name="connsiteX0" fmla="*/ 117872 w 330622"/>
              <a:gd name="connsiteY0" fmla="*/ 59531 h 59531"/>
              <a:gd name="connsiteX1" fmla="*/ 0 w 330622"/>
              <a:gd name="connsiteY1" fmla="*/ 0 h 59531"/>
              <a:gd name="connsiteX2" fmla="*/ 315143 w 330622"/>
              <a:gd name="connsiteY2" fmla="*/ 7145 h 59531"/>
              <a:gd name="connsiteX3" fmla="*/ 330622 w 330622"/>
              <a:gd name="connsiteY3" fmla="*/ 50005 h 59531"/>
              <a:gd name="connsiteX4" fmla="*/ 117872 w 330622"/>
              <a:gd name="connsiteY4" fmla="*/ 59531 h 59531"/>
              <a:gd name="connsiteX0" fmla="*/ 96441 w 330622"/>
              <a:gd name="connsiteY0" fmla="*/ 57149 h 57149"/>
              <a:gd name="connsiteX1" fmla="*/ 0 w 330622"/>
              <a:gd name="connsiteY1" fmla="*/ 0 h 57149"/>
              <a:gd name="connsiteX2" fmla="*/ 315143 w 330622"/>
              <a:gd name="connsiteY2" fmla="*/ 7145 h 57149"/>
              <a:gd name="connsiteX3" fmla="*/ 330622 w 330622"/>
              <a:gd name="connsiteY3" fmla="*/ 50005 h 57149"/>
              <a:gd name="connsiteX4" fmla="*/ 96441 w 330622"/>
              <a:gd name="connsiteY4" fmla="*/ 57149 h 57149"/>
              <a:gd name="connsiteX0" fmla="*/ 96441 w 366341"/>
              <a:gd name="connsiteY0" fmla="*/ 57149 h 69055"/>
              <a:gd name="connsiteX1" fmla="*/ 0 w 366341"/>
              <a:gd name="connsiteY1" fmla="*/ 0 h 69055"/>
              <a:gd name="connsiteX2" fmla="*/ 315143 w 366341"/>
              <a:gd name="connsiteY2" fmla="*/ 7145 h 69055"/>
              <a:gd name="connsiteX3" fmla="*/ 366341 w 366341"/>
              <a:gd name="connsiteY3" fmla="*/ 69055 h 69055"/>
              <a:gd name="connsiteX4" fmla="*/ 96441 w 366341"/>
              <a:gd name="connsiteY4" fmla="*/ 57149 h 69055"/>
              <a:gd name="connsiteX0" fmla="*/ 96441 w 366341"/>
              <a:gd name="connsiteY0" fmla="*/ 73816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96441 w 366341"/>
              <a:gd name="connsiteY4" fmla="*/ 73816 h 85722"/>
              <a:gd name="connsiteX0" fmla="*/ 134541 w 366341"/>
              <a:gd name="connsiteY0" fmla="*/ 85722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134541 w 366341"/>
              <a:gd name="connsiteY4" fmla="*/ 85722 h 85722"/>
              <a:gd name="connsiteX0" fmla="*/ 117872 w 349672"/>
              <a:gd name="connsiteY0" fmla="*/ 85722 h 85722"/>
              <a:gd name="connsiteX1" fmla="*/ 0 w 349672"/>
              <a:gd name="connsiteY1" fmla="*/ 16667 h 85722"/>
              <a:gd name="connsiteX2" fmla="*/ 319905 w 349672"/>
              <a:gd name="connsiteY2" fmla="*/ 0 h 85722"/>
              <a:gd name="connsiteX3" fmla="*/ 349672 w 349672"/>
              <a:gd name="connsiteY3" fmla="*/ 85722 h 85722"/>
              <a:gd name="connsiteX4" fmla="*/ 117872 w 349672"/>
              <a:gd name="connsiteY4" fmla="*/ 85722 h 85722"/>
              <a:gd name="connsiteX0" fmla="*/ 127397 w 359197"/>
              <a:gd name="connsiteY0" fmla="*/ 85722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27397 w 359197"/>
              <a:gd name="connsiteY4" fmla="*/ 85722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41337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38956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1579"/>
              <a:gd name="connsiteY0" fmla="*/ 83341 h 85722"/>
              <a:gd name="connsiteX1" fmla="*/ 0 w 361579"/>
              <a:gd name="connsiteY1" fmla="*/ 16667 h 85722"/>
              <a:gd name="connsiteX2" fmla="*/ 338956 w 361579"/>
              <a:gd name="connsiteY2" fmla="*/ 0 h 85722"/>
              <a:gd name="connsiteX3" fmla="*/ 361579 w 361579"/>
              <a:gd name="connsiteY3" fmla="*/ 85722 h 85722"/>
              <a:gd name="connsiteX4" fmla="*/ 108347 w 361579"/>
              <a:gd name="connsiteY4" fmla="*/ 83341 h 85722"/>
              <a:gd name="connsiteX0" fmla="*/ 108347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08347 w 361579"/>
              <a:gd name="connsiteY4" fmla="*/ 73816 h 76197"/>
              <a:gd name="connsiteX0" fmla="*/ 120253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20253 w 361579"/>
              <a:gd name="connsiteY4" fmla="*/ 73816 h 7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579" h="76197">
                <a:moveTo>
                  <a:pt x="120253" y="73816"/>
                </a:moveTo>
                <a:lnTo>
                  <a:pt x="0" y="7142"/>
                </a:lnTo>
                <a:lnTo>
                  <a:pt x="334194" y="0"/>
                </a:lnTo>
                <a:lnTo>
                  <a:pt x="361579" y="76197"/>
                </a:lnTo>
                <a:lnTo>
                  <a:pt x="120253" y="73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10" name="Trapezoid 7">
            <a:extLst>
              <a:ext uri="{FF2B5EF4-FFF2-40B4-BE49-F238E27FC236}">
                <a16:creationId xmlns:a16="http://schemas.microsoft.com/office/drawing/2014/main" id="{49FF7BEB-831B-42DA-9D92-B7D3AB259A88}"/>
              </a:ext>
            </a:extLst>
          </p:cNvPr>
          <p:cNvSpPr/>
          <p:nvPr userDrawn="1"/>
        </p:nvSpPr>
        <p:spPr>
          <a:xfrm>
            <a:off x="7996302" y="4663185"/>
            <a:ext cx="361579" cy="76197"/>
          </a:xfrm>
          <a:custGeom>
            <a:avLst/>
            <a:gdLst>
              <a:gd name="connsiteX0" fmla="*/ 0 w 250849"/>
              <a:gd name="connsiteY0" fmla="*/ 128586 h 128586"/>
              <a:gd name="connsiteX1" fmla="*/ 70247 w 250849"/>
              <a:gd name="connsiteY1" fmla="*/ 0 h 128586"/>
              <a:gd name="connsiteX2" fmla="*/ 180602 w 250849"/>
              <a:gd name="connsiteY2" fmla="*/ 0 h 128586"/>
              <a:gd name="connsiteX3" fmla="*/ 250849 w 250849"/>
              <a:gd name="connsiteY3" fmla="*/ 128586 h 128586"/>
              <a:gd name="connsiteX4" fmla="*/ 0 w 250849"/>
              <a:gd name="connsiteY4" fmla="*/ 128586 h 128586"/>
              <a:gd name="connsiteX0" fmla="*/ 13097 w 263946"/>
              <a:gd name="connsiteY0" fmla="*/ 128586 h 128586"/>
              <a:gd name="connsiteX1" fmla="*/ 0 w 263946"/>
              <a:gd name="connsiteY1" fmla="*/ 38100 h 128586"/>
              <a:gd name="connsiteX2" fmla="*/ 193699 w 263946"/>
              <a:gd name="connsiteY2" fmla="*/ 0 h 128586"/>
              <a:gd name="connsiteX3" fmla="*/ 263946 w 263946"/>
              <a:gd name="connsiteY3" fmla="*/ 128586 h 128586"/>
              <a:gd name="connsiteX4" fmla="*/ 13097 w 263946"/>
              <a:gd name="connsiteY4" fmla="*/ 128586 h 128586"/>
              <a:gd name="connsiteX0" fmla="*/ 13097 w 263946"/>
              <a:gd name="connsiteY0" fmla="*/ 100011 h 100011"/>
              <a:gd name="connsiteX1" fmla="*/ 0 w 263946"/>
              <a:gd name="connsiteY1" fmla="*/ 9525 h 100011"/>
              <a:gd name="connsiteX2" fmla="*/ 241324 w 263946"/>
              <a:gd name="connsiteY2" fmla="*/ 0 h 100011"/>
              <a:gd name="connsiteX3" fmla="*/ 263946 w 263946"/>
              <a:gd name="connsiteY3" fmla="*/ 100011 h 100011"/>
              <a:gd name="connsiteX4" fmla="*/ 13097 w 263946"/>
              <a:gd name="connsiteY4" fmla="*/ 100011 h 100011"/>
              <a:gd name="connsiteX0" fmla="*/ 13097 w 268709"/>
              <a:gd name="connsiteY0" fmla="*/ 100011 h 100011"/>
              <a:gd name="connsiteX1" fmla="*/ 0 w 268709"/>
              <a:gd name="connsiteY1" fmla="*/ 9525 h 100011"/>
              <a:gd name="connsiteX2" fmla="*/ 241324 w 268709"/>
              <a:gd name="connsiteY2" fmla="*/ 0 h 100011"/>
              <a:gd name="connsiteX3" fmla="*/ 268709 w 268709"/>
              <a:gd name="connsiteY3" fmla="*/ 52386 h 100011"/>
              <a:gd name="connsiteX4" fmla="*/ 13097 w 268709"/>
              <a:gd name="connsiteY4" fmla="*/ 100011 h 100011"/>
              <a:gd name="connsiteX0" fmla="*/ 89297 w 268709"/>
              <a:gd name="connsiteY0" fmla="*/ 57149 h 57149"/>
              <a:gd name="connsiteX1" fmla="*/ 0 w 268709"/>
              <a:gd name="connsiteY1" fmla="*/ 9525 h 57149"/>
              <a:gd name="connsiteX2" fmla="*/ 241324 w 268709"/>
              <a:gd name="connsiteY2" fmla="*/ 0 h 57149"/>
              <a:gd name="connsiteX3" fmla="*/ 268709 w 268709"/>
              <a:gd name="connsiteY3" fmla="*/ 52386 h 57149"/>
              <a:gd name="connsiteX4" fmla="*/ 89297 w 268709"/>
              <a:gd name="connsiteY4" fmla="*/ 57149 h 57149"/>
              <a:gd name="connsiteX0" fmla="*/ 89297 w 259184"/>
              <a:gd name="connsiteY0" fmla="*/ 57149 h 57149"/>
              <a:gd name="connsiteX1" fmla="*/ 0 w 259184"/>
              <a:gd name="connsiteY1" fmla="*/ 9525 h 57149"/>
              <a:gd name="connsiteX2" fmla="*/ 241324 w 259184"/>
              <a:gd name="connsiteY2" fmla="*/ 0 h 57149"/>
              <a:gd name="connsiteX3" fmla="*/ 259184 w 259184"/>
              <a:gd name="connsiteY3" fmla="*/ 54767 h 57149"/>
              <a:gd name="connsiteX4" fmla="*/ 89297 w 259184"/>
              <a:gd name="connsiteY4" fmla="*/ 57149 h 57149"/>
              <a:gd name="connsiteX0" fmla="*/ 86916 w 256803"/>
              <a:gd name="connsiteY0" fmla="*/ 57149 h 57149"/>
              <a:gd name="connsiteX1" fmla="*/ 0 w 256803"/>
              <a:gd name="connsiteY1" fmla="*/ 14287 h 57149"/>
              <a:gd name="connsiteX2" fmla="*/ 238943 w 256803"/>
              <a:gd name="connsiteY2" fmla="*/ 0 h 57149"/>
              <a:gd name="connsiteX3" fmla="*/ 256803 w 256803"/>
              <a:gd name="connsiteY3" fmla="*/ 54767 h 57149"/>
              <a:gd name="connsiteX4" fmla="*/ 86916 w 256803"/>
              <a:gd name="connsiteY4" fmla="*/ 57149 h 57149"/>
              <a:gd name="connsiteX0" fmla="*/ 86916 w 256803"/>
              <a:gd name="connsiteY0" fmla="*/ 42862 h 42862"/>
              <a:gd name="connsiteX1" fmla="*/ 0 w 256803"/>
              <a:gd name="connsiteY1" fmla="*/ 0 h 42862"/>
              <a:gd name="connsiteX2" fmla="*/ 241325 w 256803"/>
              <a:gd name="connsiteY2" fmla="*/ 1 h 42862"/>
              <a:gd name="connsiteX3" fmla="*/ 256803 w 256803"/>
              <a:gd name="connsiteY3" fmla="*/ 40480 h 42862"/>
              <a:gd name="connsiteX4" fmla="*/ 86916 w 256803"/>
              <a:gd name="connsiteY4" fmla="*/ 42862 h 42862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8469 w 263947"/>
              <a:gd name="connsiteY2" fmla="*/ 2382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6087 w 263947"/>
              <a:gd name="connsiteY2" fmla="*/ 1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94060 w 252041"/>
              <a:gd name="connsiteY4" fmla="*/ 45243 h 45243"/>
              <a:gd name="connsiteX0" fmla="*/ 77391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77391 w 252041"/>
              <a:gd name="connsiteY4" fmla="*/ 45243 h 45243"/>
              <a:gd name="connsiteX0" fmla="*/ 77391 w 261566"/>
              <a:gd name="connsiteY0" fmla="*/ 45243 h 45243"/>
              <a:gd name="connsiteX1" fmla="*/ 0 w 261566"/>
              <a:gd name="connsiteY1" fmla="*/ 0 h 45243"/>
              <a:gd name="connsiteX2" fmla="*/ 246087 w 261566"/>
              <a:gd name="connsiteY2" fmla="*/ 1 h 45243"/>
              <a:gd name="connsiteX3" fmla="*/ 261566 w 261566"/>
              <a:gd name="connsiteY3" fmla="*/ 42861 h 45243"/>
              <a:gd name="connsiteX4" fmla="*/ 77391 w 261566"/>
              <a:gd name="connsiteY4" fmla="*/ 45243 h 45243"/>
              <a:gd name="connsiteX0" fmla="*/ 129779 w 313954"/>
              <a:gd name="connsiteY0" fmla="*/ 52387 h 52387"/>
              <a:gd name="connsiteX1" fmla="*/ 0 w 313954"/>
              <a:gd name="connsiteY1" fmla="*/ 0 h 52387"/>
              <a:gd name="connsiteX2" fmla="*/ 298475 w 313954"/>
              <a:gd name="connsiteY2" fmla="*/ 7145 h 52387"/>
              <a:gd name="connsiteX3" fmla="*/ 313954 w 313954"/>
              <a:gd name="connsiteY3" fmla="*/ 50005 h 52387"/>
              <a:gd name="connsiteX4" fmla="*/ 129779 w 313954"/>
              <a:gd name="connsiteY4" fmla="*/ 52387 h 52387"/>
              <a:gd name="connsiteX0" fmla="*/ 101204 w 313954"/>
              <a:gd name="connsiteY0" fmla="*/ 59531 h 59531"/>
              <a:gd name="connsiteX1" fmla="*/ 0 w 313954"/>
              <a:gd name="connsiteY1" fmla="*/ 0 h 59531"/>
              <a:gd name="connsiteX2" fmla="*/ 298475 w 313954"/>
              <a:gd name="connsiteY2" fmla="*/ 7145 h 59531"/>
              <a:gd name="connsiteX3" fmla="*/ 313954 w 313954"/>
              <a:gd name="connsiteY3" fmla="*/ 50005 h 59531"/>
              <a:gd name="connsiteX4" fmla="*/ 101204 w 313954"/>
              <a:gd name="connsiteY4" fmla="*/ 59531 h 59531"/>
              <a:gd name="connsiteX0" fmla="*/ 117872 w 330622"/>
              <a:gd name="connsiteY0" fmla="*/ 59531 h 59531"/>
              <a:gd name="connsiteX1" fmla="*/ 0 w 330622"/>
              <a:gd name="connsiteY1" fmla="*/ 0 h 59531"/>
              <a:gd name="connsiteX2" fmla="*/ 315143 w 330622"/>
              <a:gd name="connsiteY2" fmla="*/ 7145 h 59531"/>
              <a:gd name="connsiteX3" fmla="*/ 330622 w 330622"/>
              <a:gd name="connsiteY3" fmla="*/ 50005 h 59531"/>
              <a:gd name="connsiteX4" fmla="*/ 117872 w 330622"/>
              <a:gd name="connsiteY4" fmla="*/ 59531 h 59531"/>
              <a:gd name="connsiteX0" fmla="*/ 96441 w 330622"/>
              <a:gd name="connsiteY0" fmla="*/ 57149 h 57149"/>
              <a:gd name="connsiteX1" fmla="*/ 0 w 330622"/>
              <a:gd name="connsiteY1" fmla="*/ 0 h 57149"/>
              <a:gd name="connsiteX2" fmla="*/ 315143 w 330622"/>
              <a:gd name="connsiteY2" fmla="*/ 7145 h 57149"/>
              <a:gd name="connsiteX3" fmla="*/ 330622 w 330622"/>
              <a:gd name="connsiteY3" fmla="*/ 50005 h 57149"/>
              <a:gd name="connsiteX4" fmla="*/ 96441 w 330622"/>
              <a:gd name="connsiteY4" fmla="*/ 57149 h 57149"/>
              <a:gd name="connsiteX0" fmla="*/ 96441 w 366341"/>
              <a:gd name="connsiteY0" fmla="*/ 57149 h 69055"/>
              <a:gd name="connsiteX1" fmla="*/ 0 w 366341"/>
              <a:gd name="connsiteY1" fmla="*/ 0 h 69055"/>
              <a:gd name="connsiteX2" fmla="*/ 315143 w 366341"/>
              <a:gd name="connsiteY2" fmla="*/ 7145 h 69055"/>
              <a:gd name="connsiteX3" fmla="*/ 366341 w 366341"/>
              <a:gd name="connsiteY3" fmla="*/ 69055 h 69055"/>
              <a:gd name="connsiteX4" fmla="*/ 96441 w 366341"/>
              <a:gd name="connsiteY4" fmla="*/ 57149 h 69055"/>
              <a:gd name="connsiteX0" fmla="*/ 96441 w 366341"/>
              <a:gd name="connsiteY0" fmla="*/ 73816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96441 w 366341"/>
              <a:gd name="connsiteY4" fmla="*/ 73816 h 85722"/>
              <a:gd name="connsiteX0" fmla="*/ 134541 w 366341"/>
              <a:gd name="connsiteY0" fmla="*/ 85722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134541 w 366341"/>
              <a:gd name="connsiteY4" fmla="*/ 85722 h 85722"/>
              <a:gd name="connsiteX0" fmla="*/ 117872 w 349672"/>
              <a:gd name="connsiteY0" fmla="*/ 85722 h 85722"/>
              <a:gd name="connsiteX1" fmla="*/ 0 w 349672"/>
              <a:gd name="connsiteY1" fmla="*/ 16667 h 85722"/>
              <a:gd name="connsiteX2" fmla="*/ 319905 w 349672"/>
              <a:gd name="connsiteY2" fmla="*/ 0 h 85722"/>
              <a:gd name="connsiteX3" fmla="*/ 349672 w 349672"/>
              <a:gd name="connsiteY3" fmla="*/ 85722 h 85722"/>
              <a:gd name="connsiteX4" fmla="*/ 117872 w 349672"/>
              <a:gd name="connsiteY4" fmla="*/ 85722 h 85722"/>
              <a:gd name="connsiteX0" fmla="*/ 127397 w 359197"/>
              <a:gd name="connsiteY0" fmla="*/ 85722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27397 w 359197"/>
              <a:gd name="connsiteY4" fmla="*/ 85722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41337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38956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1579"/>
              <a:gd name="connsiteY0" fmla="*/ 83341 h 85722"/>
              <a:gd name="connsiteX1" fmla="*/ 0 w 361579"/>
              <a:gd name="connsiteY1" fmla="*/ 16667 h 85722"/>
              <a:gd name="connsiteX2" fmla="*/ 338956 w 361579"/>
              <a:gd name="connsiteY2" fmla="*/ 0 h 85722"/>
              <a:gd name="connsiteX3" fmla="*/ 361579 w 361579"/>
              <a:gd name="connsiteY3" fmla="*/ 85722 h 85722"/>
              <a:gd name="connsiteX4" fmla="*/ 108347 w 361579"/>
              <a:gd name="connsiteY4" fmla="*/ 83341 h 85722"/>
              <a:gd name="connsiteX0" fmla="*/ 108347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08347 w 361579"/>
              <a:gd name="connsiteY4" fmla="*/ 73816 h 76197"/>
              <a:gd name="connsiteX0" fmla="*/ 120253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20253 w 361579"/>
              <a:gd name="connsiteY4" fmla="*/ 73816 h 7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579" h="76197">
                <a:moveTo>
                  <a:pt x="120253" y="73816"/>
                </a:moveTo>
                <a:lnTo>
                  <a:pt x="0" y="7142"/>
                </a:lnTo>
                <a:lnTo>
                  <a:pt x="334194" y="0"/>
                </a:lnTo>
                <a:lnTo>
                  <a:pt x="361579" y="76197"/>
                </a:lnTo>
                <a:lnTo>
                  <a:pt x="120253" y="73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1B0378C-9A27-40A4-BAEB-3AA757F036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9720" b="26095"/>
          <a:stretch/>
        </p:blipFill>
        <p:spPr>
          <a:xfrm>
            <a:off x="7693820" y="4279641"/>
            <a:ext cx="1359035" cy="67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A336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A336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A336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A336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5410B3-B5E9-461D-93AB-2C42DA621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Adám Brudzewsky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8F46C-86E0-44F1-8A54-85FDBB5601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User-Defined Operators</a:t>
            </a:r>
          </a:p>
        </p:txBody>
      </p:sp>
    </p:spTree>
    <p:extLst>
      <p:ext uri="{BB962C8B-B14F-4D97-AF65-F5344CB8AC3E}">
        <p14:creationId xmlns:p14="http://schemas.microsoft.com/office/powerpoint/2010/main" val="484133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×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</a:t>
            </a:r>
            <a:r>
              <a:rPr lang="en-GB" dirty="0">
                <a:latin typeface="APL385 Unicode" panose="020B0709000202000203" pitchFamily="49" charset="0"/>
              </a:rPr>
              <a:t>	,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\</a:t>
            </a:r>
            <a:r>
              <a:rPr lang="en-GB" dirty="0">
                <a:latin typeface="APL385 Unicode" panose="020B0709000202000203" pitchFamily="49" charset="0"/>
              </a:rPr>
              <a:t>	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⌸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∨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∧	⌊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@</a:t>
            </a:r>
            <a:r>
              <a:rPr lang="en-GB" dirty="0">
                <a:latin typeface="APL385 Unicode" panose="020B0709000202000203" pitchFamily="49" charset="0"/>
              </a:rPr>
              <a:t>×	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⍣</a:t>
            </a:r>
            <a:r>
              <a:rPr lang="en-GB" dirty="0">
                <a:latin typeface="APL385 Unicode" panose="020B0709000202000203" pitchFamily="49" charset="0"/>
              </a:rPr>
              <a:t>=	-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⍥</a:t>
            </a:r>
            <a:r>
              <a:rPr lang="en-GB" dirty="0">
                <a:latin typeface="APL385 Unicode" panose="020B0709000202000203" pitchFamily="49" charset="0"/>
              </a:rPr>
              <a:t>÷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F6B065-0259-DF01-BEA3-5A955F935D43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67525-97D3-6E43-DFB6-4D45E3F4435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7960CEF4-4FF4-093F-5986-ED083188F4DE}"/>
              </a:ext>
            </a:extLst>
          </p:cNvPr>
          <p:cNvSpPr/>
          <p:nvPr/>
        </p:nvSpPr>
        <p:spPr>
          <a:xfrm flipH="1">
            <a:off x="4775093" y="2811604"/>
            <a:ext cx="1222411" cy="801768"/>
          </a:xfrm>
          <a:prstGeom prst="borderCallout2">
            <a:avLst>
              <a:gd name="adj1" fmla="val 204"/>
              <a:gd name="adj2" fmla="val 100060"/>
              <a:gd name="adj3" fmla="val -19182"/>
              <a:gd name="adj4" fmla="val 109254"/>
              <a:gd name="adj5" fmla="val -45246"/>
              <a:gd name="adj6" fmla="val 109382"/>
            </a:avLst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function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operand</a:t>
            </a:r>
          </a:p>
        </p:txBody>
      </p:sp>
    </p:spTree>
    <p:extLst>
      <p:ext uri="{BB962C8B-B14F-4D97-AF65-F5344CB8AC3E}">
        <p14:creationId xmlns:p14="http://schemas.microsoft.com/office/powerpoint/2010/main" val="2620179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42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</a:t>
            </a:r>
            <a:r>
              <a:rPr lang="en-GB" dirty="0">
                <a:latin typeface="APL385 Unicode" panose="020B0709000202000203" pitchFamily="49" charset="0"/>
              </a:rPr>
              <a:t>	1200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⌶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⌺</a:t>
            </a:r>
            <a:r>
              <a:rPr lang="en-GB" dirty="0">
                <a:latin typeface="APL385 Unicode" panose="020B0709000202000203" pitchFamily="49" charset="0"/>
              </a:rPr>
              <a:t>3	1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GB" dirty="0">
                <a:solidFill>
                  <a:schemeClr val="tx1"/>
                </a:solidFill>
                <a:latin typeface="APL385 Unicode" panose="020B0709000202000203" pitchFamily="49" charset="0"/>
              </a:rPr>
              <a:t>+</a:t>
            </a:r>
            <a:r>
              <a:rPr lang="en-GB" dirty="0">
                <a:latin typeface="APL385 Unicode" panose="020B0709000202000203" pitchFamily="49" charset="0"/>
              </a:rPr>
              <a:t>	'Hi'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⎕</a:t>
            </a:r>
            <a:r>
              <a:rPr lang="en-GB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R</a:t>
            </a:r>
            <a:r>
              <a:rPr lang="en-GB" dirty="0" err="1">
                <a:latin typeface="APL385 Unicode" panose="020B0709000202000203" pitchFamily="49" charset="0"/>
              </a:rPr>
              <a:t>'Hello</a:t>
            </a:r>
            <a:r>
              <a:rPr lang="en-GB" dirty="0">
                <a:latin typeface="APL385 Unicode" panose="020B0709000202000203" pitchFamily="49" charset="0"/>
              </a:rPr>
              <a:t>'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C0F513-C796-153A-46E6-D72B53B215A9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0BF601-4663-92E5-16F3-B8B40748A114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3" name="Callout: Bent Line 12">
            <a:extLst>
              <a:ext uri="{FF2B5EF4-FFF2-40B4-BE49-F238E27FC236}">
                <a16:creationId xmlns:a16="http://schemas.microsoft.com/office/drawing/2014/main" id="{51580CDA-5EA4-FA41-6FA4-8E50DC7FC68E}"/>
              </a:ext>
            </a:extLst>
          </p:cNvPr>
          <p:cNvSpPr/>
          <p:nvPr/>
        </p:nvSpPr>
        <p:spPr>
          <a:xfrm flipH="1">
            <a:off x="3873393" y="2811604"/>
            <a:ext cx="1222411" cy="801768"/>
          </a:xfrm>
          <a:prstGeom prst="borderCallout2">
            <a:avLst>
              <a:gd name="adj1" fmla="val 204"/>
              <a:gd name="adj2" fmla="val 100060"/>
              <a:gd name="adj3" fmla="val -19182"/>
              <a:gd name="adj4" fmla="val 109254"/>
              <a:gd name="adj5" fmla="val -45246"/>
              <a:gd name="adj6" fmla="val 109382"/>
            </a:avLst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array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operand</a:t>
            </a:r>
          </a:p>
        </p:txBody>
      </p:sp>
    </p:spTree>
    <p:extLst>
      <p:ext uri="{BB962C8B-B14F-4D97-AF65-F5344CB8AC3E}">
        <p14:creationId xmlns:p14="http://schemas.microsoft.com/office/powerpoint/2010/main" val="259173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42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</a:t>
            </a:r>
            <a:r>
              <a:rPr lang="en-GB" dirty="0">
                <a:latin typeface="APL385 Unicode" panose="020B0709000202000203" pitchFamily="49" charset="0"/>
              </a:rPr>
              <a:t>	1200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⌶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⌺</a:t>
            </a:r>
            <a:r>
              <a:rPr lang="en-GB" dirty="0">
                <a:latin typeface="APL385 Unicode" panose="020B0709000202000203" pitchFamily="49" charset="0"/>
              </a:rPr>
              <a:t>3	1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GB" dirty="0">
                <a:solidFill>
                  <a:schemeClr val="tx1"/>
                </a:solidFill>
                <a:latin typeface="APL385 Unicode" panose="020B0709000202000203" pitchFamily="49" charset="0"/>
              </a:rPr>
              <a:t>+</a:t>
            </a:r>
            <a:r>
              <a:rPr lang="en-GB" dirty="0">
                <a:latin typeface="APL385 Unicode" panose="020B0709000202000203" pitchFamily="49" charset="0"/>
              </a:rPr>
              <a:t>	'Hi'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⎕</a:t>
            </a:r>
            <a:r>
              <a:rPr lang="en-GB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R</a:t>
            </a:r>
            <a:r>
              <a:rPr lang="en-GB" dirty="0" err="1">
                <a:latin typeface="APL385 Unicode" panose="020B0709000202000203" pitchFamily="49" charset="0"/>
              </a:rPr>
              <a:t>'Hello</a:t>
            </a:r>
            <a:r>
              <a:rPr lang="en-GB" dirty="0">
                <a:latin typeface="APL385 Unicode" panose="020B0709000202000203" pitchFamily="49" charset="0"/>
              </a:rPr>
              <a:t>'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C0F513-C796-153A-46E6-D72B53B215A9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0BF601-4663-92E5-16F3-B8B40748A114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5AFFB7F-12CD-9AB2-E440-DB3C615EA96B}"/>
              </a:ext>
            </a:extLst>
          </p:cNvPr>
          <p:cNvSpPr/>
          <p:nvPr/>
        </p:nvSpPr>
        <p:spPr>
          <a:xfrm>
            <a:off x="3226420" y="2014654"/>
            <a:ext cx="1189463" cy="534794"/>
          </a:xfrm>
          <a:custGeom>
            <a:avLst/>
            <a:gdLst>
              <a:gd name="connsiteX0" fmla="*/ 0 w 1189463"/>
              <a:gd name="connsiteY0" fmla="*/ 150930 h 534794"/>
              <a:gd name="connsiteX1" fmla="*/ 150930 w 1189463"/>
              <a:gd name="connsiteY1" fmla="*/ 0 h 534794"/>
              <a:gd name="connsiteX2" fmla="*/ 612484 w 1189463"/>
              <a:gd name="connsiteY2" fmla="*/ 0 h 534794"/>
              <a:gd name="connsiteX3" fmla="*/ 1038533 w 1189463"/>
              <a:gd name="connsiteY3" fmla="*/ 0 h 534794"/>
              <a:gd name="connsiteX4" fmla="*/ 1189463 w 1189463"/>
              <a:gd name="connsiteY4" fmla="*/ 150930 h 534794"/>
              <a:gd name="connsiteX5" fmla="*/ 1189463 w 1189463"/>
              <a:gd name="connsiteY5" fmla="*/ 383864 h 534794"/>
              <a:gd name="connsiteX6" fmla="*/ 1038533 w 1189463"/>
              <a:gd name="connsiteY6" fmla="*/ 534794 h 534794"/>
              <a:gd name="connsiteX7" fmla="*/ 594732 w 1189463"/>
              <a:gd name="connsiteY7" fmla="*/ 534794 h 534794"/>
              <a:gd name="connsiteX8" fmla="*/ 150930 w 1189463"/>
              <a:gd name="connsiteY8" fmla="*/ 534794 h 534794"/>
              <a:gd name="connsiteX9" fmla="*/ 0 w 1189463"/>
              <a:gd name="connsiteY9" fmla="*/ 383864 h 534794"/>
              <a:gd name="connsiteX10" fmla="*/ 0 w 1189463"/>
              <a:gd name="connsiteY10" fmla="*/ 150930 h 53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9463" h="534794" extrusionOk="0">
                <a:moveTo>
                  <a:pt x="0" y="150930"/>
                </a:moveTo>
                <a:cubicBezTo>
                  <a:pt x="-4361" y="59725"/>
                  <a:pt x="74036" y="-6366"/>
                  <a:pt x="150930" y="0"/>
                </a:cubicBezTo>
                <a:cubicBezTo>
                  <a:pt x="369667" y="13373"/>
                  <a:pt x="452083" y="21048"/>
                  <a:pt x="612484" y="0"/>
                </a:cubicBezTo>
                <a:cubicBezTo>
                  <a:pt x="772885" y="-21048"/>
                  <a:pt x="889735" y="-13823"/>
                  <a:pt x="1038533" y="0"/>
                </a:cubicBezTo>
                <a:cubicBezTo>
                  <a:pt x="1125666" y="-7710"/>
                  <a:pt x="1177323" y="76951"/>
                  <a:pt x="1189463" y="150930"/>
                </a:cubicBezTo>
                <a:cubicBezTo>
                  <a:pt x="1194554" y="233437"/>
                  <a:pt x="1185096" y="335294"/>
                  <a:pt x="1189463" y="383864"/>
                </a:cubicBezTo>
                <a:cubicBezTo>
                  <a:pt x="1201942" y="458454"/>
                  <a:pt x="1127314" y="539903"/>
                  <a:pt x="1038533" y="534794"/>
                </a:cubicBezTo>
                <a:cubicBezTo>
                  <a:pt x="874355" y="527814"/>
                  <a:pt x="778425" y="542469"/>
                  <a:pt x="594732" y="534794"/>
                </a:cubicBezTo>
                <a:cubicBezTo>
                  <a:pt x="411039" y="527119"/>
                  <a:pt x="306115" y="536215"/>
                  <a:pt x="150930" y="534794"/>
                </a:cubicBezTo>
                <a:cubicBezTo>
                  <a:pt x="53441" y="533249"/>
                  <a:pt x="540" y="464880"/>
                  <a:pt x="0" y="383864"/>
                </a:cubicBezTo>
                <a:cubicBezTo>
                  <a:pt x="7398" y="306149"/>
                  <a:pt x="-6610" y="259880"/>
                  <a:pt x="0" y="150930"/>
                </a:cubicBezTo>
                <a:close/>
              </a:path>
            </a:pathLst>
          </a:custGeom>
          <a:noFill/>
          <a:ln>
            <a:solidFill>
              <a:schemeClr val="accent1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1401229236">
                  <a:prstGeom prst="roundRect">
                    <a:avLst>
                      <a:gd name="adj" fmla="val 28222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BA89221-5D3C-8044-B91F-CACB67B2D459}"/>
              </a:ext>
            </a:extLst>
          </p:cNvPr>
          <p:cNvSpPr/>
          <p:nvPr/>
        </p:nvSpPr>
        <p:spPr>
          <a:xfrm>
            <a:off x="3066568" y="3768683"/>
            <a:ext cx="2457931" cy="534794"/>
          </a:xfrm>
          <a:custGeom>
            <a:avLst/>
            <a:gdLst>
              <a:gd name="connsiteX0" fmla="*/ 0 w 2457931"/>
              <a:gd name="connsiteY0" fmla="*/ 149742 h 534794"/>
              <a:gd name="connsiteX1" fmla="*/ 149742 w 2457931"/>
              <a:gd name="connsiteY1" fmla="*/ 0 h 534794"/>
              <a:gd name="connsiteX2" fmla="*/ 732523 w 2457931"/>
              <a:gd name="connsiteY2" fmla="*/ 0 h 534794"/>
              <a:gd name="connsiteX3" fmla="*/ 1272134 w 2457931"/>
              <a:gd name="connsiteY3" fmla="*/ 0 h 534794"/>
              <a:gd name="connsiteX4" fmla="*/ 1811746 w 2457931"/>
              <a:gd name="connsiteY4" fmla="*/ 0 h 534794"/>
              <a:gd name="connsiteX5" fmla="*/ 2308189 w 2457931"/>
              <a:gd name="connsiteY5" fmla="*/ 0 h 534794"/>
              <a:gd name="connsiteX6" fmla="*/ 2457931 w 2457931"/>
              <a:gd name="connsiteY6" fmla="*/ 149742 h 534794"/>
              <a:gd name="connsiteX7" fmla="*/ 2457931 w 2457931"/>
              <a:gd name="connsiteY7" fmla="*/ 385052 h 534794"/>
              <a:gd name="connsiteX8" fmla="*/ 2308189 w 2457931"/>
              <a:gd name="connsiteY8" fmla="*/ 534794 h 534794"/>
              <a:gd name="connsiteX9" fmla="*/ 1811746 w 2457931"/>
              <a:gd name="connsiteY9" fmla="*/ 534794 h 534794"/>
              <a:gd name="connsiteX10" fmla="*/ 1336888 w 2457931"/>
              <a:gd name="connsiteY10" fmla="*/ 534794 h 534794"/>
              <a:gd name="connsiteX11" fmla="*/ 840445 w 2457931"/>
              <a:gd name="connsiteY11" fmla="*/ 534794 h 534794"/>
              <a:gd name="connsiteX12" fmla="*/ 149742 w 2457931"/>
              <a:gd name="connsiteY12" fmla="*/ 534794 h 534794"/>
              <a:gd name="connsiteX13" fmla="*/ 0 w 2457931"/>
              <a:gd name="connsiteY13" fmla="*/ 385052 h 534794"/>
              <a:gd name="connsiteX14" fmla="*/ 0 w 2457931"/>
              <a:gd name="connsiteY14" fmla="*/ 149742 h 53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57931" h="534794" extrusionOk="0">
                <a:moveTo>
                  <a:pt x="0" y="149742"/>
                </a:moveTo>
                <a:cubicBezTo>
                  <a:pt x="-9295" y="50312"/>
                  <a:pt x="69718" y="-2636"/>
                  <a:pt x="149742" y="0"/>
                </a:cubicBezTo>
                <a:cubicBezTo>
                  <a:pt x="368782" y="16428"/>
                  <a:pt x="462226" y="-11134"/>
                  <a:pt x="732523" y="0"/>
                </a:cubicBezTo>
                <a:cubicBezTo>
                  <a:pt x="1002820" y="11134"/>
                  <a:pt x="1150844" y="17157"/>
                  <a:pt x="1272134" y="0"/>
                </a:cubicBezTo>
                <a:cubicBezTo>
                  <a:pt x="1393424" y="-17157"/>
                  <a:pt x="1562087" y="-10525"/>
                  <a:pt x="1811746" y="0"/>
                </a:cubicBezTo>
                <a:cubicBezTo>
                  <a:pt x="2061405" y="10525"/>
                  <a:pt x="2085952" y="-18644"/>
                  <a:pt x="2308189" y="0"/>
                </a:cubicBezTo>
                <a:cubicBezTo>
                  <a:pt x="2395813" y="-4805"/>
                  <a:pt x="2440700" y="58995"/>
                  <a:pt x="2457931" y="149742"/>
                </a:cubicBezTo>
                <a:cubicBezTo>
                  <a:pt x="2450013" y="221659"/>
                  <a:pt x="2448425" y="275232"/>
                  <a:pt x="2457931" y="385052"/>
                </a:cubicBezTo>
                <a:cubicBezTo>
                  <a:pt x="2461878" y="466957"/>
                  <a:pt x="2385452" y="543003"/>
                  <a:pt x="2308189" y="534794"/>
                </a:cubicBezTo>
                <a:cubicBezTo>
                  <a:pt x="2157901" y="526792"/>
                  <a:pt x="2022225" y="555009"/>
                  <a:pt x="1811746" y="534794"/>
                </a:cubicBezTo>
                <a:cubicBezTo>
                  <a:pt x="1601267" y="514579"/>
                  <a:pt x="1547280" y="538569"/>
                  <a:pt x="1336888" y="534794"/>
                </a:cubicBezTo>
                <a:cubicBezTo>
                  <a:pt x="1126496" y="531019"/>
                  <a:pt x="1079409" y="542095"/>
                  <a:pt x="840445" y="534794"/>
                </a:cubicBezTo>
                <a:cubicBezTo>
                  <a:pt x="601481" y="527493"/>
                  <a:pt x="318217" y="506035"/>
                  <a:pt x="149742" y="534794"/>
                </a:cubicBezTo>
                <a:cubicBezTo>
                  <a:pt x="53339" y="536866"/>
                  <a:pt x="4847" y="463425"/>
                  <a:pt x="0" y="385052"/>
                </a:cubicBezTo>
                <a:cubicBezTo>
                  <a:pt x="-10352" y="272711"/>
                  <a:pt x="-7873" y="207891"/>
                  <a:pt x="0" y="149742"/>
                </a:cubicBezTo>
                <a:close/>
              </a:path>
            </a:pathLst>
          </a:custGeom>
          <a:noFill/>
          <a:ln>
            <a:solidFill>
              <a:schemeClr val="accent1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1401229236">
                  <a:prstGeom prst="roundRect">
                    <a:avLst>
                      <a:gd name="adj" fmla="val 28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9DBE17-50C7-D867-3BDD-C727A1850B72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3936302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400396" cy="3484875"/>
          </a:xfrm>
        </p:spPr>
        <p:txBody>
          <a:bodyPr>
            <a:normAutofit/>
          </a:bodyPr>
          <a:lstStyle/>
          <a:p>
            <a:pPr marL="1257300" indent="0">
              <a:buNone/>
            </a:pPr>
            <a:br>
              <a:rPr lang="en-GB" dirty="0">
                <a:latin typeface="APL333" panose="020B0700000202000203" pitchFamily="34" charset="0"/>
              </a:rPr>
            </a:br>
            <a:r>
              <a:rPr lang="en-GB" dirty="0">
                <a:latin typeface="APL333" panose="020B0700000202000203" pitchFamily="34" charset="0"/>
              </a:rPr>
              <a:t>Answer</a:t>
            </a:r>
            <a:r>
              <a:rPr lang="en-GB" dirty="0">
                <a:latin typeface="APL385 Unicode" panose="020B0709000202000203" pitchFamily="49" charset="0"/>
              </a:rPr>
              <a:t> ← 42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</a:t>
            </a:r>
            <a:b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Format</a:t>
            </a:r>
            <a:r>
              <a:rPr lang="en-GB" dirty="0">
                <a:latin typeface="APL385 Unicode" panose="020B0709000202000203" pitchFamily="49" charset="0"/>
              </a:rPr>
              <a:t> ← 1200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⌶</a:t>
            </a:r>
          </a:p>
          <a:p>
            <a:pPr marL="1257300" indent="0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1257300" indent="0">
              <a:buNone/>
            </a:pP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Replace</a:t>
            </a:r>
            <a:r>
              <a:rPr lang="en-GB" dirty="0">
                <a:latin typeface="APL385 Unicode" panose="020B0709000202000203" pitchFamily="49" charset="0"/>
              </a:rPr>
              <a:t> ← 'Hi'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⎕</a:t>
            </a:r>
            <a:r>
              <a:rPr lang="en-GB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R</a:t>
            </a:r>
            <a:r>
              <a:rPr lang="en-GB" dirty="0" err="1">
                <a:latin typeface="APL385 Unicode" panose="020B0709000202000203" pitchFamily="49" charset="0"/>
              </a:rPr>
              <a:t>'Hello</a:t>
            </a:r>
            <a:r>
              <a:rPr lang="en-GB" dirty="0">
                <a:latin typeface="APL385 Unicode" panose="020B0709000202000203" pitchFamily="49" charset="0"/>
              </a:rPr>
              <a:t>'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Increment</a:t>
            </a:r>
            <a:r>
              <a:rPr lang="en-GB" dirty="0">
                <a:latin typeface="APL385 Unicode" panose="020B0709000202000203" pitchFamily="49" charset="0"/>
              </a:rPr>
              <a:t> ← 1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GB" dirty="0">
                <a:solidFill>
                  <a:schemeClr val="tx1"/>
                </a:solidFill>
                <a:latin typeface="APL385 Unicode" panose="020B0709000202000203" pitchFamily="49" charset="0"/>
              </a:rPr>
              <a:t>+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Windows</a:t>
            </a:r>
            <a:r>
              <a:rPr lang="en-GB" dirty="0">
                <a:latin typeface="APL385 Unicode" panose="020B0709000202000203" pitchFamily="49" charset="0"/>
              </a:rPr>
              <a:t> ← 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⌺</a:t>
            </a:r>
            <a:r>
              <a:rPr lang="en-GB" dirty="0">
                <a:latin typeface="APL385 Unicode" panose="020B0709000202000203" pitchFamily="49" charset="0"/>
              </a:rPr>
              <a:t>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DDECFB-378D-3B62-B1FE-502BDA7ED131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3FA3D-A359-2549-8781-45CF9689542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C0539-6498-5A81-836A-911DBE1B1702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42706753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528373" cy="3484875"/>
          </a:xfrm>
        </p:spPr>
        <p:txBody>
          <a:bodyPr>
            <a:normAutofit/>
          </a:bodyPr>
          <a:lstStyle/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latin typeface="APL333" panose="020B0700000202000203" pitchFamily="34" charset="0"/>
              </a:rPr>
            </a:br>
            <a:r>
              <a:rPr lang="en-GB" dirty="0">
                <a:latin typeface="APL333" panose="020B0700000202000203" pitchFamily="34" charset="0"/>
              </a:rPr>
              <a:t>Answer</a:t>
            </a:r>
            <a:r>
              <a:rPr lang="en-GB" dirty="0">
                <a:latin typeface="APL385 Unicode" panose="020B0709000202000203" pitchFamily="49" charset="0"/>
              </a:rPr>
              <a:t> ← 42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Format</a:t>
            </a:r>
            <a:r>
              <a:rPr lang="en-GB" dirty="0">
                <a:latin typeface="APL385 Unicode" panose="020B0709000202000203" pitchFamily="49" charset="0"/>
              </a:rPr>
              <a:t> ← 1200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⌶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dyadic</a:t>
            </a:r>
            <a:endParaRPr lang="en-GB" dirty="0">
              <a:solidFill>
                <a:schemeClr val="accent1"/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endParaRPr lang="en-GB" dirty="0"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Replace</a:t>
            </a:r>
            <a:r>
              <a:rPr lang="en-GB" dirty="0">
                <a:latin typeface="APL385 Unicode" panose="020B0709000202000203" pitchFamily="49" charset="0"/>
              </a:rPr>
              <a:t> ← 'Hi'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⎕</a:t>
            </a:r>
            <a:r>
              <a:rPr lang="en-GB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R</a:t>
            </a:r>
            <a:r>
              <a:rPr lang="en-GB" dirty="0" err="1">
                <a:latin typeface="APL385 Unicode" panose="020B0709000202000203" pitchFamily="49" charset="0"/>
              </a:rPr>
              <a:t>'Hello</a:t>
            </a:r>
            <a:r>
              <a:rPr lang="en-GB" dirty="0">
                <a:latin typeface="APL385 Unicode" panose="020B0709000202000203" pitchFamily="49" charset="0"/>
              </a:rPr>
              <a:t>'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Increment</a:t>
            </a:r>
            <a:r>
              <a:rPr lang="en-GB" dirty="0">
                <a:latin typeface="APL385 Unicode" panose="020B0709000202000203" pitchFamily="49" charset="0"/>
              </a:rPr>
              <a:t> ← 1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GB" dirty="0">
                <a:solidFill>
                  <a:schemeClr val="tx1"/>
                </a:solidFill>
                <a:latin typeface="APL385 Unicode" panose="020B0709000202000203" pitchFamily="49" charset="0"/>
              </a:rPr>
              <a:t>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monadic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Windows</a:t>
            </a:r>
            <a:r>
              <a:rPr lang="en-GB" dirty="0">
                <a:latin typeface="APL385 Unicode" panose="020B0709000202000203" pitchFamily="49" charset="0"/>
              </a:rPr>
              <a:t> ← 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⌺</a:t>
            </a:r>
            <a:r>
              <a:rPr lang="en-GB" dirty="0">
                <a:latin typeface="APL385 Unicode" panose="020B0709000202000203" pitchFamily="49" charset="0"/>
              </a:rPr>
              <a:t>3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monadic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DDECFB-378D-3B62-B1FE-502BDA7ED131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3FA3D-A359-2549-8781-45CF9689542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9A3BED-9C96-56DD-3FD3-7420E8BD3080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1813314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528373" cy="3484875"/>
          </a:xfrm>
        </p:spPr>
        <p:txBody>
          <a:bodyPr>
            <a:normAutofit/>
          </a:bodyPr>
          <a:lstStyle/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latin typeface="APL333" panose="020B0700000202000203" pitchFamily="34" charset="0"/>
              </a:rPr>
            </a:br>
            <a:r>
              <a:rPr lang="en-GB" dirty="0">
                <a:latin typeface="APL333" panose="020B0700000202000203" pitchFamily="34" charset="0"/>
              </a:rPr>
              <a:t>Answer</a:t>
            </a:r>
            <a:r>
              <a:rPr lang="en-GB" dirty="0">
                <a:latin typeface="APL385 Unicode" panose="020B0709000202000203" pitchFamily="49" charset="0"/>
              </a:rPr>
              <a:t> ← 42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⍨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</a:t>
            </a:r>
            <a:r>
              <a:rPr lang="en-GB" u="sng" dirty="0">
                <a:solidFill>
                  <a:schemeClr val="accent2"/>
                </a:solidFill>
                <a:latin typeface="APL333" panose="020B0700000202000203" pitchFamily="34" charset="0"/>
              </a:rPr>
              <a:t>ambivalent</a:t>
            </a:r>
            <a:br>
              <a:rPr lang="en-GB" u="sng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Format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1200⌶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dyadic</a:t>
            </a: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Replace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'Hi'⎕</a:t>
            </a:r>
            <a:r>
              <a:rPr lang="en-GB" dirty="0" err="1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R'Hello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'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Increment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1∘+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monadic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Windows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⊢⌺3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monadic</a:t>
            </a: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DDECFB-378D-3B62-B1FE-502BDA7ED131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3FA3D-A359-2549-8781-45CF9689542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DYADIC</a:t>
            </a:r>
            <a:br>
              <a:rPr lang="en-GB" sz="24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OPERATOR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37B07-D47C-8499-DFDE-6A3614F1949F}"/>
              </a:ext>
            </a:extLst>
          </p:cNvPr>
          <p:cNvSpPr txBox="1"/>
          <p:nvPr/>
        </p:nvSpPr>
        <p:spPr>
          <a:xfrm>
            <a:off x="5010149" y="2084548"/>
            <a:ext cx="3841749" cy="1873270"/>
          </a:xfrm>
          <a:prstGeom prst="foldedCorner">
            <a:avLst/>
          </a:prstGeom>
          <a:solidFill>
            <a:schemeClr val="bg2"/>
          </a:solidFill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 b="0">
                <a:solidFill>
                  <a:srgbClr val="000000"/>
                </a:solidFill>
                <a:effectLst/>
                <a:latin typeface="APL385 Unicode" panose="020B0709000202000203" pitchFamily="49" charset="0"/>
              </a:defRPr>
            </a:lvl1pPr>
          </a:lstStyle>
          <a:p>
            <a:r>
              <a:rPr lang="en-GB" dirty="0"/>
              <a:t>      'a' Answer 'b'</a:t>
            </a:r>
          </a:p>
          <a:p>
            <a:r>
              <a:rPr lang="en-GB" dirty="0"/>
              <a:t>42</a:t>
            </a:r>
          </a:p>
          <a:p>
            <a:r>
              <a:rPr lang="en-GB" dirty="0"/>
              <a:t>      Answer 'b'</a:t>
            </a:r>
          </a:p>
          <a:p>
            <a:r>
              <a:rPr lang="en-GB" dirty="0"/>
              <a:t>42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52BA6C-1A7D-F3BE-DD48-200DA46EEA0F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4051046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528373" cy="3484875"/>
          </a:xfrm>
        </p:spPr>
        <p:txBody>
          <a:bodyPr>
            <a:normAutofit/>
          </a:bodyPr>
          <a:lstStyle/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latin typeface="APL333" panose="020B0700000202000203" pitchFamily="34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Answer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42⍨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Format</a:t>
            </a:r>
            <a:r>
              <a:rPr lang="en-GB" dirty="0">
                <a:latin typeface="APL385 Unicode" panose="020B0709000202000203" pitchFamily="49" charset="0"/>
              </a:rPr>
              <a:t> ← 1200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⌶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</a:t>
            </a:r>
            <a:r>
              <a:rPr lang="en-GB" u="sng" dirty="0">
                <a:solidFill>
                  <a:schemeClr val="accent2"/>
                </a:solidFill>
                <a:latin typeface="APL333" panose="020B0700000202000203" pitchFamily="34" charset="0"/>
              </a:rPr>
              <a:t>dyadic</a:t>
            </a:r>
            <a:endParaRPr lang="en-GB" u="sng" dirty="0">
              <a:solidFill>
                <a:schemeClr val="accent1"/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Replace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'Hi'⎕</a:t>
            </a:r>
            <a:r>
              <a:rPr lang="en-GB" dirty="0" err="1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R'Hello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'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Increment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1∘+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monadic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Windows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⊢⌺3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monadic</a:t>
            </a: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DDECFB-378D-3B62-B1FE-502BDA7ED131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3FA3D-A359-2549-8781-45CF9689542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DYADIC</a:t>
            </a:r>
            <a:br>
              <a:rPr lang="en-GB" sz="24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OPERATOR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1F5071-D163-21E1-266A-9F5F3A8A69A8}"/>
              </a:ext>
            </a:extLst>
          </p:cNvPr>
          <p:cNvSpPr txBox="1"/>
          <p:nvPr/>
        </p:nvSpPr>
        <p:spPr>
          <a:xfrm>
            <a:off x="975360" y="2444437"/>
            <a:ext cx="7876539" cy="1548000"/>
          </a:xfrm>
          <a:prstGeom prst="foldedCorner">
            <a:avLst/>
          </a:prstGeom>
          <a:solidFill>
            <a:schemeClr val="bg2"/>
          </a:solidFill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      Format 123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SYNTAX ERROR: </a:t>
            </a:r>
            <a:r>
              <a:rPr lang="en-GB" sz="2400" b="0" dirty="0">
                <a:solidFill>
                  <a:srgbClr val="000000"/>
                </a:solidFill>
                <a:effectLst/>
                <a:latin typeface="APL333" panose="020B0700000202000203" pitchFamily="34" charset="0"/>
              </a:rPr>
              <a:t>The function requires a left argument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      Format 123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      ∧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5F4FAD-0F4B-3331-52BC-E92238933DD8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1102856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528373" cy="3484875"/>
          </a:xfrm>
        </p:spPr>
        <p:txBody>
          <a:bodyPr>
            <a:normAutofit/>
          </a:bodyPr>
          <a:lstStyle/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latin typeface="APL333" panose="020B0700000202000203" pitchFamily="34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Answer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42⍨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Format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1200⌶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dyadic</a:t>
            </a: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  <a:p>
            <a:pPr marL="1257300" indent="0">
              <a:buNone/>
              <a:tabLst>
                <a:tab pos="5562600" algn="l"/>
              </a:tabLst>
            </a:pP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Replace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'Hi'⎕</a:t>
            </a:r>
            <a:r>
              <a:rPr lang="en-GB" dirty="0" err="1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R'Hello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'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ambivalent</a:t>
            </a:r>
            <a:b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</a:br>
            <a:r>
              <a:rPr lang="en-GB" dirty="0">
                <a:latin typeface="APL333" panose="020B0700000202000203" pitchFamily="34" charset="0"/>
              </a:rPr>
              <a:t>Increment</a:t>
            </a:r>
            <a:r>
              <a:rPr lang="en-GB" dirty="0">
                <a:latin typeface="APL385 Unicode" panose="020B0709000202000203" pitchFamily="49" charset="0"/>
              </a:rPr>
              <a:t> ← 1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GB" dirty="0">
                <a:solidFill>
                  <a:schemeClr val="tx1"/>
                </a:solidFill>
                <a:latin typeface="APL385 Unicode" panose="020B0709000202000203" pitchFamily="49" charset="0"/>
              </a:rPr>
              <a:t>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	</a:t>
            </a:r>
            <a:r>
              <a:rPr lang="en-GB" dirty="0">
                <a:solidFill>
                  <a:schemeClr val="accent2"/>
                </a:solidFill>
                <a:latin typeface="APL333" panose="020B0700000202000203" pitchFamily="34" charset="0"/>
              </a:rPr>
              <a:t>⍝ </a:t>
            </a:r>
            <a:r>
              <a:rPr lang="en-GB" u="sng" dirty="0">
                <a:solidFill>
                  <a:schemeClr val="accent2"/>
                </a:solidFill>
                <a:latin typeface="APL333" panose="020B0700000202000203" pitchFamily="34" charset="0"/>
              </a:rPr>
              <a:t>monadic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Windows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85 Unicode" panose="020B0709000202000203" pitchFamily="49" charset="0"/>
              </a:rPr>
              <a:t> ← ⊢⌺3	</a:t>
            </a:r>
            <a:r>
              <a:rPr lang="en-GB" dirty="0">
                <a:solidFill>
                  <a:schemeClr val="bg1">
                    <a:lumMod val="85000"/>
                  </a:schemeClr>
                </a:solidFill>
                <a:latin typeface="APL333" panose="020B0700000202000203" pitchFamily="34" charset="0"/>
              </a:rPr>
              <a:t>⍝ monadic</a:t>
            </a:r>
            <a:endParaRPr lang="en-GB" dirty="0">
              <a:solidFill>
                <a:schemeClr val="bg1">
                  <a:lumMod val="85000"/>
                </a:schemeClr>
              </a:solidFill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DDECFB-378D-3B62-B1FE-502BDA7ED131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MONADIC</a:t>
            </a:r>
            <a:br>
              <a:rPr lang="en-GB" sz="24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GB" sz="2400" dirty="0">
                <a:solidFill>
                  <a:schemeClr val="bg1">
                    <a:lumMod val="85000"/>
                  </a:schemeClr>
                </a:solidFill>
              </a:rPr>
              <a:t>OPERATOR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3FA3D-A359-2549-8781-45CF9689542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1F5071-D163-21E1-266A-9F5F3A8A69A8}"/>
              </a:ext>
            </a:extLst>
          </p:cNvPr>
          <p:cNvSpPr txBox="1"/>
          <p:nvPr/>
        </p:nvSpPr>
        <p:spPr>
          <a:xfrm>
            <a:off x="301899" y="1438371"/>
            <a:ext cx="8550000" cy="1548000"/>
          </a:xfrm>
          <a:prstGeom prst="foldedCorner">
            <a:avLst/>
          </a:prstGeom>
          <a:solidFill>
            <a:schemeClr val="bg2"/>
          </a:solidFill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4 Increment 2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SYNTAX ERROR: </a:t>
            </a:r>
            <a:r>
              <a:rPr lang="en-GB" sz="2400" b="0" dirty="0">
                <a:solidFill>
                  <a:srgbClr val="000000"/>
                </a:solidFill>
                <a:effectLst/>
                <a:latin typeface="APL333" panose="020B0700000202000203" pitchFamily="34" charset="0"/>
              </a:rPr>
              <a:t>The function does not take a left argument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4 Increment 2</a:t>
            </a:r>
          </a:p>
          <a:p>
            <a:r>
              <a:rPr lang="en-GB" sz="24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  ∧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1B83D6-03F7-7526-FF46-D26DFAED79A8}"/>
              </a:ext>
            </a:extLst>
          </p:cNvPr>
          <p:cNvSpPr/>
          <p:nvPr/>
        </p:nvSpPr>
        <p:spPr>
          <a:xfrm flipH="1">
            <a:off x="5131987" y="477025"/>
            <a:ext cx="1437995" cy="801768"/>
          </a:xfrm>
          <a:prstGeom prst="rect">
            <a:avLst/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derived functions</a:t>
            </a:r>
          </a:p>
        </p:txBody>
      </p:sp>
    </p:spTree>
    <p:extLst>
      <p:ext uri="{BB962C8B-B14F-4D97-AF65-F5344CB8AC3E}">
        <p14:creationId xmlns:p14="http://schemas.microsoft.com/office/powerpoint/2010/main" val="1802537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A9EF4CF7-75E8-6775-DD24-26D7FDC6F4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467379"/>
              </p:ext>
            </p:extLst>
          </p:nvPr>
        </p:nvGraphicFramePr>
        <p:xfrm>
          <a:off x="102870" y="1265238"/>
          <a:ext cx="8469630" cy="2931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39">
                  <a:extLst>
                    <a:ext uri="{9D8B030D-6E8A-4147-A177-3AD203B41FA5}">
                      <a16:colId xmlns:a16="http://schemas.microsoft.com/office/drawing/2014/main" val="4153669992"/>
                    </a:ext>
                  </a:extLst>
                </a:gridCol>
                <a:gridCol w="793887">
                  <a:extLst>
                    <a:ext uri="{9D8B030D-6E8A-4147-A177-3AD203B41FA5}">
                      <a16:colId xmlns:a16="http://schemas.microsoft.com/office/drawing/2014/main" val="398022674"/>
                    </a:ext>
                  </a:extLst>
                </a:gridCol>
                <a:gridCol w="1693926">
                  <a:extLst>
                    <a:ext uri="{9D8B030D-6E8A-4147-A177-3AD203B41FA5}">
                      <a16:colId xmlns:a16="http://schemas.microsoft.com/office/drawing/2014/main" val="1980269237"/>
                    </a:ext>
                  </a:extLst>
                </a:gridCol>
                <a:gridCol w="1693926">
                  <a:extLst>
                    <a:ext uri="{9D8B030D-6E8A-4147-A177-3AD203B41FA5}">
                      <a16:colId xmlns:a16="http://schemas.microsoft.com/office/drawing/2014/main" val="3143437104"/>
                    </a:ext>
                  </a:extLst>
                </a:gridCol>
                <a:gridCol w="1693926">
                  <a:extLst>
                    <a:ext uri="{9D8B030D-6E8A-4147-A177-3AD203B41FA5}">
                      <a16:colId xmlns:a16="http://schemas.microsoft.com/office/drawing/2014/main" val="415175433"/>
                    </a:ext>
                  </a:extLst>
                </a:gridCol>
                <a:gridCol w="1693926">
                  <a:extLst>
                    <a:ext uri="{9D8B030D-6E8A-4147-A177-3AD203B41FA5}">
                      <a16:colId xmlns:a16="http://schemas.microsoft.com/office/drawing/2014/main" val="1333128481"/>
                    </a:ext>
                  </a:extLst>
                </a:gridCol>
              </a:tblGrid>
              <a:tr h="555942">
                <a:tc gridSpan="2">
                  <a:txBody>
                    <a:bodyPr/>
                    <a:lstStyle/>
                    <a:p>
                      <a:pPr algn="r"/>
                      <a:endParaRPr lang="en-GB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2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FUNCTION</a:t>
                      </a:r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424269"/>
                  </a:ext>
                </a:extLst>
              </a:tr>
              <a:tr h="792000">
                <a:tc gridSpan="3">
                  <a:txBody>
                    <a:bodyPr/>
                    <a:lstStyle/>
                    <a:p>
                      <a:pPr algn="r"/>
                      <a:r>
                        <a:rPr lang="en-GB" sz="2400" spc="-300" baseline="0" dirty="0">
                          <a:latin typeface="APL385 Unicode" panose="020B0709000202000203" pitchFamily="49" charset="0"/>
                        </a:rPr>
                        <a:t>┌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 </a:t>
                      </a:r>
                      <a:r>
                        <a:rPr lang="en-GB" sz="2400" i="1" dirty="0"/>
                        <a:t>deriving a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 → </a:t>
                      </a:r>
                      <a:endParaRPr lang="en-GB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en-GB" sz="2400" spc="-300" baseline="0" dirty="0">
                          <a:latin typeface="APL385 Unicode" panose="020B0709000202000203" pitchFamily="49" charset="0"/>
                        </a:rPr>
                        <a:t>┌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→ </a:t>
                      </a:r>
                      <a:r>
                        <a:rPr lang="en-GB" sz="2400" dirty="0"/>
                        <a:t>deriving a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 </a:t>
                      </a:r>
                      <a:r>
                        <a:rPr lang="en-GB" sz="2400" spc="-300" baseline="0" dirty="0">
                          <a:latin typeface="APL385 Unicode" panose="020B0709000202000203" pitchFamily="49" charset="0"/>
                        </a:rPr>
                        <a:t>─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→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i="1" dirty="0"/>
                        <a:t>monadic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i="1" dirty="0"/>
                        <a:t>dyadic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i="1" dirty="0"/>
                        <a:t>ambivalent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69527212"/>
                  </a:ext>
                </a:extLst>
              </a:tr>
              <a:tr h="792000">
                <a:tc rowSpan="2">
                  <a:txBody>
                    <a:bodyPr/>
                    <a:lstStyle/>
                    <a:p>
                      <a:pPr algn="r"/>
                      <a:r>
                        <a:rPr lang="en-GB" sz="2400" dirty="0">
                          <a:solidFill>
                            <a:schemeClr val="accent1"/>
                          </a:solidFill>
                        </a:rPr>
                        <a:t>OPERATOR</a:t>
                      </a:r>
                    </a:p>
                  </a:txBody>
                  <a:tcPr vert="vert27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266700" indent="0" algn="l"/>
                      <a:r>
                        <a:rPr lang="en-GB" sz="2400" i="1" dirty="0"/>
                        <a:t>monadic</a:t>
                      </a:r>
                      <a:endParaRPr lang="en-GB" sz="2400" i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2400"/>
                        <a:t>monadic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APL385 Unicode" panose="020B0709000202000203" pitchFamily="49" charset="0"/>
                        </a:rPr>
                        <a:t>+</a:t>
                      </a:r>
                      <a:r>
                        <a:rPr lang="en-GB" sz="240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\</a:t>
                      </a:r>
                      <a:endParaRPr lang="en-GB" sz="2400" dirty="0">
                        <a:solidFill>
                          <a:schemeClr val="accent1"/>
                        </a:solidFill>
                        <a:latin typeface="APL385 Unicode" panose="020B0709000202000203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PL385 Unicode" panose="020B0709000202000203" pitchFamily="49" charset="0"/>
                        </a:rPr>
                        <a:t>1200</a:t>
                      </a:r>
                      <a:r>
                        <a:rPr lang="en-GB" sz="2400" dirty="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PL385 Unicode" panose="020B0709000202000203" pitchFamily="49" charset="0"/>
                        </a:rPr>
                        <a:t>42</a:t>
                      </a:r>
                      <a:r>
                        <a:rPr lang="en-GB" sz="2400" dirty="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068504"/>
                  </a:ext>
                </a:extLst>
              </a:tr>
              <a:tr h="7920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66700" indent="0" algn="l"/>
                      <a:r>
                        <a:rPr lang="en-GB" sz="2400" i="1" dirty="0"/>
                        <a:t>dyadic</a:t>
                      </a:r>
                      <a:endParaRPr lang="en-GB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sz="2400" dirty="0"/>
                        <a:t>dyadic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PL385 Unicode" panose="020B0709000202000203" pitchFamily="49" charset="0"/>
                        </a:rPr>
                        <a:t>⊢</a:t>
                      </a:r>
                      <a:r>
                        <a:rPr lang="en-GB" sz="2400" dirty="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⌺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PL385 Unicode" panose="020B0709000202000203" pitchFamily="49" charset="0"/>
                        </a:rPr>
                        <a:t>+</a:t>
                      </a:r>
                      <a:r>
                        <a:rPr lang="en-GB" sz="2400" dirty="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.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APL385 Unicode" panose="020B0709000202000203" pitchFamily="49" charset="0"/>
                        </a:rPr>
                        <a:t>,</a:t>
                      </a:r>
                      <a:r>
                        <a:rPr lang="en-GB" sz="2400" dirty="0">
                          <a:solidFill>
                            <a:schemeClr val="accent1"/>
                          </a:solidFill>
                          <a:latin typeface="APL385 Unicode" panose="020B0709000202000203" pitchFamily="49" charset="0"/>
                        </a:rPr>
                        <a:t>⍤</a:t>
                      </a:r>
                      <a:r>
                        <a:rPr lang="en-GB" sz="2400" dirty="0">
                          <a:latin typeface="APL385 Unicode" panose="020B0709000202000203" pitchFamily="49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1646803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6E28D-6A56-B95C-818F-1F034288D8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</p:spTree>
    <p:extLst>
      <p:ext uri="{BB962C8B-B14F-4D97-AF65-F5344CB8AC3E}">
        <p14:creationId xmlns:p14="http://schemas.microsoft.com/office/powerpoint/2010/main" val="2915841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8AFB44-4598-BF87-7D33-550062CC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TRAD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FN</a:t>
            </a:r>
          </a:p>
          <a:p>
            <a:pPr marL="0" indent="0" algn="ctr">
              <a:buNone/>
            </a:pPr>
            <a:r>
              <a:rPr lang="en-GB" dirty="0"/>
              <a:t>Calling syntax in header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∇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 Name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∇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BF9882-092B-B507-4EF3-F8DDAA4CA5E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FN</a:t>
            </a:r>
          </a:p>
          <a:p>
            <a:pPr marL="0" indent="0" algn="ctr">
              <a:buNone/>
            </a:pPr>
            <a:r>
              <a:rPr lang="en-GB" dirty="0"/>
              <a:t>Presence of </a:t>
            </a:r>
            <a:r>
              <a:rPr lang="en-GB" dirty="0">
                <a:latin typeface="APL385 Unicode" panose="020B0709000202000203" pitchFamily="49" charset="0"/>
              </a:rPr>
              <a:t>⍺</a:t>
            </a:r>
            <a:r>
              <a:rPr lang="en-GB" dirty="0"/>
              <a:t> and </a:t>
            </a:r>
            <a:r>
              <a:rPr lang="en-GB" dirty="0">
                <a:latin typeface="APL385 Unicode" panose="020B0709000202000203" pitchFamily="49" charset="0"/>
              </a:rPr>
              <a:t>⍵</a:t>
            </a:r>
            <a:r>
              <a:rPr lang="en-GB" dirty="0"/>
              <a:t> in body</a:t>
            </a:r>
            <a:br>
              <a:rPr lang="en-GB" dirty="0"/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Name←{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⍺ ⍵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}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F8B076-0CAC-B905-DB36-9CF3E92606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they defined/identified?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417D7-A7AF-E713-C813-321A228F713E}"/>
              </a:ext>
            </a:extLst>
          </p:cNvPr>
          <p:cNvSpPr txBox="1"/>
          <p:nvPr/>
        </p:nvSpPr>
        <p:spPr>
          <a:xfrm>
            <a:off x="556260" y="3916680"/>
            <a:ext cx="803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dyadic function</a:t>
            </a:r>
          </a:p>
        </p:txBody>
      </p:sp>
    </p:spTree>
    <p:extLst>
      <p:ext uri="{BB962C8B-B14F-4D97-AF65-F5344CB8AC3E}">
        <p14:creationId xmlns:p14="http://schemas.microsoft.com/office/powerpoint/2010/main" val="328000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F397A966-46E0-46BD-BF37-1DF4B3FBA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5913" indent="-342900">
              <a:spcAft>
                <a:spcPts val="0"/>
              </a:spcAft>
              <a:buChar char=" "/>
            </a:pPr>
            <a:r>
              <a:rPr lang="en-GB"/>
              <a:t>    </a:t>
            </a:r>
            <a:endParaRPr lang="en-GB" dirty="0"/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855913" indent="-342900">
              <a:spcAft>
                <a:spcPts val="0"/>
              </a:spcAft>
              <a:buChar char=" "/>
            </a:pPr>
            <a:r>
              <a:rPr lang="en-GB"/>
              <a:t>     </a:t>
            </a:r>
            <a:endParaRPr lang="en-GB" dirty="0"/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855913" indent="-342900">
              <a:spcAft>
                <a:spcPts val="0"/>
              </a:spcAft>
              <a:buChar char=" "/>
            </a:pPr>
            <a:r>
              <a:rPr lang="en-GB"/>
              <a:t>    </a:t>
            </a:r>
            <a:endParaRPr lang="en-GB" dirty="0"/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855913" indent="-342900">
              <a:spcAft>
                <a:spcPts val="0"/>
              </a:spcAft>
              <a:buChar char=" "/>
            </a:pPr>
            <a:r>
              <a:rPr lang="en-GB"/>
              <a:t>        </a:t>
            </a:r>
            <a:endParaRPr lang="en-GB" dirty="0"/>
          </a:p>
        </p:txBody>
      </p:sp>
      <p:sp>
        <p:nvSpPr>
          <p:cNvPr id="6" name="Content Placeholder 5" descr=" 6">
            <a:extLst>
              <a:ext uri="{FF2B5EF4-FFF2-40B4-BE49-F238E27FC236}">
                <a16:creationId xmlns:a16="http://schemas.microsoft.com/office/drawing/2014/main" id="{8B7F44A8-D243-9298-A9DF-A7B89EE68BB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 descr=" 2">
            <a:extLst>
              <a:ext uri="{FF2B5EF4-FFF2-40B4-BE49-F238E27FC236}">
                <a16:creationId xmlns:a16="http://schemas.microsoft.com/office/drawing/2014/main" id="{27AA0308-5CCA-4A9F-90BF-888A5FDE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8" name="Content Placeholder 7" descr=" 8">
            <a:extLst>
              <a:ext uri="{FF2B5EF4-FFF2-40B4-BE49-F238E27FC236}">
                <a16:creationId xmlns:a16="http://schemas.microsoft.com/office/drawing/2014/main" id="{9D20876A-3588-134E-4594-A8E7A944836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832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8AFB44-4598-BF87-7D33-550062CC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TRAD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Calling syntax in header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∇ res←(F Name)y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dirty="0" err="1">
                <a:latin typeface="APL385 Unicode" panose="020B0709000202000203" pitchFamily="49" charset="0"/>
              </a:rPr>
              <a:t>res←F</a:t>
            </a:r>
            <a:r>
              <a:rPr lang="en-GB" dirty="0">
                <a:latin typeface="APL385 Unicode" panose="020B0709000202000203" pitchFamily="49" charset="0"/>
              </a:rPr>
              <a:t>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∇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BF9882-092B-B507-4EF3-F8DDAA4CA5E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Presence of </a:t>
            </a:r>
            <a:r>
              <a:rPr lang="en-GB" dirty="0">
                <a:latin typeface="APL385 Unicode" panose="020B0709000202000203" pitchFamily="49" charset="0"/>
              </a:rPr>
              <a:t>⍺⍺</a:t>
            </a:r>
            <a:r>
              <a:rPr lang="en-GB" dirty="0"/>
              <a:t> or </a:t>
            </a:r>
            <a:r>
              <a:rPr lang="en-GB" dirty="0">
                <a:latin typeface="APL385 Unicode" panose="020B0709000202000203" pitchFamily="49" charset="0"/>
              </a:rPr>
              <a:t>⍵⍵</a:t>
            </a:r>
            <a:r>
              <a:rPr lang="en-GB" dirty="0"/>
              <a:t> in body</a:t>
            </a:r>
            <a:br>
              <a:rPr lang="en-GB" dirty="0"/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Name←{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⍺⍺ ⍵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}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F8B076-0CAC-B905-DB36-9CF3E92606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they defined/identified?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417D7-A7AF-E713-C813-321A228F713E}"/>
              </a:ext>
            </a:extLst>
          </p:cNvPr>
          <p:cNvSpPr txBox="1"/>
          <p:nvPr/>
        </p:nvSpPr>
        <p:spPr>
          <a:xfrm>
            <a:off x="556260" y="3916680"/>
            <a:ext cx="803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monadic operator deriving a monadic function</a:t>
            </a:r>
          </a:p>
        </p:txBody>
      </p:sp>
    </p:spTree>
    <p:extLst>
      <p:ext uri="{BB962C8B-B14F-4D97-AF65-F5344CB8AC3E}">
        <p14:creationId xmlns:p14="http://schemas.microsoft.com/office/powerpoint/2010/main" val="24006527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8AFB44-4598-BF87-7D33-550062CC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TRAD</a:t>
            </a:r>
            <a:r>
              <a:rPr lang="en-GB" sz="100" dirty="0"/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Calling syntax in header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∇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(F Name)y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 F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∇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BF9882-092B-B507-4EF3-F8DDAA4CA5E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</a:t>
            </a:r>
            <a:r>
              <a:rPr lang="en-GB" sz="100" dirty="0"/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Presence of </a:t>
            </a:r>
            <a:r>
              <a:rPr lang="en-GB" dirty="0">
                <a:latin typeface="APL385 Unicode" panose="020B0709000202000203" pitchFamily="49" charset="0"/>
              </a:rPr>
              <a:t>⍺⍺</a:t>
            </a:r>
            <a:r>
              <a:rPr lang="en-GB" dirty="0"/>
              <a:t> or </a:t>
            </a:r>
            <a:r>
              <a:rPr lang="en-GB" dirty="0">
                <a:latin typeface="APL385 Unicode" panose="020B0709000202000203" pitchFamily="49" charset="0"/>
              </a:rPr>
              <a:t>⍵⍵</a:t>
            </a:r>
            <a:r>
              <a:rPr lang="en-GB" dirty="0"/>
              <a:t> in body</a:t>
            </a:r>
            <a:br>
              <a:rPr lang="en-GB" dirty="0"/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Name←{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⍺ ⍺⍺ ⍵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}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F8B076-0CAC-B905-DB36-9CF3E92606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they defined/identified?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417D7-A7AF-E713-C813-321A228F713E}"/>
              </a:ext>
            </a:extLst>
          </p:cNvPr>
          <p:cNvSpPr txBox="1"/>
          <p:nvPr/>
        </p:nvSpPr>
        <p:spPr>
          <a:xfrm>
            <a:off x="556260" y="3916680"/>
            <a:ext cx="803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monadic operator deriving a dyadic function</a:t>
            </a:r>
          </a:p>
        </p:txBody>
      </p:sp>
    </p:spTree>
    <p:extLst>
      <p:ext uri="{BB962C8B-B14F-4D97-AF65-F5344CB8AC3E}">
        <p14:creationId xmlns:p14="http://schemas.microsoft.com/office/powerpoint/2010/main" val="7879248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8AFB44-4598-BF87-7D33-550062CC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TRAD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Calling syntax in header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∇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(F Name G)y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dirty="0" err="1">
                <a:latin typeface="APL385 Unicode" panose="020B0709000202000203" pitchFamily="49" charset="0"/>
              </a:rPr>
              <a:t>res←x</a:t>
            </a:r>
            <a:r>
              <a:rPr lang="en-GB" dirty="0">
                <a:latin typeface="APL385 Unicode" panose="020B0709000202000203" pitchFamily="49" charset="0"/>
              </a:rPr>
              <a:t> F G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∇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BF9882-092B-B507-4EF3-F8DDAA4CA5E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Presence of </a:t>
            </a:r>
            <a:r>
              <a:rPr lang="en-GB" dirty="0">
                <a:latin typeface="APL385 Unicode" panose="020B0709000202000203" pitchFamily="49" charset="0"/>
              </a:rPr>
              <a:t>⍺⍺</a:t>
            </a:r>
            <a:r>
              <a:rPr lang="en-GB" dirty="0"/>
              <a:t> or </a:t>
            </a:r>
            <a:r>
              <a:rPr lang="en-GB" dirty="0">
                <a:latin typeface="APL385 Unicode" panose="020B0709000202000203" pitchFamily="49" charset="0"/>
              </a:rPr>
              <a:t>⍵⍵</a:t>
            </a:r>
            <a:r>
              <a:rPr lang="en-GB" dirty="0"/>
              <a:t> in body</a:t>
            </a:r>
            <a:br>
              <a:rPr lang="en-GB" dirty="0"/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Name←{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⍺ ⍺⍺ ⍵⍵ ⍵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}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F8B076-0CAC-B905-DB36-9CF3E92606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they defined/identified?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417D7-A7AF-E713-C813-321A228F713E}"/>
              </a:ext>
            </a:extLst>
          </p:cNvPr>
          <p:cNvSpPr txBox="1"/>
          <p:nvPr/>
        </p:nvSpPr>
        <p:spPr>
          <a:xfrm>
            <a:off x="556260" y="3916680"/>
            <a:ext cx="803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dyadic operator deriving a dyadic function</a:t>
            </a:r>
          </a:p>
        </p:txBody>
      </p:sp>
    </p:spTree>
    <p:extLst>
      <p:ext uri="{BB962C8B-B14F-4D97-AF65-F5344CB8AC3E}">
        <p14:creationId xmlns:p14="http://schemas.microsoft.com/office/powerpoint/2010/main" val="30523781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8AFB44-4598-BF87-7D33-550062CC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TRAD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Calling syntax in header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∇ res←(F Name G)y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</a:t>
            </a:r>
            <a:r>
              <a:rPr lang="en-GB" dirty="0" err="1">
                <a:latin typeface="APL385 Unicode" panose="020B0709000202000203" pitchFamily="49" charset="0"/>
              </a:rPr>
              <a:t>res←F</a:t>
            </a:r>
            <a:r>
              <a:rPr lang="en-GB" dirty="0">
                <a:latin typeface="APL385 Unicode" panose="020B0709000202000203" pitchFamily="49" charset="0"/>
              </a:rPr>
              <a:t> G y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∇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BF9882-092B-B507-4EF3-F8DDAA4CA5E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</a:t>
            </a:r>
            <a:r>
              <a:rPr kumimoji="0" lang="en-GB" sz="100" b="0" i="0" u="none" strike="noStrike" kern="1200" cap="none" spc="0" normalizeH="0" baseline="0" noProof="0" dirty="0">
                <a:ln>
                  <a:noFill/>
                </a:ln>
                <a:solidFill>
                  <a:srgbClr val="3B475E"/>
                </a:solidFill>
                <a:effectLst/>
                <a:uLnTx/>
                <a:uFillTx/>
                <a:latin typeface="Sarabun" panose="00000500000000000000" pitchFamily="2" charset="-34"/>
                <a:ea typeface="+mn-ea"/>
                <a:cs typeface="+mn-cs"/>
              </a:rPr>
              <a:t> </a:t>
            </a:r>
            <a:r>
              <a:rPr lang="en-GB" dirty="0"/>
              <a:t>OP</a:t>
            </a:r>
          </a:p>
          <a:p>
            <a:pPr marL="0" indent="0" algn="ctr">
              <a:buNone/>
            </a:pPr>
            <a:r>
              <a:rPr lang="en-GB" dirty="0"/>
              <a:t>Presence of </a:t>
            </a:r>
            <a:r>
              <a:rPr lang="en-GB" dirty="0">
                <a:latin typeface="APL385 Unicode" panose="020B0709000202000203" pitchFamily="49" charset="0"/>
              </a:rPr>
              <a:t>⍺⍺</a:t>
            </a:r>
            <a:r>
              <a:rPr lang="en-GB" dirty="0"/>
              <a:t> or </a:t>
            </a:r>
            <a:r>
              <a:rPr lang="en-GB" dirty="0">
                <a:latin typeface="APL385 Unicode" panose="020B0709000202000203" pitchFamily="49" charset="0"/>
              </a:rPr>
              <a:t>⍵⍵</a:t>
            </a:r>
            <a:r>
              <a:rPr lang="en-GB" dirty="0"/>
              <a:t> in body</a:t>
            </a:r>
            <a:br>
              <a:rPr lang="en-GB" dirty="0"/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Name←{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    ⍺⍺ ⍵⍵ ⍵</a:t>
            </a: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}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F8B076-0CAC-B905-DB36-9CF3E926068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473DFC-F2E3-B98F-B6F9-82725975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they defined/identified?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417D7-A7AF-E713-C813-321A228F713E}"/>
              </a:ext>
            </a:extLst>
          </p:cNvPr>
          <p:cNvSpPr txBox="1"/>
          <p:nvPr/>
        </p:nvSpPr>
        <p:spPr>
          <a:xfrm>
            <a:off x="556260" y="3916680"/>
            <a:ext cx="803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dyadic operator deriving a monadic function</a:t>
            </a:r>
          </a:p>
        </p:txBody>
      </p:sp>
    </p:spTree>
    <p:extLst>
      <p:ext uri="{BB962C8B-B14F-4D97-AF65-F5344CB8AC3E}">
        <p14:creationId xmlns:p14="http://schemas.microsoft.com/office/powerpoint/2010/main" val="7504473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BFFB98-FCF8-8D12-A676-0BD4618D851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88694-AF9D-7619-098B-544379324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Apply multiple functions in similar ways</a:t>
            </a:r>
          </a:p>
          <a:p>
            <a:pPr marL="0" indent="0">
              <a:buNone/>
            </a:pPr>
            <a:r>
              <a:rPr lang="en-GB" dirty="0"/>
              <a:t>Add a parameter to tweak behaviour</a:t>
            </a:r>
          </a:p>
          <a:p>
            <a:pPr marL="0" indent="0">
              <a:buNone/>
            </a:pPr>
            <a:r>
              <a:rPr lang="en-GB" dirty="0"/>
              <a:t>Achieve nicer looking expressions</a:t>
            </a:r>
          </a:p>
          <a:p>
            <a:pPr marL="0" indent="0">
              <a:buNone/>
            </a:pPr>
            <a:r>
              <a:rPr lang="en-GB" dirty="0"/>
              <a:t>Amend primitives to your needs</a:t>
            </a:r>
          </a:p>
          <a:p>
            <a:pPr marL="0" indent="0">
              <a:buNone/>
            </a:pPr>
            <a:r>
              <a:rPr lang="en-GB" dirty="0"/>
              <a:t>Avoid repeating yourself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4565E-F994-85CB-C979-0590CC3FB2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D0EC78A-F851-705D-AE40-D4707DA53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085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0AB28B-AAB8-CACA-CF04-C46FBCC895C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2B4D7-04DF-5EFB-F186-044232610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_S←{⍺←⊢ ⋄ ↑⍵(⍺ ⍺⍺ ⍵)}  ⍝ Stack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Vowel←∊∘'AEIOU'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Vowel _S ⎕A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'AEIOU'⍳_S⎕A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_T←{⍺←⊢ ⋄ r←⍺ ⍺⍺ ⍵ ⋄ ⎕←⍺(62⎕ATX '⍺⍺')⍵ '→'r ⋄ r}  ⍝ Trace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-_T/3 1 4 1 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96702-3AE7-86D8-6923-32D793763B2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FCD5F70-F357-F930-F888-F8AAC89EC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Demo: utilities</a:t>
            </a:r>
          </a:p>
        </p:txBody>
      </p:sp>
    </p:spTree>
    <p:extLst>
      <p:ext uri="{BB962C8B-B14F-4D97-AF65-F5344CB8AC3E}">
        <p14:creationId xmlns:p14="http://schemas.microsoft.com/office/powerpoint/2010/main" val="2634648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C4960B-857D-590D-34D5-A1D8E2DC398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6EB5-3769-891B-784F-C821CF0F2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A_←{⍺(⍵⍵ ⍺⍺ ⍵⍵⍨)⍵}  ⍝ Across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'HELLO'∪_A_~'APL'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_H_←{(⍺⍺ ⍵)⍵⍵ ⍵}  ⍝ Hook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⌽_H_≡¨'hello' '</a:t>
            </a:r>
            <a:r>
              <a:rPr lang="en-GB" sz="1800" dirty="0" err="1">
                <a:latin typeface="APL385 Unicode" panose="020B0709000202000203" pitchFamily="49" charset="0"/>
              </a:rPr>
              <a:t>racecar</a:t>
            </a:r>
            <a:r>
              <a:rPr lang="en-GB" sz="1800" dirty="0">
                <a:latin typeface="APL385 Unicode" panose="020B0709000202000203" pitchFamily="49" charset="0"/>
              </a:rPr>
              <a:t>' 'APL' 'ABBA' 'max'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⌽_H_≡¨_</a:t>
            </a:r>
            <a:r>
              <a:rPr lang="en-GB" sz="1800" dirty="0" err="1">
                <a:latin typeface="APL385 Unicode" panose="020B0709000202000203" pitchFamily="49" charset="0"/>
              </a:rPr>
              <a:t>S'hello</a:t>
            </a:r>
            <a:r>
              <a:rPr lang="en-GB" sz="1800" dirty="0">
                <a:latin typeface="APL385 Unicode" panose="020B0709000202000203" pitchFamily="49" charset="0"/>
              </a:rPr>
              <a:t>' '</a:t>
            </a:r>
            <a:r>
              <a:rPr lang="en-GB" sz="1800" dirty="0" err="1">
                <a:latin typeface="APL385 Unicode" panose="020B0709000202000203" pitchFamily="49" charset="0"/>
              </a:rPr>
              <a:t>racecar</a:t>
            </a:r>
            <a:r>
              <a:rPr lang="en-GB" sz="1800" dirty="0">
                <a:latin typeface="APL385 Unicode" panose="020B0709000202000203" pitchFamily="49" charset="0"/>
              </a:rPr>
              <a:t>' 'APL' 'ABBA' 'max'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⌽_H_≡¨_H_/'hello' '</a:t>
            </a:r>
            <a:r>
              <a:rPr lang="en-GB" sz="1800" dirty="0" err="1">
                <a:latin typeface="APL385 Unicode" panose="020B0709000202000203" pitchFamily="49" charset="0"/>
              </a:rPr>
              <a:t>racecar</a:t>
            </a:r>
            <a:r>
              <a:rPr lang="en-GB" sz="1800" dirty="0">
                <a:latin typeface="APL385 Unicode" panose="020B0709000202000203" pitchFamily="49" charset="0"/>
              </a:rPr>
              <a:t>' 'APL' 'ABBA' 'max'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46C9C-1B31-09E1-9DA9-349C019B797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23909F-A132-029E-791D-DE880B28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Demo: combinators/compositions </a:t>
            </a:r>
          </a:p>
        </p:txBody>
      </p:sp>
    </p:spTree>
    <p:extLst>
      <p:ext uri="{BB962C8B-B14F-4D97-AF65-F5344CB8AC3E}">
        <p14:creationId xmlns:p14="http://schemas.microsoft.com/office/powerpoint/2010/main" val="40856232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19210-AA34-A9F6-AFB2-94A39C1BBFB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458975-E032-F641-41BE-49E17748DE4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F6E8D-9FF7-4FA7-565B-3702A74EB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⍝ param </a:t>
            </a:r>
            <a:r>
              <a:rPr lang="en-GB" sz="1800" dirty="0" err="1">
                <a:latin typeface="APL385 Unicode" panose="020B0709000202000203" pitchFamily="49" charset="0"/>
              </a:rPr>
              <a:t>Fn</a:t>
            </a:r>
            <a:r>
              <a:rPr lang="en-GB" sz="1800" dirty="0">
                <a:latin typeface="APL385 Unicode" panose="020B0709000202000203" pitchFamily="49" charset="0"/>
              </a:rPr>
              <a:t> _W_ Cond </a:t>
            </a:r>
            <a:r>
              <a:rPr lang="en-GB" sz="1800" dirty="0" err="1">
                <a:latin typeface="APL385 Unicode" panose="020B0709000202000203" pitchFamily="49" charset="0"/>
              </a:rPr>
              <a:t>initArg</a:t>
            </a: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_W_←{⍺←⊢ ⋄ ⍵⍵ ⍵:⍺ ∇ ⍺ ⍺⍺ ⍵ ⋄ ⍵}  ⍝ While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2×_W_{⍵&lt;100}4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2×_T _W_{⍵&lt;100}4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_E_←{⍺←⊢ ⋄ 0::⍺ ⍵⍵ ⍵ ⋄ ⍺ ⍺⍺ ⍵}  ⍝ </a:t>
            </a:r>
            <a:r>
              <a:rPr lang="en-GB" sz="1800" dirty="0" err="1">
                <a:latin typeface="APL385 Unicode" panose="020B0709000202000203" pitchFamily="49" charset="0"/>
              </a:rPr>
              <a:t>ErrorElse</a:t>
            </a: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_0←{r←⍵ ⋄ (∊r)←⍺⍺¨∊r ⋄ r}  ⍝ Depth 0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1800" dirty="0">
                <a:latin typeface="APL385 Unicode" panose="020B0709000202000203" pitchFamily="49" charset="0"/>
              </a:rPr>
              <a:t>(×/⍳)_0 4 5(2 3)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7885B4-3229-EE93-3D83-F2BE41F71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Demo: thought concepts</a:t>
            </a:r>
          </a:p>
        </p:txBody>
      </p:sp>
    </p:spTree>
    <p:extLst>
      <p:ext uri="{BB962C8B-B14F-4D97-AF65-F5344CB8AC3E}">
        <p14:creationId xmlns:p14="http://schemas.microsoft.com/office/powerpoint/2010/main" val="22472586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165CDEB9-2EC6-4AA2-AC42-48FAA3CBE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 lnSpcReduction="10000"/>
          </a:bodyPr>
          <a:lstStyle/>
          <a:p>
            <a:pPr marL="1885950" indent="-1885950">
              <a:buNone/>
            </a:pPr>
            <a:r>
              <a:rPr lang="en-GB" b="1" dirty="0"/>
              <a:t>June 23:</a:t>
            </a:r>
            <a:r>
              <a:rPr lang="en-GB" dirty="0"/>
              <a:t>	TBA</a:t>
            </a:r>
            <a:endParaRPr lang="en-GB" dirty="0">
              <a:latin typeface="APL386 Unicode" panose="020B0709000202000203" pitchFamily="50" charset="0"/>
            </a:endParaRPr>
          </a:p>
          <a:p>
            <a:pPr marL="1885950" indent="-1885950">
              <a:buNone/>
            </a:pPr>
            <a:endParaRPr lang="en-GB" dirty="0"/>
          </a:p>
          <a:p>
            <a:pPr>
              <a:buChar char=" "/>
            </a:pPr>
            <a:r>
              <a:rPr lang="en-GB" b="1"/>
              <a:t>         </a:t>
            </a:r>
            <a:r>
              <a:rPr lang="en-GB"/>
              <a:t>                              </a:t>
            </a:r>
            <a:br>
              <a:rPr lang="en-GB"/>
            </a:br>
            <a:r>
              <a:rPr lang="en-GB"/>
              <a:t>                                               </a:t>
            </a:r>
            <a:br>
              <a:rPr lang="en-GB"/>
            </a:br>
            <a:r>
              <a:rPr lang="en-GB"/>
              <a:t>       </a:t>
            </a:r>
            <a:r>
              <a:rPr lang="en-GB" baseline="30000"/>
              <a:t>  </a:t>
            </a:r>
            <a:r>
              <a:rPr lang="en-GB"/>
              <a:t>    </a:t>
            </a:r>
            <a:r>
              <a:rPr lang="en-GB" baseline="30000"/>
              <a:t>  </a:t>
            </a:r>
            <a:r>
              <a:rPr lang="en-GB"/>
              <a:t>         </a:t>
            </a:r>
            <a:r>
              <a:rPr lang="en-GB" baseline="30000"/>
              <a:t>  </a:t>
            </a:r>
            <a:r>
              <a:rPr lang="en-GB"/>
              <a:t>    </a:t>
            </a:r>
            <a:r>
              <a:rPr lang="en-GB" baseline="30000"/>
              <a:t>  </a:t>
            </a:r>
            <a:r>
              <a:rPr lang="en-GB"/>
              <a:t>      </a:t>
            </a:r>
            <a:endParaRPr lang="en-GB" dirty="0"/>
          </a:p>
          <a:p>
            <a:pPr marL="1885950" indent="-1885950">
              <a:buNone/>
            </a:pPr>
            <a:endParaRPr lang="en-GB" dirty="0"/>
          </a:p>
          <a:p>
            <a:pPr>
              <a:buChar char=" "/>
            </a:pPr>
            <a:r>
              <a:rPr lang="en-GB" b="1"/>
              <a:t>        </a:t>
            </a:r>
            <a:r>
              <a:rPr lang="en-GB"/>
              <a:t>                    </a:t>
            </a:r>
            <a:endParaRPr lang="en-GB" dirty="0"/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9992E35B-2246-4392-8DA6-BD2242FA81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33D78490-E116-4754-BB41-E653B3B7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Webinar</a:t>
            </a:r>
          </a:p>
        </p:txBody>
      </p:sp>
    </p:spTree>
    <p:extLst>
      <p:ext uri="{BB962C8B-B14F-4D97-AF65-F5344CB8AC3E}">
        <p14:creationId xmlns:p14="http://schemas.microsoft.com/office/powerpoint/2010/main" val="40298221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165CDEB9-2EC6-4AA2-AC42-48FAA3CBE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 lnSpcReduction="10000"/>
          </a:bodyPr>
          <a:lstStyle/>
          <a:p>
            <a:pPr marL="1885950" indent="-1885950">
              <a:buNone/>
            </a:pPr>
            <a:r>
              <a:rPr lang="en-GB" b="1" dirty="0"/>
              <a:t>June 23:</a:t>
            </a:r>
            <a:r>
              <a:rPr lang="en-GB" dirty="0"/>
              <a:t>	TBA</a:t>
            </a:r>
            <a:endParaRPr lang="en-GB" dirty="0">
              <a:latin typeface="APL386 Unicode" panose="020B0709000202000203" pitchFamily="50" charset="0"/>
            </a:endParaRP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None/>
              <a:defRPr/>
            </a:pPr>
            <a:r>
              <a:rPr kumimoji="0" lang="en-GB" b="1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Remember: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	BAA webinars every other week</a:t>
            </a:r>
            <a:b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britishaplassociation.org/webinar-schedule-2022</a:t>
            </a:r>
            <a:b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June 16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, 30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; July 14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, 28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; etc.</a:t>
            </a: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Char char=" "/>
            </a:pPr>
            <a:r>
              <a:rPr lang="en-GB" b="1"/>
              <a:t>        </a:t>
            </a:r>
            <a:r>
              <a:rPr lang="en-GB"/>
              <a:t>                    </a:t>
            </a:r>
            <a:endParaRPr lang="en-GB" dirty="0"/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9992E35B-2246-4392-8DA6-BD2242FA81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33D78490-E116-4754-BB41-E653B3B7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Webinar</a:t>
            </a:r>
          </a:p>
        </p:txBody>
      </p:sp>
    </p:spTree>
    <p:extLst>
      <p:ext uri="{BB962C8B-B14F-4D97-AF65-F5344CB8AC3E}">
        <p14:creationId xmlns:p14="http://schemas.microsoft.com/office/powerpoint/2010/main" val="1215967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F397A966-46E0-46BD-BF37-1DF4B3FBA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</p:spPr>
        <p:txBody>
          <a:bodyPr>
            <a:normAutofit/>
          </a:bodyPr>
          <a:lstStyle/>
          <a:p>
            <a:pPr marL="2513013" indent="0">
              <a:spcAft>
                <a:spcPts val="0"/>
              </a:spcAft>
              <a:buNone/>
              <a:defRPr/>
            </a:pP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Why?</a:t>
            </a:r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513013" indent="0">
              <a:spcAft>
                <a:spcPts val="0"/>
              </a:spcAft>
              <a:buNone/>
              <a:defRPr/>
            </a:pP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What?</a:t>
            </a:r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513013" indent="0">
              <a:spcAft>
                <a:spcPts val="0"/>
              </a:spcAft>
              <a:buNone/>
              <a:defRPr/>
            </a:pP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How?</a:t>
            </a:r>
          </a:p>
          <a:p>
            <a:pPr marL="2513013" indent="0">
              <a:spcAft>
                <a:spcPts val="0"/>
              </a:spcAft>
              <a:buNone/>
            </a:pPr>
            <a:endParaRPr lang="en-GB" dirty="0"/>
          </a:p>
          <a:p>
            <a:pPr marL="2513013" indent="0">
              <a:spcAft>
                <a:spcPts val="0"/>
              </a:spcAft>
              <a:buNone/>
            </a:pPr>
            <a:r>
              <a:rPr lang="en-GB"/>
              <a:t>Examples</a:t>
            </a:r>
            <a:endParaRPr lang="en-GB" dirty="0"/>
          </a:p>
        </p:txBody>
      </p:sp>
      <p:sp>
        <p:nvSpPr>
          <p:cNvPr id="6" name="Content Placeholder 5" descr=" 6">
            <a:extLst>
              <a:ext uri="{FF2B5EF4-FFF2-40B4-BE49-F238E27FC236}">
                <a16:creationId xmlns:a16="http://schemas.microsoft.com/office/drawing/2014/main" id="{8B7F44A8-D243-9298-A9DF-A7B89EE68BB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 descr=" 2">
            <a:extLst>
              <a:ext uri="{FF2B5EF4-FFF2-40B4-BE49-F238E27FC236}">
                <a16:creationId xmlns:a16="http://schemas.microsoft.com/office/drawing/2014/main" id="{27AA0308-5CCA-4A9F-90BF-888A5FDE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8" name="Content Placeholder 7" descr=" 8">
            <a:extLst>
              <a:ext uri="{FF2B5EF4-FFF2-40B4-BE49-F238E27FC236}">
                <a16:creationId xmlns:a16="http://schemas.microsoft.com/office/drawing/2014/main" id="{9D20876A-3588-134E-4594-A8E7A944836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732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165CDEB9-2EC6-4AA2-AC42-48FAA3CBE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 lnSpcReduction="10000"/>
          </a:bodyPr>
          <a:lstStyle/>
          <a:p>
            <a:pPr marL="1885950" indent="-1885950">
              <a:buNone/>
            </a:pPr>
            <a:r>
              <a:rPr lang="en-GB" b="1" dirty="0"/>
              <a:t>June 23:</a:t>
            </a:r>
            <a:r>
              <a:rPr lang="en-GB" dirty="0"/>
              <a:t>	TBA</a:t>
            </a:r>
            <a:endParaRPr lang="en-GB" dirty="0">
              <a:latin typeface="APL386 Unicode" panose="020B0709000202000203" pitchFamily="50" charset="0"/>
            </a:endParaRP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None/>
              <a:defRPr/>
            </a:pPr>
            <a:r>
              <a:rPr kumimoji="0" lang="en-GB" b="1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Remember: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	BAA webinars every other week</a:t>
            </a:r>
            <a:b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britishaplassociation.org/webinar-schedule-2022</a:t>
            </a:r>
            <a:b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June 16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, 30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; July 14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, 28</a:t>
            </a:r>
            <a:r>
              <a:rPr kumimoji="0" lang="en-GB" strike="noStrike" kern="1200" cap="none" spc="0" normalizeH="0" baseline="3000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th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; etc.</a:t>
            </a: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None/>
              <a:defRPr/>
            </a:pPr>
            <a:r>
              <a:rPr kumimoji="0" lang="en-GB" b="1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More at:</a:t>
            </a: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	apl.wiki/activities</a:t>
            </a:r>
            <a:endParaRPr lang="en-GB" dirty="0"/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9992E35B-2246-4392-8DA6-BD2242FA81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33D78490-E116-4754-BB41-E653B3B7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Webinar</a:t>
            </a:r>
          </a:p>
        </p:txBody>
      </p:sp>
    </p:spTree>
    <p:extLst>
      <p:ext uri="{BB962C8B-B14F-4D97-AF65-F5344CB8AC3E}">
        <p14:creationId xmlns:p14="http://schemas.microsoft.com/office/powerpoint/2010/main" val="358731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 descr=" 2">
            <a:extLst>
              <a:ext uri="{FF2B5EF4-FFF2-40B4-BE49-F238E27FC236}">
                <a16:creationId xmlns:a16="http://schemas.microsoft.com/office/drawing/2014/main" id="{B9BFFB98-FCF8-8D12-A676-0BD4618D851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3A188694-AF9D-7619-098B-544379324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Apply multiple functions in similar ways</a:t>
            </a:r>
          </a:p>
          <a:p>
            <a:pPr marL="0" indent="0">
              <a:buNone/>
            </a:pPr>
            <a:r>
              <a:rPr lang="en-GB"/>
              <a:t>Add a parameter to tweak behaviour</a:t>
            </a:r>
          </a:p>
          <a:p>
            <a:pPr marL="0" indent="0">
              <a:buNone/>
            </a:pPr>
            <a:r>
              <a:rPr lang="en-GB"/>
              <a:t>Achieve nicer looking expressions</a:t>
            </a:r>
          </a:p>
          <a:p>
            <a:pPr marL="0" indent="0">
              <a:buNone/>
            </a:pPr>
            <a:r>
              <a:rPr lang="en-GB"/>
              <a:t>Amend primitives to your needs</a:t>
            </a:r>
          </a:p>
          <a:p>
            <a:pPr marL="0" indent="0">
              <a:buNone/>
            </a:pPr>
            <a:r>
              <a:rPr lang="en-GB"/>
              <a:t>Avoid repeating yourself</a:t>
            </a:r>
          </a:p>
          <a:p>
            <a:pPr marL="0" indent="0" algn="r">
              <a:buChar char=" "/>
            </a:pPr>
            <a:r>
              <a:rPr lang="en-GB"/>
              <a:t>                                              </a:t>
            </a:r>
            <a:endParaRPr lang="en-GB" dirty="0"/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2B54565E-F994-85CB-C979-0590CC3FB2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BB2FE00C-C986-7D61-A3A1-AB4AFCA20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define your own operators?</a:t>
            </a:r>
          </a:p>
        </p:txBody>
      </p:sp>
    </p:spTree>
    <p:extLst>
      <p:ext uri="{BB962C8B-B14F-4D97-AF65-F5344CB8AC3E}">
        <p14:creationId xmlns:p14="http://schemas.microsoft.com/office/powerpoint/2010/main" val="74072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 descr=" 2">
            <a:extLst>
              <a:ext uri="{FF2B5EF4-FFF2-40B4-BE49-F238E27FC236}">
                <a16:creationId xmlns:a16="http://schemas.microsoft.com/office/drawing/2014/main" id="{B9BFFB98-FCF8-8D12-A676-0BD4618D851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3A188694-AF9D-7619-098B-544379324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Apply multiple functions in similar ways</a:t>
            </a:r>
          </a:p>
          <a:p>
            <a:pPr marL="0" indent="0">
              <a:buNone/>
            </a:pPr>
            <a:r>
              <a:rPr lang="en-GB"/>
              <a:t>Add a parameter to tweak behaviour</a:t>
            </a:r>
          </a:p>
          <a:p>
            <a:pPr marL="0" indent="0">
              <a:buNone/>
            </a:pPr>
            <a:r>
              <a:rPr lang="en-GB"/>
              <a:t>Achieve nicer looking expressions</a:t>
            </a:r>
          </a:p>
          <a:p>
            <a:pPr marL="0" indent="0">
              <a:buNone/>
            </a:pPr>
            <a:r>
              <a:rPr lang="en-GB"/>
              <a:t>Amend primitives to your needs</a:t>
            </a:r>
          </a:p>
          <a:p>
            <a:pPr marL="0" indent="0">
              <a:buNone/>
            </a:pPr>
            <a:r>
              <a:rPr lang="en-GB"/>
              <a:t>Avoid repeating yourself</a:t>
            </a:r>
          </a:p>
          <a:p>
            <a:pPr marL="0" indent="0" algn="r">
              <a:buNone/>
              <a:defRPr/>
            </a:pPr>
            <a:r>
              <a:rPr kumimoji="0" lang="en-GB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… in ways that isn't part of the core language</a:t>
            </a:r>
            <a:endParaRPr lang="en-GB" dirty="0"/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2B54565E-F994-85CB-C979-0590CC3FB29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BB2FE00C-C986-7D61-A3A1-AB4AFCA20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define your own operators?</a:t>
            </a:r>
          </a:p>
        </p:txBody>
      </p:sp>
    </p:spTree>
    <p:extLst>
      <p:ext uri="{BB962C8B-B14F-4D97-AF65-F5344CB8AC3E}">
        <p14:creationId xmlns:p14="http://schemas.microsoft.com/office/powerpoint/2010/main" val="15311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endParaRPr lang="en-GB" dirty="0">
              <a:solidFill>
                <a:schemeClr val="accent1"/>
              </a:solidFill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G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  <a:latin typeface="APL385 Unicode" panose="020B0709000202000203" pitchFamily="49" charset="0"/>
              </a:rPr>
              <a:t>∨.∧	⌊.×	+.=	-.÷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F6B065-0259-DF01-BEA3-5A955F935D43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67525-97D3-6E43-DFB6-4D45E3F4435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2735883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 descr=" 2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 descr=" 3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>
                <a:latin typeface="APL385 Unicode" panose="020B0709000202000203" pitchFamily="49" charset="0"/>
              </a:rPr>
              <a:t>+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/</a:t>
            </a:r>
            <a:r>
              <a:rPr lang="en-GB">
                <a:latin typeface="APL385 Unicode" panose="020B0709000202000203" pitchFamily="49" charset="0"/>
              </a:rPr>
              <a:t>	×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/</a:t>
            </a:r>
            <a:r>
              <a:rPr lang="en-GB">
                <a:latin typeface="APL385 Unicode" panose="020B0709000202000203" pitchFamily="49" charset="0"/>
              </a:rPr>
              <a:t>	,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/</a:t>
            </a:r>
            <a:r>
              <a:rPr lang="en-GB">
                <a:latin typeface="APL385 Unicode" panose="020B0709000202000203" pitchFamily="49" charset="0"/>
              </a:rPr>
              <a:t>	⊢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/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G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>
                <a:latin typeface="APL385 Unicode" panose="020B0709000202000203" pitchFamily="49" charset="0"/>
              </a:rPr>
              <a:t>∨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.</a:t>
            </a:r>
            <a:r>
              <a:rPr lang="en-GB">
                <a:latin typeface="APL385 Unicode" panose="020B0709000202000203" pitchFamily="49" charset="0"/>
              </a:rPr>
              <a:t>∧	⌊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.</a:t>
            </a:r>
            <a:r>
              <a:rPr lang="en-GB">
                <a:latin typeface="APL385 Unicode" panose="020B0709000202000203" pitchFamily="49" charset="0"/>
              </a:rPr>
              <a:t>×	+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.</a:t>
            </a:r>
            <a:r>
              <a:rPr lang="en-GB">
                <a:latin typeface="APL385 Unicode" panose="020B0709000202000203" pitchFamily="49" charset="0"/>
              </a:rPr>
              <a:t>=	-</a:t>
            </a:r>
            <a:r>
              <a:rPr lang="en-GB">
                <a:solidFill>
                  <a:schemeClr val="accent1">
                    <a:lumMod val="100000"/>
                  </a:schemeClr>
                </a:solidFill>
                <a:latin typeface="APL385 Unicode" panose="020B0709000202000203" pitchFamily="49" charset="0"/>
              </a:rPr>
              <a:t>.</a:t>
            </a:r>
            <a:r>
              <a:rPr lang="en-GB">
                <a:latin typeface="APL385 Unicode" panose="020B0709000202000203" pitchFamily="49" charset="0"/>
              </a:rPr>
              <a:t>÷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 descr=" 4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 descr=" 5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8" name="TextBox 7" descr=" 8">
            <a:extLst>
              <a:ext uri="{FF2B5EF4-FFF2-40B4-BE49-F238E27FC236}">
                <a16:creationId xmlns:a16="http://schemas.microsoft.com/office/drawing/2014/main" id="{C4F6B065-0259-DF01-BEA3-5A955F935D43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9" name="TextBox 8" descr=" 9">
            <a:extLst>
              <a:ext uri="{FF2B5EF4-FFF2-40B4-BE49-F238E27FC236}">
                <a16:creationId xmlns:a16="http://schemas.microsoft.com/office/drawing/2014/main" id="{D3167525-97D3-6E43-DFB6-4D45E3F4435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grpSp>
        <p:nvGrpSpPr>
          <p:cNvPr id="24" name="Arrows" descr=" 24">
            <a:extLst>
              <a:ext uri="{FF2B5EF4-FFF2-40B4-BE49-F238E27FC236}">
                <a16:creationId xmlns:a16="http://schemas.microsoft.com/office/drawing/2014/main" id="{365A49B9-7F08-B325-0222-E69C9FA1B5A4}"/>
              </a:ext>
            </a:extLst>
          </p:cNvPr>
          <p:cNvGrpSpPr/>
          <p:nvPr/>
        </p:nvGrpSpPr>
        <p:grpSpPr>
          <a:xfrm>
            <a:off x="2451034" y="1643994"/>
            <a:ext cx="1838182" cy="432000"/>
            <a:chOff x="2346257" y="1684476"/>
            <a:chExt cx="1838182" cy="360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A378780-E845-A597-931C-A7D5CA113F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02568BE-48EB-03AC-E810-2873375C4D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A682392-73BB-835B-C90D-5365802070C2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A2340AD-4298-699D-887D-75BD088E5EAC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Arrows" descr=" 25">
            <a:extLst>
              <a:ext uri="{FF2B5EF4-FFF2-40B4-BE49-F238E27FC236}">
                <a16:creationId xmlns:a16="http://schemas.microsoft.com/office/drawing/2014/main" id="{5AE39255-2DAC-65D2-F213-77210A705D81}"/>
              </a:ext>
            </a:extLst>
          </p:cNvPr>
          <p:cNvGrpSpPr/>
          <p:nvPr/>
        </p:nvGrpSpPr>
        <p:grpSpPr>
          <a:xfrm>
            <a:off x="2451033" y="3419086"/>
            <a:ext cx="1838182" cy="432000"/>
            <a:chOff x="2346257" y="1684476"/>
            <a:chExt cx="1838182" cy="36000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CFF6468-C7BD-649E-DF51-35454AF152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64C6DF8-8F1E-0C63-72A8-652C0A02E0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1C99014-A9FB-A353-FFDD-E5C13D4FAA87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82BC038-134B-1A61-83E2-ADCD66911360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898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×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,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G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∨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∧	⌊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×	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=	-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÷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F6B065-0259-DF01-BEA3-5A955F935D43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67525-97D3-6E43-DFB6-4D45E3F4435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0" name="Callout: Bent Line 9">
            <a:extLst>
              <a:ext uri="{FF2B5EF4-FFF2-40B4-BE49-F238E27FC236}">
                <a16:creationId xmlns:a16="http://schemas.microsoft.com/office/drawing/2014/main" id="{BF8CFB37-CAED-1B4C-55EB-DA649E11D77A}"/>
              </a:ext>
            </a:extLst>
          </p:cNvPr>
          <p:cNvSpPr/>
          <p:nvPr/>
        </p:nvSpPr>
        <p:spPr>
          <a:xfrm>
            <a:off x="1808870" y="1264925"/>
            <a:ext cx="1222411" cy="419551"/>
          </a:xfrm>
          <a:prstGeom prst="borderCallout2">
            <a:avLst>
              <a:gd name="adj1" fmla="val 204"/>
              <a:gd name="adj2" fmla="val 100060"/>
              <a:gd name="adj3" fmla="val -19182"/>
              <a:gd name="adj4" fmla="val 109254"/>
              <a:gd name="adj5" fmla="val 11314"/>
              <a:gd name="adj6" fmla="val 116680"/>
            </a:avLst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operand</a:t>
            </a:r>
          </a:p>
        </p:txBody>
      </p:sp>
      <p:grpSp>
        <p:nvGrpSpPr>
          <p:cNvPr id="24" name="Arrows">
            <a:extLst>
              <a:ext uri="{FF2B5EF4-FFF2-40B4-BE49-F238E27FC236}">
                <a16:creationId xmlns:a16="http://schemas.microsoft.com/office/drawing/2014/main" id="{365A49B9-7F08-B325-0222-E69C9FA1B5A4}"/>
              </a:ext>
            </a:extLst>
          </p:cNvPr>
          <p:cNvGrpSpPr/>
          <p:nvPr/>
        </p:nvGrpSpPr>
        <p:grpSpPr>
          <a:xfrm>
            <a:off x="2451034" y="1643994"/>
            <a:ext cx="1838182" cy="432000"/>
            <a:chOff x="2346257" y="1684476"/>
            <a:chExt cx="1838182" cy="360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A378780-E845-A597-931C-A7D5CA113F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02568BE-48EB-03AC-E810-2873375C4D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A682392-73BB-835B-C90D-5365802070C2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A2340AD-4298-699D-887D-75BD088E5EAC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Arrows">
            <a:extLst>
              <a:ext uri="{FF2B5EF4-FFF2-40B4-BE49-F238E27FC236}">
                <a16:creationId xmlns:a16="http://schemas.microsoft.com/office/drawing/2014/main" id="{5AE39255-2DAC-65D2-F213-77210A705D81}"/>
              </a:ext>
            </a:extLst>
          </p:cNvPr>
          <p:cNvGrpSpPr/>
          <p:nvPr/>
        </p:nvGrpSpPr>
        <p:grpSpPr>
          <a:xfrm>
            <a:off x="2451033" y="3419086"/>
            <a:ext cx="1838182" cy="432000"/>
            <a:chOff x="2346257" y="1684476"/>
            <a:chExt cx="1838182" cy="36000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CFF6468-C7BD-649E-DF51-35454AF152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64C6DF8-8F1E-0C63-72A8-652C0A02E0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1C99014-A9FB-A353-FFDD-E5C13D4FAA87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82BC038-134B-1A61-83E2-ADCD66911360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097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19756-321F-BAA8-6E9E-DF4F1510D8B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530-8356-1540-1A8E-BC5F9FBA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×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,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  <a:r>
              <a:rPr lang="en-GB" dirty="0">
                <a:latin typeface="APL385 Unicode" panose="020B0709000202000203" pitchFamily="49" charset="0"/>
              </a:rPr>
              <a:t>	⊢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/</a:t>
            </a:r>
          </a:p>
          <a:p>
            <a:pPr marL="0" indent="0" algn="ctr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F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G</a:t>
            </a:r>
            <a:br>
              <a:rPr lang="en-GB" dirty="0">
                <a:latin typeface="APL385 Unicode" panose="020B0709000202000203" pitchFamily="49" charset="0"/>
              </a:rPr>
            </a:br>
            <a:endParaRPr lang="en-GB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∨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∧	⌊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×	+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=	-</a:t>
            </a:r>
            <a:r>
              <a:rPr lang="en-GB" dirty="0">
                <a:solidFill>
                  <a:schemeClr val="accent1"/>
                </a:solidFill>
                <a:latin typeface="APL385 Unicode" panose="020B0709000202000203" pitchFamily="49" charset="0"/>
              </a:rPr>
              <a:t>.</a:t>
            </a:r>
            <a:r>
              <a:rPr lang="en-GB" dirty="0">
                <a:latin typeface="APL385 Unicode" panose="020B0709000202000203" pitchFamily="49" charset="0"/>
              </a:rPr>
              <a:t>÷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D74-8361-0701-1E65-922F3BD248E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CEE46-B9FA-BF7C-5935-A0ADDED0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operator?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F6B065-0259-DF01-BEA3-5A955F935D43}"/>
              </a:ext>
            </a:extLst>
          </p:cNvPr>
          <p:cNvSpPr txBox="1"/>
          <p:nvPr/>
        </p:nvSpPr>
        <p:spPr>
          <a:xfrm rot="18713435">
            <a:off x="-31385" y="1398254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MONADIC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67525-97D3-6E43-DFB6-4D45E3F44355}"/>
              </a:ext>
            </a:extLst>
          </p:cNvPr>
          <p:cNvSpPr txBox="1"/>
          <p:nvPr/>
        </p:nvSpPr>
        <p:spPr>
          <a:xfrm rot="18713435">
            <a:off x="-31383" y="3181620"/>
            <a:ext cx="16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DYADIC</a:t>
            </a: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OPERATOR</a:t>
            </a:r>
          </a:p>
        </p:txBody>
      </p:sp>
      <p:sp>
        <p:nvSpPr>
          <p:cNvPr id="11" name="Callout: Bent Line 10">
            <a:extLst>
              <a:ext uri="{FF2B5EF4-FFF2-40B4-BE49-F238E27FC236}">
                <a16:creationId xmlns:a16="http://schemas.microsoft.com/office/drawing/2014/main" id="{7960CEF4-4FF4-093F-5986-ED083188F4DE}"/>
              </a:ext>
            </a:extLst>
          </p:cNvPr>
          <p:cNvSpPr/>
          <p:nvPr/>
        </p:nvSpPr>
        <p:spPr>
          <a:xfrm flipH="1">
            <a:off x="4775093" y="2811604"/>
            <a:ext cx="1222411" cy="801768"/>
          </a:xfrm>
          <a:prstGeom prst="borderCallout2">
            <a:avLst>
              <a:gd name="adj1" fmla="val 204"/>
              <a:gd name="adj2" fmla="val 100060"/>
              <a:gd name="adj3" fmla="val -19182"/>
              <a:gd name="adj4" fmla="val 109254"/>
              <a:gd name="adj5" fmla="val -45246"/>
              <a:gd name="adj6" fmla="val 109382"/>
            </a:avLst>
          </a:prstGeom>
          <a:noFill/>
          <a:ln w="254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function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operand</a:t>
            </a:r>
          </a:p>
        </p:txBody>
      </p:sp>
      <p:grpSp>
        <p:nvGrpSpPr>
          <p:cNvPr id="24" name="Arrows">
            <a:extLst>
              <a:ext uri="{FF2B5EF4-FFF2-40B4-BE49-F238E27FC236}">
                <a16:creationId xmlns:a16="http://schemas.microsoft.com/office/drawing/2014/main" id="{365A49B9-7F08-B325-0222-E69C9FA1B5A4}"/>
              </a:ext>
            </a:extLst>
          </p:cNvPr>
          <p:cNvGrpSpPr/>
          <p:nvPr/>
        </p:nvGrpSpPr>
        <p:grpSpPr>
          <a:xfrm>
            <a:off x="2451034" y="1643994"/>
            <a:ext cx="1838182" cy="432000"/>
            <a:chOff x="2346257" y="1684476"/>
            <a:chExt cx="1838182" cy="360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A378780-E845-A597-931C-A7D5CA113F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02568BE-48EB-03AC-E810-2873375C4D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A682392-73BB-835B-C90D-5365802070C2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A2340AD-4298-699D-887D-75BD088E5EAC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Arrows">
            <a:extLst>
              <a:ext uri="{FF2B5EF4-FFF2-40B4-BE49-F238E27FC236}">
                <a16:creationId xmlns:a16="http://schemas.microsoft.com/office/drawing/2014/main" id="{5AE39255-2DAC-65D2-F213-77210A705D81}"/>
              </a:ext>
            </a:extLst>
          </p:cNvPr>
          <p:cNvGrpSpPr/>
          <p:nvPr/>
        </p:nvGrpSpPr>
        <p:grpSpPr>
          <a:xfrm>
            <a:off x="2451033" y="3419086"/>
            <a:ext cx="1838182" cy="432000"/>
            <a:chOff x="2346257" y="1684476"/>
            <a:chExt cx="1838182" cy="36000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CFF6468-C7BD-649E-DF51-35454AF152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46257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64C6DF8-8F1E-0C63-72A8-652C0A02E0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57463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1C99014-A9FB-A353-FFDD-E5C13D4FAA87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919091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82BC038-134B-1A61-83E2-ADCD66911360}"/>
                </a:ext>
              </a:extLst>
            </p:cNvPr>
            <p:cNvCxnSpPr>
              <a:cxnSpLocks/>
            </p:cNvCxnSpPr>
            <p:nvPr/>
          </p:nvCxnSpPr>
          <p:spPr>
            <a:xfrm>
              <a:off x="3265348" y="1684476"/>
              <a:ext cx="307885" cy="360000"/>
            </a:xfrm>
            <a:prstGeom prst="straightConnector1">
              <a:avLst/>
            </a:prstGeom>
            <a:ln w="28575" cap="rnd"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9115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alog">
      <a:dk1>
        <a:srgbClr val="3B475E"/>
      </a:dk1>
      <a:lt1>
        <a:sysClr val="window" lastClr="FFFFFF"/>
      </a:lt1>
      <a:dk2>
        <a:srgbClr val="5A6D8F"/>
      </a:dk2>
      <a:lt2>
        <a:srgbClr val="F6F6D9"/>
      </a:lt2>
      <a:accent1>
        <a:srgbClr val="ED7F00"/>
      </a:accent1>
      <a:accent2>
        <a:srgbClr val="928ABD"/>
      </a:accent2>
      <a:accent3>
        <a:srgbClr val="2C5656"/>
      </a:accent3>
      <a:accent4>
        <a:srgbClr val="FFA336"/>
      </a:accent4>
      <a:accent5>
        <a:srgbClr val="BBB5D6"/>
      </a:accent5>
      <a:accent6>
        <a:srgbClr val="231F20"/>
      </a:accent6>
      <a:hlink>
        <a:srgbClr val="5A6D8F"/>
      </a:hlink>
      <a:folHlink>
        <a:srgbClr val="928ABD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5210</TotalTime>
  <Words>1333</Words>
  <Application>Microsoft Office PowerPoint</Application>
  <PresentationFormat>On-screen Show (16:9)</PresentationFormat>
  <Paragraphs>248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Sarabun</vt:lpstr>
      <vt:lpstr>Calibri</vt:lpstr>
      <vt:lpstr>APL386 Unicode</vt:lpstr>
      <vt:lpstr>APL333</vt:lpstr>
      <vt:lpstr>Arial</vt:lpstr>
      <vt:lpstr>Wingdings</vt:lpstr>
      <vt:lpstr>Wingdings 2</vt:lpstr>
      <vt:lpstr>Courier New</vt:lpstr>
      <vt:lpstr>APL385 Unicode</vt:lpstr>
      <vt:lpstr>Office Theme</vt:lpstr>
      <vt:lpstr>PowerPoint Presentation</vt:lpstr>
      <vt:lpstr>Overview</vt:lpstr>
      <vt:lpstr>Overview</vt:lpstr>
      <vt:lpstr>Why define your own operators?</vt:lpstr>
      <vt:lpstr>Why define your own operators?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What is an operator?</vt:lpstr>
      <vt:lpstr>How are they defined/identified?</vt:lpstr>
      <vt:lpstr>How are they defined/identified?</vt:lpstr>
      <vt:lpstr>How are they defined/identified?</vt:lpstr>
      <vt:lpstr>How are they defined/identified?</vt:lpstr>
      <vt:lpstr>How are they defined/identified?</vt:lpstr>
      <vt:lpstr>PowerPoint Presentation</vt:lpstr>
      <vt:lpstr>Demo: utilities</vt:lpstr>
      <vt:lpstr>Demo: combinators/compositions </vt:lpstr>
      <vt:lpstr>Demo: thought concepts</vt:lpstr>
      <vt:lpstr>Next Webinar</vt:lpstr>
      <vt:lpstr>Next Webinar</vt:lpstr>
      <vt:lpstr>Next Webinar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Adam Brudzewsky</cp:lastModifiedBy>
  <cp:revision>217</cp:revision>
  <dcterms:created xsi:type="dcterms:W3CDTF">2019-07-25T11:46:05Z</dcterms:created>
  <dcterms:modified xsi:type="dcterms:W3CDTF">2022-06-09T23:11:31Z</dcterms:modified>
</cp:coreProperties>
</file>