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2" r:id="rId2"/>
    <p:sldId id="263" r:id="rId3"/>
    <p:sldId id="264" r:id="rId4"/>
    <p:sldId id="277" r:id="rId5"/>
    <p:sldId id="289" r:id="rId6"/>
    <p:sldId id="265" r:id="rId7"/>
    <p:sldId id="278" r:id="rId8"/>
    <p:sldId id="442" r:id="rId9"/>
    <p:sldId id="279" r:id="rId10"/>
    <p:sldId id="443" r:id="rId11"/>
    <p:sldId id="268" r:id="rId12"/>
    <p:sldId id="290" r:id="rId13"/>
    <p:sldId id="270" r:id="rId14"/>
    <p:sldId id="271" r:id="rId15"/>
    <p:sldId id="441" r:id="rId16"/>
    <p:sldId id="438" r:id="rId17"/>
    <p:sldId id="273" r:id="rId18"/>
    <p:sldId id="274" r:id="rId19"/>
    <p:sldId id="275" r:id="rId20"/>
    <p:sldId id="423" r:id="rId21"/>
    <p:sldId id="276" r:id="rId22"/>
    <p:sldId id="282" r:id="rId23"/>
    <p:sldId id="281" r:id="rId24"/>
    <p:sldId id="285" r:id="rId25"/>
    <p:sldId id="288" r:id="rId26"/>
    <p:sldId id="280" r:id="rId27"/>
    <p:sldId id="283" r:id="rId28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31"/>
    </p:embeddedFont>
    <p:embeddedFont>
      <p:font typeface="APL386 Unicode" panose="020B0604020202020204" charset="0"/>
      <p:regular r:id="rId32"/>
    </p:embeddedFont>
    <p:embeddedFont>
      <p:font typeface="Calibri" panose="020F0502020204030204" pitchFamily="34" charset="0"/>
      <p:regular r:id="rId31"/>
      <p:bold r:id="rId31"/>
      <p:italic r:id="rId31"/>
      <p:boldItalic r:id="rId31"/>
    </p:embeddedFont>
    <p:embeddedFont>
      <p:font typeface="Sarabun" panose="020B0604020202020204" charset="-34"/>
      <p:regular r:id="rId33"/>
      <p:bold r:id="rId34"/>
      <p:italic r:id="rId35"/>
      <p:boldItalic r:id="rId36"/>
    </p:embeddedFont>
    <p:embeddedFont>
      <p:font typeface="Wingdings 2" panose="05020102010507070707" pitchFamily="18" charset="2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09"/>
    <a:srgbClr val="000000"/>
    <a:srgbClr val="5A6D8F"/>
    <a:srgbClr val="3B475E"/>
    <a:srgbClr val="ED7F00"/>
    <a:srgbClr val="FDFDF5"/>
    <a:srgbClr val="F6F6D9"/>
    <a:srgbClr val="BBB5D6"/>
    <a:srgbClr val="928ABD"/>
    <a:srgbClr val="37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5508" autoAdjust="0"/>
  </p:normalViewPr>
  <p:slideViewPr>
    <p:cSldViewPr snapToGrid="0">
      <p:cViewPr varScale="1">
        <p:scale>
          <a:sx n="113" d="100"/>
          <a:sy n="113" d="100"/>
        </p:scale>
        <p:origin x="120" y="4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NUL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17/03/2022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17/03/2022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24" name="Picture 2" descr="C:\Users\fiona\Desktop\Computer.png">
            <a:extLst>
              <a:ext uri="{FF2B5EF4-FFF2-40B4-BE49-F238E27FC236}">
                <a16:creationId xmlns:a16="http://schemas.microsoft.com/office/drawing/2014/main" id="{F22D7D76-1350-4D18-B964-2F5D328CA8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14" y="1933902"/>
            <a:ext cx="3450372" cy="29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16F512E2-31FF-4B40-A876-99A0126F24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195403"/>
            <a:ext cx="8363272" cy="432047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  <a:endParaRPr lang="en-GB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3235149-6E0E-4785-AA0A-DAACC2C03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401463"/>
            <a:ext cx="8363272" cy="684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16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85536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132057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305280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Introducing Dyalog version 18.2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F2AA1-2116-4182-A569-DA54ACB2CADA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ezoid 7">
            <a:extLst>
              <a:ext uri="{FF2B5EF4-FFF2-40B4-BE49-F238E27FC236}">
                <a16:creationId xmlns:a16="http://schemas.microsoft.com/office/drawing/2014/main" id="{39DA3E42-AD70-4871-956F-998FEA10B7D9}"/>
              </a:ext>
            </a:extLst>
          </p:cNvPr>
          <p:cNvSpPr/>
          <p:nvPr userDrawn="1"/>
        </p:nvSpPr>
        <p:spPr>
          <a:xfrm flipH="1">
            <a:off x="8388419" y="4663185"/>
            <a:ext cx="361579" cy="76197"/>
          </a:xfrm>
          <a:custGeom>
            <a:avLst/>
            <a:gdLst>
              <a:gd name="connsiteX0" fmla="*/ 0 w 250849"/>
              <a:gd name="connsiteY0" fmla="*/ 128586 h 128586"/>
              <a:gd name="connsiteX1" fmla="*/ 70247 w 250849"/>
              <a:gd name="connsiteY1" fmla="*/ 0 h 128586"/>
              <a:gd name="connsiteX2" fmla="*/ 180602 w 250849"/>
              <a:gd name="connsiteY2" fmla="*/ 0 h 128586"/>
              <a:gd name="connsiteX3" fmla="*/ 250849 w 250849"/>
              <a:gd name="connsiteY3" fmla="*/ 128586 h 128586"/>
              <a:gd name="connsiteX4" fmla="*/ 0 w 250849"/>
              <a:gd name="connsiteY4" fmla="*/ 128586 h 128586"/>
              <a:gd name="connsiteX0" fmla="*/ 13097 w 263946"/>
              <a:gd name="connsiteY0" fmla="*/ 128586 h 128586"/>
              <a:gd name="connsiteX1" fmla="*/ 0 w 263946"/>
              <a:gd name="connsiteY1" fmla="*/ 38100 h 128586"/>
              <a:gd name="connsiteX2" fmla="*/ 193699 w 263946"/>
              <a:gd name="connsiteY2" fmla="*/ 0 h 128586"/>
              <a:gd name="connsiteX3" fmla="*/ 263946 w 263946"/>
              <a:gd name="connsiteY3" fmla="*/ 128586 h 128586"/>
              <a:gd name="connsiteX4" fmla="*/ 13097 w 263946"/>
              <a:gd name="connsiteY4" fmla="*/ 128586 h 128586"/>
              <a:gd name="connsiteX0" fmla="*/ 13097 w 263946"/>
              <a:gd name="connsiteY0" fmla="*/ 100011 h 100011"/>
              <a:gd name="connsiteX1" fmla="*/ 0 w 263946"/>
              <a:gd name="connsiteY1" fmla="*/ 9525 h 100011"/>
              <a:gd name="connsiteX2" fmla="*/ 241324 w 263946"/>
              <a:gd name="connsiteY2" fmla="*/ 0 h 100011"/>
              <a:gd name="connsiteX3" fmla="*/ 263946 w 263946"/>
              <a:gd name="connsiteY3" fmla="*/ 100011 h 100011"/>
              <a:gd name="connsiteX4" fmla="*/ 13097 w 263946"/>
              <a:gd name="connsiteY4" fmla="*/ 100011 h 100011"/>
              <a:gd name="connsiteX0" fmla="*/ 13097 w 268709"/>
              <a:gd name="connsiteY0" fmla="*/ 100011 h 100011"/>
              <a:gd name="connsiteX1" fmla="*/ 0 w 268709"/>
              <a:gd name="connsiteY1" fmla="*/ 9525 h 100011"/>
              <a:gd name="connsiteX2" fmla="*/ 241324 w 268709"/>
              <a:gd name="connsiteY2" fmla="*/ 0 h 100011"/>
              <a:gd name="connsiteX3" fmla="*/ 268709 w 268709"/>
              <a:gd name="connsiteY3" fmla="*/ 52386 h 100011"/>
              <a:gd name="connsiteX4" fmla="*/ 13097 w 268709"/>
              <a:gd name="connsiteY4" fmla="*/ 100011 h 100011"/>
              <a:gd name="connsiteX0" fmla="*/ 89297 w 268709"/>
              <a:gd name="connsiteY0" fmla="*/ 57149 h 57149"/>
              <a:gd name="connsiteX1" fmla="*/ 0 w 268709"/>
              <a:gd name="connsiteY1" fmla="*/ 9525 h 57149"/>
              <a:gd name="connsiteX2" fmla="*/ 241324 w 268709"/>
              <a:gd name="connsiteY2" fmla="*/ 0 h 57149"/>
              <a:gd name="connsiteX3" fmla="*/ 268709 w 268709"/>
              <a:gd name="connsiteY3" fmla="*/ 52386 h 57149"/>
              <a:gd name="connsiteX4" fmla="*/ 89297 w 268709"/>
              <a:gd name="connsiteY4" fmla="*/ 57149 h 57149"/>
              <a:gd name="connsiteX0" fmla="*/ 89297 w 259184"/>
              <a:gd name="connsiteY0" fmla="*/ 57149 h 57149"/>
              <a:gd name="connsiteX1" fmla="*/ 0 w 259184"/>
              <a:gd name="connsiteY1" fmla="*/ 9525 h 57149"/>
              <a:gd name="connsiteX2" fmla="*/ 241324 w 259184"/>
              <a:gd name="connsiteY2" fmla="*/ 0 h 57149"/>
              <a:gd name="connsiteX3" fmla="*/ 259184 w 259184"/>
              <a:gd name="connsiteY3" fmla="*/ 54767 h 57149"/>
              <a:gd name="connsiteX4" fmla="*/ 89297 w 259184"/>
              <a:gd name="connsiteY4" fmla="*/ 57149 h 57149"/>
              <a:gd name="connsiteX0" fmla="*/ 86916 w 256803"/>
              <a:gd name="connsiteY0" fmla="*/ 57149 h 57149"/>
              <a:gd name="connsiteX1" fmla="*/ 0 w 256803"/>
              <a:gd name="connsiteY1" fmla="*/ 14287 h 57149"/>
              <a:gd name="connsiteX2" fmla="*/ 238943 w 256803"/>
              <a:gd name="connsiteY2" fmla="*/ 0 h 57149"/>
              <a:gd name="connsiteX3" fmla="*/ 256803 w 256803"/>
              <a:gd name="connsiteY3" fmla="*/ 54767 h 57149"/>
              <a:gd name="connsiteX4" fmla="*/ 86916 w 256803"/>
              <a:gd name="connsiteY4" fmla="*/ 57149 h 57149"/>
              <a:gd name="connsiteX0" fmla="*/ 86916 w 256803"/>
              <a:gd name="connsiteY0" fmla="*/ 42862 h 42862"/>
              <a:gd name="connsiteX1" fmla="*/ 0 w 256803"/>
              <a:gd name="connsiteY1" fmla="*/ 0 h 42862"/>
              <a:gd name="connsiteX2" fmla="*/ 241325 w 256803"/>
              <a:gd name="connsiteY2" fmla="*/ 1 h 42862"/>
              <a:gd name="connsiteX3" fmla="*/ 256803 w 256803"/>
              <a:gd name="connsiteY3" fmla="*/ 40480 h 42862"/>
              <a:gd name="connsiteX4" fmla="*/ 86916 w 256803"/>
              <a:gd name="connsiteY4" fmla="*/ 42862 h 42862"/>
              <a:gd name="connsiteX0" fmla="*/ 94060 w 263947"/>
              <a:gd name="connsiteY0" fmla="*/ 45243 h 45243"/>
              <a:gd name="connsiteX1" fmla="*/ 0 w 263947"/>
              <a:gd name="connsiteY1" fmla="*/ 0 h 45243"/>
              <a:gd name="connsiteX2" fmla="*/ 248469 w 263947"/>
              <a:gd name="connsiteY2" fmla="*/ 2382 h 45243"/>
              <a:gd name="connsiteX3" fmla="*/ 263947 w 263947"/>
              <a:gd name="connsiteY3" fmla="*/ 42861 h 45243"/>
              <a:gd name="connsiteX4" fmla="*/ 94060 w 263947"/>
              <a:gd name="connsiteY4" fmla="*/ 45243 h 45243"/>
              <a:gd name="connsiteX0" fmla="*/ 94060 w 263947"/>
              <a:gd name="connsiteY0" fmla="*/ 45243 h 45243"/>
              <a:gd name="connsiteX1" fmla="*/ 0 w 263947"/>
              <a:gd name="connsiteY1" fmla="*/ 0 h 45243"/>
              <a:gd name="connsiteX2" fmla="*/ 246087 w 263947"/>
              <a:gd name="connsiteY2" fmla="*/ 1 h 45243"/>
              <a:gd name="connsiteX3" fmla="*/ 263947 w 263947"/>
              <a:gd name="connsiteY3" fmla="*/ 42861 h 45243"/>
              <a:gd name="connsiteX4" fmla="*/ 94060 w 263947"/>
              <a:gd name="connsiteY4" fmla="*/ 45243 h 45243"/>
              <a:gd name="connsiteX0" fmla="*/ 94060 w 252041"/>
              <a:gd name="connsiteY0" fmla="*/ 45243 h 45243"/>
              <a:gd name="connsiteX1" fmla="*/ 0 w 252041"/>
              <a:gd name="connsiteY1" fmla="*/ 0 h 45243"/>
              <a:gd name="connsiteX2" fmla="*/ 246087 w 252041"/>
              <a:gd name="connsiteY2" fmla="*/ 1 h 45243"/>
              <a:gd name="connsiteX3" fmla="*/ 252041 w 252041"/>
              <a:gd name="connsiteY3" fmla="*/ 33336 h 45243"/>
              <a:gd name="connsiteX4" fmla="*/ 94060 w 252041"/>
              <a:gd name="connsiteY4" fmla="*/ 45243 h 45243"/>
              <a:gd name="connsiteX0" fmla="*/ 77391 w 252041"/>
              <a:gd name="connsiteY0" fmla="*/ 45243 h 45243"/>
              <a:gd name="connsiteX1" fmla="*/ 0 w 252041"/>
              <a:gd name="connsiteY1" fmla="*/ 0 h 45243"/>
              <a:gd name="connsiteX2" fmla="*/ 246087 w 252041"/>
              <a:gd name="connsiteY2" fmla="*/ 1 h 45243"/>
              <a:gd name="connsiteX3" fmla="*/ 252041 w 252041"/>
              <a:gd name="connsiteY3" fmla="*/ 33336 h 45243"/>
              <a:gd name="connsiteX4" fmla="*/ 77391 w 252041"/>
              <a:gd name="connsiteY4" fmla="*/ 45243 h 45243"/>
              <a:gd name="connsiteX0" fmla="*/ 77391 w 261566"/>
              <a:gd name="connsiteY0" fmla="*/ 45243 h 45243"/>
              <a:gd name="connsiteX1" fmla="*/ 0 w 261566"/>
              <a:gd name="connsiteY1" fmla="*/ 0 h 45243"/>
              <a:gd name="connsiteX2" fmla="*/ 246087 w 261566"/>
              <a:gd name="connsiteY2" fmla="*/ 1 h 45243"/>
              <a:gd name="connsiteX3" fmla="*/ 261566 w 261566"/>
              <a:gd name="connsiteY3" fmla="*/ 42861 h 45243"/>
              <a:gd name="connsiteX4" fmla="*/ 77391 w 261566"/>
              <a:gd name="connsiteY4" fmla="*/ 45243 h 45243"/>
              <a:gd name="connsiteX0" fmla="*/ 129779 w 313954"/>
              <a:gd name="connsiteY0" fmla="*/ 52387 h 52387"/>
              <a:gd name="connsiteX1" fmla="*/ 0 w 313954"/>
              <a:gd name="connsiteY1" fmla="*/ 0 h 52387"/>
              <a:gd name="connsiteX2" fmla="*/ 298475 w 313954"/>
              <a:gd name="connsiteY2" fmla="*/ 7145 h 52387"/>
              <a:gd name="connsiteX3" fmla="*/ 313954 w 313954"/>
              <a:gd name="connsiteY3" fmla="*/ 50005 h 52387"/>
              <a:gd name="connsiteX4" fmla="*/ 129779 w 313954"/>
              <a:gd name="connsiteY4" fmla="*/ 52387 h 52387"/>
              <a:gd name="connsiteX0" fmla="*/ 101204 w 313954"/>
              <a:gd name="connsiteY0" fmla="*/ 59531 h 59531"/>
              <a:gd name="connsiteX1" fmla="*/ 0 w 313954"/>
              <a:gd name="connsiteY1" fmla="*/ 0 h 59531"/>
              <a:gd name="connsiteX2" fmla="*/ 298475 w 313954"/>
              <a:gd name="connsiteY2" fmla="*/ 7145 h 59531"/>
              <a:gd name="connsiteX3" fmla="*/ 313954 w 313954"/>
              <a:gd name="connsiteY3" fmla="*/ 50005 h 59531"/>
              <a:gd name="connsiteX4" fmla="*/ 101204 w 313954"/>
              <a:gd name="connsiteY4" fmla="*/ 59531 h 59531"/>
              <a:gd name="connsiteX0" fmla="*/ 117872 w 330622"/>
              <a:gd name="connsiteY0" fmla="*/ 59531 h 59531"/>
              <a:gd name="connsiteX1" fmla="*/ 0 w 330622"/>
              <a:gd name="connsiteY1" fmla="*/ 0 h 59531"/>
              <a:gd name="connsiteX2" fmla="*/ 315143 w 330622"/>
              <a:gd name="connsiteY2" fmla="*/ 7145 h 59531"/>
              <a:gd name="connsiteX3" fmla="*/ 330622 w 330622"/>
              <a:gd name="connsiteY3" fmla="*/ 50005 h 59531"/>
              <a:gd name="connsiteX4" fmla="*/ 117872 w 330622"/>
              <a:gd name="connsiteY4" fmla="*/ 59531 h 59531"/>
              <a:gd name="connsiteX0" fmla="*/ 96441 w 330622"/>
              <a:gd name="connsiteY0" fmla="*/ 57149 h 57149"/>
              <a:gd name="connsiteX1" fmla="*/ 0 w 330622"/>
              <a:gd name="connsiteY1" fmla="*/ 0 h 57149"/>
              <a:gd name="connsiteX2" fmla="*/ 315143 w 330622"/>
              <a:gd name="connsiteY2" fmla="*/ 7145 h 57149"/>
              <a:gd name="connsiteX3" fmla="*/ 330622 w 330622"/>
              <a:gd name="connsiteY3" fmla="*/ 50005 h 57149"/>
              <a:gd name="connsiteX4" fmla="*/ 96441 w 330622"/>
              <a:gd name="connsiteY4" fmla="*/ 57149 h 57149"/>
              <a:gd name="connsiteX0" fmla="*/ 96441 w 366341"/>
              <a:gd name="connsiteY0" fmla="*/ 57149 h 69055"/>
              <a:gd name="connsiteX1" fmla="*/ 0 w 366341"/>
              <a:gd name="connsiteY1" fmla="*/ 0 h 69055"/>
              <a:gd name="connsiteX2" fmla="*/ 315143 w 366341"/>
              <a:gd name="connsiteY2" fmla="*/ 7145 h 69055"/>
              <a:gd name="connsiteX3" fmla="*/ 366341 w 366341"/>
              <a:gd name="connsiteY3" fmla="*/ 69055 h 69055"/>
              <a:gd name="connsiteX4" fmla="*/ 96441 w 366341"/>
              <a:gd name="connsiteY4" fmla="*/ 57149 h 69055"/>
              <a:gd name="connsiteX0" fmla="*/ 96441 w 366341"/>
              <a:gd name="connsiteY0" fmla="*/ 73816 h 85722"/>
              <a:gd name="connsiteX1" fmla="*/ 0 w 366341"/>
              <a:gd name="connsiteY1" fmla="*/ 16667 h 85722"/>
              <a:gd name="connsiteX2" fmla="*/ 336574 w 366341"/>
              <a:gd name="connsiteY2" fmla="*/ 0 h 85722"/>
              <a:gd name="connsiteX3" fmla="*/ 366341 w 366341"/>
              <a:gd name="connsiteY3" fmla="*/ 85722 h 85722"/>
              <a:gd name="connsiteX4" fmla="*/ 96441 w 366341"/>
              <a:gd name="connsiteY4" fmla="*/ 73816 h 85722"/>
              <a:gd name="connsiteX0" fmla="*/ 134541 w 366341"/>
              <a:gd name="connsiteY0" fmla="*/ 85722 h 85722"/>
              <a:gd name="connsiteX1" fmla="*/ 0 w 366341"/>
              <a:gd name="connsiteY1" fmla="*/ 16667 h 85722"/>
              <a:gd name="connsiteX2" fmla="*/ 336574 w 366341"/>
              <a:gd name="connsiteY2" fmla="*/ 0 h 85722"/>
              <a:gd name="connsiteX3" fmla="*/ 366341 w 366341"/>
              <a:gd name="connsiteY3" fmla="*/ 85722 h 85722"/>
              <a:gd name="connsiteX4" fmla="*/ 134541 w 366341"/>
              <a:gd name="connsiteY4" fmla="*/ 85722 h 85722"/>
              <a:gd name="connsiteX0" fmla="*/ 117872 w 349672"/>
              <a:gd name="connsiteY0" fmla="*/ 85722 h 85722"/>
              <a:gd name="connsiteX1" fmla="*/ 0 w 349672"/>
              <a:gd name="connsiteY1" fmla="*/ 16667 h 85722"/>
              <a:gd name="connsiteX2" fmla="*/ 319905 w 349672"/>
              <a:gd name="connsiteY2" fmla="*/ 0 h 85722"/>
              <a:gd name="connsiteX3" fmla="*/ 349672 w 349672"/>
              <a:gd name="connsiteY3" fmla="*/ 85722 h 85722"/>
              <a:gd name="connsiteX4" fmla="*/ 117872 w 349672"/>
              <a:gd name="connsiteY4" fmla="*/ 85722 h 85722"/>
              <a:gd name="connsiteX0" fmla="*/ 127397 w 359197"/>
              <a:gd name="connsiteY0" fmla="*/ 85722 h 85722"/>
              <a:gd name="connsiteX1" fmla="*/ 0 w 359197"/>
              <a:gd name="connsiteY1" fmla="*/ 16667 h 85722"/>
              <a:gd name="connsiteX2" fmla="*/ 329430 w 359197"/>
              <a:gd name="connsiteY2" fmla="*/ 0 h 85722"/>
              <a:gd name="connsiteX3" fmla="*/ 359197 w 359197"/>
              <a:gd name="connsiteY3" fmla="*/ 85722 h 85722"/>
              <a:gd name="connsiteX4" fmla="*/ 127397 w 359197"/>
              <a:gd name="connsiteY4" fmla="*/ 85722 h 85722"/>
              <a:gd name="connsiteX0" fmla="*/ 108347 w 359197"/>
              <a:gd name="connsiteY0" fmla="*/ 83341 h 85722"/>
              <a:gd name="connsiteX1" fmla="*/ 0 w 359197"/>
              <a:gd name="connsiteY1" fmla="*/ 16667 h 85722"/>
              <a:gd name="connsiteX2" fmla="*/ 329430 w 359197"/>
              <a:gd name="connsiteY2" fmla="*/ 0 h 85722"/>
              <a:gd name="connsiteX3" fmla="*/ 359197 w 359197"/>
              <a:gd name="connsiteY3" fmla="*/ 85722 h 85722"/>
              <a:gd name="connsiteX4" fmla="*/ 108347 w 359197"/>
              <a:gd name="connsiteY4" fmla="*/ 83341 h 85722"/>
              <a:gd name="connsiteX0" fmla="*/ 108347 w 359197"/>
              <a:gd name="connsiteY0" fmla="*/ 83341 h 85722"/>
              <a:gd name="connsiteX1" fmla="*/ 0 w 359197"/>
              <a:gd name="connsiteY1" fmla="*/ 16667 h 85722"/>
              <a:gd name="connsiteX2" fmla="*/ 341337 w 359197"/>
              <a:gd name="connsiteY2" fmla="*/ 0 h 85722"/>
              <a:gd name="connsiteX3" fmla="*/ 359197 w 359197"/>
              <a:gd name="connsiteY3" fmla="*/ 85722 h 85722"/>
              <a:gd name="connsiteX4" fmla="*/ 108347 w 359197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41337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41337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38956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1579"/>
              <a:gd name="connsiteY0" fmla="*/ 83341 h 85722"/>
              <a:gd name="connsiteX1" fmla="*/ 0 w 361579"/>
              <a:gd name="connsiteY1" fmla="*/ 16667 h 85722"/>
              <a:gd name="connsiteX2" fmla="*/ 338956 w 361579"/>
              <a:gd name="connsiteY2" fmla="*/ 0 h 85722"/>
              <a:gd name="connsiteX3" fmla="*/ 361579 w 361579"/>
              <a:gd name="connsiteY3" fmla="*/ 85722 h 85722"/>
              <a:gd name="connsiteX4" fmla="*/ 108347 w 361579"/>
              <a:gd name="connsiteY4" fmla="*/ 83341 h 85722"/>
              <a:gd name="connsiteX0" fmla="*/ 108347 w 361579"/>
              <a:gd name="connsiteY0" fmla="*/ 73816 h 76197"/>
              <a:gd name="connsiteX1" fmla="*/ 0 w 361579"/>
              <a:gd name="connsiteY1" fmla="*/ 7142 h 76197"/>
              <a:gd name="connsiteX2" fmla="*/ 334194 w 361579"/>
              <a:gd name="connsiteY2" fmla="*/ 0 h 76197"/>
              <a:gd name="connsiteX3" fmla="*/ 361579 w 361579"/>
              <a:gd name="connsiteY3" fmla="*/ 76197 h 76197"/>
              <a:gd name="connsiteX4" fmla="*/ 108347 w 361579"/>
              <a:gd name="connsiteY4" fmla="*/ 73816 h 76197"/>
              <a:gd name="connsiteX0" fmla="*/ 120253 w 361579"/>
              <a:gd name="connsiteY0" fmla="*/ 73816 h 76197"/>
              <a:gd name="connsiteX1" fmla="*/ 0 w 361579"/>
              <a:gd name="connsiteY1" fmla="*/ 7142 h 76197"/>
              <a:gd name="connsiteX2" fmla="*/ 334194 w 361579"/>
              <a:gd name="connsiteY2" fmla="*/ 0 h 76197"/>
              <a:gd name="connsiteX3" fmla="*/ 361579 w 361579"/>
              <a:gd name="connsiteY3" fmla="*/ 76197 h 76197"/>
              <a:gd name="connsiteX4" fmla="*/ 120253 w 361579"/>
              <a:gd name="connsiteY4" fmla="*/ 73816 h 7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579" h="76197">
                <a:moveTo>
                  <a:pt x="120253" y="73816"/>
                </a:moveTo>
                <a:lnTo>
                  <a:pt x="0" y="7142"/>
                </a:lnTo>
                <a:lnTo>
                  <a:pt x="334194" y="0"/>
                </a:lnTo>
                <a:lnTo>
                  <a:pt x="361579" y="76197"/>
                </a:lnTo>
                <a:lnTo>
                  <a:pt x="120253" y="738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0" name="Trapezoid 7">
            <a:extLst>
              <a:ext uri="{FF2B5EF4-FFF2-40B4-BE49-F238E27FC236}">
                <a16:creationId xmlns:a16="http://schemas.microsoft.com/office/drawing/2014/main" id="{49FF7BEB-831B-42DA-9D92-B7D3AB259A88}"/>
              </a:ext>
            </a:extLst>
          </p:cNvPr>
          <p:cNvSpPr/>
          <p:nvPr userDrawn="1"/>
        </p:nvSpPr>
        <p:spPr>
          <a:xfrm>
            <a:off x="7996302" y="4663185"/>
            <a:ext cx="361579" cy="76197"/>
          </a:xfrm>
          <a:custGeom>
            <a:avLst/>
            <a:gdLst>
              <a:gd name="connsiteX0" fmla="*/ 0 w 250849"/>
              <a:gd name="connsiteY0" fmla="*/ 128586 h 128586"/>
              <a:gd name="connsiteX1" fmla="*/ 70247 w 250849"/>
              <a:gd name="connsiteY1" fmla="*/ 0 h 128586"/>
              <a:gd name="connsiteX2" fmla="*/ 180602 w 250849"/>
              <a:gd name="connsiteY2" fmla="*/ 0 h 128586"/>
              <a:gd name="connsiteX3" fmla="*/ 250849 w 250849"/>
              <a:gd name="connsiteY3" fmla="*/ 128586 h 128586"/>
              <a:gd name="connsiteX4" fmla="*/ 0 w 250849"/>
              <a:gd name="connsiteY4" fmla="*/ 128586 h 128586"/>
              <a:gd name="connsiteX0" fmla="*/ 13097 w 263946"/>
              <a:gd name="connsiteY0" fmla="*/ 128586 h 128586"/>
              <a:gd name="connsiteX1" fmla="*/ 0 w 263946"/>
              <a:gd name="connsiteY1" fmla="*/ 38100 h 128586"/>
              <a:gd name="connsiteX2" fmla="*/ 193699 w 263946"/>
              <a:gd name="connsiteY2" fmla="*/ 0 h 128586"/>
              <a:gd name="connsiteX3" fmla="*/ 263946 w 263946"/>
              <a:gd name="connsiteY3" fmla="*/ 128586 h 128586"/>
              <a:gd name="connsiteX4" fmla="*/ 13097 w 263946"/>
              <a:gd name="connsiteY4" fmla="*/ 128586 h 128586"/>
              <a:gd name="connsiteX0" fmla="*/ 13097 w 263946"/>
              <a:gd name="connsiteY0" fmla="*/ 100011 h 100011"/>
              <a:gd name="connsiteX1" fmla="*/ 0 w 263946"/>
              <a:gd name="connsiteY1" fmla="*/ 9525 h 100011"/>
              <a:gd name="connsiteX2" fmla="*/ 241324 w 263946"/>
              <a:gd name="connsiteY2" fmla="*/ 0 h 100011"/>
              <a:gd name="connsiteX3" fmla="*/ 263946 w 263946"/>
              <a:gd name="connsiteY3" fmla="*/ 100011 h 100011"/>
              <a:gd name="connsiteX4" fmla="*/ 13097 w 263946"/>
              <a:gd name="connsiteY4" fmla="*/ 100011 h 100011"/>
              <a:gd name="connsiteX0" fmla="*/ 13097 w 268709"/>
              <a:gd name="connsiteY0" fmla="*/ 100011 h 100011"/>
              <a:gd name="connsiteX1" fmla="*/ 0 w 268709"/>
              <a:gd name="connsiteY1" fmla="*/ 9525 h 100011"/>
              <a:gd name="connsiteX2" fmla="*/ 241324 w 268709"/>
              <a:gd name="connsiteY2" fmla="*/ 0 h 100011"/>
              <a:gd name="connsiteX3" fmla="*/ 268709 w 268709"/>
              <a:gd name="connsiteY3" fmla="*/ 52386 h 100011"/>
              <a:gd name="connsiteX4" fmla="*/ 13097 w 268709"/>
              <a:gd name="connsiteY4" fmla="*/ 100011 h 100011"/>
              <a:gd name="connsiteX0" fmla="*/ 89297 w 268709"/>
              <a:gd name="connsiteY0" fmla="*/ 57149 h 57149"/>
              <a:gd name="connsiteX1" fmla="*/ 0 w 268709"/>
              <a:gd name="connsiteY1" fmla="*/ 9525 h 57149"/>
              <a:gd name="connsiteX2" fmla="*/ 241324 w 268709"/>
              <a:gd name="connsiteY2" fmla="*/ 0 h 57149"/>
              <a:gd name="connsiteX3" fmla="*/ 268709 w 268709"/>
              <a:gd name="connsiteY3" fmla="*/ 52386 h 57149"/>
              <a:gd name="connsiteX4" fmla="*/ 89297 w 268709"/>
              <a:gd name="connsiteY4" fmla="*/ 57149 h 57149"/>
              <a:gd name="connsiteX0" fmla="*/ 89297 w 259184"/>
              <a:gd name="connsiteY0" fmla="*/ 57149 h 57149"/>
              <a:gd name="connsiteX1" fmla="*/ 0 w 259184"/>
              <a:gd name="connsiteY1" fmla="*/ 9525 h 57149"/>
              <a:gd name="connsiteX2" fmla="*/ 241324 w 259184"/>
              <a:gd name="connsiteY2" fmla="*/ 0 h 57149"/>
              <a:gd name="connsiteX3" fmla="*/ 259184 w 259184"/>
              <a:gd name="connsiteY3" fmla="*/ 54767 h 57149"/>
              <a:gd name="connsiteX4" fmla="*/ 89297 w 259184"/>
              <a:gd name="connsiteY4" fmla="*/ 57149 h 57149"/>
              <a:gd name="connsiteX0" fmla="*/ 86916 w 256803"/>
              <a:gd name="connsiteY0" fmla="*/ 57149 h 57149"/>
              <a:gd name="connsiteX1" fmla="*/ 0 w 256803"/>
              <a:gd name="connsiteY1" fmla="*/ 14287 h 57149"/>
              <a:gd name="connsiteX2" fmla="*/ 238943 w 256803"/>
              <a:gd name="connsiteY2" fmla="*/ 0 h 57149"/>
              <a:gd name="connsiteX3" fmla="*/ 256803 w 256803"/>
              <a:gd name="connsiteY3" fmla="*/ 54767 h 57149"/>
              <a:gd name="connsiteX4" fmla="*/ 86916 w 256803"/>
              <a:gd name="connsiteY4" fmla="*/ 57149 h 57149"/>
              <a:gd name="connsiteX0" fmla="*/ 86916 w 256803"/>
              <a:gd name="connsiteY0" fmla="*/ 42862 h 42862"/>
              <a:gd name="connsiteX1" fmla="*/ 0 w 256803"/>
              <a:gd name="connsiteY1" fmla="*/ 0 h 42862"/>
              <a:gd name="connsiteX2" fmla="*/ 241325 w 256803"/>
              <a:gd name="connsiteY2" fmla="*/ 1 h 42862"/>
              <a:gd name="connsiteX3" fmla="*/ 256803 w 256803"/>
              <a:gd name="connsiteY3" fmla="*/ 40480 h 42862"/>
              <a:gd name="connsiteX4" fmla="*/ 86916 w 256803"/>
              <a:gd name="connsiteY4" fmla="*/ 42862 h 42862"/>
              <a:gd name="connsiteX0" fmla="*/ 94060 w 263947"/>
              <a:gd name="connsiteY0" fmla="*/ 45243 h 45243"/>
              <a:gd name="connsiteX1" fmla="*/ 0 w 263947"/>
              <a:gd name="connsiteY1" fmla="*/ 0 h 45243"/>
              <a:gd name="connsiteX2" fmla="*/ 248469 w 263947"/>
              <a:gd name="connsiteY2" fmla="*/ 2382 h 45243"/>
              <a:gd name="connsiteX3" fmla="*/ 263947 w 263947"/>
              <a:gd name="connsiteY3" fmla="*/ 42861 h 45243"/>
              <a:gd name="connsiteX4" fmla="*/ 94060 w 263947"/>
              <a:gd name="connsiteY4" fmla="*/ 45243 h 45243"/>
              <a:gd name="connsiteX0" fmla="*/ 94060 w 263947"/>
              <a:gd name="connsiteY0" fmla="*/ 45243 h 45243"/>
              <a:gd name="connsiteX1" fmla="*/ 0 w 263947"/>
              <a:gd name="connsiteY1" fmla="*/ 0 h 45243"/>
              <a:gd name="connsiteX2" fmla="*/ 246087 w 263947"/>
              <a:gd name="connsiteY2" fmla="*/ 1 h 45243"/>
              <a:gd name="connsiteX3" fmla="*/ 263947 w 263947"/>
              <a:gd name="connsiteY3" fmla="*/ 42861 h 45243"/>
              <a:gd name="connsiteX4" fmla="*/ 94060 w 263947"/>
              <a:gd name="connsiteY4" fmla="*/ 45243 h 45243"/>
              <a:gd name="connsiteX0" fmla="*/ 94060 w 252041"/>
              <a:gd name="connsiteY0" fmla="*/ 45243 h 45243"/>
              <a:gd name="connsiteX1" fmla="*/ 0 w 252041"/>
              <a:gd name="connsiteY1" fmla="*/ 0 h 45243"/>
              <a:gd name="connsiteX2" fmla="*/ 246087 w 252041"/>
              <a:gd name="connsiteY2" fmla="*/ 1 h 45243"/>
              <a:gd name="connsiteX3" fmla="*/ 252041 w 252041"/>
              <a:gd name="connsiteY3" fmla="*/ 33336 h 45243"/>
              <a:gd name="connsiteX4" fmla="*/ 94060 w 252041"/>
              <a:gd name="connsiteY4" fmla="*/ 45243 h 45243"/>
              <a:gd name="connsiteX0" fmla="*/ 77391 w 252041"/>
              <a:gd name="connsiteY0" fmla="*/ 45243 h 45243"/>
              <a:gd name="connsiteX1" fmla="*/ 0 w 252041"/>
              <a:gd name="connsiteY1" fmla="*/ 0 h 45243"/>
              <a:gd name="connsiteX2" fmla="*/ 246087 w 252041"/>
              <a:gd name="connsiteY2" fmla="*/ 1 h 45243"/>
              <a:gd name="connsiteX3" fmla="*/ 252041 w 252041"/>
              <a:gd name="connsiteY3" fmla="*/ 33336 h 45243"/>
              <a:gd name="connsiteX4" fmla="*/ 77391 w 252041"/>
              <a:gd name="connsiteY4" fmla="*/ 45243 h 45243"/>
              <a:gd name="connsiteX0" fmla="*/ 77391 w 261566"/>
              <a:gd name="connsiteY0" fmla="*/ 45243 h 45243"/>
              <a:gd name="connsiteX1" fmla="*/ 0 w 261566"/>
              <a:gd name="connsiteY1" fmla="*/ 0 h 45243"/>
              <a:gd name="connsiteX2" fmla="*/ 246087 w 261566"/>
              <a:gd name="connsiteY2" fmla="*/ 1 h 45243"/>
              <a:gd name="connsiteX3" fmla="*/ 261566 w 261566"/>
              <a:gd name="connsiteY3" fmla="*/ 42861 h 45243"/>
              <a:gd name="connsiteX4" fmla="*/ 77391 w 261566"/>
              <a:gd name="connsiteY4" fmla="*/ 45243 h 45243"/>
              <a:gd name="connsiteX0" fmla="*/ 129779 w 313954"/>
              <a:gd name="connsiteY0" fmla="*/ 52387 h 52387"/>
              <a:gd name="connsiteX1" fmla="*/ 0 w 313954"/>
              <a:gd name="connsiteY1" fmla="*/ 0 h 52387"/>
              <a:gd name="connsiteX2" fmla="*/ 298475 w 313954"/>
              <a:gd name="connsiteY2" fmla="*/ 7145 h 52387"/>
              <a:gd name="connsiteX3" fmla="*/ 313954 w 313954"/>
              <a:gd name="connsiteY3" fmla="*/ 50005 h 52387"/>
              <a:gd name="connsiteX4" fmla="*/ 129779 w 313954"/>
              <a:gd name="connsiteY4" fmla="*/ 52387 h 52387"/>
              <a:gd name="connsiteX0" fmla="*/ 101204 w 313954"/>
              <a:gd name="connsiteY0" fmla="*/ 59531 h 59531"/>
              <a:gd name="connsiteX1" fmla="*/ 0 w 313954"/>
              <a:gd name="connsiteY1" fmla="*/ 0 h 59531"/>
              <a:gd name="connsiteX2" fmla="*/ 298475 w 313954"/>
              <a:gd name="connsiteY2" fmla="*/ 7145 h 59531"/>
              <a:gd name="connsiteX3" fmla="*/ 313954 w 313954"/>
              <a:gd name="connsiteY3" fmla="*/ 50005 h 59531"/>
              <a:gd name="connsiteX4" fmla="*/ 101204 w 313954"/>
              <a:gd name="connsiteY4" fmla="*/ 59531 h 59531"/>
              <a:gd name="connsiteX0" fmla="*/ 117872 w 330622"/>
              <a:gd name="connsiteY0" fmla="*/ 59531 h 59531"/>
              <a:gd name="connsiteX1" fmla="*/ 0 w 330622"/>
              <a:gd name="connsiteY1" fmla="*/ 0 h 59531"/>
              <a:gd name="connsiteX2" fmla="*/ 315143 w 330622"/>
              <a:gd name="connsiteY2" fmla="*/ 7145 h 59531"/>
              <a:gd name="connsiteX3" fmla="*/ 330622 w 330622"/>
              <a:gd name="connsiteY3" fmla="*/ 50005 h 59531"/>
              <a:gd name="connsiteX4" fmla="*/ 117872 w 330622"/>
              <a:gd name="connsiteY4" fmla="*/ 59531 h 59531"/>
              <a:gd name="connsiteX0" fmla="*/ 96441 w 330622"/>
              <a:gd name="connsiteY0" fmla="*/ 57149 h 57149"/>
              <a:gd name="connsiteX1" fmla="*/ 0 w 330622"/>
              <a:gd name="connsiteY1" fmla="*/ 0 h 57149"/>
              <a:gd name="connsiteX2" fmla="*/ 315143 w 330622"/>
              <a:gd name="connsiteY2" fmla="*/ 7145 h 57149"/>
              <a:gd name="connsiteX3" fmla="*/ 330622 w 330622"/>
              <a:gd name="connsiteY3" fmla="*/ 50005 h 57149"/>
              <a:gd name="connsiteX4" fmla="*/ 96441 w 330622"/>
              <a:gd name="connsiteY4" fmla="*/ 57149 h 57149"/>
              <a:gd name="connsiteX0" fmla="*/ 96441 w 366341"/>
              <a:gd name="connsiteY0" fmla="*/ 57149 h 69055"/>
              <a:gd name="connsiteX1" fmla="*/ 0 w 366341"/>
              <a:gd name="connsiteY1" fmla="*/ 0 h 69055"/>
              <a:gd name="connsiteX2" fmla="*/ 315143 w 366341"/>
              <a:gd name="connsiteY2" fmla="*/ 7145 h 69055"/>
              <a:gd name="connsiteX3" fmla="*/ 366341 w 366341"/>
              <a:gd name="connsiteY3" fmla="*/ 69055 h 69055"/>
              <a:gd name="connsiteX4" fmla="*/ 96441 w 366341"/>
              <a:gd name="connsiteY4" fmla="*/ 57149 h 69055"/>
              <a:gd name="connsiteX0" fmla="*/ 96441 w 366341"/>
              <a:gd name="connsiteY0" fmla="*/ 73816 h 85722"/>
              <a:gd name="connsiteX1" fmla="*/ 0 w 366341"/>
              <a:gd name="connsiteY1" fmla="*/ 16667 h 85722"/>
              <a:gd name="connsiteX2" fmla="*/ 336574 w 366341"/>
              <a:gd name="connsiteY2" fmla="*/ 0 h 85722"/>
              <a:gd name="connsiteX3" fmla="*/ 366341 w 366341"/>
              <a:gd name="connsiteY3" fmla="*/ 85722 h 85722"/>
              <a:gd name="connsiteX4" fmla="*/ 96441 w 366341"/>
              <a:gd name="connsiteY4" fmla="*/ 73816 h 85722"/>
              <a:gd name="connsiteX0" fmla="*/ 134541 w 366341"/>
              <a:gd name="connsiteY0" fmla="*/ 85722 h 85722"/>
              <a:gd name="connsiteX1" fmla="*/ 0 w 366341"/>
              <a:gd name="connsiteY1" fmla="*/ 16667 h 85722"/>
              <a:gd name="connsiteX2" fmla="*/ 336574 w 366341"/>
              <a:gd name="connsiteY2" fmla="*/ 0 h 85722"/>
              <a:gd name="connsiteX3" fmla="*/ 366341 w 366341"/>
              <a:gd name="connsiteY3" fmla="*/ 85722 h 85722"/>
              <a:gd name="connsiteX4" fmla="*/ 134541 w 366341"/>
              <a:gd name="connsiteY4" fmla="*/ 85722 h 85722"/>
              <a:gd name="connsiteX0" fmla="*/ 117872 w 349672"/>
              <a:gd name="connsiteY0" fmla="*/ 85722 h 85722"/>
              <a:gd name="connsiteX1" fmla="*/ 0 w 349672"/>
              <a:gd name="connsiteY1" fmla="*/ 16667 h 85722"/>
              <a:gd name="connsiteX2" fmla="*/ 319905 w 349672"/>
              <a:gd name="connsiteY2" fmla="*/ 0 h 85722"/>
              <a:gd name="connsiteX3" fmla="*/ 349672 w 349672"/>
              <a:gd name="connsiteY3" fmla="*/ 85722 h 85722"/>
              <a:gd name="connsiteX4" fmla="*/ 117872 w 349672"/>
              <a:gd name="connsiteY4" fmla="*/ 85722 h 85722"/>
              <a:gd name="connsiteX0" fmla="*/ 127397 w 359197"/>
              <a:gd name="connsiteY0" fmla="*/ 85722 h 85722"/>
              <a:gd name="connsiteX1" fmla="*/ 0 w 359197"/>
              <a:gd name="connsiteY1" fmla="*/ 16667 h 85722"/>
              <a:gd name="connsiteX2" fmla="*/ 329430 w 359197"/>
              <a:gd name="connsiteY2" fmla="*/ 0 h 85722"/>
              <a:gd name="connsiteX3" fmla="*/ 359197 w 359197"/>
              <a:gd name="connsiteY3" fmla="*/ 85722 h 85722"/>
              <a:gd name="connsiteX4" fmla="*/ 127397 w 359197"/>
              <a:gd name="connsiteY4" fmla="*/ 85722 h 85722"/>
              <a:gd name="connsiteX0" fmla="*/ 108347 w 359197"/>
              <a:gd name="connsiteY0" fmla="*/ 83341 h 85722"/>
              <a:gd name="connsiteX1" fmla="*/ 0 w 359197"/>
              <a:gd name="connsiteY1" fmla="*/ 16667 h 85722"/>
              <a:gd name="connsiteX2" fmla="*/ 329430 w 359197"/>
              <a:gd name="connsiteY2" fmla="*/ 0 h 85722"/>
              <a:gd name="connsiteX3" fmla="*/ 359197 w 359197"/>
              <a:gd name="connsiteY3" fmla="*/ 85722 h 85722"/>
              <a:gd name="connsiteX4" fmla="*/ 108347 w 359197"/>
              <a:gd name="connsiteY4" fmla="*/ 83341 h 85722"/>
              <a:gd name="connsiteX0" fmla="*/ 108347 w 359197"/>
              <a:gd name="connsiteY0" fmla="*/ 83341 h 85722"/>
              <a:gd name="connsiteX1" fmla="*/ 0 w 359197"/>
              <a:gd name="connsiteY1" fmla="*/ 16667 h 85722"/>
              <a:gd name="connsiteX2" fmla="*/ 341337 w 359197"/>
              <a:gd name="connsiteY2" fmla="*/ 0 h 85722"/>
              <a:gd name="connsiteX3" fmla="*/ 359197 w 359197"/>
              <a:gd name="connsiteY3" fmla="*/ 85722 h 85722"/>
              <a:gd name="connsiteX4" fmla="*/ 108347 w 359197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41337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41337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38956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1579"/>
              <a:gd name="connsiteY0" fmla="*/ 83341 h 85722"/>
              <a:gd name="connsiteX1" fmla="*/ 0 w 361579"/>
              <a:gd name="connsiteY1" fmla="*/ 16667 h 85722"/>
              <a:gd name="connsiteX2" fmla="*/ 338956 w 361579"/>
              <a:gd name="connsiteY2" fmla="*/ 0 h 85722"/>
              <a:gd name="connsiteX3" fmla="*/ 361579 w 361579"/>
              <a:gd name="connsiteY3" fmla="*/ 85722 h 85722"/>
              <a:gd name="connsiteX4" fmla="*/ 108347 w 361579"/>
              <a:gd name="connsiteY4" fmla="*/ 83341 h 85722"/>
              <a:gd name="connsiteX0" fmla="*/ 108347 w 361579"/>
              <a:gd name="connsiteY0" fmla="*/ 73816 h 76197"/>
              <a:gd name="connsiteX1" fmla="*/ 0 w 361579"/>
              <a:gd name="connsiteY1" fmla="*/ 7142 h 76197"/>
              <a:gd name="connsiteX2" fmla="*/ 334194 w 361579"/>
              <a:gd name="connsiteY2" fmla="*/ 0 h 76197"/>
              <a:gd name="connsiteX3" fmla="*/ 361579 w 361579"/>
              <a:gd name="connsiteY3" fmla="*/ 76197 h 76197"/>
              <a:gd name="connsiteX4" fmla="*/ 108347 w 361579"/>
              <a:gd name="connsiteY4" fmla="*/ 73816 h 76197"/>
              <a:gd name="connsiteX0" fmla="*/ 120253 w 361579"/>
              <a:gd name="connsiteY0" fmla="*/ 73816 h 76197"/>
              <a:gd name="connsiteX1" fmla="*/ 0 w 361579"/>
              <a:gd name="connsiteY1" fmla="*/ 7142 h 76197"/>
              <a:gd name="connsiteX2" fmla="*/ 334194 w 361579"/>
              <a:gd name="connsiteY2" fmla="*/ 0 h 76197"/>
              <a:gd name="connsiteX3" fmla="*/ 361579 w 361579"/>
              <a:gd name="connsiteY3" fmla="*/ 76197 h 76197"/>
              <a:gd name="connsiteX4" fmla="*/ 120253 w 361579"/>
              <a:gd name="connsiteY4" fmla="*/ 73816 h 7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579" h="76197">
                <a:moveTo>
                  <a:pt x="120253" y="73816"/>
                </a:moveTo>
                <a:lnTo>
                  <a:pt x="0" y="7142"/>
                </a:lnTo>
                <a:lnTo>
                  <a:pt x="334194" y="0"/>
                </a:lnTo>
                <a:lnTo>
                  <a:pt x="361579" y="76197"/>
                </a:lnTo>
                <a:lnTo>
                  <a:pt x="120253" y="738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1B0378C-9A27-40A4-BAEB-3AA757F03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9720" b="26095"/>
          <a:stretch/>
        </p:blipFill>
        <p:spPr>
          <a:xfrm>
            <a:off x="7693820" y="4279641"/>
            <a:ext cx="1359035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4" r:id="rId4"/>
    <p:sldLayoutId id="2147483655" r:id="rId5"/>
    <p:sldLayoutId id="2147483659" r:id="rId6"/>
    <p:sldLayoutId id="2147483660" r:id="rId7"/>
    <p:sldLayoutId id="2147483661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yalog/ride/milestone/4?closed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yalog.github.io/link/3.0/ChangeHistory/" TargetMode="External"/><Relationship Id="rId2" Type="http://schemas.openxmlformats.org/officeDocument/2006/relationships/hyperlink" Target="https://dyalog.github.io/link/3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Dyalog/link/issues?q=is%3Aissue+is%3Aclos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5410B3-B5E9-461D-93AB-2C42DA621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Morten </a:t>
            </a:r>
            <a:r>
              <a:rPr lang="en-GB" dirty="0" err="1"/>
              <a:t>Kromberg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8F46C-86E0-44F1-8A54-85FDBB5601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Introducing Dyalog version 18.2</a:t>
            </a:r>
          </a:p>
        </p:txBody>
      </p:sp>
    </p:spTree>
    <p:extLst>
      <p:ext uri="{BB962C8B-B14F-4D97-AF65-F5344CB8AC3E}">
        <p14:creationId xmlns:p14="http://schemas.microsoft.com/office/powerpoint/2010/main" val="48413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DB262D-8CAA-4390-97D3-224E5AFE01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21480" y="1445770"/>
            <a:ext cx="4668520" cy="144017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dirty="0"/>
              <a:t>Windows:</a:t>
            </a:r>
            <a:br>
              <a:rPr lang="en-GB" dirty="0"/>
            </a:b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dyalog.exe LOAD=/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myapp</a:t>
            </a:r>
            <a:b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dirty="0"/>
            </a:br>
            <a:r>
              <a:rPr lang="en-GB" dirty="0"/>
              <a:t>Linux:</a:t>
            </a:r>
            <a:br>
              <a:rPr lang="en-GB" dirty="0"/>
            </a:b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LOAD=/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myapp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dyalog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7B603-9DF8-4F83-8EAF-9EC7A16D2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Supported in 18.0:</a:t>
            </a:r>
          </a:p>
          <a:p>
            <a:endParaRPr lang="en-GB" b="1" dirty="0"/>
          </a:p>
          <a:p>
            <a:r>
              <a:rPr lang="en-GB" dirty="0"/>
              <a:t>Function file</a:t>
            </a:r>
          </a:p>
          <a:p>
            <a:r>
              <a:rPr lang="en-GB" dirty="0"/>
              <a:t>Namespace file</a:t>
            </a:r>
          </a:p>
          <a:p>
            <a:r>
              <a:rPr lang="en-GB" dirty="0"/>
              <a:t>Class file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/>
              <a:t>New in 18.2:</a:t>
            </a:r>
          </a:p>
          <a:p>
            <a:r>
              <a:rPr lang="en-GB" b="1" dirty="0"/>
              <a:t>Namespace directory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Calls function </a:t>
            </a:r>
            <a:r>
              <a:rPr lang="en-GB" dirty="0">
                <a:latin typeface="APL385 Unicode" panose="020B0709000202000203" pitchFamily="49" charset="0"/>
              </a:rPr>
              <a:t>Run</a:t>
            </a:r>
            <a:r>
              <a:rPr lang="en-GB" dirty="0"/>
              <a:t> unless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–x</a:t>
            </a:r>
            <a:r>
              <a:rPr lang="en-GB" dirty="0"/>
              <a:t> set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A2F92-8D0F-4817-9673-67C14BAA223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CE2174-178F-4893-8EF9-8E49CF6A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28" y="122320"/>
            <a:ext cx="7005527" cy="685535"/>
          </a:xfrm>
        </p:spPr>
        <p:txBody>
          <a:bodyPr/>
          <a:lstStyle/>
          <a:p>
            <a:r>
              <a:rPr lang="en-GB" dirty="0"/>
              <a:t>Launching from Text Files: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077C1889-A72F-4823-A0B4-49E4EDDB8AF1}"/>
              </a:ext>
            </a:extLst>
          </p:cNvPr>
          <p:cNvSpPr txBox="1">
            <a:spLocks/>
          </p:cNvSpPr>
          <p:nvPr/>
        </p:nvSpPr>
        <p:spPr>
          <a:xfrm>
            <a:off x="323527" y="518159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2400" b="1" dirty="0"/>
              <a:t>LOAD Parameter</a:t>
            </a:r>
          </a:p>
        </p:txBody>
      </p:sp>
    </p:spTree>
    <p:extLst>
      <p:ext uri="{BB962C8B-B14F-4D97-AF65-F5344CB8AC3E}">
        <p14:creationId xmlns:p14="http://schemas.microsoft.com/office/powerpoint/2010/main" val="18387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BC69C7-8F01-42DA-939A-E2411B1CFD0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91249" y="1264925"/>
            <a:ext cx="2960651" cy="3242039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  <a:t>Context menu:</a:t>
            </a:r>
          </a:p>
          <a:p>
            <a:pPr marL="141288" indent="-401638">
              <a:buFont typeface="Wingdings 2" panose="05020102010507070707" pitchFamily="18" charset="2"/>
              <a:buChar char="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  <a:t>Edit</a:t>
            </a:r>
          </a:p>
          <a:p>
            <a:pPr marL="141288" indent="-401638">
              <a:buFont typeface="Wingdings 2" panose="05020102010507070707" pitchFamily="18" charset="2"/>
              <a:buChar char="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  <a:t>Load with Dyalog</a:t>
            </a:r>
          </a:p>
          <a:p>
            <a:pPr marL="141288" indent="-401638">
              <a:buFont typeface="Wingdings 2" panose="05020102010507070707" pitchFamily="18" charset="2"/>
              <a:buChar char=""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  <a:t>Run with Dyalog</a:t>
            </a:r>
          </a:p>
          <a:p>
            <a:pPr marL="458788" marR="0" lvl="0" indent="-4587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3B475E"/>
              </a:solidFill>
              <a:effectLst/>
              <a:uLnTx/>
              <a:uFillTx/>
              <a:latin typeface="Sarabun" panose="00000500000000000000" pitchFamily="2" charset="-3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</a:rPr>
              <a:t>]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</a:rPr>
              <a:t>FileAssociations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  <a:t> user command </a:t>
            </a:r>
            <a:r>
              <a:rPr lang="en-GB" dirty="0"/>
              <a:t>has been</a:t>
            </a:r>
            <a:br>
              <a:rPr lang="en-GB" dirty="0"/>
            </a:br>
            <a:r>
              <a:rPr lang="en-GB" dirty="0"/>
              <a:t>enhanced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3B475E"/>
              </a:solidFill>
              <a:effectLst/>
              <a:uLnTx/>
              <a:uFillTx/>
              <a:latin typeface="Sarabun" panose="00000500000000000000" pitchFamily="2" charset="-34"/>
              <a:ea typeface="+mn-ea"/>
              <a:cs typeface="+mn-cs"/>
            </a:endParaRPr>
          </a:p>
          <a:p>
            <a:endParaRPr lang="en-GB" sz="1400" dirty="0"/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681625B-8AE4-4F88-9E6A-448D90787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5289"/>
            <a:ext cx="5231871" cy="3241675"/>
          </a:xfrm>
          <a:prstGeom prst="roundRect">
            <a:avLst>
              <a:gd name="adj" fmla="val 1342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1E8E0-F5CD-43C7-B7EF-5471ED2C408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83D6C3-5824-435D-B353-30FC035D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Windows Explorer Integration</a:t>
            </a:r>
          </a:p>
        </p:txBody>
      </p:sp>
    </p:spTree>
    <p:extLst>
      <p:ext uri="{BB962C8B-B14F-4D97-AF65-F5344CB8AC3E}">
        <p14:creationId xmlns:p14="http://schemas.microsoft.com/office/powerpoint/2010/main" val="93015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D06196-478B-4C8B-8A36-6FD7C4797F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EAB2D-5367-486B-9FB5-1B0FBEFB4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674E1-F08F-495F-869E-4C08C3756C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DAF4A4-5695-4C8D-8866-80AE4F9E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05F555-4FA6-4E2C-A1D8-263EC7092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1" y="0"/>
            <a:ext cx="8321598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8CC4EA-0F33-4C47-869E-7DD5B9F80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327" y="228133"/>
            <a:ext cx="34956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44F8CE97-AE60-42E9-B611-90037810EB5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" t="556" r="370" b="81665"/>
          <a:stretch/>
        </p:blipFill>
        <p:spPr>
          <a:xfrm>
            <a:off x="323526" y="1264925"/>
            <a:ext cx="5047674" cy="576000"/>
          </a:xfrm>
          <a:ln w="76200">
            <a:solidFill>
              <a:srgbClr val="09090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A2142-2AED-42A0-B24B-920EB2E76B1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E5F140-83B8-4463-BF47-2E2FEBB3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Docker Support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8B38496A-9D09-4DFC-A6EA-ABEAC9CD458A}"/>
              </a:ext>
            </a:extLst>
          </p:cNvPr>
          <p:cNvSpPr txBox="1">
            <a:spLocks/>
          </p:cNvSpPr>
          <p:nvPr/>
        </p:nvSpPr>
        <p:spPr>
          <a:xfrm>
            <a:off x="5662649" y="1150625"/>
            <a:ext cx="2960651" cy="32420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A336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buFont typeface="Wingdings 2" panose="05020102010507070707" pitchFamily="18" charset="2"/>
              <a:buChar char=""/>
              <a:defRPr/>
            </a:pPr>
            <a:r>
              <a:rPr lang="en-GB" dirty="0"/>
              <a:t>Launch containers on source files</a:t>
            </a:r>
            <a:br>
              <a:rPr lang="en-GB" dirty="0"/>
            </a:br>
            <a:endParaRPr lang="en-GB" dirty="0"/>
          </a:p>
          <a:p>
            <a:pPr marL="458788" indent="-458788">
              <a:buFont typeface="Wingdings 2" panose="05020102010507070707" pitchFamily="18" charset="2"/>
              <a:buChar char=""/>
              <a:defRPr/>
            </a:pPr>
            <a:r>
              <a:rPr lang="en-GB" dirty="0"/>
              <a:t>Public containers under Basic Licence:</a:t>
            </a:r>
            <a:br>
              <a:rPr lang="en-GB" dirty="0"/>
            </a:br>
            <a:endParaRPr lang="en-GB" dirty="0"/>
          </a:p>
          <a:p>
            <a:pPr>
              <a:defRPr/>
            </a:pPr>
            <a:r>
              <a:rPr lang="en-GB" dirty="0"/>
              <a:t>If you publish containers derived from the public Dyalog containers you MUST include our LICENSE file in a prominent location</a:t>
            </a:r>
          </a:p>
        </p:txBody>
      </p:sp>
      <p:pic>
        <p:nvPicPr>
          <p:cNvPr id="6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4492884E-7377-4A4F-AE1F-C4875A47D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" t="19236" r="370" b="764"/>
          <a:stretch/>
        </p:blipFill>
        <p:spPr>
          <a:xfrm>
            <a:off x="323526" y="1908000"/>
            <a:ext cx="5047674" cy="2592000"/>
          </a:xfrm>
          <a:prstGeom prst="rect">
            <a:avLst/>
          </a:prstGeom>
          <a:ln w="76200">
            <a:solidFill>
              <a:srgbClr val="09090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611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13EE7-1873-4D65-BE2E-571CC7ACD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/>
          </a:bodyPr>
          <a:lstStyle/>
          <a:p>
            <a:r>
              <a:rPr lang="en-GB" dirty="0"/>
              <a:t>Debug multi-threaded applications</a:t>
            </a:r>
          </a:p>
          <a:p>
            <a:r>
              <a:rPr lang="en-GB" dirty="0"/>
              <a:t>Language bar and help adapts to Dyalog version</a:t>
            </a:r>
          </a:p>
          <a:p>
            <a:r>
              <a:rPr lang="en-GB" dirty="0"/>
              <a:t>Save responses to prompts</a:t>
            </a:r>
          </a:p>
          <a:p>
            <a:r>
              <a:rPr lang="en-GB" dirty="0"/>
              <a:t>… and many more tweaks and fixes, see</a:t>
            </a:r>
            <a:br>
              <a:rPr lang="en-GB" dirty="0"/>
            </a:br>
            <a:r>
              <a:rPr lang="en-GB" dirty="0">
                <a:hlinkClick r:id="rId2"/>
              </a:rPr>
              <a:t>https://github.com/Dyalog/ride/milestone/4?closed=1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B0BA6-98A5-4F4A-91B2-B7D626F8BF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0A1AEF-E0FE-4C53-9D6B-E724819D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RIDE v4.4</a:t>
            </a:r>
          </a:p>
        </p:txBody>
      </p:sp>
    </p:spTree>
    <p:extLst>
      <p:ext uri="{BB962C8B-B14F-4D97-AF65-F5344CB8AC3E}">
        <p14:creationId xmlns:p14="http://schemas.microsoft.com/office/powerpoint/2010/main" val="373238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BA922-8AA7-449F-ACA3-20904D2D2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 4.4 Highlights</a:t>
            </a:r>
            <a:endParaRPr lang="en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47A628-DBD5-467F-939B-0C104940E3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CF634-68BC-4936-B96F-7EE6746A9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85" y="1355153"/>
            <a:ext cx="3927191" cy="1877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A5AC85-1484-4FB4-B676-0B04C65E3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665" y="851428"/>
            <a:ext cx="2209165" cy="26758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378EA8-E383-4D13-BFD2-C231EE78A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869" y="842190"/>
            <a:ext cx="1894840" cy="2218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8294BA-2A8D-4F31-BCF9-C571E1030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785" y="3651870"/>
            <a:ext cx="6668865" cy="10416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41B7A6B-2BA4-4B2B-B3FD-7A4678174135}"/>
              </a:ext>
            </a:extLst>
          </p:cNvPr>
          <p:cNvSpPr/>
          <p:nvPr/>
        </p:nvSpPr>
        <p:spPr>
          <a:xfrm>
            <a:off x="539552" y="4434697"/>
            <a:ext cx="4032448" cy="2588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7878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BA922-8AA7-449F-ACA3-20904D2D2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 4.4 Highlights</a:t>
            </a:r>
            <a:endParaRPr lang="en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47A628-DBD5-467F-939B-0C104940E3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C116AE-6203-4632-93FB-19D28DDAA9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451" y="1429846"/>
            <a:ext cx="4991581" cy="236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819884-9BEA-41E7-9B55-60F4E61A7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29846"/>
            <a:ext cx="3016934" cy="2667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566F2A-5693-442C-B6D1-546A8F5EA98D}"/>
              </a:ext>
            </a:extLst>
          </p:cNvPr>
          <p:cNvSpPr/>
          <p:nvPr/>
        </p:nvSpPr>
        <p:spPr>
          <a:xfrm>
            <a:off x="755576" y="3738090"/>
            <a:ext cx="1944216" cy="35880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421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62DE5-DED9-4EB2-9CEA-D83F34EA3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5" y="1264925"/>
            <a:ext cx="4548621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      fields ← 'Item' 'Price' 'Qty'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      items  ← 'Knife' 'Fork'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      price  ← 3 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      qty    ← 23 45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      fields⍪⍉↑items price qty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┌─────┬─────┬───┐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│Item │</a:t>
            </a:r>
            <a:r>
              <a:rPr lang="en-GB" sz="1600" dirty="0" err="1">
                <a:latin typeface="APL386 Unicode" panose="020B0709000202000203" pitchFamily="50" charset="0"/>
              </a:rPr>
              <a:t>Price│Qty</a:t>
            </a:r>
            <a:r>
              <a:rPr lang="en-GB" sz="1600" dirty="0">
                <a:latin typeface="APL386 Unicode" panose="020B0709000202000203" pitchFamily="50" charset="0"/>
              </a:rPr>
              <a:t>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├─────┼─────┼───┤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│Knife│3    │23 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├─────┼─────┼───┤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│Fork │4    │45 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└─────┴─────┴───┘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7E18AC-6E56-4791-A80D-EED259A2A3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88531" y="1264924"/>
            <a:ext cx="3763370" cy="366306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      cols  ← items price qty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      table ← ⊂4(cols fields)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      (⎕JSON⍠'Compact'0)table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[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  {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    "Item": "Knife",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    "Price": 3,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    "Qty": 23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  },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  {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    "Item": "Fork",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    "Price": 4,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    "Qty": 45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  }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GB" sz="1600" dirty="0">
                <a:latin typeface="APL386 Unicode" panose="020B0709000202000203" pitchFamily="50" charset="0"/>
              </a:rPr>
              <a:t>]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en-GB" sz="1600" dirty="0">
              <a:latin typeface="APL386 Unicode" panose="020B0709000202000203" pitchFamily="50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EAA5B6-8724-4348-BA22-4BB6EB3A05F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923DAE-D064-41EF-A15F-5B535971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Developer Productivity: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668C901-7589-41FC-A77E-688E8A7723A8}"/>
              </a:ext>
            </a:extLst>
          </p:cNvPr>
          <p:cNvSpPr txBox="1">
            <a:spLocks/>
          </p:cNvSpPr>
          <p:nvPr/>
        </p:nvSpPr>
        <p:spPr>
          <a:xfrm>
            <a:off x="323528" y="579390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2400" b="1" dirty="0"/>
              <a:t>JSON tables/datasets</a:t>
            </a:r>
          </a:p>
        </p:txBody>
      </p:sp>
    </p:spTree>
    <p:extLst>
      <p:ext uri="{BB962C8B-B14F-4D97-AF65-F5344CB8AC3E}">
        <p14:creationId xmlns:p14="http://schemas.microsoft.com/office/powerpoint/2010/main" val="2900135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62DE5-DED9-4EB2-9CEA-D83F34EA3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Unifies:</a:t>
            </a:r>
          </a:p>
          <a:p>
            <a:pPr marL="446088" lvl="1" indent="-266700">
              <a:tabLst>
                <a:tab pos="1347788" algn="l"/>
              </a:tabLst>
            </a:pPr>
            <a:r>
              <a:rPr lang="en-GB" dirty="0">
                <a:latin typeface="APL386 Unicode" panose="020B0709000202000203" pitchFamily="50" charset="0"/>
              </a:rPr>
              <a:t>⎕SIZE</a:t>
            </a:r>
            <a:r>
              <a:rPr lang="en-GB" dirty="0"/>
              <a:t>	Size of Object</a:t>
            </a:r>
          </a:p>
          <a:p>
            <a:pPr marL="446088" lvl="1" indent="-266700">
              <a:tabLst>
                <a:tab pos="1347788" algn="l"/>
              </a:tabLst>
            </a:pPr>
            <a:r>
              <a:rPr lang="en-GB" dirty="0">
                <a:latin typeface="APL386 Unicode" panose="020B0709000202000203" pitchFamily="50" charset="0"/>
              </a:rPr>
              <a:t>⎕NC</a:t>
            </a:r>
            <a:r>
              <a:rPr lang="en-GB" dirty="0"/>
              <a:t>	Name Classification</a:t>
            </a:r>
          </a:p>
          <a:p>
            <a:pPr marL="446088" lvl="1" indent="-266700">
              <a:tabLst>
                <a:tab pos="1347788" algn="l"/>
              </a:tabLst>
            </a:pPr>
            <a:r>
              <a:rPr lang="en-GB" dirty="0">
                <a:latin typeface="APL386 Unicode" panose="020B0709000202000203" pitchFamily="50" charset="0"/>
              </a:rPr>
              <a:t>⎕NR</a:t>
            </a:r>
            <a:r>
              <a:rPr lang="en-GB" dirty="0"/>
              <a:t>	Nested Representation</a:t>
            </a:r>
          </a:p>
          <a:p>
            <a:pPr marL="446088" lvl="1" indent="-266700">
              <a:tabLst>
                <a:tab pos="1347788" algn="l"/>
              </a:tabLst>
            </a:pPr>
            <a:r>
              <a:rPr lang="en-GB" dirty="0">
                <a:latin typeface="APL386 Unicode" panose="020B0709000202000203" pitchFamily="50" charset="0"/>
              </a:rPr>
              <a:t>⎕SRC</a:t>
            </a:r>
            <a:r>
              <a:rPr lang="en-GB" dirty="0"/>
              <a:t>	Source</a:t>
            </a:r>
          </a:p>
          <a:p>
            <a:pPr marL="446088" lvl="1" indent="-266700">
              <a:tabLst>
                <a:tab pos="1347788" algn="l"/>
              </a:tabLst>
            </a:pPr>
            <a:r>
              <a:rPr lang="en-GB" dirty="0">
                <a:latin typeface="APL386 Unicode" panose="020B0709000202000203" pitchFamily="50" charset="0"/>
              </a:rPr>
              <a:t>⎕AT</a:t>
            </a:r>
            <a:r>
              <a:rPr lang="en-GB" dirty="0"/>
              <a:t>	Attributes</a:t>
            </a:r>
          </a:p>
          <a:p>
            <a:pPr marL="446088" lvl="1" indent="-266700">
              <a:tabLst>
                <a:tab pos="1347788" algn="l"/>
              </a:tabLst>
            </a:pPr>
            <a:r>
              <a:rPr lang="en-GB" dirty="0">
                <a:latin typeface="APL386 Unicode" panose="020B0709000202000203" pitchFamily="50" charset="0"/>
              </a:rPr>
              <a:t>5179⌶</a:t>
            </a:r>
            <a:r>
              <a:rPr lang="en-GB" dirty="0"/>
              <a:t>	Loaded Object Info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0F5E10-C61F-4F7F-9BB0-9C2EE0D4CA1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Additional metadata:</a:t>
            </a:r>
          </a:p>
          <a:p>
            <a:pPr marL="446088" lvl="1" indent="-265113"/>
            <a:r>
              <a:rPr lang="en-GB" dirty="0"/>
              <a:t>Last edit UTC</a:t>
            </a:r>
          </a:p>
          <a:p>
            <a:pPr marL="446088" lvl="1" indent="-265113"/>
            <a:r>
              <a:rPr lang="en-GB" dirty="0"/>
              <a:t>Source "as typed"</a:t>
            </a:r>
          </a:p>
          <a:p>
            <a:pPr marL="446088" lvl="1" indent="-265113"/>
            <a:r>
              <a:rPr lang="en-GB" dirty="0"/>
              <a:t>Normalised source</a:t>
            </a:r>
          </a:p>
          <a:p>
            <a:pPr marL="446088" lvl="1" indent="-265113"/>
            <a:r>
              <a:rPr lang="en-GB" dirty="0"/>
              <a:t>Best available source</a:t>
            </a:r>
          </a:p>
          <a:p>
            <a:pPr marL="446088" lvl="1" indent="-265113"/>
            <a:endParaRPr lang="en-GB" dirty="0"/>
          </a:p>
          <a:p>
            <a:pPr marL="446088" lvl="1" indent="-265113"/>
            <a:r>
              <a:rPr lang="en-GB" dirty="0"/>
              <a:t>More to come…</a:t>
            </a:r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AACA04-5FE0-4D36-8AA4-7400BDA931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923DAE-D064-41EF-A15F-5B535971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Developer Productivity: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668C901-7589-41FC-A77E-688E8A7723A8}"/>
              </a:ext>
            </a:extLst>
          </p:cNvPr>
          <p:cNvSpPr txBox="1">
            <a:spLocks/>
          </p:cNvSpPr>
          <p:nvPr/>
        </p:nvSpPr>
        <p:spPr>
          <a:xfrm>
            <a:off x="323528" y="579390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2400" b="1" dirty="0">
                <a:latin typeface="APL386 Unicode" panose="020B0709000202000203" pitchFamily="50" charset="0"/>
              </a:rPr>
              <a:t>⎕ATX</a:t>
            </a:r>
            <a:r>
              <a:rPr lang="en-GB" sz="2400" b="1" dirty="0"/>
              <a:t> metadata one-stop-shop</a:t>
            </a:r>
          </a:p>
        </p:txBody>
      </p:sp>
    </p:spTree>
    <p:extLst>
      <p:ext uri="{BB962C8B-B14F-4D97-AF65-F5344CB8AC3E}">
        <p14:creationId xmlns:p14="http://schemas.microsoft.com/office/powerpoint/2010/main" val="1914838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7DFE7-93E1-459E-8342-AA7DDCAC18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923DAE-D064-41EF-A15F-5B535971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</p:spPr>
        <p:txBody>
          <a:bodyPr/>
          <a:lstStyle/>
          <a:p>
            <a:r>
              <a:rPr lang="en-GB" dirty="0"/>
              <a:t>Developer Productivity: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668C901-7589-41FC-A77E-688E8A7723A8}"/>
              </a:ext>
            </a:extLst>
          </p:cNvPr>
          <p:cNvSpPr txBox="1">
            <a:spLocks/>
          </p:cNvSpPr>
          <p:nvPr/>
        </p:nvSpPr>
        <p:spPr>
          <a:xfrm>
            <a:off x="323528" y="579390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2400" b="1" dirty="0"/>
              <a:t>Generating random numbers</a:t>
            </a:r>
          </a:p>
        </p:txBody>
      </p:sp>
      <p:pic>
        <p:nvPicPr>
          <p:cNvPr id="17" name="Content Placeholder 12">
            <a:extLst>
              <a:ext uri="{FF2B5EF4-FFF2-40B4-BE49-F238E27FC236}">
                <a16:creationId xmlns:a16="http://schemas.microsoft.com/office/drawing/2014/main" id="{E047606E-AD0D-452B-AD94-7D21C2991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7635" y="1278268"/>
            <a:ext cx="3949714" cy="32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1">
            <a:extLst>
              <a:ext uri="{FF2B5EF4-FFF2-40B4-BE49-F238E27FC236}">
                <a16:creationId xmlns:a16="http://schemas.microsoft.com/office/drawing/2014/main" id="{9E246AFF-289E-412F-9782-BE39E0131669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4844226" y="1634256"/>
            <a:ext cx="400767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Dist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 ← 16808⌶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val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 ← 2 5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Dist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 'Beta' 1e5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000" dirty="0">
                <a:solidFill>
                  <a:schemeClr val="tx1"/>
                </a:solidFill>
                <a:latin typeface="APL386 Unicode" panose="020B0709000202000203" pitchFamily="50" charset="0"/>
              </a:rPr>
              <a:t>res ←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100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bin</a:t>
            </a:r>
            <a:r>
              <a:rPr lang="en-US" altLang="en-US" sz="2000" dirty="0">
                <a:solidFill>
                  <a:schemeClr val="tx1"/>
                </a:solidFill>
                <a:latin typeface="APL386 Unicode" panose="020B0709000202000203" pitchFamily="50" charset="0"/>
              </a:rPr>
              <a:t> ←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⌊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res×</a:t>
            </a:r>
            <a:r>
              <a:rPr lang="en-US" altLang="en-US" sz="2000" dirty="0" err="1">
                <a:solidFill>
                  <a:schemeClr val="tx1"/>
                </a:solidFill>
                <a:latin typeface="APL386 Unicode" panose="020B0709000202000203" pitchFamily="50" charset="0"/>
              </a:rPr>
              <a:t>val</a:t>
            </a:r>
            <a:endParaRPr lang="en-US" altLang="en-US" sz="2000" dirty="0">
              <a:solidFill>
                <a:schemeClr val="tx1"/>
              </a:solidFill>
              <a:latin typeface="APL386 Unicode" panose="020B0709000202000203" pitchFamily="50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x </a:t>
            </a:r>
            <a:r>
              <a:rPr lang="en-US" altLang="en-US" sz="2000" dirty="0">
                <a:solidFill>
                  <a:schemeClr val="tx1"/>
                </a:solidFill>
                <a:latin typeface="APL386 Unicode" panose="020B0709000202000203" pitchFamily="50" charset="0"/>
              </a:rPr>
              <a:t>← ¯1+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⍳res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y</a:t>
            </a:r>
            <a:r>
              <a:rPr lang="en-US" altLang="en-US" sz="2000" dirty="0">
                <a:solidFill>
                  <a:schemeClr val="tx1"/>
                </a:solidFill>
                <a:latin typeface="APL386 Unicode" panose="020B0709000202000203" pitchFamily="50" charset="0"/>
              </a:rPr>
              <a:t> ←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{≢⍵}⌸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x,bin</a:t>
            </a:r>
            <a:endParaRPr lang="en-US" altLang="en-US" sz="2000" dirty="0">
              <a:solidFill>
                <a:schemeClr val="tx1"/>
              </a:solidFill>
              <a:latin typeface="APL386 Unicode" panose="020B0709000202000203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6 Unicode" panose="020B0709000202000203" pitchFamily="50" charset="0"/>
              </a:rPr>
              <a:t>]plot y x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7A966-46E0-46BD-BF37-1DF4B3FBA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lnSpc>
                <a:spcPct val="114000"/>
              </a:lnSpc>
            </a:pPr>
            <a:r>
              <a:rPr lang="en-GB" dirty="0"/>
              <a:t>Release Dates &amp; Patches</a:t>
            </a:r>
          </a:p>
          <a:p>
            <a:pPr marL="355600" indent="-355600">
              <a:lnSpc>
                <a:spcPct val="114000"/>
              </a:lnSpc>
            </a:pPr>
            <a:r>
              <a:rPr lang="en-GB" dirty="0"/>
              <a:t>Basic Licence</a:t>
            </a:r>
          </a:p>
          <a:p>
            <a:pPr marL="355600" indent="-355600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Launching from Text Files: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Shell Scripts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Text Source</a:t>
            </a:r>
          </a:p>
          <a:p>
            <a:pPr marL="446088" lvl="1" indent="-265113">
              <a:lnSpc>
                <a:spcPct val="114000"/>
              </a:lnSpc>
            </a:pPr>
            <a:r>
              <a:rPr lang="en-GB" dirty="0"/>
              <a:t>LOAD Parameter</a:t>
            </a:r>
          </a:p>
          <a:p>
            <a:pPr marL="355600" indent="-355600">
              <a:lnSpc>
                <a:spcPct val="114000"/>
              </a:lnSpc>
            </a:pPr>
            <a:r>
              <a:rPr lang="en-GB" dirty="0"/>
              <a:t>Explorer Integration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08D5E-239D-4856-BAFD-BAC53F3EEC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64117" cy="3242040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14000"/>
              </a:lnSpc>
            </a:pPr>
            <a:r>
              <a:rPr lang="en-GB" dirty="0"/>
              <a:t>Docker Support</a:t>
            </a:r>
          </a:p>
          <a:p>
            <a:pPr marL="355600" indent="-355600">
              <a:lnSpc>
                <a:spcPct val="114000"/>
              </a:lnSpc>
            </a:pPr>
            <a:r>
              <a:rPr lang="en-GB" dirty="0"/>
              <a:t>RIDE v4.4</a:t>
            </a:r>
          </a:p>
          <a:p>
            <a:pPr marL="355600" indent="-355600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Developer Productivity: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JSON tables/datasets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>
                <a:latin typeface="APL386 Unicode" panose="020B0709000202000203" pitchFamily="50" charset="0"/>
              </a:rPr>
              <a:t>⎕ATX</a:t>
            </a:r>
            <a:r>
              <a:rPr lang="en-GB" dirty="0"/>
              <a:t> metadata one-stop-shop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Generating random numbers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New user commands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5B864A-A993-4F9F-88C3-D90DDCF29FE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A0308-5CCA-4A9F-90BF-888A5FDE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106832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7AB7-0CAF-433D-90C0-D7D4E81C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Win32 GUI (</a:t>
            </a:r>
            <a:r>
              <a:rPr lang="en-US" dirty="0">
                <a:latin typeface="APL385 Unicode" panose="020B0709000202000203" pitchFamily="49" charset="0"/>
              </a:rPr>
              <a:t>⎕WC</a:t>
            </a:r>
            <a:r>
              <a:rPr lang="en-US" dirty="0"/>
              <a:t>) features!!!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64A03-B739-4B53-8D16-EE672EF44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PL385 Unicode" panose="020B0709000202000203" pitchFamily="49" charset="0"/>
              </a:rPr>
              <a:t>CornerTitleBCol</a:t>
            </a:r>
            <a:r>
              <a:rPr lang="en-US" dirty="0"/>
              <a:t> on Grid</a:t>
            </a:r>
          </a:p>
          <a:p>
            <a:r>
              <a:rPr lang="en-US" dirty="0" err="1">
                <a:latin typeface="APL385 Unicode" panose="020B0709000202000203" pitchFamily="49" charset="0"/>
              </a:rPr>
              <a:t>FireOnce</a:t>
            </a:r>
            <a:r>
              <a:rPr lang="en-US" dirty="0"/>
              <a:t> on Timer</a:t>
            </a:r>
          </a:p>
          <a:p>
            <a:pPr lvl="1"/>
            <a:endParaRPr lang="en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57A3-8427-4E05-9E5A-E4860FB242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E73D6A-EC5E-4508-BA63-3B894414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485" y="1418699"/>
            <a:ext cx="3923928" cy="25543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9443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62DE5-DED9-4EB2-9CEA-D83F34EA3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743691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6 Unicode" panose="020B0709000202000203" pitchFamily="50" charset="0"/>
              </a:rPr>
              <a:t>      ]get github.com/mkromberg/linkdemo/tree/main/stats</a:t>
            </a:r>
          </a:p>
          <a:p>
            <a:pPr marL="0" indent="0">
              <a:buNone/>
            </a:pPr>
            <a:endParaRPr lang="en-GB" sz="20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7DFE7-93E1-459E-8342-AA7DDCAC18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923DAE-D064-41EF-A15F-5B535971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</p:spPr>
        <p:txBody>
          <a:bodyPr/>
          <a:lstStyle/>
          <a:p>
            <a:r>
              <a:rPr lang="en-GB" dirty="0"/>
              <a:t>Developer Productivity: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668C901-7589-41FC-A77E-688E8A7723A8}"/>
              </a:ext>
            </a:extLst>
          </p:cNvPr>
          <p:cNvSpPr txBox="1">
            <a:spLocks/>
          </p:cNvSpPr>
          <p:nvPr/>
        </p:nvSpPr>
        <p:spPr>
          <a:xfrm>
            <a:off x="323528" y="579390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2400" b="1" dirty="0"/>
              <a:t>New user commands</a:t>
            </a:r>
          </a:p>
        </p:txBody>
      </p:sp>
    </p:spTree>
    <p:extLst>
      <p:ext uri="{BB962C8B-B14F-4D97-AF65-F5344CB8AC3E}">
        <p14:creationId xmlns:p14="http://schemas.microsoft.com/office/powerpoint/2010/main" val="459209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62DE5-DED9-4EB2-9CEA-D83F34EA3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743691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6 Unicode" panose="020B0709000202000203" pitchFamily="50" charset="0"/>
              </a:rPr>
              <a:t>      ]get github.com/mkromberg/linkdemo/tree/main/stats</a:t>
            </a:r>
          </a:p>
          <a:p>
            <a:pPr marL="0" indent="0">
              <a:buNone/>
            </a:pPr>
            <a:r>
              <a:rPr lang="en-GB" sz="2000" dirty="0">
                <a:latin typeface="APL386 Unicode" panose="020B0709000202000203" pitchFamily="50" charset="0"/>
              </a:rPr>
              <a:t>Working on it…</a:t>
            </a:r>
          </a:p>
          <a:p>
            <a:pPr marL="0" indent="0">
              <a:buNone/>
            </a:pPr>
            <a:endParaRPr lang="en-GB" sz="20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7DFE7-93E1-459E-8342-AA7DDCAC18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923DAE-D064-41EF-A15F-5B535971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</p:spPr>
        <p:txBody>
          <a:bodyPr/>
          <a:lstStyle/>
          <a:p>
            <a:r>
              <a:rPr lang="en-GB" dirty="0"/>
              <a:t>Developer Productivity: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668C901-7589-41FC-A77E-688E8A7723A8}"/>
              </a:ext>
            </a:extLst>
          </p:cNvPr>
          <p:cNvSpPr txBox="1">
            <a:spLocks/>
          </p:cNvSpPr>
          <p:nvPr/>
        </p:nvSpPr>
        <p:spPr>
          <a:xfrm>
            <a:off x="323528" y="579390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2400" b="1" dirty="0"/>
              <a:t>New user commands</a:t>
            </a:r>
          </a:p>
        </p:txBody>
      </p:sp>
    </p:spTree>
    <p:extLst>
      <p:ext uri="{BB962C8B-B14F-4D97-AF65-F5344CB8AC3E}">
        <p14:creationId xmlns:p14="http://schemas.microsoft.com/office/powerpoint/2010/main" val="37744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62DE5-DED9-4EB2-9CEA-D83F34EA3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576657"/>
            <a:ext cx="8743691" cy="2930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APL386 Unicode" panose="020B0709000202000203" pitchFamily="50" charset="0"/>
              </a:rPr>
              <a:t>      ]get https://github.com/mkromberg/linkdemo/tree/main/stats</a:t>
            </a:r>
          </a:p>
          <a:p>
            <a:pPr marL="0" indent="0">
              <a:buNone/>
            </a:pPr>
            <a:r>
              <a:rPr lang="en-GB" sz="1600" dirty="0">
                <a:latin typeface="APL386 Unicode" panose="020B0709000202000203" pitchFamily="50" charset="0"/>
              </a:rPr>
              <a:t>Working on it……</a:t>
            </a:r>
          </a:p>
          <a:p>
            <a:pPr marL="0" indent="0">
              <a:buNone/>
            </a:pPr>
            <a:r>
              <a:rPr lang="en-GB" sz="1600" dirty="0">
                <a:latin typeface="APL386 Unicode" panose="020B0709000202000203" pitchFamily="50" charset="0"/>
              </a:rPr>
              <a:t>#.stats</a:t>
            </a:r>
          </a:p>
          <a:p>
            <a:pPr marL="0" indent="0">
              <a:buNone/>
            </a:pPr>
            <a:r>
              <a:rPr lang="en-GB" sz="1600" dirty="0">
                <a:latin typeface="APL386 Unicode" panose="020B0709000202000203" pitchFamily="50" charset="0"/>
              </a:rPr>
              <a:t>      </a:t>
            </a:r>
            <a:r>
              <a:rPr lang="en-GB" sz="1600" dirty="0" err="1">
                <a:latin typeface="APL386 Unicode" panose="020B0709000202000203" pitchFamily="50" charset="0"/>
              </a:rPr>
              <a:t>stats.inds</a:t>
            </a:r>
            <a:r>
              <a:rPr lang="en-GB" sz="1600" dirty="0">
                <a:latin typeface="APL386 Unicode" panose="020B0709000202000203" pitchFamily="50" charset="0"/>
              </a:rPr>
              <a:t>←⍳⍳3</a:t>
            </a:r>
          </a:p>
          <a:p>
            <a:pPr marL="0" indent="0">
              <a:buNone/>
            </a:pPr>
            <a:r>
              <a:rPr lang="de-DE" sz="1600" dirty="0">
                <a:latin typeface="APL386 Unicode" panose="020B0709000202000203" pitchFamily="50" charset="0"/>
              </a:rPr>
              <a:t>      ]names 0</a:t>
            </a:r>
            <a:br>
              <a:rPr lang="de-DE" sz="1600" dirty="0">
                <a:latin typeface="APL386 Unicode" panose="020B0709000202000203" pitchFamily="50" charset="0"/>
              </a:rPr>
            </a:br>
            <a:r>
              <a:rPr lang="de-DE" sz="1600" dirty="0">
                <a:latin typeface="APL386 Unicode" panose="020B0709000202000203" pitchFamily="50" charset="0"/>
              </a:rPr>
              <a:t>2: bin res val x y   3: Dist   9: stats </a:t>
            </a:r>
            <a:endParaRPr lang="en-GB" sz="1600" dirty="0">
              <a:latin typeface="APL386 Unicode" panose="020B0709000202000203" pitchFamily="50" charset="0"/>
            </a:endParaRPr>
          </a:p>
          <a:p>
            <a:pPr marL="0" indent="0">
              <a:buNone/>
            </a:pPr>
            <a:r>
              <a:rPr lang="en-GB" sz="1600" dirty="0">
                <a:latin typeface="APL386 Unicode" panose="020B0709000202000203" pitchFamily="50" charset="0"/>
              </a:rPr>
              <a:t>      ]names stats</a:t>
            </a:r>
          </a:p>
          <a:p>
            <a:pPr marL="0" indent="0">
              <a:buNone/>
            </a:pPr>
            <a:r>
              <a:rPr lang="en-GB" sz="1600" dirty="0" err="1">
                <a:latin typeface="APL386 Unicode" panose="020B0709000202000203" pitchFamily="50" charset="0"/>
              </a:rPr>
              <a:t>stats.Mean</a:t>
            </a:r>
            <a:r>
              <a:rPr lang="en-GB" sz="1600" dirty="0">
                <a:latin typeface="APL386 Unicode" panose="020B0709000202000203" pitchFamily="50" charset="0"/>
              </a:rPr>
              <a:t> </a:t>
            </a:r>
            <a:r>
              <a:rPr lang="en-GB" sz="1600" dirty="0" err="1">
                <a:latin typeface="APL386 Unicode" panose="020B0709000202000203" pitchFamily="50" charset="0"/>
              </a:rPr>
              <a:t>stats.Root</a:t>
            </a:r>
            <a:r>
              <a:rPr lang="en-GB" sz="1600" dirty="0">
                <a:latin typeface="APL386 Unicode" panose="020B0709000202000203" pitchFamily="50" charset="0"/>
              </a:rPr>
              <a:t> </a:t>
            </a:r>
            <a:r>
              <a:rPr lang="en-GB" sz="1600" dirty="0" err="1">
                <a:latin typeface="APL386 Unicode" panose="020B0709000202000203" pitchFamily="50" charset="0"/>
              </a:rPr>
              <a:t>stats.StdDev</a:t>
            </a:r>
            <a:r>
              <a:rPr lang="en-GB" sz="1600" dirty="0">
                <a:latin typeface="APL386 Unicode" panose="020B0709000202000203" pitchFamily="50" charset="0"/>
              </a:rPr>
              <a:t> </a:t>
            </a:r>
          </a:p>
          <a:p>
            <a:pPr marL="0" indent="0">
              <a:buNone/>
            </a:pPr>
            <a:endParaRPr lang="en-GB" sz="1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7DFE7-93E1-459E-8342-AA7DDCAC18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923DAE-D064-41EF-A15F-5B535971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</p:spPr>
        <p:txBody>
          <a:bodyPr/>
          <a:lstStyle/>
          <a:p>
            <a:r>
              <a:rPr lang="en-GB" dirty="0"/>
              <a:t>Developer Productivity: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668C901-7589-41FC-A77E-688E8A7723A8}"/>
              </a:ext>
            </a:extLst>
          </p:cNvPr>
          <p:cNvSpPr txBox="1">
            <a:spLocks/>
          </p:cNvSpPr>
          <p:nvPr/>
        </p:nvSpPr>
        <p:spPr>
          <a:xfrm>
            <a:off x="323528" y="693551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2400" b="1" dirty="0"/>
              <a:t>New user commands</a:t>
            </a:r>
          </a:p>
        </p:txBody>
      </p:sp>
    </p:spTree>
    <p:extLst>
      <p:ext uri="{BB962C8B-B14F-4D97-AF65-F5344CB8AC3E}">
        <p14:creationId xmlns:p14="http://schemas.microsoft.com/office/powerpoint/2010/main" val="321877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62DE5-DED9-4EB2-9CEA-D83F34EA3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5197"/>
            <a:ext cx="9349111" cy="3075427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400" dirty="0">
                <a:latin typeface="APL386 Unicode" panose="020B0709000202000203" pitchFamily="50" charset="0"/>
              </a:rPr>
              <a:t>       ]</a:t>
            </a:r>
            <a:r>
              <a:rPr lang="en-GB" sz="1400" dirty="0" err="1">
                <a:latin typeface="APL386 Unicode" panose="020B0709000202000203" pitchFamily="50" charset="0"/>
              </a:rPr>
              <a:t>aplcart</a:t>
            </a:r>
            <a:r>
              <a:rPr lang="en-GB" sz="1400" dirty="0">
                <a:latin typeface="APL386 Unicode" panose="020B0709000202000203" pitchFamily="50" charset="0"/>
              </a:rPr>
              <a:t> general mean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400" dirty="0" err="1">
                <a:latin typeface="APL386 Unicode" panose="020B0709000202000203" pitchFamily="50" charset="0"/>
              </a:rPr>
              <a:t>X,Y,Z:any</a:t>
            </a:r>
            <a:r>
              <a:rPr lang="en-GB" sz="1400" dirty="0">
                <a:latin typeface="APL386 Unicode" panose="020B0709000202000203" pitchFamily="50" charset="0"/>
              </a:rPr>
              <a:t> </a:t>
            </a:r>
            <a:r>
              <a:rPr lang="en-GB" sz="1400" dirty="0" err="1">
                <a:latin typeface="APL386 Unicode" panose="020B0709000202000203" pitchFamily="50" charset="0"/>
              </a:rPr>
              <a:t>M,N:num</a:t>
            </a:r>
            <a:r>
              <a:rPr lang="en-GB" sz="1400" dirty="0">
                <a:latin typeface="APL386 Unicode" panose="020B0709000202000203" pitchFamily="50" charset="0"/>
              </a:rPr>
              <a:t> </a:t>
            </a:r>
            <a:r>
              <a:rPr lang="en-GB" sz="1400" dirty="0" err="1">
                <a:latin typeface="APL386 Unicode" panose="020B0709000202000203" pitchFamily="50" charset="0"/>
              </a:rPr>
              <a:t>I,J:int</a:t>
            </a:r>
            <a:r>
              <a:rPr lang="en-GB" sz="1400" dirty="0">
                <a:latin typeface="APL386 Unicode" panose="020B0709000202000203" pitchFamily="50" charset="0"/>
              </a:rPr>
              <a:t> </a:t>
            </a:r>
            <a:r>
              <a:rPr lang="en-GB" sz="1400" dirty="0" err="1">
                <a:latin typeface="APL386 Unicode" panose="020B0709000202000203" pitchFamily="50" charset="0"/>
              </a:rPr>
              <a:t>A,B:Bool</a:t>
            </a:r>
            <a:r>
              <a:rPr lang="en-GB" sz="1400" dirty="0">
                <a:latin typeface="APL386 Unicode" panose="020B0709000202000203" pitchFamily="50" charset="0"/>
              </a:rPr>
              <a:t> </a:t>
            </a:r>
            <a:r>
              <a:rPr lang="en-GB" sz="1400" dirty="0" err="1">
                <a:latin typeface="APL386 Unicode" panose="020B0709000202000203" pitchFamily="50" charset="0"/>
              </a:rPr>
              <a:t>C,D:char</a:t>
            </a:r>
            <a:r>
              <a:rPr lang="en-GB" sz="1400" dirty="0">
                <a:latin typeface="APL386 Unicode" panose="020B0709000202000203" pitchFamily="50" charset="0"/>
              </a:rPr>
              <a:t> </a:t>
            </a:r>
            <a:r>
              <a:rPr lang="en-GB" sz="1400" dirty="0" err="1">
                <a:latin typeface="APL386 Unicode" panose="020B0709000202000203" pitchFamily="50" charset="0"/>
              </a:rPr>
              <a:t>f,g,h:fn</a:t>
            </a:r>
            <a:r>
              <a:rPr lang="en-GB" sz="1400" dirty="0">
                <a:latin typeface="APL386 Unicode" panose="020B0709000202000203" pitchFamily="50" charset="0"/>
              </a:rPr>
              <a:t> </a:t>
            </a:r>
            <a:r>
              <a:rPr lang="en-GB" sz="1400" dirty="0" err="1">
                <a:latin typeface="APL386 Unicode" panose="020B0709000202000203" pitchFamily="50" charset="0"/>
              </a:rPr>
              <a:t>ax:axis</a:t>
            </a:r>
            <a:r>
              <a:rPr lang="en-GB" sz="1400" dirty="0">
                <a:latin typeface="APL386 Unicode" panose="020B0709000202000203" pitchFamily="50" charset="0"/>
              </a:rPr>
              <a:t> s:scal v:vec m:mat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400" dirty="0">
                <a:latin typeface="APL386 Unicode" panose="020B0709000202000203" pitchFamily="50" charset="0"/>
              </a:rPr>
              <a:t>───────────────────────────────────────────────────────────────────────────────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400" dirty="0">
                <a:latin typeface="APL386 Unicode" panose="020B0709000202000203" pitchFamily="50" charset="0"/>
              </a:rPr>
              <a:t>Ms(⊣*∘÷⍨1⊥*⍨÷⊢∘≢)N    Generalised mean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400" dirty="0">
                <a:latin typeface="APL386 Unicode" panose="020B0709000202000203" pitchFamily="50" charset="0"/>
              </a:rPr>
              <a:t>Ms{(+⌿(⍵*⍺)÷≢⍵)*÷⍺}N  Generalised mean         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400" dirty="0">
                <a:latin typeface="APL386 Unicode" panose="020B0709000202000203" pitchFamily="50" charset="0"/>
              </a:rPr>
              <a:t>───────────────────────────────────────────────────────────────────────────────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400" dirty="0">
                <a:latin typeface="APL386 Unicode" panose="020B0709000202000203" pitchFamily="50" charset="0"/>
              </a:rPr>
              <a:t>Showing 2 of 2 matches       </a:t>
            </a:r>
            <a:br>
              <a:rPr lang="en-GB" sz="1400" dirty="0">
                <a:latin typeface="APL386 Unicode" panose="020B0709000202000203" pitchFamily="50" charset="0"/>
              </a:rPr>
            </a:br>
            <a:endParaRPr lang="en-GB" sz="1400" dirty="0">
              <a:latin typeface="APL386 Unicode" panose="020B0709000202000203" pitchFamily="50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400" dirty="0">
                <a:latin typeface="APL386 Unicode" panose="020B0709000202000203" pitchFamily="50" charset="0"/>
              </a:rPr>
              <a:t>      GM←{(+⌿(⍵*⍺)÷≢⍵)*÷⍺}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400" dirty="0">
                <a:latin typeface="APL386 Unicode" panose="020B0709000202000203" pitchFamily="50" charset="0"/>
              </a:rPr>
              <a:t>      </a:t>
            </a:r>
            <a:r>
              <a:rPr lang="pl-PL" sz="1400" dirty="0">
                <a:latin typeface="APL386 Unicode" panose="020B0709000202000203" pitchFamily="50" charset="0"/>
              </a:rPr>
              <a:t>1 GM 1 2 3 4</a:t>
            </a:r>
            <a:r>
              <a:rPr lang="da-DK" sz="1400" dirty="0">
                <a:latin typeface="APL386 Unicode" panose="020B0709000202000203" pitchFamily="50" charset="0"/>
              </a:rPr>
              <a:t> ⍝ Average</a:t>
            </a:r>
            <a:endParaRPr lang="pl-PL" sz="1400" dirty="0">
              <a:latin typeface="APL386 Unicode" panose="020B0709000202000203" pitchFamily="50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pl-PL" sz="1400" dirty="0">
                <a:latin typeface="APL386 Unicode" panose="020B0709000202000203" pitchFamily="50" charset="0"/>
              </a:rPr>
              <a:t>2.5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sz="1400" dirty="0">
                <a:latin typeface="APL386 Unicode" panose="020B0709000202000203" pitchFamily="50" charset="0"/>
              </a:rPr>
              <a:t>      2 GM 1 2 3 4</a:t>
            </a:r>
            <a:r>
              <a:rPr lang="da-DK" sz="1400" dirty="0">
                <a:latin typeface="APL386 Unicode" panose="020B0709000202000203" pitchFamily="50" charset="0"/>
              </a:rPr>
              <a:t> ⍝ </a:t>
            </a:r>
            <a:r>
              <a:rPr lang="da-DK" sz="1400" dirty="0" err="1">
                <a:latin typeface="APL386 Unicode" panose="020B0709000202000203" pitchFamily="50" charset="0"/>
              </a:rPr>
              <a:t>Quadratic</a:t>
            </a:r>
            <a:r>
              <a:rPr lang="da-DK" sz="1400" dirty="0">
                <a:latin typeface="APL386 Unicode" panose="020B0709000202000203" pitchFamily="50" charset="0"/>
              </a:rPr>
              <a:t> Mean</a:t>
            </a:r>
            <a:endParaRPr lang="pl-PL" sz="1400" dirty="0">
              <a:latin typeface="APL386 Unicode" panose="020B0709000202000203" pitchFamily="50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pl-PL" sz="1400" dirty="0">
                <a:latin typeface="APL386 Unicode" panose="020B0709000202000203" pitchFamily="50" charset="0"/>
              </a:rPr>
              <a:t>2.738612788</a:t>
            </a:r>
            <a:br>
              <a:rPr lang="da-DK" sz="1400" dirty="0">
                <a:latin typeface="APL386 Unicode" panose="020B0709000202000203" pitchFamily="50" charset="0"/>
              </a:rPr>
            </a:br>
            <a:r>
              <a:rPr lang="pl-PL" sz="1400" dirty="0">
                <a:latin typeface="APL386 Unicode" panose="020B0709000202000203" pitchFamily="50" charset="0"/>
              </a:rPr>
              <a:t> </a:t>
            </a:r>
            <a:r>
              <a:rPr lang="da-DK" sz="1400" dirty="0">
                <a:latin typeface="APL386 Unicode" panose="020B0709000202000203" pitchFamily="50" charset="0"/>
              </a:rPr>
              <a:t>    ¯1</a:t>
            </a:r>
            <a:r>
              <a:rPr lang="pl-PL" sz="1400" dirty="0">
                <a:latin typeface="APL386 Unicode" panose="020B0709000202000203" pitchFamily="50" charset="0"/>
              </a:rPr>
              <a:t> GM 1 2 3 4</a:t>
            </a:r>
            <a:r>
              <a:rPr lang="da-DK" sz="1400" dirty="0">
                <a:latin typeface="APL386 Unicode" panose="020B0709000202000203" pitchFamily="50" charset="0"/>
              </a:rPr>
              <a:t> ⍝ </a:t>
            </a:r>
            <a:r>
              <a:rPr lang="da-DK" sz="1400" dirty="0" err="1">
                <a:latin typeface="APL386 Unicode" panose="020B0709000202000203" pitchFamily="50" charset="0"/>
              </a:rPr>
              <a:t>Harmonic</a:t>
            </a:r>
            <a:r>
              <a:rPr lang="da-DK" sz="1400" dirty="0">
                <a:latin typeface="APL386 Unicode" panose="020B0709000202000203" pitchFamily="50" charset="0"/>
              </a:rPr>
              <a:t> Mean</a:t>
            </a:r>
            <a:endParaRPr lang="pl-PL" sz="1400" dirty="0">
              <a:latin typeface="APL386 Unicode" panose="020B0709000202000203" pitchFamily="50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a-DK" sz="1400" dirty="0">
                <a:latin typeface="APL386 Unicode" panose="020B0709000202000203" pitchFamily="50" charset="0"/>
              </a:rPr>
              <a:t>1.92</a:t>
            </a:r>
            <a:br>
              <a:rPr lang="da-DK" sz="1400" dirty="0">
                <a:latin typeface="APL386 Unicode" panose="020B0709000202000203" pitchFamily="50" charset="0"/>
              </a:rPr>
            </a:br>
            <a:endParaRPr lang="en-GB" sz="14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7DFE7-93E1-459E-8342-AA7DDCAC18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923DAE-D064-41EF-A15F-5B535971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</p:spPr>
        <p:txBody>
          <a:bodyPr/>
          <a:lstStyle/>
          <a:p>
            <a:r>
              <a:rPr lang="en-GB" dirty="0"/>
              <a:t>Developer Productivity: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668C901-7589-41FC-A77E-688E8A7723A8}"/>
              </a:ext>
            </a:extLst>
          </p:cNvPr>
          <p:cNvSpPr txBox="1">
            <a:spLocks/>
          </p:cNvSpPr>
          <p:nvPr/>
        </p:nvSpPr>
        <p:spPr>
          <a:xfrm>
            <a:off x="323528" y="636535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2400" b="1" dirty="0"/>
              <a:t>New user commands</a:t>
            </a:r>
          </a:p>
        </p:txBody>
      </p:sp>
    </p:spTree>
    <p:extLst>
      <p:ext uri="{BB962C8B-B14F-4D97-AF65-F5344CB8AC3E}">
        <p14:creationId xmlns:p14="http://schemas.microsoft.com/office/powerpoint/2010/main" val="87829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62DE5-DED9-4EB2-9CEA-D83F34EA3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19" y="1562581"/>
            <a:ext cx="9349111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6 Unicode" panose="020B0709000202000203" pitchFamily="50" charset="0"/>
              </a:rPr>
              <a:t>      ]</a:t>
            </a:r>
            <a:r>
              <a:rPr lang="en-GB" sz="1800" dirty="0" err="1">
                <a:latin typeface="APL386 Unicode" panose="020B0709000202000203" pitchFamily="50" charset="0"/>
              </a:rPr>
              <a:t>repr</a:t>
            </a:r>
            <a:r>
              <a:rPr lang="en-GB" sz="1800" dirty="0">
                <a:latin typeface="APL386 Unicode" panose="020B0709000202000203" pitchFamily="50" charset="0"/>
              </a:rPr>
              <a:t> (3 4⍴⍳12) -format=</a:t>
            </a:r>
            <a:r>
              <a:rPr lang="en-GB" sz="1800" dirty="0" err="1">
                <a:latin typeface="APL386 Unicode" panose="020B0709000202000203" pitchFamily="50" charset="0"/>
              </a:rPr>
              <a:t>json</a:t>
            </a:r>
            <a:endParaRPr lang="en-GB" sz="1800" dirty="0">
              <a:latin typeface="APL386 Unicode" panose="020B0709000202000203" pitchFamily="50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6 Unicode" panose="020B0709000202000203" pitchFamily="50" charset="0"/>
              </a:rPr>
              <a:t>[[1,2,3,4],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6 Unicode" panose="020B0709000202000203" pitchFamily="50" charset="0"/>
              </a:rPr>
              <a:t> [5,6,7,8],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6 Unicode" panose="020B0709000202000203" pitchFamily="50" charset="0"/>
              </a:rPr>
              <a:t> [9,10,11,12]]</a:t>
            </a:r>
            <a:br>
              <a:rPr lang="en-GB" sz="1800" dirty="0">
                <a:latin typeface="APL386 Unicode" panose="020B0709000202000203" pitchFamily="50" charset="0"/>
              </a:rPr>
            </a:br>
            <a:endParaRPr lang="en-GB" sz="1800" dirty="0">
              <a:latin typeface="APL386 Unicode" panose="020B0709000202000203" pitchFamily="50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6 Unicode" panose="020B0709000202000203" pitchFamily="50" charset="0"/>
              </a:rPr>
              <a:t>      ]</a:t>
            </a:r>
            <a:r>
              <a:rPr lang="en-GB" sz="1800" dirty="0" err="1">
                <a:latin typeface="APL386 Unicode" panose="020B0709000202000203" pitchFamily="50" charset="0"/>
              </a:rPr>
              <a:t>repr</a:t>
            </a:r>
            <a:r>
              <a:rPr lang="en-GB" sz="1800" dirty="0">
                <a:latin typeface="APL386 Unicode" panose="020B0709000202000203" pitchFamily="50" charset="0"/>
              </a:rPr>
              <a:t> (3 4⍴⍳12) -format=xml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6 Unicode" panose="020B0709000202000203" pitchFamily="50" charset="0"/>
              </a:rPr>
              <a:t>&lt;array&gt;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6 Unicode" panose="020B0709000202000203" pitchFamily="50" charset="0"/>
              </a:rPr>
              <a:t>  &lt;shape&gt;3 4&lt;/shape&gt;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6 Unicode" panose="020B0709000202000203" pitchFamily="50" charset="0"/>
              </a:rPr>
              <a:t>  &lt;list&gt;1 2 3 4 5 6 7 8 9 10 11 12&lt;/list&gt;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6 Unicode" panose="020B0709000202000203" pitchFamily="50" charset="0"/>
              </a:rPr>
              <a:t>&lt;/array&gt;</a:t>
            </a:r>
            <a:br>
              <a:rPr lang="en-GB" sz="1800" dirty="0">
                <a:latin typeface="APL386 Unicode" panose="020B0709000202000203" pitchFamily="50" charset="0"/>
              </a:rPr>
            </a:br>
            <a:endParaRPr lang="en-GB" sz="18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7DFE7-93E1-459E-8342-AA7DDCAC18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923DAE-D064-41EF-A15F-5B535971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</p:spPr>
        <p:txBody>
          <a:bodyPr/>
          <a:lstStyle/>
          <a:p>
            <a:r>
              <a:rPr lang="en-GB" dirty="0"/>
              <a:t>Developer Productivity: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668C901-7589-41FC-A77E-688E8A7723A8}"/>
              </a:ext>
            </a:extLst>
          </p:cNvPr>
          <p:cNvSpPr txBox="1">
            <a:spLocks/>
          </p:cNvSpPr>
          <p:nvPr/>
        </p:nvSpPr>
        <p:spPr>
          <a:xfrm>
            <a:off x="323528" y="636535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2400" b="1" dirty="0"/>
              <a:t>New user commands</a:t>
            </a:r>
          </a:p>
        </p:txBody>
      </p:sp>
    </p:spTree>
    <p:extLst>
      <p:ext uri="{BB962C8B-B14F-4D97-AF65-F5344CB8AC3E}">
        <p14:creationId xmlns:p14="http://schemas.microsoft.com/office/powerpoint/2010/main" val="38100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62DE5-DED9-4EB2-9CEA-D83F34EA3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19" y="1569725"/>
            <a:ext cx="9349111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6 Unicode" panose="020B0709000202000203" pitchFamily="50" charset="0"/>
              </a:rPr>
              <a:t>      ]</a:t>
            </a:r>
            <a:r>
              <a:rPr lang="en-GB" sz="1800" dirty="0" err="1">
                <a:latin typeface="APL386 Unicode" panose="020B0709000202000203" pitchFamily="50" charset="0"/>
              </a:rPr>
              <a:t>repr</a:t>
            </a:r>
            <a:r>
              <a:rPr lang="en-GB" sz="1800" dirty="0">
                <a:latin typeface="APL386 Unicode" panose="020B0709000202000203" pitchFamily="50" charset="0"/>
              </a:rPr>
              <a:t> (3 4⍴⍳12) </a:t>
            </a:r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APL386 Unicode" panose="020B0709000202000203" pitchFamily="50" charset="0"/>
              </a:rPr>
              <a:t>-format=</a:t>
            </a:r>
            <a:r>
              <a:rPr lang="en-GB" sz="1800" dirty="0" err="1">
                <a:solidFill>
                  <a:schemeClr val="bg1">
                    <a:lumMod val="75000"/>
                  </a:schemeClr>
                </a:solidFill>
                <a:latin typeface="APL386 Unicode" panose="020B0709000202000203" pitchFamily="50" charset="0"/>
              </a:rPr>
              <a:t>apl</a:t>
            </a:r>
            <a:endParaRPr lang="en-GB" sz="1800" dirty="0">
              <a:solidFill>
                <a:schemeClr val="bg1">
                  <a:lumMod val="75000"/>
                </a:schemeClr>
              </a:solidFill>
              <a:latin typeface="APL386 Unicode" panose="020B0709000202000203" pitchFamily="50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6 Unicode" panose="020B0709000202000203" pitchFamily="50" charset="0"/>
              </a:rPr>
              <a:t>(3 4⍴1+⎕io-⍨⍳12)</a:t>
            </a:r>
          </a:p>
          <a:p>
            <a:pPr marL="0" indent="0">
              <a:spcAft>
                <a:spcPts val="0"/>
              </a:spcAft>
              <a:buNone/>
            </a:pPr>
            <a:endParaRPr lang="en-GB" sz="1800" dirty="0">
              <a:latin typeface="APL386 Unicode" panose="020B0709000202000203" pitchFamily="50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800" dirty="0">
              <a:latin typeface="APL386 Unicode" panose="020B0709000202000203" pitchFamily="50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6 Unicode" panose="020B0709000202000203" pitchFamily="50" charset="0"/>
              </a:rPr>
              <a:t>      GM←⊣*∘÷⍨1⊥*⍨÷⊢∘≢</a:t>
            </a:r>
            <a:br>
              <a:rPr lang="en-GB" sz="1800" dirty="0">
                <a:latin typeface="APL386 Unicode" panose="020B0709000202000203" pitchFamily="50" charset="0"/>
              </a:rPr>
            </a:br>
            <a:endParaRPr lang="en-GB" sz="1800" dirty="0">
              <a:latin typeface="APL386 Unicode" panose="020B0709000202000203" pitchFamily="50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6 Unicode" panose="020B0709000202000203" pitchFamily="50" charset="0"/>
              </a:rPr>
              <a:t>      ]</a:t>
            </a:r>
            <a:r>
              <a:rPr lang="en-GB" sz="1800" dirty="0" err="1">
                <a:latin typeface="APL386 Unicode" panose="020B0709000202000203" pitchFamily="50" charset="0"/>
              </a:rPr>
              <a:t>repr</a:t>
            </a:r>
            <a:r>
              <a:rPr lang="en-GB" sz="1800" dirty="0">
                <a:latin typeface="APL386 Unicode" panose="020B0709000202000203" pitchFamily="50" charset="0"/>
              </a:rPr>
              <a:t> GM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6 Unicode" panose="020B0709000202000203" pitchFamily="50" charset="0"/>
              </a:rPr>
              <a:t>GM←⊣((*∘÷)⍨)(1⊥((*⍨)÷(⊢∘≢)))</a:t>
            </a:r>
            <a:br>
              <a:rPr lang="en-GB" sz="1800" dirty="0">
                <a:latin typeface="APL386 Unicode" panose="020B0709000202000203" pitchFamily="50" charset="0"/>
              </a:rPr>
            </a:br>
            <a:endParaRPr lang="en-GB" sz="1800" dirty="0">
              <a:latin typeface="APL386 Unicode" panose="020B0709000202000203" pitchFamily="50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6 Unicode" panose="020B0709000202000203" pitchFamily="50" charset="0"/>
              </a:rPr>
              <a:t>      ]view ]</a:t>
            </a:r>
            <a:r>
              <a:rPr lang="en-GB" sz="1800" dirty="0" err="1">
                <a:latin typeface="APL386 Unicode" panose="020B0709000202000203" pitchFamily="50" charset="0"/>
              </a:rPr>
              <a:t>repr</a:t>
            </a:r>
            <a:r>
              <a:rPr lang="en-GB" sz="1800" dirty="0">
                <a:latin typeface="APL386 Unicode" panose="020B0709000202000203" pitchFamily="50" charset="0"/>
              </a:rPr>
              <a:t> GM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7DFE7-93E1-459E-8342-AA7DDCAC18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923DAE-D064-41EF-A15F-5B535971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</p:spPr>
        <p:txBody>
          <a:bodyPr/>
          <a:lstStyle/>
          <a:p>
            <a:r>
              <a:rPr lang="en-GB" dirty="0"/>
              <a:t>Developer Productivity: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668C901-7589-41FC-A77E-688E8A7723A8}"/>
              </a:ext>
            </a:extLst>
          </p:cNvPr>
          <p:cNvSpPr txBox="1">
            <a:spLocks/>
          </p:cNvSpPr>
          <p:nvPr/>
        </p:nvSpPr>
        <p:spPr>
          <a:xfrm>
            <a:off x="323528" y="636535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2400" b="1" dirty="0"/>
              <a:t>New user commands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93A7D9-A9A6-496A-8C72-57DE2485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761" y="3035469"/>
            <a:ext cx="2974146" cy="11145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5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7A966-46E0-46BD-BF37-1DF4B3FBA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lnSpc>
                <a:spcPct val="114000"/>
              </a:lnSpc>
            </a:pPr>
            <a:r>
              <a:rPr lang="en-GB" dirty="0"/>
              <a:t>Release Date &amp; Patches</a:t>
            </a:r>
          </a:p>
          <a:p>
            <a:pPr marL="355600" indent="-355600">
              <a:lnSpc>
                <a:spcPct val="114000"/>
              </a:lnSpc>
            </a:pPr>
            <a:r>
              <a:rPr lang="en-GB" dirty="0"/>
              <a:t>Basic Licence</a:t>
            </a:r>
          </a:p>
          <a:p>
            <a:pPr marL="355600" indent="-355600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Launching from Text Files: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Shell Scripts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Text Source</a:t>
            </a:r>
          </a:p>
          <a:p>
            <a:pPr marL="446088" lvl="1" indent="-265113">
              <a:lnSpc>
                <a:spcPct val="114000"/>
              </a:lnSpc>
            </a:pPr>
            <a:r>
              <a:rPr lang="en-GB" dirty="0"/>
              <a:t>LOAD Parameter</a:t>
            </a:r>
          </a:p>
          <a:p>
            <a:pPr marL="355600" indent="-355600">
              <a:lnSpc>
                <a:spcPct val="114000"/>
              </a:lnSpc>
            </a:pPr>
            <a:r>
              <a:rPr lang="en-GB" dirty="0"/>
              <a:t>Explorer Integration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08D5E-239D-4856-BAFD-BAC53F3EEC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64117" cy="3242040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14000"/>
              </a:lnSpc>
            </a:pPr>
            <a:r>
              <a:rPr lang="en-GB" dirty="0"/>
              <a:t>Docker Support</a:t>
            </a:r>
          </a:p>
          <a:p>
            <a:pPr marL="355600" indent="-355600">
              <a:lnSpc>
                <a:spcPct val="114000"/>
              </a:lnSpc>
            </a:pPr>
            <a:r>
              <a:rPr lang="en-GB" dirty="0"/>
              <a:t>RIDE v4.4</a:t>
            </a:r>
          </a:p>
          <a:p>
            <a:pPr marL="355600" indent="-355600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Developer Productivity: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JSON tables/datasets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>
                <a:latin typeface="APL386 Unicode" panose="020B0709000202000203" pitchFamily="50" charset="0"/>
              </a:rPr>
              <a:t>⎕ATX</a:t>
            </a:r>
            <a:r>
              <a:rPr lang="en-GB" dirty="0"/>
              <a:t> metadata one-stop-shop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Generating random numbers</a:t>
            </a:r>
          </a:p>
          <a:p>
            <a:pPr marL="446088" lvl="1" indent="-265113">
              <a:lnSpc>
                <a:spcPct val="114000"/>
              </a:lnSpc>
              <a:spcAft>
                <a:spcPts val="0"/>
              </a:spcAft>
            </a:pPr>
            <a:r>
              <a:rPr lang="en-GB" dirty="0"/>
              <a:t>New user commands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5B864A-A993-4F9F-88C3-D90DDCF29FE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A0308-5CCA-4A9F-90BF-888A5FDE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32146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F74317-BF36-419A-99AD-A916A880586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5A7E71-41A0-46C5-97AF-A00CA31D6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527329" cy="324204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18.2 was released to DSS Users on March 10</a:t>
            </a:r>
            <a:r>
              <a:rPr lang="en-GB" baseline="30000" dirty="0"/>
              <a:t>th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DSS = Dyalog Support Service</a:t>
            </a:r>
            <a:endParaRPr lang="en-GB" i="1" dirty="0"/>
          </a:p>
          <a:p>
            <a:r>
              <a:rPr lang="en-GB" dirty="0"/>
              <a:t>Every one else by Weds March 23</a:t>
            </a:r>
            <a:r>
              <a:rPr lang="en-GB" baseline="30000" dirty="0"/>
              <a:t>rd</a:t>
            </a:r>
            <a:r>
              <a:rPr lang="en-GB" dirty="0"/>
              <a:t> </a:t>
            </a:r>
            <a:endParaRPr lang="en-GB" baseline="30000" dirty="0"/>
          </a:p>
          <a:p>
            <a:endParaRPr lang="en-GB" dirty="0"/>
          </a:p>
          <a:p>
            <a:r>
              <a:rPr lang="en-GB" dirty="0"/>
              <a:t>Updates to be delivered as Microsoft Patch files (MSP) under Windows</a:t>
            </a:r>
          </a:p>
          <a:p>
            <a:pPr lvl="1"/>
            <a:r>
              <a:rPr lang="en-GB" dirty="0"/>
              <a:t>Allows patching ALL components of Dyalog installation including APL code &amp; </a:t>
            </a:r>
            <a:r>
              <a:rPr lang="en-GB" dirty="0" err="1"/>
              <a:t>docn</a:t>
            </a:r>
            <a:endParaRPr lang="en-GB" dirty="0"/>
          </a:p>
          <a:p>
            <a:pPr lvl="1"/>
            <a:r>
              <a:rPr lang="en-GB" dirty="0"/>
              <a:t>(was already the case on all other platforms)</a:t>
            </a:r>
          </a:p>
          <a:p>
            <a:endParaRPr lang="en-GB" baseline="30000" dirty="0"/>
          </a:p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D67C0B-DE15-4D44-BD9F-E3394C0731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29B04C-E2C6-462A-9B3F-2C63D7DC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Release Dates &amp; Windows Patches</a:t>
            </a:r>
          </a:p>
        </p:txBody>
      </p:sp>
    </p:spTree>
    <p:extLst>
      <p:ext uri="{BB962C8B-B14F-4D97-AF65-F5344CB8AC3E}">
        <p14:creationId xmlns:p14="http://schemas.microsoft.com/office/powerpoint/2010/main" val="422421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F74317-BF36-419A-99AD-A916A880586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5A7E71-41A0-46C5-97AF-A00CA31D6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Intended for</a:t>
            </a:r>
          </a:p>
          <a:p>
            <a:r>
              <a:rPr lang="en-GB" dirty="0"/>
              <a:t>non-commercial use</a:t>
            </a:r>
          </a:p>
          <a:p>
            <a:r>
              <a:rPr lang="en-GB" dirty="0"/>
              <a:t>education</a:t>
            </a:r>
          </a:p>
          <a:p>
            <a:r>
              <a:rPr lang="en-GB" dirty="0"/>
              <a:t>personal projects</a:t>
            </a:r>
          </a:p>
          <a:p>
            <a:r>
              <a:rPr lang="en-GB" dirty="0"/>
              <a:t>experiments</a:t>
            </a:r>
          </a:p>
          <a:p>
            <a:r>
              <a:rPr lang="en-GB" dirty="0"/>
              <a:t>sharing your experience</a:t>
            </a:r>
          </a:p>
          <a:p>
            <a:r>
              <a:rPr lang="en-GB" dirty="0"/>
              <a:t>proof of concepts / trials</a:t>
            </a:r>
          </a:p>
          <a:p>
            <a:r>
              <a:rPr lang="en-GB" dirty="0"/>
              <a:t>participating in programming competitions for cash prizes</a:t>
            </a:r>
          </a:p>
          <a:p>
            <a:r>
              <a:rPr lang="en-GB" dirty="0"/>
              <a:t>fun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D67C0B-DE15-4D44-BD9F-E3394C0731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29B04C-E2C6-462A-9B3F-2C63D7DC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Licence</a:t>
            </a:r>
          </a:p>
        </p:txBody>
      </p:sp>
    </p:spTree>
    <p:extLst>
      <p:ext uri="{BB962C8B-B14F-4D97-AF65-F5344CB8AC3E}">
        <p14:creationId xmlns:p14="http://schemas.microsoft.com/office/powerpoint/2010/main" val="386910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F74317-BF36-419A-99AD-A916A880586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5A7E71-41A0-46C5-97AF-A00CA31D6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Replaces </a:t>
            </a:r>
            <a:r>
              <a:rPr lang="en-GB" i="1" dirty="0"/>
              <a:t>non-commercial licence</a:t>
            </a:r>
          </a:p>
          <a:p>
            <a:r>
              <a:rPr lang="en-GB" dirty="0"/>
              <a:t>Allows distribution of Dyalog along with your work, under the default royalty licence</a:t>
            </a:r>
          </a:p>
          <a:p>
            <a:pPr lvl="1"/>
            <a:r>
              <a:rPr lang="en-GB" dirty="0"/>
              <a:t>Fee is 2% of gross APL-based revenue</a:t>
            </a:r>
          </a:p>
          <a:p>
            <a:pPr lvl="1"/>
            <a:r>
              <a:rPr lang="en-GB" dirty="0"/>
              <a:t>No fees due if revenue &lt; GBP 5,000 in a calendar year</a:t>
            </a:r>
          </a:p>
          <a:p>
            <a:pPr lvl="1"/>
            <a:r>
              <a:rPr lang="en-GB" dirty="0"/>
              <a:t>Multiple alternative commercial licence schemes are available</a:t>
            </a:r>
            <a:br>
              <a:rPr lang="en-GB" dirty="0"/>
            </a:br>
            <a:endParaRPr lang="en-GB" dirty="0"/>
          </a:p>
          <a:p>
            <a:r>
              <a:rPr lang="en-GB" dirty="0"/>
              <a:t>For GBP 150 per year, you can subscribe to the Dyalog Support Service (DSS)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D67C0B-DE15-4D44-BD9F-E3394C0731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29B04C-E2C6-462A-9B3F-2C63D7DC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Licence</a:t>
            </a:r>
          </a:p>
        </p:txBody>
      </p:sp>
    </p:spTree>
    <p:extLst>
      <p:ext uri="{BB962C8B-B14F-4D97-AF65-F5344CB8AC3E}">
        <p14:creationId xmlns:p14="http://schemas.microsoft.com/office/powerpoint/2010/main" val="2398226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DB262D-8CAA-4390-97D3-224E5AFE01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43575" y="1264925"/>
            <a:ext cx="3207544" cy="3242039"/>
          </a:xfrm>
        </p:spPr>
        <p:txBody>
          <a:bodyPr/>
          <a:lstStyle/>
          <a:p>
            <a:pPr marL="458788" indent="-458788">
              <a:buFont typeface="Wingdings 2" panose="05020102010507070707" pitchFamily="18" charset="2"/>
              <a:buChar char=""/>
              <a:defRPr/>
            </a:pPr>
            <a:r>
              <a:rPr lang="en-GB" dirty="0"/>
              <a:t>/</a:t>
            </a:r>
            <a:r>
              <a:rPr lang="en-GB" dirty="0" err="1"/>
              <a:t>usr</a:t>
            </a:r>
            <a:r>
              <a:rPr lang="en-GB" dirty="0"/>
              <a:t>/bin/</a:t>
            </a:r>
            <a:r>
              <a:rPr lang="en-GB" dirty="0" err="1"/>
              <a:t>dyalogscript</a:t>
            </a:r>
            <a:r>
              <a:rPr lang="en-GB" dirty="0"/>
              <a:t> is the script interpreter</a:t>
            </a:r>
          </a:p>
          <a:p>
            <a:pPr marL="458788" indent="-458788">
              <a:buFont typeface="Wingdings 2" panose="05020102010507070707" pitchFamily="18" charset="2"/>
              <a:buChar char=""/>
              <a:defRPr/>
            </a:pPr>
            <a:r>
              <a:rPr lang="en-GB" dirty="0"/>
              <a:t>Under Windows, .</a:t>
            </a:r>
            <a:r>
              <a:rPr lang="en-GB" dirty="0" err="1"/>
              <a:t>apls</a:t>
            </a:r>
            <a:r>
              <a:rPr lang="en-GB" dirty="0"/>
              <a:t> files are associated with </a:t>
            </a:r>
            <a:r>
              <a:rPr lang="en-GB" dirty="0" err="1"/>
              <a:t>dyalogscript</a:t>
            </a:r>
            <a:endParaRPr lang="en-GB" dirty="0"/>
          </a:p>
          <a:p>
            <a:pPr marL="458788" indent="-458788">
              <a:buFont typeface="Wingdings 2" panose="05020102010507070707" pitchFamily="18" charset="2"/>
              <a:buChar char=""/>
              <a:defRPr/>
            </a:pPr>
            <a:endParaRPr lang="en-GB" dirty="0"/>
          </a:p>
          <a:p>
            <a:endParaRPr lang="en-GB" dirty="0"/>
          </a:p>
        </p:txBody>
      </p:sp>
      <p:pic>
        <p:nvPicPr>
          <p:cNvPr id="8" name="Content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F8AEC42-A34B-4337-8BA8-8929E983A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5289"/>
            <a:ext cx="5274292" cy="3241675"/>
          </a:xfrm>
          <a:prstGeom prst="roundRect">
            <a:avLst>
              <a:gd name="adj" fmla="val 1564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A2F92-8D0F-4817-9673-67C14BAA223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CE2174-178F-4893-8EF9-8E49CF6A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28" y="61917"/>
            <a:ext cx="7005527" cy="685535"/>
          </a:xfrm>
        </p:spPr>
        <p:txBody>
          <a:bodyPr/>
          <a:lstStyle/>
          <a:p>
            <a:r>
              <a:rPr lang="en-GB" dirty="0"/>
              <a:t>Launching from Text Files: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077C1889-A72F-4823-A0B4-49E4EDDB8AF1}"/>
              </a:ext>
            </a:extLst>
          </p:cNvPr>
          <p:cNvSpPr txBox="1">
            <a:spLocks/>
          </p:cNvSpPr>
          <p:nvPr/>
        </p:nvSpPr>
        <p:spPr>
          <a:xfrm>
            <a:off x="267600" y="404684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2400" b="1" dirty="0"/>
              <a:t>Shell Scripts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9ECE2C-281B-451C-85FA-4E6D70F1F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152" y="3129179"/>
            <a:ext cx="2858389" cy="137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7B603-9DF8-4F83-8EAF-9EC7A16D2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810975" cy="324204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Completely new documentation</a:t>
            </a:r>
            <a:br>
              <a:rPr lang="en-GB" dirty="0"/>
            </a:br>
            <a:r>
              <a:rPr lang="en-GB" dirty="0">
                <a:hlinkClick r:id="rId2"/>
              </a:rPr>
              <a:t>https://dyalog.github.io/link/3.0/</a:t>
            </a:r>
            <a:endParaRPr lang="en-GB" dirty="0"/>
          </a:p>
          <a:p>
            <a:r>
              <a:rPr lang="en-GB" dirty="0"/>
              <a:t>Many small features and bug fixes</a:t>
            </a:r>
            <a:br>
              <a:rPr lang="en-GB" dirty="0"/>
            </a:br>
            <a:r>
              <a:rPr lang="en-GB" dirty="0">
                <a:hlinkClick r:id="rId3"/>
              </a:rPr>
              <a:t>https://dyalog.github.io/link/3.0/ChangeHistory/</a:t>
            </a:r>
            <a:br>
              <a:rPr lang="en-GB" dirty="0"/>
            </a:br>
            <a:r>
              <a:rPr lang="en-GB" dirty="0">
                <a:hlinkClick r:id="rId4"/>
              </a:rPr>
              <a:t>https://github.com/Dyalog/link/issues?q=is%3Aissue+is%3Aclosed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Most significant new features:</a:t>
            </a:r>
          </a:p>
          <a:p>
            <a:r>
              <a:rPr lang="en-GB" dirty="0"/>
              <a:t>)SAVE workspaces with active links and resynchronise on Load</a:t>
            </a:r>
          </a:p>
          <a:p>
            <a:r>
              <a:rPr lang="en-GB" dirty="0"/>
              <a:t>Support for system variable settings in source files</a:t>
            </a:r>
          </a:p>
          <a:p>
            <a:r>
              <a:rPr lang="en-GB" dirty="0"/>
              <a:t>Cleaner, documented API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A2F92-8D0F-4817-9673-67C14BAA223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CE2174-178F-4893-8EF9-8E49CF6A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88" y="122320"/>
            <a:ext cx="7005527" cy="685535"/>
          </a:xfrm>
        </p:spPr>
        <p:txBody>
          <a:bodyPr/>
          <a:lstStyle/>
          <a:p>
            <a:r>
              <a:rPr lang="en-GB" dirty="0"/>
              <a:t>Launching from Text Files: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077C1889-A72F-4823-A0B4-49E4EDDB8AF1}"/>
              </a:ext>
            </a:extLst>
          </p:cNvPr>
          <p:cNvSpPr txBox="1">
            <a:spLocks/>
          </p:cNvSpPr>
          <p:nvPr/>
        </p:nvSpPr>
        <p:spPr>
          <a:xfrm>
            <a:off x="323527" y="472438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2400" b="1" dirty="0"/>
              <a:t>Text Source – Link 3.0</a:t>
            </a:r>
          </a:p>
        </p:txBody>
      </p:sp>
    </p:spTree>
    <p:extLst>
      <p:ext uri="{BB962C8B-B14F-4D97-AF65-F5344CB8AC3E}">
        <p14:creationId xmlns:p14="http://schemas.microsoft.com/office/powerpoint/2010/main" val="363913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00771E-1C27-4198-9F07-D8E9150C708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0D212-2B9C-4B87-98D7-33F1D57A3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294A6-3B30-45A0-8A05-CA71764B07A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69267E-2292-4327-A11A-4DEF15D20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3F920-6ACC-4B04-AC7C-B422D5A4B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347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0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DB262D-8CAA-4390-97D3-224E5AFE01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51953" y="1432158"/>
            <a:ext cx="4668520" cy="144017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en-GB" dirty="0"/>
              <a:t>Windows:</a:t>
            </a:r>
            <a:br>
              <a:rPr lang="en-GB" dirty="0"/>
            </a:b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dyalog.exe LOAD=/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myapp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foo.aplf</a:t>
            </a:r>
            <a:b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GB" dirty="0"/>
            </a:br>
            <a:r>
              <a:rPr lang="en-GB" dirty="0"/>
              <a:t>Linux:</a:t>
            </a:r>
            <a:br>
              <a:rPr lang="en-GB" dirty="0"/>
            </a:b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LOAD=/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myapp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foo.aplf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dyalog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7B603-9DF8-4F83-8EAF-9EC7A16D2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17754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Supported in 18.0:</a:t>
            </a:r>
          </a:p>
          <a:p>
            <a:endParaRPr lang="en-GB" b="1" dirty="0"/>
          </a:p>
          <a:p>
            <a:r>
              <a:rPr lang="en-GB" dirty="0"/>
              <a:t>Function file</a:t>
            </a:r>
          </a:p>
          <a:p>
            <a:r>
              <a:rPr lang="en-GB" dirty="0"/>
              <a:t>Namespace file</a:t>
            </a:r>
          </a:p>
          <a:p>
            <a:r>
              <a:rPr lang="en-GB" dirty="0"/>
              <a:t>Class file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A2F92-8D0F-4817-9673-67C14BAA223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CE2174-178F-4893-8EF9-8E49CF6A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28" y="122320"/>
            <a:ext cx="7005527" cy="685535"/>
          </a:xfrm>
        </p:spPr>
        <p:txBody>
          <a:bodyPr/>
          <a:lstStyle/>
          <a:p>
            <a:r>
              <a:rPr lang="en-GB" dirty="0"/>
              <a:t>Launching from Text Files: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077C1889-A72F-4823-A0B4-49E4EDDB8AF1}"/>
              </a:ext>
            </a:extLst>
          </p:cNvPr>
          <p:cNvSpPr txBox="1">
            <a:spLocks/>
          </p:cNvSpPr>
          <p:nvPr/>
        </p:nvSpPr>
        <p:spPr>
          <a:xfrm>
            <a:off x="323527" y="518159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GB" sz="2400" b="1" dirty="0"/>
              <a:t>LOAD Parameter</a:t>
            </a:r>
          </a:p>
        </p:txBody>
      </p:sp>
    </p:spTree>
    <p:extLst>
      <p:ext uri="{BB962C8B-B14F-4D97-AF65-F5344CB8AC3E}">
        <p14:creationId xmlns:p14="http://schemas.microsoft.com/office/powerpoint/2010/main" val="39539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9566</TotalTime>
  <Words>1227</Words>
  <Application>Microsoft Office PowerPoint</Application>
  <PresentationFormat>On-screen Show (16:9)</PresentationFormat>
  <Paragraphs>217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Sarabun</vt:lpstr>
      <vt:lpstr>Wingdings</vt:lpstr>
      <vt:lpstr>Calibri</vt:lpstr>
      <vt:lpstr>APL386 Unicode</vt:lpstr>
      <vt:lpstr>Courier New</vt:lpstr>
      <vt:lpstr>Arial</vt:lpstr>
      <vt:lpstr>Wingdings 2</vt:lpstr>
      <vt:lpstr>APL385 Unicode</vt:lpstr>
      <vt:lpstr>Office Theme</vt:lpstr>
      <vt:lpstr>PowerPoint Presentation</vt:lpstr>
      <vt:lpstr>Overview</vt:lpstr>
      <vt:lpstr>Release Dates &amp; Windows Patches</vt:lpstr>
      <vt:lpstr>Basic Licence</vt:lpstr>
      <vt:lpstr>Basic Licence</vt:lpstr>
      <vt:lpstr>Launching from Text Files:</vt:lpstr>
      <vt:lpstr>Launching from Text Files:</vt:lpstr>
      <vt:lpstr>PowerPoint Presentation</vt:lpstr>
      <vt:lpstr>Launching from Text Files:</vt:lpstr>
      <vt:lpstr>Launching from Text Files:</vt:lpstr>
      <vt:lpstr>Windows Explorer Integration</vt:lpstr>
      <vt:lpstr>PowerPoint Presentation</vt:lpstr>
      <vt:lpstr>Docker Support</vt:lpstr>
      <vt:lpstr>RIDE v4.4</vt:lpstr>
      <vt:lpstr>RIDE 4.4 Highlights</vt:lpstr>
      <vt:lpstr>RIDE 4.4 Highlights</vt:lpstr>
      <vt:lpstr>Developer Productivity:</vt:lpstr>
      <vt:lpstr>Developer Productivity:</vt:lpstr>
      <vt:lpstr>Developer Productivity:</vt:lpstr>
      <vt:lpstr>New Win32 GUI (⎕WC) features!!!</vt:lpstr>
      <vt:lpstr>Developer Productivity:</vt:lpstr>
      <vt:lpstr>Developer Productivity:</vt:lpstr>
      <vt:lpstr>Developer Productivity:</vt:lpstr>
      <vt:lpstr>Developer Productivity:</vt:lpstr>
      <vt:lpstr>Developer Productivity:</vt:lpstr>
      <vt:lpstr>Developer Productivity: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225</cp:revision>
  <dcterms:created xsi:type="dcterms:W3CDTF">2019-07-25T11:46:05Z</dcterms:created>
  <dcterms:modified xsi:type="dcterms:W3CDTF">2022-03-17T14:34:58Z</dcterms:modified>
</cp:coreProperties>
</file>