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94" r:id="rId3"/>
    <p:sldId id="263" r:id="rId4"/>
    <p:sldId id="304" r:id="rId5"/>
    <p:sldId id="289" r:id="rId6"/>
    <p:sldId id="269" r:id="rId7"/>
    <p:sldId id="271" r:id="rId8"/>
    <p:sldId id="297" r:id="rId9"/>
    <p:sldId id="298" r:id="rId10"/>
    <p:sldId id="272" r:id="rId11"/>
    <p:sldId id="285" r:id="rId12"/>
    <p:sldId id="290" r:id="rId13"/>
    <p:sldId id="280" r:id="rId14"/>
    <p:sldId id="264" r:id="rId15"/>
    <p:sldId id="265" r:id="rId16"/>
    <p:sldId id="300" r:id="rId17"/>
    <p:sldId id="283" r:id="rId18"/>
    <p:sldId id="266" r:id="rId19"/>
    <p:sldId id="282" r:id="rId20"/>
    <p:sldId id="305" r:id="rId21"/>
    <p:sldId id="301" r:id="rId22"/>
    <p:sldId id="279" r:id="rId23"/>
    <p:sldId id="287" r:id="rId24"/>
    <p:sldId id="303" r:id="rId25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8"/>
    </p:embeddedFont>
    <p:embeddedFont>
      <p:font typeface="APL386 Unicode" panose="020B0709000202000203" pitchFamily="50" charset="0"/>
      <p:regular r:id="rId29"/>
    </p:embeddedFont>
    <p:embeddedFont>
      <p:font typeface="Atkinson Hyperlegible" pitchFamily="2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28"/>
      <p:bold r:id="rId28"/>
      <p:italic r:id="rId28"/>
      <p:boldItalic r:id="rId28"/>
    </p:embeddedFont>
    <p:embeddedFont>
      <p:font typeface="Sarabun" panose="00000500000000000000" pitchFamily="2" charset="-34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D9"/>
    <a:srgbClr val="5A6D8F"/>
    <a:srgbClr val="3B475E"/>
    <a:srgbClr val="ED7F00"/>
    <a:srgbClr val="FDFDF5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102" d="100"/>
          <a:sy n="102" d="100"/>
        </p:scale>
        <p:origin x="221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NUL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16/02/2022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16/02/2022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24" name="Picture 2" descr="C:\Users\fiona\Desktop\Computer.png">
            <a:extLst>
              <a:ext uri="{FF2B5EF4-FFF2-40B4-BE49-F238E27FC236}">
                <a16:creationId xmlns:a16="http://schemas.microsoft.com/office/drawing/2014/main" id="{F22D7D76-1350-4D18-B964-2F5D328CA8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933902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6F512E2-31FF-4B40-A876-99A0126F24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195403"/>
            <a:ext cx="8363272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3235149-6E0E-4785-AA0A-DAACC2C03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401463"/>
            <a:ext cx="8363272" cy="684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Data </a:t>
            </a:r>
            <a:r>
              <a:rPr lang="en-US" dirty="0" err="1"/>
              <a:t>Visualisation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6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Data </a:t>
            </a:r>
            <a:r>
              <a:rPr lang="en-US" sz="1600" dirty="0" err="1">
                <a:solidFill>
                  <a:srgbClr val="928ABD"/>
                </a:solidFill>
                <a:latin typeface="Sarabun" panose="00000500000000000000" pitchFamily="2" charset="-34"/>
              </a:rPr>
              <a:t>Visualisation</a:t>
            </a: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oid 7">
            <a:extLst>
              <a:ext uri="{FF2B5EF4-FFF2-40B4-BE49-F238E27FC236}">
                <a16:creationId xmlns:a16="http://schemas.microsoft.com/office/drawing/2014/main" id="{39DA3E42-AD70-4871-956F-998FEA10B7D9}"/>
              </a:ext>
            </a:extLst>
          </p:cNvPr>
          <p:cNvSpPr/>
          <p:nvPr userDrawn="1"/>
        </p:nvSpPr>
        <p:spPr>
          <a:xfrm flipH="1">
            <a:off x="8388419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0" name="Trapezoid 7">
            <a:extLst>
              <a:ext uri="{FF2B5EF4-FFF2-40B4-BE49-F238E27FC236}">
                <a16:creationId xmlns:a16="http://schemas.microsoft.com/office/drawing/2014/main" id="{49FF7BEB-831B-42DA-9D92-B7D3AB259A88}"/>
              </a:ext>
            </a:extLst>
          </p:cNvPr>
          <p:cNvSpPr/>
          <p:nvPr userDrawn="1"/>
        </p:nvSpPr>
        <p:spPr>
          <a:xfrm>
            <a:off x="7996302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B0378C-9A27-40A4-BAEB-3AA757F03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410B3-B5E9-461D-93AB-2C42DA621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8F46C-86E0-44F1-8A54-85FDBB560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Data Visualisation and Graphics</a:t>
            </a:r>
          </a:p>
        </p:txBody>
      </p:sp>
    </p:spTree>
    <p:extLst>
      <p:ext uri="{BB962C8B-B14F-4D97-AF65-F5344CB8AC3E}">
        <p14:creationId xmlns:p14="http://schemas.microsoft.com/office/powerpoint/2010/main" val="48413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DF5F6-754D-4859-B6B9-E57803010E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7A6F0B-0EF8-42D3-9703-DD73E3F0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43750-CDAA-4393-8480-C96752E1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600" y="1036319"/>
            <a:ext cx="4599312" cy="36582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2B99-8A5D-4D6C-B300-8D09708B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025273" cy="3242040"/>
          </a:xfrm>
        </p:spPr>
        <p:txBody>
          <a:bodyPr>
            <a:normAutofit/>
          </a:bodyPr>
          <a:lstStyle/>
          <a:p>
            <a:r>
              <a:rPr lang="en-GB" sz="2000" dirty="0">
                <a:ln w="12700">
                  <a:noFill/>
                </a:ln>
                <a:solidFill>
                  <a:schemeClr val="accent6"/>
                </a:solidFill>
              </a:rPr>
              <a:t>Based on D3</a:t>
            </a:r>
          </a:p>
          <a:p>
            <a:pPr marL="457200" lvl="1" indent="0">
              <a:buNone/>
            </a:pPr>
            <a:r>
              <a:rPr lang="en-GB" sz="1600" dirty="0">
                <a:ln w="12700">
                  <a:noFill/>
                </a:ln>
                <a:solidFill>
                  <a:schemeClr val="accent6"/>
                </a:solidFill>
              </a:rPr>
              <a:t>A JavaScript library for manipulating HTML, SVG and CSS</a:t>
            </a:r>
          </a:p>
          <a:p>
            <a:pPr marL="457200" lvl="1" indent="0">
              <a:buNone/>
            </a:pPr>
            <a:endParaRPr lang="en-GB" sz="1600" dirty="0">
              <a:ln w="12700">
                <a:noFill/>
              </a:ln>
              <a:solidFill>
                <a:schemeClr val="accent6"/>
              </a:solidFill>
            </a:endParaRPr>
          </a:p>
          <a:p>
            <a:r>
              <a:rPr lang="en-GB" sz="2000" dirty="0">
                <a:ln w="12700">
                  <a:noFill/>
                </a:ln>
                <a:solidFill>
                  <a:schemeClr val="accent6"/>
                </a:solidFill>
              </a:rPr>
              <a:t>Extensible data-driven transformations</a:t>
            </a:r>
          </a:p>
          <a:p>
            <a:pPr marL="457200" lvl="1" indent="0">
              <a:buNone/>
            </a:pPr>
            <a:r>
              <a:rPr lang="en-GB" sz="1600" dirty="0">
                <a:ln w="12700">
                  <a:noFill/>
                </a:ln>
                <a:solidFill>
                  <a:schemeClr val="accent6"/>
                </a:solidFill>
              </a:rPr>
              <a:t>In JavaScript </a:t>
            </a:r>
            <a:r>
              <a:rPr lang="en-GB" sz="1600" dirty="0">
                <a:ln w="12700">
                  <a:noFill/>
                </a:ln>
                <a:solidFill>
                  <a:schemeClr val="accent6"/>
                </a:solidFill>
                <a:sym typeface="Wingdings" panose="05000000000000000000" pitchFamily="2" charset="2"/>
              </a:rPr>
              <a:t></a:t>
            </a:r>
            <a:endParaRPr lang="en-GB" sz="1600" dirty="0">
              <a:ln w="12700">
                <a:noFill/>
              </a:ln>
              <a:solidFill>
                <a:schemeClr val="accent6"/>
              </a:solidFill>
            </a:endParaRPr>
          </a:p>
          <a:p>
            <a:endParaRPr lang="en-GB" sz="2000" dirty="0">
              <a:ln w="12700">
                <a:noFill/>
              </a:ln>
              <a:solidFill>
                <a:schemeClr val="accent6"/>
              </a:solidFill>
            </a:endParaRPr>
          </a:p>
          <a:p>
            <a:r>
              <a:rPr lang="en-GB" sz="2000" dirty="0">
                <a:ln w="12700">
                  <a:noFill/>
                </a:ln>
                <a:solidFill>
                  <a:schemeClr val="accent6"/>
                </a:solidFill>
              </a:rPr>
              <a:t>Vega-lite</a:t>
            </a:r>
          </a:p>
          <a:p>
            <a:pPr marL="457200" lvl="1" indent="0">
              <a:buNone/>
            </a:pPr>
            <a:r>
              <a:rPr lang="en-GB" sz="1600" dirty="0">
                <a:ln w="12700">
                  <a:noFill/>
                </a:ln>
                <a:solidFill>
                  <a:schemeClr val="accent6"/>
                </a:solidFill>
              </a:rPr>
              <a:t>High level description for basic graphics</a:t>
            </a:r>
            <a:endParaRPr lang="en-GB" dirty="0">
              <a:ln w="12700">
                <a:noFill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6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DF5F6-754D-4859-B6B9-E57803010E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7A6F0B-0EF8-42D3-9703-DD73E3F0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2B99-8A5D-4D6C-B300-8D09708B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54" y="818525"/>
            <a:ext cx="4673273" cy="1111075"/>
          </a:xfrm>
        </p:spPr>
        <p:txBody>
          <a:bodyPr>
            <a:normAutofit/>
          </a:bodyPr>
          <a:lstStyle/>
          <a:p>
            <a:r>
              <a:rPr lang="en-GB" sz="2000" dirty="0">
                <a:ln w="12700">
                  <a:noFill/>
                </a:ln>
                <a:solidFill>
                  <a:schemeClr val="accent6"/>
                </a:solidFill>
              </a:rPr>
              <a:t>Define using JSON</a:t>
            </a:r>
          </a:p>
          <a:p>
            <a:pPr lvl="1"/>
            <a:r>
              <a:rPr lang="en-GB" sz="1600" dirty="0">
                <a:ln w="12700">
                  <a:noFill/>
                </a:ln>
                <a:solidFill>
                  <a:schemeClr val="accent6"/>
                </a:solidFill>
              </a:rPr>
              <a:t>Hand write in an editor</a:t>
            </a:r>
          </a:p>
          <a:p>
            <a:pPr lvl="1"/>
            <a:r>
              <a:rPr lang="en-GB" sz="1600" dirty="0">
                <a:ln w="12700">
                  <a:noFill/>
                </a:ln>
                <a:solidFill>
                  <a:schemeClr val="accent6"/>
                </a:solidFill>
              </a:rPr>
              <a:t>Programmatically generate using </a:t>
            </a:r>
            <a:r>
              <a:rPr lang="en-GB" sz="1600" dirty="0">
                <a:ln w="12700">
                  <a:noFill/>
                </a:ln>
                <a:solidFill>
                  <a:schemeClr val="accent6"/>
                </a:solidFill>
                <a:latin typeface="APL386 Unicode" panose="020B0709000202000203" pitchFamily="50" charset="0"/>
              </a:rPr>
              <a:t>⎕JSON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67D70-0CFD-4FA6-9B6A-B18C19290B2B}"/>
              </a:ext>
            </a:extLst>
          </p:cNvPr>
          <p:cNvSpPr txBox="1"/>
          <p:nvPr/>
        </p:nvSpPr>
        <p:spPr>
          <a:xfrm>
            <a:off x="132199" y="727446"/>
            <a:ext cx="3135795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/>
              <a:t>{</a:t>
            </a:r>
          </a:p>
          <a:p>
            <a:r>
              <a:rPr lang="en-GB" sz="1200" dirty="0"/>
              <a:t> "config": {</a:t>
            </a:r>
          </a:p>
          <a:p>
            <a:r>
              <a:rPr lang="en-GB" sz="1200" dirty="0"/>
              <a:t>    "axis": true</a:t>
            </a:r>
          </a:p>
          <a:p>
            <a:r>
              <a:rPr lang="en-GB" sz="1200" dirty="0"/>
              <a:t>  },</a:t>
            </a:r>
          </a:p>
          <a:p>
            <a:r>
              <a:rPr lang="en-GB" sz="1200" dirty="0"/>
              <a:t>  "data": {</a:t>
            </a:r>
          </a:p>
          <a:p>
            <a:r>
              <a:rPr lang="en-GB" sz="1200" dirty="0"/>
              <a:t>    "values": [</a:t>
            </a:r>
          </a:p>
          <a:p>
            <a:r>
              <a:rPr lang="en-GB" sz="1200" dirty="0"/>
              <a:t>        {"count": 161, "item": "5"},</a:t>
            </a:r>
          </a:p>
          <a:p>
            <a:r>
              <a:rPr lang="en-GB" sz="1200" dirty="0"/>
              <a:t>        {"count": 166, "item": "3"},</a:t>
            </a:r>
          </a:p>
          <a:p>
            <a:r>
              <a:rPr lang="en-GB" sz="1200" dirty="0"/>
              <a:t>        {"count": 166, "item": "2"},</a:t>
            </a:r>
          </a:p>
          <a:p>
            <a:r>
              <a:rPr lang="en-GB" sz="1200" dirty="0"/>
              <a:t>        {"count": 157, "item": "1"},</a:t>
            </a:r>
          </a:p>
          <a:p>
            <a:r>
              <a:rPr lang="en-GB" sz="1200" dirty="0"/>
              <a:t>        {"count": 171, "item": "6"},</a:t>
            </a:r>
          </a:p>
          <a:p>
            <a:r>
              <a:rPr lang="en-GB" sz="1200" dirty="0"/>
              <a:t>        {"count": 179, "item": "4"}</a:t>
            </a:r>
          </a:p>
          <a:p>
            <a:r>
              <a:rPr lang="en-GB" sz="1200" dirty="0"/>
              <a:t>    ]</a:t>
            </a:r>
          </a:p>
          <a:p>
            <a:r>
              <a:rPr lang="en-GB" sz="1200" dirty="0"/>
              <a:t>  },</a:t>
            </a:r>
          </a:p>
          <a:p>
            <a:r>
              <a:rPr lang="en-GB" sz="1200" dirty="0"/>
              <a:t>  "encoding": {</a:t>
            </a:r>
          </a:p>
          <a:p>
            <a:r>
              <a:rPr lang="en-GB" sz="1200" dirty="0"/>
              <a:t>    "x": { "field": "item",  "type": "nominal" },</a:t>
            </a:r>
          </a:p>
          <a:p>
            <a:r>
              <a:rPr lang="en-GB" sz="1200" dirty="0"/>
              <a:t>    "y": { "field": "count", "type": "quantitative" }</a:t>
            </a:r>
          </a:p>
          <a:p>
            <a:r>
              <a:rPr lang="en-GB" sz="1200" dirty="0"/>
              <a:t>  },</a:t>
            </a:r>
          </a:p>
          <a:p>
            <a:r>
              <a:rPr lang="en-GB" sz="1200" dirty="0"/>
              <a:t>  "height": 300, "mark": "bar", "width": 500</a:t>
            </a:r>
          </a:p>
          <a:p>
            <a:r>
              <a:rPr lang="en-GB" sz="1200" dirty="0"/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5BF2E-7050-4D1F-B8B1-A41DD279100C}"/>
              </a:ext>
            </a:extLst>
          </p:cNvPr>
          <p:cNvSpPr txBox="1"/>
          <p:nvPr/>
        </p:nvSpPr>
        <p:spPr>
          <a:xfrm>
            <a:off x="3471963" y="1281444"/>
            <a:ext cx="4833374" cy="3231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APL386 Unicode" panose="020B0709000202000203" pitchFamily="50" charset="0"/>
              </a:rPr>
              <a:t>vega</a:t>
            </a:r>
            <a:r>
              <a:rPr lang="en-GB" sz="1200" dirty="0">
                <a:latin typeface="APL386 Unicode" panose="020B0709000202000203" pitchFamily="50" charset="0"/>
              </a:rPr>
              <a:t>←⎕JSON'{}'</a:t>
            </a:r>
          </a:p>
          <a:p>
            <a:r>
              <a:rPr lang="en-GB" sz="1200" dirty="0" err="1">
                <a:latin typeface="APL386 Unicode" panose="020B0709000202000203" pitchFamily="50" charset="0"/>
              </a:rPr>
              <a:t>vega.config</a:t>
            </a:r>
            <a:r>
              <a:rPr lang="en-GB" sz="1200" dirty="0">
                <a:latin typeface="APL386 Unicode" panose="020B0709000202000203" pitchFamily="50" charset="0"/>
              </a:rPr>
              <a:t>←⎕JSON'{}'</a:t>
            </a:r>
          </a:p>
          <a:p>
            <a:r>
              <a:rPr lang="en-GB" sz="1200" dirty="0" err="1">
                <a:latin typeface="APL386 Unicode" panose="020B0709000202000203" pitchFamily="50" charset="0"/>
              </a:rPr>
              <a:t>vega.config.axis</a:t>
            </a:r>
            <a:r>
              <a:rPr lang="en-GB" sz="1200" dirty="0">
                <a:latin typeface="APL386 Unicode" panose="020B0709000202000203" pitchFamily="50" charset="0"/>
              </a:rPr>
              <a:t>←⊂'true'</a:t>
            </a:r>
          </a:p>
          <a:p>
            <a:r>
              <a:rPr lang="en-GB" sz="1200" dirty="0">
                <a:latin typeface="APL386 Unicode" panose="020B0709000202000203" pitchFamily="50" charset="0"/>
              </a:rPr>
              <a:t>data←⎕JSON'{}'</a:t>
            </a:r>
          </a:p>
          <a:p>
            <a:r>
              <a:rPr lang="en-GB" sz="1200" dirty="0">
                <a:latin typeface="APL386 Unicode" panose="020B0709000202000203" pitchFamily="50" charset="0"/>
              </a:rPr>
              <a:t>V2J←{j←⎕JSON'{}' ⋄ j.(item count)←⍺ ⍵ ⋄ j}</a:t>
            </a:r>
          </a:p>
          <a:p>
            <a:r>
              <a:rPr lang="en-GB" sz="1200" dirty="0" err="1">
                <a:latin typeface="APL386 Unicode" panose="020B0709000202000203" pitchFamily="50" charset="0"/>
              </a:rPr>
              <a:t>data.values</a:t>
            </a:r>
            <a:r>
              <a:rPr lang="en-GB" sz="1200" dirty="0">
                <a:latin typeface="APL386 Unicode" panose="020B0709000202000203" pitchFamily="50" charset="0"/>
              </a:rPr>
              <a:t>←⎕JSON'{}'</a:t>
            </a:r>
          </a:p>
          <a:p>
            <a:r>
              <a:rPr lang="en-GB" sz="1200" dirty="0">
                <a:latin typeface="APL386 Unicode" panose="020B0709000202000203" pitchFamily="50" charset="0"/>
              </a:rPr>
              <a:t>data.values←V2J⌿⍵</a:t>
            </a:r>
          </a:p>
          <a:p>
            <a:r>
              <a:rPr lang="en-GB" sz="1200" dirty="0" err="1">
                <a:latin typeface="APL386 Unicode" panose="020B0709000202000203" pitchFamily="50" charset="0"/>
              </a:rPr>
              <a:t>vega.data←data</a:t>
            </a:r>
            <a:endParaRPr lang="en-GB" sz="1200" dirty="0">
              <a:latin typeface="APL386 Unicode" panose="020B0709000202000203" pitchFamily="50" charset="0"/>
            </a:endParaRPr>
          </a:p>
          <a:p>
            <a:r>
              <a:rPr lang="en-GB" sz="1200" dirty="0" err="1">
                <a:latin typeface="APL386 Unicode" panose="020B0709000202000203" pitchFamily="50" charset="0"/>
              </a:rPr>
              <a:t>vega.mark←'bar</a:t>
            </a:r>
            <a:r>
              <a:rPr lang="en-GB" sz="1200" dirty="0">
                <a:latin typeface="APL386 Unicode" panose="020B0709000202000203" pitchFamily="50" charset="0"/>
              </a:rPr>
              <a:t>'</a:t>
            </a:r>
          </a:p>
          <a:p>
            <a:r>
              <a:rPr lang="en-GB" sz="1200" dirty="0" err="1">
                <a:latin typeface="APL386 Unicode" panose="020B0709000202000203" pitchFamily="50" charset="0"/>
              </a:rPr>
              <a:t>vega.encoding</a:t>
            </a:r>
            <a:r>
              <a:rPr lang="en-GB" sz="1200" dirty="0">
                <a:latin typeface="APL386 Unicode" panose="020B0709000202000203" pitchFamily="50" charset="0"/>
              </a:rPr>
              <a:t>←⎕JSON'{}'</a:t>
            </a:r>
          </a:p>
          <a:p>
            <a:r>
              <a:rPr lang="en-GB" sz="1200" dirty="0" err="1">
                <a:latin typeface="APL386 Unicode" panose="020B0709000202000203" pitchFamily="50" charset="0"/>
              </a:rPr>
              <a:t>x_enc</a:t>
            </a:r>
            <a:r>
              <a:rPr lang="en-GB" sz="1200" dirty="0">
                <a:latin typeface="APL386 Unicode" panose="020B0709000202000203" pitchFamily="50" charset="0"/>
              </a:rPr>
              <a:t>←'{"field": "item", "type": "nominal"}'</a:t>
            </a:r>
          </a:p>
          <a:p>
            <a:r>
              <a:rPr lang="en-GB" sz="1200" dirty="0" err="1">
                <a:latin typeface="APL386 Unicode" panose="020B0709000202000203" pitchFamily="50" charset="0"/>
              </a:rPr>
              <a:t>y_enc</a:t>
            </a:r>
            <a:r>
              <a:rPr lang="en-GB" sz="1200" dirty="0">
                <a:latin typeface="APL386 Unicode" panose="020B0709000202000203" pitchFamily="50" charset="0"/>
              </a:rPr>
              <a:t>←'{"field": "count", "type": "quantitative"}'</a:t>
            </a:r>
          </a:p>
          <a:p>
            <a:r>
              <a:rPr lang="en-GB" sz="1200" dirty="0" err="1">
                <a:latin typeface="APL386 Unicode" panose="020B0709000202000203" pitchFamily="50" charset="0"/>
              </a:rPr>
              <a:t>vega.encoding.x</a:t>
            </a:r>
            <a:r>
              <a:rPr lang="en-GB" sz="1200" dirty="0">
                <a:latin typeface="APL386 Unicode" panose="020B0709000202000203" pitchFamily="50" charset="0"/>
              </a:rPr>
              <a:t>←⎕JSON </a:t>
            </a:r>
            <a:r>
              <a:rPr lang="en-GB" sz="1200" dirty="0" err="1">
                <a:latin typeface="APL386 Unicode" panose="020B0709000202000203" pitchFamily="50" charset="0"/>
              </a:rPr>
              <a:t>x_enc</a:t>
            </a:r>
            <a:endParaRPr lang="en-GB" sz="1200" dirty="0">
              <a:latin typeface="APL386 Unicode" panose="020B0709000202000203" pitchFamily="50" charset="0"/>
            </a:endParaRPr>
          </a:p>
          <a:p>
            <a:r>
              <a:rPr lang="en-GB" sz="1200" dirty="0" err="1">
                <a:latin typeface="APL386 Unicode" panose="020B0709000202000203" pitchFamily="50" charset="0"/>
              </a:rPr>
              <a:t>vega.encoding.y</a:t>
            </a:r>
            <a:r>
              <a:rPr lang="en-GB" sz="1200" dirty="0">
                <a:latin typeface="APL386 Unicode" panose="020B0709000202000203" pitchFamily="50" charset="0"/>
              </a:rPr>
              <a:t>←⎕JSON </a:t>
            </a:r>
            <a:r>
              <a:rPr lang="en-GB" sz="1200" dirty="0" err="1">
                <a:latin typeface="APL386 Unicode" panose="020B0709000202000203" pitchFamily="50" charset="0"/>
              </a:rPr>
              <a:t>y_enc</a:t>
            </a:r>
            <a:endParaRPr lang="en-GB" sz="1200" dirty="0">
              <a:latin typeface="APL386 Unicode" panose="020B0709000202000203" pitchFamily="50" charset="0"/>
            </a:endParaRPr>
          </a:p>
          <a:p>
            <a:r>
              <a:rPr lang="en-GB" sz="1200" dirty="0">
                <a:latin typeface="APL386 Unicode" panose="020B0709000202000203" pitchFamily="50" charset="0"/>
              </a:rPr>
              <a:t>vega.width←500</a:t>
            </a:r>
          </a:p>
          <a:p>
            <a:r>
              <a:rPr lang="en-GB" sz="1200" dirty="0">
                <a:latin typeface="APL386 Unicode" panose="020B0709000202000203" pitchFamily="50" charset="0"/>
              </a:rPr>
              <a:t>vega.height←300</a:t>
            </a:r>
          </a:p>
          <a:p>
            <a:r>
              <a:rPr lang="en-GB" sz="1200" dirty="0">
                <a:latin typeface="APL386 Unicode" panose="020B0709000202000203" pitchFamily="50" charset="0"/>
              </a:rPr>
              <a:t>(⎕</a:t>
            </a:r>
            <a:r>
              <a:rPr lang="en-GB" sz="1200" dirty="0" err="1">
                <a:latin typeface="APL386 Unicode" panose="020B0709000202000203" pitchFamily="50" charset="0"/>
              </a:rPr>
              <a:t>JSON⍠'Compact</a:t>
            </a:r>
            <a:r>
              <a:rPr lang="en-GB" sz="1200" dirty="0">
                <a:latin typeface="APL386 Unicode" panose="020B0709000202000203" pitchFamily="50" charset="0"/>
              </a:rPr>
              <a:t>' 0)</a:t>
            </a:r>
            <a:r>
              <a:rPr lang="en-GB" sz="1200" dirty="0" err="1">
                <a:latin typeface="APL386 Unicode" panose="020B0709000202000203" pitchFamily="50" charset="0"/>
              </a:rPr>
              <a:t>vega</a:t>
            </a:r>
            <a:endParaRPr lang="en-GB" sz="12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2ABB83-9B14-4FBA-9E04-3AD117B212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A86BF-A4E2-4AE0-9D77-403BD55D2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25A80-D424-4E56-87E3-B7852EF6BC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025662-41E5-4EE3-8F96-9F35F7CB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B79BC-3293-4600-A92A-514F4B130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75"/>
          <a:stretch/>
        </p:blipFill>
        <p:spPr>
          <a:xfrm>
            <a:off x="0" y="1972799"/>
            <a:ext cx="9144000" cy="651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5B3EB-5DEC-4D91-B05C-49A45702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496" b="41475"/>
          <a:stretch/>
        </p:blipFill>
        <p:spPr>
          <a:xfrm>
            <a:off x="0" y="1969000"/>
            <a:ext cx="777600" cy="6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ED4D3-1197-4A06-8250-1BFFF19D16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D689-4E89-41DB-8DF2-99AAB543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Print (PDF)</a:t>
            </a:r>
          </a:p>
          <a:p>
            <a:r>
              <a:rPr lang="en-GB" dirty="0"/>
              <a:t>Raster (PNG, BMP, JPG)</a:t>
            </a:r>
          </a:p>
          <a:p>
            <a:r>
              <a:rPr lang="en-GB" b="1" dirty="0">
                <a:solidFill>
                  <a:schemeClr val="accent6"/>
                </a:solidFill>
              </a:rPr>
              <a:t>SVG</a:t>
            </a:r>
          </a:p>
          <a:p>
            <a:r>
              <a:rPr lang="en-GB" dirty="0"/>
              <a:t>XAML</a:t>
            </a:r>
          </a:p>
          <a:p>
            <a:endParaRPr lang="en-GB" dirty="0"/>
          </a:p>
          <a:p>
            <a:r>
              <a:rPr lang="en-GB" dirty="0">
                <a:latin typeface="APL386 Unicode" panose="020B0709000202000203" pitchFamily="50" charset="0"/>
              </a:rPr>
              <a:t>⎕WC</a:t>
            </a:r>
          </a:p>
          <a:p>
            <a:r>
              <a:rPr lang="en-GB" dirty="0" err="1">
                <a:solidFill>
                  <a:schemeClr val="accent6"/>
                </a:solidFill>
                <a:cs typeface="Sarabun" panose="00000500000000000000" pitchFamily="2" charset="-34"/>
              </a:rPr>
              <a:t>HTMLRenderer</a:t>
            </a:r>
            <a:endParaRPr lang="en-GB" dirty="0">
              <a:solidFill>
                <a:schemeClr val="accent6"/>
              </a:solidFill>
              <a:cs typeface="Sarabun" panose="00000500000000000000" pitchFamily="2" charset="-34"/>
            </a:endParaRPr>
          </a:p>
          <a:p>
            <a:r>
              <a:rPr lang="en-GB" dirty="0">
                <a:solidFill>
                  <a:schemeClr val="accent6"/>
                </a:solidFill>
                <a:cs typeface="Sarabun" panose="00000500000000000000" pitchFamily="2" charset="-34"/>
              </a:rPr>
              <a:t>Browser-based (served)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478FD-0BAF-4511-8160-AD7FB6099F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7D0CC0-972F-47FD-B3BA-5CE5BFB3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Publishing and embedding</a:t>
            </a:r>
          </a:p>
        </p:txBody>
      </p:sp>
    </p:spTree>
    <p:extLst>
      <p:ext uri="{BB962C8B-B14F-4D97-AF65-F5344CB8AC3E}">
        <p14:creationId xmlns:p14="http://schemas.microsoft.com/office/powerpoint/2010/main" val="287328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E61DEA-2F50-4BDE-918B-EB86E36F3D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02E36-8489-46F3-8894-059730B9C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AED92-2ED6-4C2B-9923-6CA5D564D2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B406DF-C7C2-4851-9AEA-428DFBE4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]Plot user command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67884-07E1-4666-8FB8-D116393A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29" y="0"/>
            <a:ext cx="83743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2EFFFD-4867-4390-A044-7709582721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BDD2-7D0A-4225-9748-0243126D7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688F1-595F-48F1-A34B-3E263CF0D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F578D9-A092-4D40-87B9-E5C5FDCB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.NET </a:t>
            </a:r>
            <a:r>
              <a:rPr lang="en-GB" dirty="0" err="1"/>
              <a:t>SharpPlot</a:t>
            </a:r>
            <a:r>
              <a:rPr lang="en-GB" dirty="0"/>
              <a:t> Viewer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73EFA-B4D2-448F-94AE-28A25026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51" y="0"/>
            <a:ext cx="6666097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6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9F7A6-F624-42E2-9AA5-AE8D9A85FD1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95311-BD5F-4E7F-A4A0-0E213D127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2EBAE-FF55-4B02-89F8-9AC508DF36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35D9ED-93F4-47E6-BF0A-6E40F631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 in Windows GUI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A6079-45DE-4681-A648-71D4A74E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87" y="0"/>
            <a:ext cx="7934826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5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7E1A2F-0E3B-4B5D-A79C-E30DBA9BDA1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F89B1-B713-4A40-9B8B-78386B4C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Cross platform</a:t>
            </a:r>
          </a:p>
          <a:p>
            <a:r>
              <a:rPr lang="en-GB" dirty="0"/>
              <a:t>Renders SVG</a:t>
            </a:r>
          </a:p>
          <a:p>
            <a:r>
              <a:rPr lang="en-GB" dirty="0"/>
              <a:t>Use web stack (HTML/CSS/JavaScript)</a:t>
            </a:r>
          </a:p>
          <a:p>
            <a:endParaRPr lang="en-GB" dirty="0"/>
          </a:p>
          <a:p>
            <a:r>
              <a:rPr lang="en-GB" dirty="0"/>
              <a:t>But I don't want to write JS?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4C898-316E-4F84-AA32-A9E83EF521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218235-44F3-4EDC-80C7-C506626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HTMLRenderer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8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0EA3F-8A61-4664-9B9C-C54FC32AF89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8CBA6-3139-42E4-9FCC-A7749CC9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AADE0-C0AA-46C8-AE62-BF80B7BE69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FDE0E5-7E9D-4FF1-8D11-E9F88297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 User Interface (DUI)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66981-EA44-44B4-B1A8-8C10EEC6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826"/>
            <a:ext cx="9144000" cy="3599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1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C8-2443-4432-87EE-5F596120C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6820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github.com/the-</a:t>
            </a:r>
            <a:r>
              <a:rPr lang="en-GB" dirty="0" err="1"/>
              <a:t>carlisle</a:t>
            </a:r>
            <a:r>
              <a:rPr lang="en-GB" dirty="0"/>
              <a:t>-group/Abacus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Manipulate a Document Object Model (DOM) directly in APL </a:t>
            </a:r>
          </a:p>
          <a:p>
            <a:r>
              <a:rPr lang="en-GB" dirty="0"/>
              <a:t>Convert APLDOM ←→ HTML</a:t>
            </a:r>
          </a:p>
          <a:p>
            <a:r>
              <a:rPr lang="en-GB" dirty="0"/>
              <a:t>Serve in </a:t>
            </a:r>
            <a:r>
              <a:rPr lang="en-GB" dirty="0" err="1"/>
              <a:t>HTMLRenderer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93F47-6C48-4EA3-B5AA-F8F26F18BA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BB1778-388B-4281-8321-C8BA626C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Carlisle Abacus</a:t>
            </a:r>
          </a:p>
        </p:txBody>
      </p:sp>
    </p:spTree>
    <p:extLst>
      <p:ext uri="{BB962C8B-B14F-4D97-AF65-F5344CB8AC3E}">
        <p14:creationId xmlns:p14="http://schemas.microsoft.com/office/powerpoint/2010/main" val="370891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D4AF-AD18-4C4B-8065-4182BCCE0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86073" cy="3242040"/>
          </a:xfrm>
        </p:spPr>
        <p:txBody>
          <a:bodyPr>
            <a:normAutofit/>
          </a:bodyPr>
          <a:lstStyle/>
          <a:p>
            <a:r>
              <a:rPr lang="en-GB" dirty="0"/>
              <a:t>Data manipulation &amp; pre-processing</a:t>
            </a:r>
          </a:p>
          <a:p>
            <a:pPr lvl="1"/>
            <a:r>
              <a:rPr lang="en-GB" dirty="0"/>
              <a:t>Cleaning		</a:t>
            </a:r>
            <a:r>
              <a:rPr lang="en-GB" dirty="0">
                <a:latin typeface="APL386 Unicode" panose="020B0709000202000203" pitchFamily="50" charset="0"/>
              </a:rPr>
              <a:t>⍺⌿⍵	⍺⌷⍵	⍺↑⍵	⍺↓⍵</a:t>
            </a:r>
          </a:p>
          <a:p>
            <a:pPr lvl="1"/>
            <a:r>
              <a:rPr lang="en-GB" dirty="0"/>
              <a:t>Reformatting	</a:t>
            </a:r>
            <a:r>
              <a:rPr lang="en-GB" dirty="0">
                <a:latin typeface="APL386 Unicode" panose="020B0709000202000203" pitchFamily="50" charset="0"/>
              </a:rPr>
              <a:t>⌽	⍉	⌽	⎕CSV	⎕JSON</a:t>
            </a:r>
          </a:p>
          <a:p>
            <a:r>
              <a:rPr lang="en-GB" dirty="0"/>
              <a:t>Exploration</a:t>
            </a:r>
          </a:p>
          <a:p>
            <a:pPr lvl="1"/>
            <a:r>
              <a:rPr lang="en-GB" dirty="0"/>
              <a:t>Summaries:	</a:t>
            </a:r>
            <a:r>
              <a:rPr lang="en-GB" dirty="0">
                <a:latin typeface="APL386 Unicode" panose="020B0709000202000203" pitchFamily="50" charset="0"/>
              </a:rPr>
              <a:t>+/⍵	×/⍵	⌈/	⌊/</a:t>
            </a:r>
          </a:p>
          <a:p>
            <a:pPr lvl="1"/>
            <a:r>
              <a:rPr lang="en-GB" dirty="0"/>
              <a:t>Grouping:	</a:t>
            </a:r>
            <a:r>
              <a:rPr lang="en-GB" dirty="0">
                <a:latin typeface="APL386 Unicode" panose="020B0709000202000203" pitchFamily="50" charset="0"/>
              </a:rPr>
              <a:t>F⌸⍵</a:t>
            </a:r>
          </a:p>
          <a:p>
            <a:pPr lvl="1"/>
            <a:r>
              <a:rPr lang="en-GB" dirty="0"/>
              <a:t>Sort/Lookup: 	</a:t>
            </a:r>
            <a:r>
              <a:rPr lang="en-GB" dirty="0">
                <a:latin typeface="APL386 Unicode" panose="020B0709000202000203" pitchFamily="50" charset="0"/>
              </a:rPr>
              <a:t>⍋⍵	⍺∊⍵	⍺⍳⍵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E39A6-3B29-469B-9D78-550600E2F5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A66D10-67EC-4419-92D6-9E426B6D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is great for:</a:t>
            </a:r>
          </a:p>
        </p:txBody>
      </p:sp>
    </p:spTree>
    <p:extLst>
      <p:ext uri="{BB962C8B-B14F-4D97-AF65-F5344CB8AC3E}">
        <p14:creationId xmlns:p14="http://schemas.microsoft.com/office/powerpoint/2010/main" val="68230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9D11C0-3A05-405D-AF58-07C0CCCE8D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8E25-23EE-4EFD-B325-437BF135A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Collaborative data story telling</a:t>
            </a:r>
          </a:p>
          <a:p>
            <a:r>
              <a:rPr lang="en-GB" dirty="0"/>
              <a:t>Easy to insert basic plots</a:t>
            </a:r>
          </a:p>
          <a:p>
            <a:r>
              <a:rPr lang="en-GB" dirty="0"/>
              <a:t>Compatible with Vega/D3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20365-817B-45B8-9479-A9E709B675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D4C2D2-8F6C-4692-9907-4A170384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Observable</a:t>
            </a:r>
          </a:p>
        </p:txBody>
      </p:sp>
    </p:spTree>
    <p:extLst>
      <p:ext uri="{BB962C8B-B14F-4D97-AF65-F5344CB8AC3E}">
        <p14:creationId xmlns:p14="http://schemas.microsoft.com/office/powerpoint/2010/main" val="654068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5B561-574D-4889-9584-9A25C31E6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39119" cy="3242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Edward Tufte</a:t>
            </a:r>
          </a:p>
          <a:p>
            <a:pPr marL="0" indent="0">
              <a:buNone/>
            </a:pPr>
            <a:r>
              <a:rPr lang="en-GB" dirty="0"/>
              <a:t>	Keep it simple – less clutter</a:t>
            </a:r>
          </a:p>
          <a:p>
            <a:pPr marL="0" indent="0">
              <a:buNone/>
            </a:pPr>
            <a:r>
              <a:rPr lang="en-GB" dirty="0"/>
              <a:t>	Present in a digestible format</a:t>
            </a:r>
          </a:p>
          <a:p>
            <a:pPr marL="0" indent="0">
              <a:buNone/>
            </a:pPr>
            <a:r>
              <a:rPr lang="en-GB" dirty="0"/>
              <a:t>Jacques </a:t>
            </a:r>
            <a:r>
              <a:rPr lang="en-GB" dirty="0" err="1"/>
              <a:t>Bertin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i="1" dirty="0"/>
              <a:t>Semiology of Graphics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dirty="0"/>
              <a:t>Mapping of visual properties to data relations</a:t>
            </a:r>
          </a:p>
          <a:p>
            <a:pPr marL="0" indent="0">
              <a:buNone/>
            </a:pPr>
            <a:r>
              <a:rPr lang="en-GB" dirty="0"/>
              <a:t>Lee Wilkinson</a:t>
            </a:r>
          </a:p>
          <a:p>
            <a:pPr marL="0" indent="0">
              <a:buNone/>
            </a:pPr>
            <a:r>
              <a:rPr lang="en-GB" dirty="0"/>
              <a:t>	Grammar of Graphics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Inspiration: 	ggplot2 (R) 		D3 (JavaScript)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FB80E-8D4C-4D82-8059-FAE2D618CA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366A3E-AFFA-461F-B208-9238DB44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Visualisation</a:t>
            </a:r>
          </a:p>
        </p:txBody>
      </p:sp>
    </p:spTree>
    <p:extLst>
      <p:ext uri="{BB962C8B-B14F-4D97-AF65-F5344CB8AC3E}">
        <p14:creationId xmlns:p14="http://schemas.microsoft.com/office/powerpoint/2010/main" val="308656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EF4C-8DD4-4A31-AE8A-C300CC6E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50996" cy="3242040"/>
          </a:xfrm>
        </p:spPr>
        <p:txBody>
          <a:bodyPr/>
          <a:lstStyle/>
          <a:p>
            <a:r>
              <a:rPr lang="en-GB" dirty="0"/>
              <a:t>Read lots of docs</a:t>
            </a:r>
          </a:p>
          <a:p>
            <a:r>
              <a:rPr lang="en-GB" dirty="0"/>
              <a:t>Learn something that "isn't APL"</a:t>
            </a:r>
          </a:p>
          <a:p>
            <a:r>
              <a:rPr lang="en-GB" dirty="0"/>
              <a:t>Translate code examples</a:t>
            </a:r>
          </a:p>
          <a:p>
            <a:r>
              <a:rPr lang="en-GB" dirty="0"/>
              <a:t>Alter your data  to fit the framework (easy)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1A807-8A0B-4F91-BB6A-62450BC62C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5B54A6-A4EB-44AB-985D-503FC78B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issues, future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63218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EF4C-8DD4-4A31-AE8A-C300CC6E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15488" cy="3242040"/>
          </a:xfrm>
        </p:spPr>
        <p:txBody>
          <a:bodyPr/>
          <a:lstStyle/>
          <a:p>
            <a:r>
              <a:rPr lang="en-GB" dirty="0"/>
              <a:t>WIBNI we had an APL graphic manipulation framework a la D3/ggplot2?</a:t>
            </a:r>
          </a:p>
          <a:p>
            <a:r>
              <a:rPr lang="en-GB" dirty="0"/>
              <a:t>Abacus+ ?</a:t>
            </a:r>
          </a:p>
          <a:p>
            <a:r>
              <a:rPr lang="en-GB" dirty="0"/>
              <a:t>Something else?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1A807-8A0B-4F91-BB6A-62450BC62C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5B54A6-A4EB-44AB-985D-503FC78B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issues, future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173887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1B06F-BCC6-4FF3-8AA9-8411D17B0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55975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britishaplassociation.org/webinar-schedule-2022</a:t>
            </a:r>
          </a:p>
          <a:p>
            <a:pPr marL="0" indent="0">
              <a:buNone/>
            </a:pPr>
            <a:r>
              <a:rPr lang="en-GB" dirty="0"/>
              <a:t>	24</a:t>
            </a:r>
            <a:r>
              <a:rPr lang="en-GB" baseline="30000" dirty="0"/>
              <a:t>th</a:t>
            </a:r>
            <a:r>
              <a:rPr lang="en-GB" dirty="0"/>
              <a:t> Feb – BAA: Open Session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Dyalog.tv</a:t>
            </a:r>
          </a:p>
          <a:p>
            <a:pPr marL="0" indent="0">
              <a:buNone/>
            </a:pPr>
            <a:r>
              <a:rPr lang="en-GB" dirty="0"/>
              <a:t>	17</a:t>
            </a:r>
            <a:r>
              <a:rPr lang="en-GB" baseline="30000" dirty="0"/>
              <a:t>th</a:t>
            </a:r>
            <a:r>
              <a:rPr lang="en-GB" dirty="0"/>
              <a:t> March – Webinar: Link &amp; Sharing Code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(~30</a:t>
            </a:r>
            <a:r>
              <a:rPr lang="en-GB" baseline="30000" dirty="0"/>
              <a:t>th</a:t>
            </a:r>
            <a:r>
              <a:rPr lang="en-GB" dirty="0"/>
              <a:t> March) – APL Seeds '22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148A5-103C-429C-A74C-A27C4D35CD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E773BC-2F56-4345-B56C-854F1A90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Media</a:t>
            </a:r>
          </a:p>
        </p:txBody>
      </p:sp>
    </p:spTree>
    <p:extLst>
      <p:ext uri="{BB962C8B-B14F-4D97-AF65-F5344CB8AC3E}">
        <p14:creationId xmlns:p14="http://schemas.microsoft.com/office/powerpoint/2010/main" val="59711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ECA4-6E38-45BD-9E6B-259D5EDFEA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77DDBF-61ED-4ED8-BE3B-4B1681D1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5" y="0"/>
            <a:ext cx="7005527" cy="685535"/>
          </a:xfrm>
        </p:spPr>
        <p:txBody>
          <a:bodyPr/>
          <a:lstStyle/>
          <a:p>
            <a:r>
              <a:rPr lang="en-GB" dirty="0"/>
              <a:t>Communicating ideas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792415-BF6B-407C-9FFD-E04B9B0A082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075" y="685535"/>
            <a:ext cx="5207994" cy="3905996"/>
          </a:xfrm>
        </p:spPr>
      </p:pic>
    </p:spTree>
    <p:extLst>
      <p:ext uri="{BB962C8B-B14F-4D97-AF65-F5344CB8AC3E}">
        <p14:creationId xmlns:p14="http://schemas.microsoft.com/office/powerpoint/2010/main" val="354151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ECA4-6E38-45BD-9E6B-259D5EDFEA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77DDBF-61ED-4ED8-BE3B-4B1681D1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5" y="0"/>
            <a:ext cx="7005527" cy="685535"/>
          </a:xfrm>
        </p:spPr>
        <p:txBody>
          <a:bodyPr/>
          <a:lstStyle/>
          <a:p>
            <a:r>
              <a:rPr lang="en-GB" dirty="0"/>
              <a:t>Discovering patterns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792415-BF6B-407C-9FFD-E04B9B0A082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075" y="685535"/>
            <a:ext cx="5207994" cy="3905996"/>
          </a:xfrm>
        </p:spPr>
      </p:pic>
    </p:spTree>
    <p:extLst>
      <p:ext uri="{BB962C8B-B14F-4D97-AF65-F5344CB8AC3E}">
        <p14:creationId xmlns:p14="http://schemas.microsoft.com/office/powerpoint/2010/main" val="14169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53153-AAA5-4982-A43F-2E4943F939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D6E2-DEF9-4579-A899-BCF1255FF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SharpPlot</a:t>
            </a:r>
            <a:r>
              <a:rPr lang="en-GB" dirty="0"/>
              <a:t>/Vega</a:t>
            </a:r>
          </a:p>
          <a:p>
            <a:r>
              <a:rPr lang="en-GB" dirty="0" err="1"/>
              <a:t>HTMLRenderer</a:t>
            </a:r>
            <a:r>
              <a:rPr lang="en-GB" dirty="0"/>
              <a:t>/</a:t>
            </a:r>
            <a:r>
              <a:rPr lang="en-GB" dirty="0">
                <a:latin typeface="APL386 Unicode" panose="020B0709000202000203" pitchFamily="50" charset="0"/>
              </a:rPr>
              <a:t>⎕WC</a:t>
            </a:r>
            <a:r>
              <a:rPr lang="en-GB" dirty="0"/>
              <a:t>/Observable</a:t>
            </a:r>
            <a:endParaRPr lang="en-GB" dirty="0">
              <a:latin typeface="APL386 Unicode" panose="020B0709000202000203" pitchFamily="50" charset="0"/>
            </a:endParaRPr>
          </a:p>
          <a:p>
            <a:r>
              <a:rPr lang="en-GB" dirty="0"/>
              <a:t>DUI/Abacus</a:t>
            </a:r>
          </a:p>
          <a:p>
            <a:endParaRPr lang="en-GB" dirty="0"/>
          </a:p>
          <a:p>
            <a:r>
              <a:rPr lang="en-GB" dirty="0"/>
              <a:t>A little bit of speculation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1CC04-9D91-4AC4-9546-A62810C53A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B9CA40-36EE-4475-9E9D-66A47D37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Up…</a:t>
            </a:r>
          </a:p>
        </p:txBody>
      </p:sp>
    </p:spTree>
    <p:extLst>
      <p:ext uri="{BB962C8B-B14F-4D97-AF65-F5344CB8AC3E}">
        <p14:creationId xmlns:p14="http://schemas.microsoft.com/office/powerpoint/2010/main" val="6117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583D1-70E8-4FCA-BE62-0DE4C3527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33437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2013: The Future of </a:t>
            </a:r>
            <a:r>
              <a:rPr lang="en-GB" sz="2000" dirty="0" err="1"/>
              <a:t>SharpPlot</a:t>
            </a:r>
            <a:r>
              <a:rPr lang="en-GB" sz="2000" dirty="0"/>
              <a:t> and </a:t>
            </a:r>
            <a:r>
              <a:rPr lang="en-GB" sz="2000" dirty="0" err="1"/>
              <a:t>RainPro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2000" dirty="0"/>
              <a:t>	Nicolas Delcros	dyalog.tv/Dyalog13/?v=Xo3vRQMaPxo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2018: Cross-Platform Charting: 	</a:t>
            </a:r>
          </a:p>
          <a:p>
            <a:pPr marL="0" indent="0">
              <a:buNone/>
            </a:pPr>
            <a:r>
              <a:rPr lang="en-GB" sz="2000" dirty="0"/>
              <a:t>	Brian Becker	dyalog.tv/Webinar/?v=</a:t>
            </a:r>
            <a:r>
              <a:rPr lang="en-GB" sz="2000" dirty="0" err="1"/>
              <a:t>wapJgEXSzvc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2020: APL Cultivations (Orchard chat lessons) 44 and 45</a:t>
            </a:r>
          </a:p>
          <a:p>
            <a:pPr marL="0" indent="0">
              <a:buNone/>
            </a:pPr>
            <a:r>
              <a:rPr lang="en-GB" sz="2000" dirty="0"/>
              <a:t>	Nicolas Delcros	</a:t>
            </a:r>
            <a:r>
              <a:rPr lang="en-GB" sz="2000" dirty="0" err="1"/>
              <a:t>apl.wiki</a:t>
            </a:r>
            <a:r>
              <a:rPr lang="en-GB" sz="2000" dirty="0"/>
              <a:t>/</a:t>
            </a:r>
            <a:r>
              <a:rPr lang="en-GB" sz="2000" dirty="0" err="1"/>
              <a:t>APL_Cultivation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950B-EE75-4644-895C-8E15F082C8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F6FC56-1804-4169-8404-875F9F4E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Previously…</a:t>
            </a:r>
          </a:p>
        </p:txBody>
      </p:sp>
    </p:spTree>
    <p:extLst>
      <p:ext uri="{BB962C8B-B14F-4D97-AF65-F5344CB8AC3E}">
        <p14:creationId xmlns:p14="http://schemas.microsoft.com/office/powerpoint/2010/main" val="428098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2946EA-5E3F-450F-97EC-A2F745BCC7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96291" y="2224800"/>
            <a:ext cx="7355609" cy="2282165"/>
          </a:xfrm>
        </p:spPr>
        <p:txBody>
          <a:bodyPr>
            <a:noAutofit/>
          </a:bodyPr>
          <a:lstStyle/>
          <a:p>
            <a:r>
              <a:rPr lang="en-GB" dirty="0">
                <a:latin typeface="APL386 Unicode" panose="020B0709000202000203" pitchFamily="50" charset="0"/>
              </a:rPr>
              <a:t>'</a:t>
            </a:r>
            <a:r>
              <a:rPr lang="en-GB" dirty="0" err="1">
                <a:latin typeface="APL386 Unicode" panose="020B0709000202000203" pitchFamily="50" charset="0"/>
              </a:rPr>
              <a:t>InitCauseway</a:t>
            </a:r>
            <a:r>
              <a:rPr lang="en-GB" dirty="0">
                <a:latin typeface="APL386 Unicode" panose="020B0709000202000203" pitchFamily="50" charset="0"/>
              </a:rPr>
              <a:t>' ⎕CY '</a:t>
            </a:r>
            <a:r>
              <a:rPr lang="en-GB" dirty="0" err="1">
                <a:latin typeface="APL386 Unicode" panose="020B0709000202000203" pitchFamily="50" charset="0"/>
              </a:rPr>
              <a:t>sharpplot</a:t>
            </a:r>
            <a:r>
              <a:rPr lang="en-GB" dirty="0">
                <a:latin typeface="APL386 Unicode" panose="020B0709000202000203" pitchFamily="50" charset="0"/>
              </a:rPr>
              <a:t>' ⋄ </a:t>
            </a:r>
            <a:r>
              <a:rPr lang="en-GB" dirty="0" err="1">
                <a:latin typeface="APL386 Unicode" panose="020B0709000202000203" pitchFamily="50" charset="0"/>
              </a:rPr>
              <a:t>InitCauseway</a:t>
            </a:r>
            <a:r>
              <a:rPr lang="en-GB" dirty="0">
                <a:latin typeface="APL386 Unicode" panose="020B0709000202000203" pitchFamily="50" charset="0"/>
              </a:rPr>
              <a:t>⍬</a:t>
            </a:r>
          </a:p>
          <a:p>
            <a:endParaRPr lang="en-GB" dirty="0">
              <a:latin typeface="APL386 Unicode" panose="020B0709000202000203" pitchFamily="50" charset="0"/>
            </a:endParaRPr>
          </a:p>
          <a:p>
            <a:r>
              <a:rPr lang="en-GB" dirty="0" err="1">
                <a:latin typeface="APL386 Unicode" panose="020B0709000202000203" pitchFamily="50" charset="0"/>
              </a:rPr>
              <a:t>sp</a:t>
            </a:r>
            <a:r>
              <a:rPr lang="en-GB" dirty="0">
                <a:latin typeface="APL386 Unicode" panose="020B0709000202000203" pitchFamily="50" charset="0"/>
              </a:rPr>
              <a:t>←⎕NEW </a:t>
            </a:r>
            <a:r>
              <a:rPr lang="en-GB" dirty="0" err="1">
                <a:latin typeface="APL386 Unicode" panose="020B0709000202000203" pitchFamily="50" charset="0"/>
              </a:rPr>
              <a:t>Causeway.SharpPlot</a:t>
            </a:r>
            <a:endParaRPr lang="en-GB" dirty="0">
              <a:latin typeface="APL386 Unicode" panose="020B0709000202000203" pitchFamily="50" charset="0"/>
            </a:endParaRPr>
          </a:p>
          <a:p>
            <a:endParaRPr lang="en-GB" dirty="0">
              <a:latin typeface="APL386 Unicode" panose="020B0709000202000203" pitchFamily="50" charset="0"/>
            </a:endParaRPr>
          </a:p>
          <a:p>
            <a:r>
              <a:rPr lang="en-GB" dirty="0" err="1">
                <a:latin typeface="APL386 Unicode" panose="020B0709000202000203" pitchFamily="50" charset="0"/>
              </a:rPr>
              <a:t>sp.Set</a:t>
            </a:r>
            <a:r>
              <a:rPr lang="en-GB" dirty="0">
                <a:latin typeface="APL386 Unicode" panose="020B0709000202000203" pitchFamily="50" charset="0"/>
              </a:rPr>
              <a:t>&lt;things&gt;</a:t>
            </a:r>
          </a:p>
          <a:p>
            <a:r>
              <a:rPr lang="en-GB" dirty="0" err="1">
                <a:latin typeface="APL386 Unicode" panose="020B0709000202000203" pitchFamily="50" charset="0"/>
              </a:rPr>
              <a:t>sp.Draw</a:t>
            </a:r>
            <a:r>
              <a:rPr lang="en-GB" dirty="0">
                <a:latin typeface="APL386 Unicode" panose="020B0709000202000203" pitchFamily="50" charset="0"/>
              </a:rPr>
              <a:t>&lt;thing&gt; ⊂data</a:t>
            </a:r>
          </a:p>
          <a:p>
            <a:endParaRPr lang="en-GB" dirty="0">
              <a:latin typeface="APL386 Unicode" panose="020B0709000202000203" pitchFamily="50" charset="0"/>
            </a:endParaRPr>
          </a:p>
          <a:p>
            <a:r>
              <a:rPr lang="en-GB" dirty="0" err="1">
                <a:latin typeface="APL386 Unicode" panose="020B0709000202000203" pitchFamily="50" charset="0"/>
              </a:rPr>
              <a:t>sp.RenderSvg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 err="1">
                <a:latin typeface="APL386 Unicode" panose="020B0709000202000203" pitchFamily="50" charset="0"/>
              </a:rPr>
              <a:t>Causway.SvgMode.FixedAspect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3765-5093-49AF-8172-EB04F2756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953192"/>
            <a:ext cx="6092513" cy="3553773"/>
          </a:xfrm>
        </p:spPr>
        <p:txBody>
          <a:bodyPr>
            <a:normAutofit/>
          </a:bodyPr>
          <a:lstStyle/>
          <a:p>
            <a:r>
              <a:rPr lang="en-GB" sz="2000" dirty="0"/>
              <a:t>Cross platform</a:t>
            </a:r>
          </a:p>
          <a:p>
            <a:r>
              <a:rPr lang="en-GB" sz="2000" dirty="0"/>
              <a:t>Code examples from C#</a:t>
            </a:r>
          </a:p>
          <a:p>
            <a:r>
              <a:rPr lang="en-GB" sz="2000" dirty="0"/>
              <a:t>Argument nesting is fiddly</a:t>
            </a:r>
          </a:p>
          <a:p>
            <a:r>
              <a:rPr lang="en-GB" sz="2000" dirty="0"/>
              <a:t>State machine</a:t>
            </a:r>
          </a:p>
          <a:p>
            <a:endParaRPr lang="en-GB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BE0F1-4792-42A3-AAF7-1CCC1EA9EF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A73796-2250-4662-86C8-C8E6848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SharpPlot</a:t>
            </a:r>
            <a:endParaRPr lang="en-GB" dirty="0"/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389A2665-F170-47EB-90E0-4DEFCCDCE275}"/>
              </a:ext>
            </a:extLst>
          </p:cNvPr>
          <p:cNvSpPr/>
          <p:nvPr/>
        </p:nvSpPr>
        <p:spPr>
          <a:xfrm rot="16573551">
            <a:off x="987256" y="3295770"/>
            <a:ext cx="371791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0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AA0C44-D020-459B-B79A-08DFB3532C5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A8F1-C8AA-446C-919B-E3D245B7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0951B-CB7B-405C-94F1-528175DB0A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F96E7-82A6-4924-8D6D-E2D287417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05" y="0"/>
            <a:ext cx="8120389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46060E-EF95-4185-AE85-18CC8F0D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2102400"/>
            <a:ext cx="6749501" cy="485445"/>
          </a:xfrm>
          <a:solidFill>
            <a:srgbClr val="F6F6D9"/>
          </a:solidFill>
        </p:spPr>
        <p:txBody>
          <a:bodyPr/>
          <a:lstStyle/>
          <a:p>
            <a:r>
              <a:rPr lang="en-GB" sz="3000" dirty="0"/>
              <a:t>sharpplot.com/SharpPlot-Methods.htm</a:t>
            </a:r>
          </a:p>
        </p:txBody>
      </p:sp>
    </p:spTree>
    <p:extLst>
      <p:ext uri="{BB962C8B-B14F-4D97-AF65-F5344CB8AC3E}">
        <p14:creationId xmlns:p14="http://schemas.microsoft.com/office/powerpoint/2010/main" val="54881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A385DF-1792-4802-8D14-00956A4BCC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F736-D6DC-4094-BAD9-7DA8D3BC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C374D-C044-42F1-82C4-FC3E558603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7F4BC4-C6A4-4EE4-9364-05C945E1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A2D1E-0F3A-4169-BD17-D569141B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208"/>
            <a:ext cx="9144000" cy="4427083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24CAFFC7-B36A-4CC9-A8C9-2FB8A20E068A}"/>
              </a:ext>
            </a:extLst>
          </p:cNvPr>
          <p:cNvSpPr txBox="1">
            <a:spLocks/>
          </p:cNvSpPr>
          <p:nvPr/>
        </p:nvSpPr>
        <p:spPr>
          <a:xfrm>
            <a:off x="292099" y="2102400"/>
            <a:ext cx="6749501" cy="485445"/>
          </a:xfrm>
          <a:prstGeom prst="rect">
            <a:avLst/>
          </a:prstGeom>
          <a:solidFill>
            <a:srgbClr val="F6F6D9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3000" dirty="0"/>
              <a:t>sharpplot.com/Languages.htm</a:t>
            </a:r>
          </a:p>
        </p:txBody>
      </p:sp>
    </p:spTree>
    <p:extLst>
      <p:ext uri="{BB962C8B-B14F-4D97-AF65-F5344CB8AC3E}">
        <p14:creationId xmlns:p14="http://schemas.microsoft.com/office/powerpoint/2010/main" val="424930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5345</TotalTime>
  <Words>813</Words>
  <Application>Microsoft Office PowerPoint</Application>
  <PresentationFormat>On-screen Show (16:9)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APL386 Unicode</vt:lpstr>
      <vt:lpstr>Atkinson Hyperlegible</vt:lpstr>
      <vt:lpstr>Wingdings 2</vt:lpstr>
      <vt:lpstr>Arial</vt:lpstr>
      <vt:lpstr>Calibri</vt:lpstr>
      <vt:lpstr>Sarabun</vt:lpstr>
      <vt:lpstr>Courier New</vt:lpstr>
      <vt:lpstr>Wingdings</vt:lpstr>
      <vt:lpstr>APL385 Unicode</vt:lpstr>
      <vt:lpstr>Office Theme</vt:lpstr>
      <vt:lpstr>PowerPoint Presentation</vt:lpstr>
      <vt:lpstr>APL is great for:</vt:lpstr>
      <vt:lpstr>Communicating ideas</vt:lpstr>
      <vt:lpstr>Discovering patterns</vt:lpstr>
      <vt:lpstr>Coming Up…</vt:lpstr>
      <vt:lpstr>Previously…</vt:lpstr>
      <vt:lpstr>SharpPlot</vt:lpstr>
      <vt:lpstr>sharpplot.com/SharpPlot-Methods.htm</vt:lpstr>
      <vt:lpstr>PowerPoint Presentation</vt:lpstr>
      <vt:lpstr>Vega </vt:lpstr>
      <vt:lpstr>Vega </vt:lpstr>
      <vt:lpstr>PowerPoint Presentation</vt:lpstr>
      <vt:lpstr>Publishing and embedding</vt:lpstr>
      <vt:lpstr>The ]Plot user command</vt:lpstr>
      <vt:lpstr>.NET SharpPlot Viewer</vt:lpstr>
      <vt:lpstr>Embed in Windows GUI</vt:lpstr>
      <vt:lpstr>HTMLRenderer</vt:lpstr>
      <vt:lpstr>Dyalog User Interface (DUI)</vt:lpstr>
      <vt:lpstr>Carlisle Abacus</vt:lpstr>
      <vt:lpstr>Observable</vt:lpstr>
      <vt:lpstr>Data Visualisation</vt:lpstr>
      <vt:lpstr>Present issues, future possibilities</vt:lpstr>
      <vt:lpstr>Present issues, future possibilities</vt:lpstr>
      <vt:lpstr>APL Media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310</cp:revision>
  <dcterms:created xsi:type="dcterms:W3CDTF">2019-07-25T11:46:05Z</dcterms:created>
  <dcterms:modified xsi:type="dcterms:W3CDTF">2022-02-18T11:58:40Z</dcterms:modified>
</cp:coreProperties>
</file>