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31" r:id="rId2"/>
    <p:sldId id="795" r:id="rId3"/>
    <p:sldId id="796" r:id="rId4"/>
    <p:sldId id="872" r:id="rId5"/>
    <p:sldId id="971" r:id="rId6"/>
    <p:sldId id="1045" r:id="rId7"/>
    <p:sldId id="988" r:id="rId8"/>
    <p:sldId id="974" r:id="rId9"/>
    <p:sldId id="980" r:id="rId10"/>
    <p:sldId id="979" r:id="rId11"/>
    <p:sldId id="978" r:id="rId12"/>
    <p:sldId id="984" r:id="rId13"/>
    <p:sldId id="985" r:id="rId14"/>
    <p:sldId id="986" r:id="rId15"/>
    <p:sldId id="987" r:id="rId16"/>
    <p:sldId id="798" r:id="rId17"/>
    <p:sldId id="949" r:id="rId18"/>
    <p:sldId id="990" r:id="rId19"/>
    <p:sldId id="991" r:id="rId20"/>
    <p:sldId id="993" r:id="rId21"/>
    <p:sldId id="995" r:id="rId22"/>
    <p:sldId id="1019" r:id="rId23"/>
    <p:sldId id="1000" r:id="rId24"/>
    <p:sldId id="1002" r:id="rId25"/>
    <p:sldId id="1003" r:id="rId26"/>
    <p:sldId id="1004" r:id="rId27"/>
    <p:sldId id="1005" r:id="rId28"/>
    <p:sldId id="1006" r:id="rId29"/>
    <p:sldId id="1001" r:id="rId30"/>
    <p:sldId id="1008" r:id="rId31"/>
    <p:sldId id="996" r:id="rId32"/>
    <p:sldId id="1016" r:id="rId33"/>
    <p:sldId id="1017" r:id="rId34"/>
    <p:sldId id="1009" r:id="rId35"/>
    <p:sldId id="1012" r:id="rId36"/>
    <p:sldId id="1013" r:id="rId37"/>
    <p:sldId id="1014" r:id="rId38"/>
    <p:sldId id="1015" r:id="rId39"/>
    <p:sldId id="1020" r:id="rId40"/>
    <p:sldId id="1021" r:id="rId41"/>
    <p:sldId id="1024" r:id="rId42"/>
    <p:sldId id="1029" r:id="rId43"/>
    <p:sldId id="1028" r:id="rId44"/>
    <p:sldId id="1027" r:id="rId45"/>
    <p:sldId id="1031" r:id="rId46"/>
    <p:sldId id="1032" r:id="rId47"/>
    <p:sldId id="1033" r:id="rId48"/>
    <p:sldId id="1034" r:id="rId49"/>
    <p:sldId id="1036" r:id="rId50"/>
    <p:sldId id="1037" r:id="rId51"/>
    <p:sldId id="1038" r:id="rId52"/>
    <p:sldId id="1041" r:id="rId53"/>
    <p:sldId id="711" r:id="rId54"/>
    <p:sldId id="715" r:id="rId55"/>
    <p:sldId id="1044" r:id="rId56"/>
    <p:sldId id="726" r:id="rId57"/>
    <p:sldId id="972" r:id="rId5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61"/>
    </p:embeddedFont>
    <p:embeddedFont>
      <p:font typeface="Calibri" panose="020F0502020204030204" pitchFamily="34" charset="0"/>
      <p:regular r:id="rId62"/>
      <p:bold r:id="rId63"/>
      <p:italic r:id="rId64"/>
      <p:boldItalic r:id="rId65"/>
    </p:embeddedFont>
    <p:embeddedFont>
      <p:font typeface="MV Boli" panose="02000500030200090000" pitchFamily="2" charset="0"/>
      <p:regular r:id="rId66"/>
    </p:embeddedFont>
    <p:embeddedFont>
      <p:font typeface="Titillium Web" panose="00000500000000000000" pitchFamily="2" charset="0"/>
      <p:regular r:id="rId67"/>
      <p:bold r:id="rId68"/>
      <p:italic r:id="rId69"/>
      <p:boldItalic r:id="rId70"/>
    </p:embeddedFont>
    <p:embeddedFont>
      <p:font typeface="Titillium Web SemiBold" panose="00000700000000000000" pitchFamily="2" charset="0"/>
      <p:bold r:id="rId71"/>
      <p:boldItalic r:id="rId72"/>
    </p:embeddedFont>
    <p:embeddedFont>
      <p:font typeface="Wingdings 2" panose="05020102010507070707" pitchFamily="18" charset="2"/>
      <p:regular r:id="rId7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7F8080"/>
    <a:srgbClr val="E46C0A"/>
    <a:srgbClr val="000080"/>
    <a:srgbClr val="00007F"/>
    <a:srgbClr val="FCF6F6"/>
    <a:srgbClr val="0000FF"/>
    <a:srgbClr val="800000"/>
    <a:srgbClr val="0066FF"/>
    <a:srgbClr val="FF9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52" autoAdjust="0"/>
    <p:restoredTop sz="91124" autoAdjust="0"/>
  </p:normalViewPr>
  <p:slideViewPr>
    <p:cSldViewPr>
      <p:cViewPr>
        <p:scale>
          <a:sx n="125" d="100"/>
          <a:sy n="125" d="100"/>
        </p:scale>
        <p:origin x="528" y="56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130" y="-8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Titillium Web" panose="020B060402020202020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Titillium Web" panose="020B0604020202020204" charset="0"/>
              </a:rPr>
              <a:t>24/09/2021</a:t>
            </a:fld>
            <a:endParaRPr lang="en-GB" dirty="0">
              <a:latin typeface="Titillium Web" panose="020B060402020202020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Titillium Web" panose="020B060402020202020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Titillium Web" panose="020B0604020202020204" charset="0"/>
              </a:rPr>
              <a:t>‹#›</a:t>
            </a:fld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tillium Web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tillium Web" panose="020B0604020202020204" charset="0"/>
              </a:defRPr>
            </a:lvl1pPr>
          </a:lstStyle>
          <a:p>
            <a:fld id="{CDEAEF8A-5BB8-41C8-B8C2-160617C17EF4}" type="datetimeFigureOut">
              <a:rPr lang="en-GB" smtClean="0"/>
              <a:pPr/>
              <a:t>24/09/2021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tillium Web" panose="020B060402020202020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tillium Web" panose="020B0604020202020204" charset="0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tillium Web" panose="020B060402020202020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51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1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71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45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6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122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73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0660A-27FD-4528-AE7F-EC6080404EEB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6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189" y="951570"/>
            <a:ext cx="8525250" cy="1440160"/>
          </a:xfrm>
        </p:spPr>
        <p:txBody>
          <a:bodyPr>
            <a:noAutofit/>
          </a:bodyPr>
          <a:lstStyle>
            <a:lvl1pPr algn="ctr">
              <a:defRPr sz="3600" b="1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96525" y="2751769"/>
            <a:ext cx="8522914" cy="9451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baseline="0">
                <a:solidFill>
                  <a:srgbClr val="494949"/>
                </a:solidFill>
                <a:latin typeface="Titillium Web" panose="00000500000000000000" pitchFamily="2" charset="0"/>
              </a:defRPr>
            </a:lvl1pPr>
          </a:lstStyle>
          <a:p>
            <a:pPr lvl="0"/>
            <a:r>
              <a:rPr lang="en-US" dirty="0"/>
              <a:t>Presenter(s)</a:t>
            </a:r>
            <a:endParaRPr lang="en-GB" dirty="0"/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itillium Web" panose="020B0604020202020204" charset="0"/>
            </a:endParaRP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86BDFC-235D-46EE-A5F4-4A94CB8C187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594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APL385 Unicode" panose="020B0709000202000203" pitchFamily="49" charset="0"/>
              </a:defRPr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AACB28A7-FBB5-4726-BEE9-68B607A2DCE7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626645"/>
            <a:ext cx="415846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819150" indent="-4572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18348" y="1626645"/>
            <a:ext cx="4068452" cy="296797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4683A70F-ED3A-48D7-AC66-99DD2D62E4C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8DD67FE-CEEC-4FA5-A824-0959D56FCBBA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24913FBA-C207-43FF-BC26-ECE21B2BA8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30" y="1626644"/>
            <a:ext cx="6174000" cy="299195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42229" y="1626645"/>
            <a:ext cx="2078545" cy="274530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latin typeface="APL385 Unicode" panose="020B0709000202000203" pitchFamily="49" charset="0"/>
              </a:defRPr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{⍺+⍵}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FC0D967-7A58-498E-A946-1019457B2124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6474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latin typeface="Titillium Web" panose="020B060402020202020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2423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Titillium Web" panose="020B060402020202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>
                <a:latin typeface="Titillium Web" panose="020B060402020202020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403889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446625"/>
            <a:ext cx="8363272" cy="31479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8388424" y="0"/>
            <a:ext cx="720080" cy="3575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EDF88B-1B61-4481-9BD6-D2E23BF0DCD8}" type="slidenum">
              <a:rPr lang="en-GB" sz="1600" smtClean="0">
                <a:latin typeface="Titillium Web" panose="00000500000000000000" pitchFamily="2" charset="0"/>
              </a:rPr>
              <a:t>‹#›</a:t>
            </a:fld>
            <a:endParaRPr lang="en-GB" sz="1600" dirty="0">
              <a:latin typeface="Titillium Web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D47206-B0CA-487E-A890-485A6AD87D22}"/>
              </a:ext>
            </a:extLst>
          </p:cNvPr>
          <p:cNvSpPr txBox="1"/>
          <p:nvPr userDrawn="1"/>
        </p:nvSpPr>
        <p:spPr>
          <a:xfrm>
            <a:off x="71499" y="4793647"/>
            <a:ext cx="373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dyalog.tv / @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dyalogapl</a:t>
            </a:r>
            <a:r>
              <a:rPr lang="en-GB" sz="1400" dirty="0">
                <a:solidFill>
                  <a:schemeClr val="bg1"/>
                </a:solidFill>
                <a:latin typeface="Titillium Web SemiBold" panose="00000700000000000000" pitchFamily="2" charset="0"/>
              </a:rPr>
              <a:t> / #</a:t>
            </a:r>
            <a:r>
              <a:rPr lang="en-GB" sz="1400" dirty="0" err="1">
                <a:solidFill>
                  <a:schemeClr val="bg1"/>
                </a:solidFill>
                <a:latin typeface="Titillium Web SemiBold" panose="00000700000000000000" pitchFamily="2" charset="0"/>
              </a:rPr>
              <a:t>dyalog</a:t>
            </a:r>
            <a:endParaRPr lang="en-GB" sz="1400" dirty="0">
              <a:solidFill>
                <a:schemeClr val="bg1"/>
              </a:solidFill>
              <a:latin typeface="Titillium Web SemiBold" panose="00000700000000000000" pitchFamily="2" charset="0"/>
            </a:endParaRPr>
          </a:p>
        </p:txBody>
      </p:sp>
      <p:pic>
        <p:nvPicPr>
          <p:cNvPr id="6" name="Picture 5" descr="A picture containing table, drawing&#10;&#10;Description automatically generated">
            <a:extLst>
              <a:ext uri="{FF2B5EF4-FFF2-40B4-BE49-F238E27FC236}">
                <a16:creationId xmlns:a16="http://schemas.microsoft.com/office/drawing/2014/main" id="{9C0F6115-D52F-4FCA-92BA-36164C896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96476"/>
            <a:ext cx="1170130" cy="21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721" r:id="rId6"/>
    <p:sldLayoutId id="2147483762" r:id="rId7"/>
    <p:sldLayoutId id="2147483763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Titillium Web" panose="000005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94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421"/>
        </a:buClr>
        <a:buSzPct val="6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942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Char char="–"/>
        <a:defRPr sz="1600" kern="1200">
          <a:solidFill>
            <a:schemeClr val="tx1"/>
          </a:solidFill>
          <a:latin typeface="Titillium Web SemiBold" panose="00000700000000000000" pitchFamily="2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audio" Target="../media/audio2.wav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2.wav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>
            <a:extLst>
              <a:ext uri="{FF2B5EF4-FFF2-40B4-BE49-F238E27FC236}">
                <a16:creationId xmlns:a16="http://schemas.microsoft.com/office/drawing/2014/main" id="{851B5E15-4307-430D-B86E-6325A474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0" y="456514"/>
            <a:ext cx="9144000" cy="76508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Error Handling</a:t>
            </a:r>
            <a:endParaRPr lang="en-GB" dirty="0"/>
          </a:p>
        </p:txBody>
      </p:sp>
      <p:sp>
        <p:nvSpPr>
          <p:cNvPr id="3" name="Text Placeholder 2" descr=" 3">
            <a:extLst>
              <a:ext uri="{FF2B5EF4-FFF2-40B4-BE49-F238E27FC236}">
                <a16:creationId xmlns:a16="http://schemas.microsoft.com/office/drawing/2014/main" id="{D67AF159-E52D-4ACA-B2AC-CBEDDB290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131590"/>
            <a:ext cx="9144000" cy="49505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Adám Brudzewsky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6" descr=" 7">
            <a:extLst>
              <a:ext uri="{FF2B5EF4-FFF2-40B4-BE49-F238E27FC236}">
                <a16:creationId xmlns:a16="http://schemas.microsoft.com/office/drawing/2014/main" id="{93B4D1DE-F645-4898-9A31-44EFD9BC7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010" y="1620329"/>
            <a:ext cx="3505980" cy="2976646"/>
          </a:xfrm>
          <a:prstGeom prst="rect">
            <a:avLst/>
          </a:prstGeom>
        </p:spPr>
      </p:pic>
      <p:sp>
        <p:nvSpPr>
          <p:cNvPr id="10" name="Speech Bubble: Oval 9" descr=" 10">
            <a:extLst>
              <a:ext uri="{FF2B5EF4-FFF2-40B4-BE49-F238E27FC236}">
                <a16:creationId xmlns:a16="http://schemas.microsoft.com/office/drawing/2014/main" id="{ED9E9E9E-74A4-41B2-B0D5-2AC03301E3F5}"/>
              </a:ext>
            </a:extLst>
          </p:cNvPr>
          <p:cNvSpPr/>
          <p:nvPr/>
        </p:nvSpPr>
        <p:spPr>
          <a:xfrm>
            <a:off x="1646675" y="2841780"/>
            <a:ext cx="1440161" cy="1006569"/>
          </a:xfrm>
          <a:prstGeom prst="wedgeEllipseCallout">
            <a:avLst>
              <a:gd name="adj1" fmla="val 72421"/>
              <a:gd name="adj2" fmla="val -69756"/>
            </a:avLst>
          </a:prstGeom>
          <a:solidFill>
            <a:schemeClr val="bg1"/>
          </a:solidFill>
          <a:ln>
            <a:solidFill>
              <a:srgbClr val="F58220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</a:t>
            </a:r>
            <a:r>
              <a:rPr lang="en-GB" sz="2400" dirty="0">
                <a:solidFill>
                  <a:srgbClr val="E46C0A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art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138078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ERROR 256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427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0">
        <p159:morph option="byWord"/>
      </p:transition>
    </mc:Choice>
    <mc:Fallback>
      <p:transition spd="slow" advTm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86C829-6AE5-4ABC-87A5-6D40A494C3DB}"/>
              </a:ext>
            </a:extLst>
          </p:cNvPr>
          <p:cNvCxnSpPr>
            <a:cxnSpLocks/>
          </p:cNvCxnSpPr>
          <p:nvPr/>
        </p:nvCxnSpPr>
        <p:spPr>
          <a:xfrm>
            <a:off x="985570" y="3241110"/>
            <a:ext cx="624275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ERROR 256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test.outer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outside!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67574AED-CA7E-4956-8704-EC03C6765F23}"/>
              </a:ext>
            </a:extLst>
          </p:cNvPr>
          <p:cNvSpPr/>
          <p:nvPr/>
        </p:nvSpPr>
        <p:spPr>
          <a:xfrm rot="16200000" flipH="1" flipV="1">
            <a:off x="209960" y="2180340"/>
            <a:ext cx="1696958" cy="2299758"/>
          </a:xfrm>
          <a:prstGeom prst="arc">
            <a:avLst>
              <a:gd name="adj1" fmla="val 11134457"/>
              <a:gd name="adj2" fmla="val 1620437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39092927-3870-4BE9-AF27-95A22D62AA28}"/>
              </a:ext>
            </a:extLst>
          </p:cNvPr>
          <p:cNvSpPr/>
          <p:nvPr/>
        </p:nvSpPr>
        <p:spPr>
          <a:xfrm rot="5400000" flipH="1" flipV="1">
            <a:off x="677060" y="2142019"/>
            <a:ext cx="1291224" cy="1278076"/>
          </a:xfrm>
          <a:prstGeom prst="arc">
            <a:avLst>
              <a:gd name="adj1" fmla="val 10826140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5925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mphasis">
            <a:extLst>
              <a:ext uri="{FF2B5EF4-FFF2-40B4-BE49-F238E27FC236}">
                <a16:creationId xmlns:a16="http://schemas.microsoft.com/office/drawing/2014/main" id="{3528C8BE-706E-4D99-A40B-8DE0E26E837C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  </a:t>
            </a:r>
            <a:r>
              <a:rPr lang="en-US" altLang="en-US" sz="14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   </a:t>
            </a:r>
            <a:endParaRPr lang="en-GB" dirty="0"/>
          </a:p>
        </p:txBody>
      </p:sp>
      <p:pic>
        <p:nvPicPr>
          <p:cNvPr id="6" name="magnifier">
            <a:extLst>
              <a:ext uri="{FF2B5EF4-FFF2-40B4-BE49-F238E27FC236}">
                <a16:creationId xmlns:a16="http://schemas.microsoft.com/office/drawing/2014/main" id="{44D5B14F-2A30-454B-AB3A-79A2B1C57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286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000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mphasis">
            <a:extLst>
              <a:ext uri="{FF2B5EF4-FFF2-40B4-BE49-F238E27FC236}">
                <a16:creationId xmlns:a16="http://schemas.microsoft.com/office/drawing/2014/main" id="{AAA998D2-A774-4C55-BF64-C8FF001C32CE}"/>
              </a:ext>
            </a:extLst>
          </p:cNvPr>
          <p:cNvSpPr txBox="1"/>
          <p:nvPr/>
        </p:nvSpPr>
        <p:spPr>
          <a:xfrm>
            <a:off x="5292080" y="1581640"/>
            <a:ext cx="3240360" cy="36004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/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   {</a:t>
            </a:r>
            <a:r>
              <a:rPr lang="en-US" altLang="en-US" sz="14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4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4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400" dirty="0">
                <a:solidFill>
                  <a:srgbClr val="808080"/>
                </a:solidFill>
                <a:latin typeface="APL385 Unicode" panose="020B0709000202000203" pitchFamily="49" charset="0"/>
              </a:rPr>
              <a:t>256   </a:t>
            </a:r>
            <a:endParaRPr lang="en-GB" dirty="0"/>
          </a:p>
        </p:txBody>
      </p:sp>
      <p:pic>
        <p:nvPicPr>
          <p:cNvPr id="7" name="magnifier">
            <a:extLst>
              <a:ext uri="{FF2B5EF4-FFF2-40B4-BE49-F238E27FC236}">
                <a16:creationId xmlns:a16="http://schemas.microsoft.com/office/drawing/2014/main" id="{CBC7B9E4-970A-4ED0-9E18-D3FC6BCE02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035" y="624975"/>
            <a:ext cx="4860435" cy="6222250"/>
          </a:xfrm>
          <a:prstGeom prst="rect">
            <a:avLst/>
          </a:prstGeom>
          <a:noFill/>
          <a:effectLst>
            <a:outerShdw blurRad="76200" dist="38100" dir="5400000" sx="102000" sy="102000" algn="t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09760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inside!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9EA9654-5046-4C45-AB09-5EFCE7C52883}"/>
              </a:ext>
            </a:extLst>
          </p:cNvPr>
          <p:cNvSpPr/>
          <p:nvPr/>
        </p:nvSpPr>
        <p:spPr>
          <a:xfrm rot="16200000" flipV="1">
            <a:off x="1502605" y="2882005"/>
            <a:ext cx="216000" cy="1188000"/>
          </a:xfrm>
          <a:prstGeom prst="arc">
            <a:avLst>
              <a:gd name="adj1" fmla="val 5311354"/>
              <a:gd name="adj2" fmla="val 1620437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25CBC52-B344-4322-9603-0B1BF69D606F}"/>
              </a:ext>
            </a:extLst>
          </p:cNvPr>
          <p:cNvSpPr/>
          <p:nvPr/>
        </p:nvSpPr>
        <p:spPr>
          <a:xfrm rot="16200000">
            <a:off x="1134118" y="3213369"/>
            <a:ext cx="365997" cy="781040"/>
          </a:xfrm>
          <a:prstGeom prst="arc">
            <a:avLst>
              <a:gd name="adj1" fmla="val 10920282"/>
              <a:gd name="adj2" fmla="val 17325891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8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Capsules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outer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outside!'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inside!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test.outer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trapped inside!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E9EA9654-5046-4C45-AB09-5EFCE7C52883}"/>
              </a:ext>
            </a:extLst>
          </p:cNvPr>
          <p:cNvSpPr/>
          <p:nvPr/>
        </p:nvSpPr>
        <p:spPr>
          <a:xfrm rot="16200000" flipV="1">
            <a:off x="1504708" y="2884108"/>
            <a:ext cx="211794" cy="1188000"/>
          </a:xfrm>
          <a:prstGeom prst="arc">
            <a:avLst>
              <a:gd name="adj1" fmla="val 5311354"/>
              <a:gd name="adj2" fmla="val 16204377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925CBC52-B344-4322-9603-0B1BF69D606F}"/>
              </a:ext>
            </a:extLst>
          </p:cNvPr>
          <p:cNvSpPr/>
          <p:nvPr/>
        </p:nvSpPr>
        <p:spPr>
          <a:xfrm rot="16200000">
            <a:off x="1134118" y="3213369"/>
            <a:ext cx="365997" cy="781040"/>
          </a:xfrm>
          <a:prstGeom prst="arc">
            <a:avLst>
              <a:gd name="adj1" fmla="val 10828114"/>
              <a:gd name="adj2" fmla="val 17278796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C2686F9B-5528-4BCD-BE96-4380DAB8B777}"/>
              </a:ext>
            </a:extLst>
          </p:cNvPr>
          <p:cNvSpPr/>
          <p:nvPr/>
        </p:nvSpPr>
        <p:spPr>
          <a:xfrm rot="5400000" flipH="1" flipV="1">
            <a:off x="679949" y="2139130"/>
            <a:ext cx="1285445" cy="1278076"/>
          </a:xfrm>
          <a:prstGeom prst="arc">
            <a:avLst>
              <a:gd name="adj1" fmla="val 10724541"/>
              <a:gd name="adj2" fmla="val 21571543"/>
            </a:avLst>
          </a:prstGeom>
          <a:ln w="381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626645"/>
            <a:ext cx="8480286" cy="2967978"/>
          </a:xfrm>
        </p:spPr>
        <p:txBody>
          <a:bodyPr>
            <a:normAutofit/>
          </a:bodyPr>
          <a:lstStyle/>
          <a:p>
            <a:pPr marL="461963" indent="-461963">
              <a:lnSpc>
                <a:spcPct val="150000"/>
              </a:lnSpc>
              <a:spcBef>
                <a:spcPts val="120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Special events: errors, interrupts, exceptions</a:t>
            </a:r>
          </a:p>
          <a:p>
            <a:pPr marL="461963" indent="-461963">
              <a:lnSpc>
                <a:spcPct val="150000"/>
              </a:lnSpc>
              <a:spcBef>
                <a:spcPts val="120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Resetting system constants</a:t>
            </a:r>
          </a:p>
          <a:p>
            <a:pPr marL="461963" indent="-461963">
              <a:lnSpc>
                <a:spcPct val="150000"/>
              </a:lnSpc>
              <a:spcBef>
                <a:spcPts val="1200"/>
              </a:spcBef>
              <a:buSzPct val="75000"/>
              <a:buFont typeface="Wingdings 2" panose="05020102010507070707" pitchFamily="18" charset="2"/>
              <a:buChar char="Ã"/>
              <a:tabLst>
                <a:tab pos="6400800" algn="r"/>
              </a:tabLst>
            </a:pPr>
            <a:r>
              <a:rPr lang="en-GB" dirty="0"/>
              <a:t>Poll: event message to number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1CCFE5A-9EDD-4BE4-8AA6-AAAD4B928D6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96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Special Events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exceptions and interrupts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059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Errors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GB" sz="2400" dirty="0"/>
              <a:t> is in range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/>
              <a:t>…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999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Catch all with </a:t>
            </a:r>
            <a:r>
              <a:rPr lang="en-GB" sz="24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Exceptions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 SemiBold" panose="00000700000000000000" pitchFamily="2" charset="0"/>
                <a:ea typeface="+mn-ea"/>
                <a:cs typeface="+mn-cs"/>
              </a:rPr>
              <a:t>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90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Interrupts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GB" sz="2400" dirty="0"/>
              <a:t> is in range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1001</a:t>
            </a:r>
            <a:r>
              <a:rPr lang="en-GB" sz="2400" dirty="0"/>
              <a:t>…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Catch all with </a:t>
            </a:r>
            <a:r>
              <a:rPr lang="en-GB" sz="2400" dirty="0">
                <a:solidFill>
                  <a:srgbClr val="800000"/>
                </a:solidFill>
                <a:latin typeface="APL385 Unicode" panose="020B0709000202000203" pitchFamily="49" charset="0"/>
              </a:rPr>
              <a:t>:Trap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38AF546-C2CF-4AD6-8DA7-DB873FD467E4}"/>
              </a:ext>
            </a:extLst>
          </p:cNvPr>
          <p:cNvSpPr txBox="1">
            <a:spLocks/>
          </p:cNvSpPr>
          <p:nvPr/>
        </p:nvSpPr>
        <p:spPr>
          <a:xfrm>
            <a:off x="296525" y="792702"/>
            <a:ext cx="8363272" cy="594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Special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8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7DC8FA5-1E40-4CE7-8430-5A958F7E652A}"/>
              </a:ext>
            </a:extLst>
          </p:cNvPr>
          <p:cNvSpPr/>
          <p:nvPr/>
        </p:nvSpPr>
        <p:spPr>
          <a:xfrm>
            <a:off x="6507215" y="1356615"/>
            <a:ext cx="2430270" cy="990110"/>
          </a:xfrm>
          <a:prstGeom prst="rightArrow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Titillium Web SemiBold" panose="00000700000000000000" pitchFamily="2" charset="0"/>
              </a:rPr>
              <a:t>aplcart.info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7C17711-F31C-492A-B578-A2E1EEE01E28}"/>
              </a:ext>
            </a:extLst>
          </p:cNvPr>
          <p:cNvSpPr txBox="1">
            <a:spLocks/>
          </p:cNvSpPr>
          <p:nvPr/>
        </p:nvSpPr>
        <p:spPr>
          <a:xfrm>
            <a:off x="4618348" y="1626645"/>
            <a:ext cx="4068452" cy="296797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tx1"/>
                </a:solidFill>
                <a:latin typeface="Titillium Web SemiBold" panose="000007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>
                <a:latin typeface="Titillium Web" panose="00000500000000000000" pitchFamily="2" charset="0"/>
              </a:rPr>
              <a:t>Interrupts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GB" sz="2400" dirty="0"/>
              <a:t> is in range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1001</a:t>
            </a:r>
            <a:r>
              <a:rPr lang="en-GB" sz="2400" dirty="0"/>
              <a:t>…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1008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400" dirty="0"/>
              <a:t>Catch all with </a:t>
            </a:r>
            <a:r>
              <a:rPr lang="en-GB" sz="2400" dirty="0">
                <a:solidFill>
                  <a:srgbClr val="800000"/>
                </a:solidFill>
                <a:latin typeface="APL385 Unicode" panose="020B0709000202000203" pitchFamily="49" charset="0"/>
              </a:rPr>
              <a:t>:Trap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29297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1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 err="1"/>
              <a:t>Tradfn</a:t>
            </a:r>
            <a:r>
              <a:rPr lang="en-GB" dirty="0"/>
              <a:t> structure	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 err="1"/>
              <a:t>errnos</a:t>
            </a:r>
            <a:r>
              <a:rPr lang="en-GB" dirty="0">
                <a:latin typeface="APL385 Unicode" panose="020B0709000202000203" pitchFamily="49" charset="0"/>
              </a:rPr>
              <a:t>	</a:t>
            </a:r>
            <a:r>
              <a:rPr lang="en-GB" dirty="0"/>
              <a:t>(</a:t>
            </a:r>
            <a:r>
              <a:rPr lang="en-GB" dirty="0">
                <a:solidFill>
                  <a:srgbClr val="494949"/>
                </a:solidFill>
              </a:rPr>
              <a:t>0</a:t>
            </a:r>
            <a:r>
              <a:rPr lang="en-GB" dirty="0"/>
              <a:t> means all)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973388" algn="l"/>
                <a:tab pos="8058150" algn="r"/>
              </a:tabLst>
            </a:pPr>
            <a:r>
              <a:rPr lang="en-GB" dirty="0"/>
              <a:t>Dfn error guard	 </a:t>
            </a:r>
            <a:r>
              <a:rPr lang="en-GB" dirty="0" err="1"/>
              <a:t>errnos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/>
              <a:t>code</a:t>
            </a:r>
            <a:endParaRPr lang="en-GB" dirty="0"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Number of last error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572000" algn="l"/>
                <a:tab pos="8058150" algn="r"/>
              </a:tabLst>
            </a:pPr>
            <a:r>
              <a:rPr lang="en-GB" dirty="0"/>
              <a:t>Error Message for number	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 for given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=:: message</a:t>
            </a:r>
          </a:p>
        </p:txBody>
      </p:sp>
    </p:spTree>
    <p:extLst>
      <p:ext uri="{BB962C8B-B14F-4D97-AF65-F5344CB8AC3E}">
        <p14:creationId xmlns:p14="http://schemas.microsoft.com/office/powerpoint/2010/main" val="164909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2D83EA-956B-4435-BC4A-67D40D06FFA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5F4087-E210-4C51-AE76-2AAF3B7F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07352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23094A-0B72-48E4-975F-BEDBA1AE8CC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580CA8-1C05-4108-AAC1-F184198B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53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C7F8CC-3627-4940-96FB-7297E4D05CA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3E3728-9941-4D3F-A94F-55EFBF4AA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5610A6-A933-4A19-8ADD-BC826D99B0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500"/>
          <a:stretch/>
        </p:blipFill>
        <p:spPr>
          <a:xfrm>
            <a:off x="0" y="1671650"/>
            <a:ext cx="9144000" cy="347185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E2D570E1-7507-48C6-A3B7-9B2A9AF8ED87}"/>
              </a:ext>
            </a:extLst>
          </p:cNvPr>
          <p:cNvSpPr/>
          <p:nvPr/>
        </p:nvSpPr>
        <p:spPr>
          <a:xfrm flipH="1">
            <a:off x="2186735" y="1311610"/>
            <a:ext cx="405045" cy="315035"/>
          </a:xfrm>
          <a:prstGeom prst="rightArrow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Titillium Web SemiBold" panose="000007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3E7C1DD5-E7B3-4ABE-ACDF-40D41612EACB}"/>
              </a:ext>
            </a:extLst>
          </p:cNvPr>
          <p:cNvSpPr/>
          <p:nvPr/>
        </p:nvSpPr>
        <p:spPr>
          <a:xfrm flipH="1">
            <a:off x="2186735" y="1671650"/>
            <a:ext cx="405045" cy="315035"/>
          </a:xfrm>
          <a:prstGeom prst="rightArrow">
            <a:avLst/>
          </a:prstGeom>
          <a:solidFill>
            <a:srgbClr val="FF9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Titillium Web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07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185967"/>
      </p:ext>
    </p:extLst>
  </p:cSld>
  <p:clrMapOvr>
    <a:masterClrMapping/>
  </p:clrMapOvr>
  <p:transition spd="slow">
    <p:push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⊢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1281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 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⊣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>
                    <a:alpha val="0"/>
                  </a:srgbClr>
                </a:solidFill>
                <a:effectLst/>
                <a:latin typeface="APL385 Unicode" panose="020B0709000202000203" pitchFamily="49" charset="0"/>
              </a:rPr>
              <a:t>⊢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003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Char"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strike="noStrike" cap="none" normalizeH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6710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med">
        <p159:morph option="byChar"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726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Char"/>
      </p:transition>
    </mc:Choice>
    <mc:Fallback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7227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Char"/>
      </p:transition>
    </mc:Choice>
    <mc:Fallback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4657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2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/>
              <a:t>Execute there on error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errnos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'E'</a:t>
            </a:r>
            <a:r>
              <a:rPr lang="en-GB" dirty="0"/>
              <a:t> code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/>
              <a:t>Cut back and execute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</a:t>
            </a:r>
            <a:r>
              <a:rPr lang="en-GB" sz="2800" dirty="0" err="1">
                <a:solidFill>
                  <a:srgbClr val="000099"/>
                </a:solidFill>
                <a:latin typeface="APL385 Unicode" panose="020B0709000202000203" pitchFamily="49" charset="0"/>
              </a:rPr>
              <a:t>TRAP</a:t>
            </a:r>
            <a:r>
              <a:rPr lang="en-GB" sz="2800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GB" dirty="0" err="1"/>
              <a:t>errnos</a:t>
            </a:r>
            <a:r>
              <a:rPr lang="en-GB" dirty="0"/>
              <a:t> </a:t>
            </a:r>
            <a:r>
              <a:rPr lang="en-GB" sz="2800" dirty="0">
                <a:solidFill>
                  <a:srgbClr val="494949"/>
                </a:solidFill>
                <a:latin typeface="APL385 Unicode" panose="020B0709000202000203" pitchFamily="49" charset="0"/>
              </a:rPr>
              <a:t>'C'</a:t>
            </a:r>
            <a:r>
              <a:rPr lang="en-GB" dirty="0"/>
              <a:t> code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4394200" algn="l"/>
                <a:tab pos="5314950" algn="r"/>
                <a:tab pos="8229600" algn="r"/>
              </a:tabLst>
            </a:pPr>
            <a:r>
              <a:rPr lang="en-GB" dirty="0" err="1"/>
              <a:t>Ext'd</a:t>
            </a:r>
            <a:r>
              <a:rPr lang="en-GB" dirty="0"/>
              <a:t> Diagnostic Message	</a:t>
            </a:r>
            <a:r>
              <a:rPr lang="en-GB" sz="2800" dirty="0">
                <a:solidFill>
                  <a:srgbClr val="000099"/>
                </a:solidFill>
                <a:latin typeface="APL385 Unicode" panose="020B0709000202000203" pitchFamily="49" charset="0"/>
              </a:rPr>
              <a:t>⎕DMX</a:t>
            </a:r>
            <a:endParaRPr lang="en-GB" dirty="0">
              <a:solidFill>
                <a:srgbClr val="000099"/>
              </a:solidFill>
              <a:latin typeface="APL385 Unicode" panose="020B0709000202000203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Construct error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dmx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30730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6652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lv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got</a:t>
            </a:r>
            <a:r>
              <a:rPr lang="en-US" altLang="en-US" sz="2400" dirty="0" err="1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⊢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F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16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Char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lv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got</a:t>
            </a:r>
            <a:r>
              <a:rPr lang="en-US" altLang="en-US" sz="2400" dirty="0" err="1">
                <a:solidFill>
                  <a:srgbClr val="000000">
                    <a:alpha val="0"/>
                  </a:srgbClr>
                </a:solidFill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⊢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F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0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486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lv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got</a:t>
            </a:r>
            <a:r>
              <a:rPr lang="en-US" altLang="en-US" sz="2400" dirty="0" err="1">
                <a:solidFill>
                  <a:srgbClr val="000000">
                    <a:alpha val="0"/>
                  </a:srgbClr>
                </a:solidFill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⊢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F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</a:t>
            </a:r>
            <a:r>
              <a:rPr lang="en-US" altLang="en-US" sz="2400" dirty="0">
                <a:solidFill>
                  <a:srgbClr val="0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'I</a:t>
            </a:r>
            <a:r>
              <a:rPr lang="en-US" altLang="en-US" sz="2400" dirty="0">
                <a:solidFill>
                  <a:srgbClr val="000000">
                    <a:alpha val="0"/>
                  </a:srgbClr>
                </a:solidFill>
                <a:highlight>
                  <a:srgbClr val="FFFFFF"/>
                </a:highlight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⊢</a:t>
            </a:r>
            <a:r>
              <a:rPr lang="en-US" altLang="en-US" sz="2400" dirty="0">
                <a:solidFill>
                  <a:srgbClr val="0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0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24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433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250">
        <p159:morph option="byChar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523947" cy="3420380"/>
          </a:xfrm>
        </p:spPr>
        <p:txBody>
          <a:bodyPr numCol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1000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'got to'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7F8080"/>
                </a:solidFill>
                <a:effectLst/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∇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     </a:t>
            </a:r>
            <a:r>
              <a:rPr lang="en-US" altLang="en-US" sz="2400" dirty="0">
                <a:solidFill>
                  <a:srgbClr val="008080"/>
                </a:solidFill>
                <a:latin typeface="APL385 Unicode" panose="020B0709000202000203" pitchFamily="49" charset="0"/>
              </a:rPr>
              <a:t>'I</a:t>
            </a:r>
            <a:r>
              <a:rPr lang="en-US" altLang="en-US" sz="2400" dirty="0">
                <a:solidFill>
                  <a:srgbClr val="000000">
                    <a:alpha val="0"/>
                  </a:srgbClr>
                </a:solidFill>
                <a:uFill>
                  <a:solidFill>
                    <a:srgbClr val="FF0000"/>
                  </a:solidFill>
                </a:uFill>
                <a:latin typeface="APL385 Unicode" panose="020B0709000202000203" pitchFamily="49" charset="0"/>
              </a:rPr>
              <a:t>⊢</a:t>
            </a:r>
            <a:r>
              <a:rPr lang="en-US" altLang="en-US" sz="2400" dirty="0">
                <a:solidFill>
                  <a:srgbClr val="008080"/>
                </a:solidFill>
                <a:latin typeface="APL385 Unicode" panose="020B0709000202000203" pitchFamily="49" charset="0"/>
              </a:rPr>
              <a:t>'</a:t>
            </a:r>
            <a:r>
              <a:rPr lang="en-US" altLang="en-US" sz="24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F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0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2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3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4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5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6</a:t>
            </a:r>
          </a:p>
          <a:p>
            <a:pPr marL="0" indent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I got to 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(blank)">
            <a:extLst>
              <a:ext uri="{FF2B5EF4-FFF2-40B4-BE49-F238E27FC236}">
                <a16:creationId xmlns:a16="http://schemas.microsoft.com/office/drawing/2014/main" id="{8D575CBE-1D51-4D5A-A4D7-CB7A92EAFB4E}"/>
              </a:ext>
            </a:extLst>
          </p:cNvPr>
          <p:cNvSpPr/>
          <p:nvPr/>
        </p:nvSpPr>
        <p:spPr>
          <a:xfrm>
            <a:off x="1736685" y="2917869"/>
            <a:ext cx="2520280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▸Interrupt</a:t>
            </a:r>
          </a:p>
        </p:txBody>
      </p:sp>
      <p:sp>
        <p:nvSpPr>
          <p:cNvPr id="10" name="Action">
            <a:extLst>
              <a:ext uri="{FF2B5EF4-FFF2-40B4-BE49-F238E27FC236}">
                <a16:creationId xmlns:a16="http://schemas.microsoft.com/office/drawing/2014/main" id="{3A19974E-CDF3-4075-BAF2-E8A1CCB0A6D6}"/>
              </a:ext>
            </a:extLst>
          </p:cNvPr>
          <p:cNvSpPr/>
          <p:nvPr/>
        </p:nvSpPr>
        <p:spPr>
          <a:xfrm>
            <a:off x="1736685" y="2917869"/>
            <a:ext cx="2520280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Action</a:t>
            </a:r>
            <a:r>
              <a:rPr lang="en-GB" sz="2400" dirty="0">
                <a:solidFill>
                  <a:schemeClr val="bg1"/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▸Interrupt</a:t>
            </a:r>
          </a:p>
        </p:txBody>
      </p:sp>
      <p:sp>
        <p:nvSpPr>
          <p:cNvPr id="11" name="Action&gt;">
            <a:extLst>
              <a:ext uri="{FF2B5EF4-FFF2-40B4-BE49-F238E27FC236}">
                <a16:creationId xmlns:a16="http://schemas.microsoft.com/office/drawing/2014/main" id="{8CC17C8F-3E6F-44D1-A7D6-3CFBF5887E62}"/>
              </a:ext>
            </a:extLst>
          </p:cNvPr>
          <p:cNvSpPr/>
          <p:nvPr/>
        </p:nvSpPr>
        <p:spPr>
          <a:xfrm>
            <a:off x="1736685" y="2917869"/>
            <a:ext cx="2520280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Action▸</a:t>
            </a:r>
            <a:r>
              <a:rPr lang="en-GB" sz="2400" dirty="0">
                <a:solidFill>
                  <a:schemeClr val="bg1"/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Interrupt</a:t>
            </a:r>
          </a:p>
        </p:txBody>
      </p:sp>
      <p:sp>
        <p:nvSpPr>
          <p:cNvPr id="9" name="Action&gt;Interrupt">
            <a:extLst>
              <a:ext uri="{FF2B5EF4-FFF2-40B4-BE49-F238E27FC236}">
                <a16:creationId xmlns:a16="http://schemas.microsoft.com/office/drawing/2014/main" id="{29AC6934-B484-46BD-9965-FF6A7B4F5744}"/>
              </a:ext>
            </a:extLst>
          </p:cNvPr>
          <p:cNvSpPr/>
          <p:nvPr/>
        </p:nvSpPr>
        <p:spPr>
          <a:xfrm>
            <a:off x="1736685" y="2917869"/>
            <a:ext cx="2520280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Action▸Interrupt</a:t>
            </a:r>
          </a:p>
        </p:txBody>
      </p:sp>
      <p:sp>
        <p:nvSpPr>
          <p:cNvPr id="2" name="Action Button: Sound 1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2C2CD69F-7F17-4DE4-B780-9248B6A38986}"/>
              </a:ext>
            </a:extLst>
          </p:cNvPr>
          <p:cNvSpPr/>
          <p:nvPr/>
        </p:nvSpPr>
        <p:spPr>
          <a:xfrm>
            <a:off x="7002270" y="5362060"/>
            <a:ext cx="450050" cy="41521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24A3189D-E14F-4685-BE2F-78A910E63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46975" y="3139368"/>
            <a:ext cx="1440000" cy="1440000"/>
          </a:xfrm>
          <a:prstGeom prst="rect">
            <a:avLst/>
          </a:prstGeom>
          <a:scene3d>
            <a:camera prst="orthographicFront">
              <a:rot lat="0" lon="0" rev="21552000"/>
            </a:camera>
            <a:lightRig rig="threePt" dir="t"/>
          </a:scene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B745D49F-5CA8-490E-9358-7E7CA1350CDA}"/>
              </a:ext>
            </a:extLst>
          </p:cNvPr>
          <p:cNvSpPr/>
          <p:nvPr/>
        </p:nvSpPr>
        <p:spPr>
          <a:xfrm>
            <a:off x="4382975" y="3175368"/>
            <a:ext cx="1368000" cy="1368000"/>
          </a:xfrm>
          <a:prstGeom prst="ellipse">
            <a:avLst/>
          </a:prstGeom>
          <a:noFill/>
          <a:ln w="28575">
            <a:solidFill>
              <a:srgbClr val="7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2B22B47-3D66-4749-BE29-1AF404B08295}"/>
              </a:ext>
            </a:extLst>
          </p:cNvPr>
          <p:cNvCxnSpPr>
            <a:cxnSpLocks/>
          </p:cNvCxnSpPr>
          <p:nvPr/>
        </p:nvCxnSpPr>
        <p:spPr>
          <a:xfrm flipH="1" flipV="1">
            <a:off x="5066975" y="3319368"/>
            <a:ext cx="1" cy="1080000"/>
          </a:xfrm>
          <a:prstGeom prst="line">
            <a:avLst/>
          </a:prstGeom>
          <a:ln w="57150" cap="rnd">
            <a:gradFill>
              <a:gsLst>
                <a:gs pos="50000">
                  <a:srgbClr val="E46C0A">
                    <a:alpha val="0"/>
                  </a:srgbClr>
                </a:gs>
                <a:gs pos="50000">
                  <a:schemeClr val="tx1"/>
                </a:gs>
              </a:gsLst>
              <a:lin ang="5400000" scaled="1"/>
            </a:gradFill>
            <a:miter lim="800000"/>
            <a:head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07A8A5E0-54C5-48E8-938F-8566EB8EDC14}"/>
              </a:ext>
            </a:extLst>
          </p:cNvPr>
          <p:cNvSpPr/>
          <p:nvPr/>
        </p:nvSpPr>
        <p:spPr>
          <a:xfrm>
            <a:off x="5021970" y="3814363"/>
            <a:ext cx="90010" cy="900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86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6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1" grpId="0" animBg="1"/>
      <p:bldP spid="9" grpId="0" animBg="1"/>
      <p:bldP spid="2" grpId="0" animBg="1"/>
      <p:bldP spid="18" grpId="0" animBg="1"/>
      <p:bldP spid="2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Drill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17×27?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459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Drill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    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'17×27?'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⍞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≡⍕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27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7D736E46-7303-40EC-A538-C00831E9B094}"/>
              </a:ext>
            </a:extLst>
          </p:cNvPr>
          <p:cNvSpPr txBox="1">
            <a:spLocks/>
          </p:cNvSpPr>
          <p:nvPr/>
        </p:nvSpPr>
        <p:spPr>
          <a:xfrm>
            <a:off x="296525" y="792702"/>
            <a:ext cx="8363272" cy="594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Special events: interrupts</a:t>
            </a:r>
            <a:endParaRPr lang="en-GB" dirty="0"/>
          </a:p>
        </p:txBody>
      </p:sp>
      <p:sp>
        <p:nvSpPr>
          <p:cNvPr id="11" name="Action Button: Sound 10">
            <a:hlinkClick r:id="" action="ppaction://noaction" highlightClick="1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D90DFC1-BAF4-4BE1-BFCF-4D59A58960BC}"/>
              </a:ext>
            </a:extLst>
          </p:cNvPr>
          <p:cNvSpPr/>
          <p:nvPr/>
        </p:nvSpPr>
        <p:spPr>
          <a:xfrm>
            <a:off x="2402759" y="5227045"/>
            <a:ext cx="450050" cy="41521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iterate type="lt">
                                    <p:tmAbs val="75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1"/>
                            </p:stCondLst>
                            <p:childTnLst>
                              <p:par>
                                <p:cTn id="15" presetID="26" presetClass="emph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751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APL385 Unicode" panose="020B0709000202000203" pitchFamily="49" charset="0"/>
              </a:rPr>
              <a:t>      Drill </a:t>
            </a:r>
            <a:r>
              <a:rPr lang="en-US" altLang="en-US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17×27?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459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Drill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    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'17×27?'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⎕RTL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⍞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≡⍕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27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1815D934-A9D8-4615-9E3A-1FEE2DC7CD46}"/>
              </a:ext>
            </a:extLst>
          </p:cNvPr>
          <p:cNvSpPr txBox="1">
            <a:spLocks/>
          </p:cNvSpPr>
          <p:nvPr/>
        </p:nvSpPr>
        <p:spPr>
          <a:xfrm>
            <a:off x="296525" y="792702"/>
            <a:ext cx="8363272" cy="594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Special events: interrupts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639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250">
        <p159:morph option="byChar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APL385 Unicode" panose="020B0709000202000203" pitchFamily="49" charset="0"/>
              </a:rPr>
              <a:t>      Drill </a:t>
            </a:r>
            <a:r>
              <a:rPr lang="en-US" altLang="en-US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17×27?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459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Drill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    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'17×27?'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1006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'Too slow!'</a:t>
            </a:r>
            <a:endParaRPr lang="en-US" altLang="en-US" sz="2400" dirty="0">
              <a:solidFill>
                <a:srgbClr val="000000"/>
              </a:solidFill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⎕RTL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⍞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≡⍕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27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4E5A80E-97A6-41EB-A487-06BF5FFE714F}"/>
              </a:ext>
            </a:extLst>
          </p:cNvPr>
          <p:cNvSpPr txBox="1">
            <a:spLocks/>
          </p:cNvSpPr>
          <p:nvPr/>
        </p:nvSpPr>
        <p:spPr>
          <a:xfrm>
            <a:off x="296525" y="792702"/>
            <a:ext cx="8363272" cy="594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Special events: interrupts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9597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solidFill>
                  <a:srgbClr val="000000"/>
                </a:solidFill>
                <a:latin typeface="APL385 Unicode" panose="020B0709000202000203" pitchFamily="49" charset="0"/>
              </a:rPr>
              <a:t>      Drill </a:t>
            </a:r>
            <a:r>
              <a:rPr lang="en-US" altLang="en-US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17×27?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459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1</a:t>
            </a:r>
            <a:endParaRPr lang="en-US" altLang="en-US" sz="2400" dirty="0"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Drill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17×23?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400" dirty="0">
                <a:latin typeface="APL385 Unicode" panose="020B0709000202000203" pitchFamily="49" charset="0"/>
              </a:rPr>
              <a:t>Too slow!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Drill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    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'17×27?'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   1006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'Too slow!'</a:t>
            </a:r>
            <a:endParaRPr lang="en-US" altLang="en-US" sz="24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⎕RTL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⋄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PL385 Unicode" panose="020B0709000202000203" pitchFamily="49" charset="0"/>
              </a:rPr>
              <a:t>⍞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≡⍕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17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×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27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167496E-D301-439E-981B-0D624BF9AACE}"/>
              </a:ext>
            </a:extLst>
          </p:cNvPr>
          <p:cNvSpPr txBox="1">
            <a:spLocks/>
          </p:cNvSpPr>
          <p:nvPr/>
        </p:nvSpPr>
        <p:spPr>
          <a:xfrm>
            <a:off x="296525" y="792702"/>
            <a:ext cx="8363272" cy="594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/>
              <a:t>Special events: interrupts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BA88CCB-7430-42A3-96AF-A07FFE886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41990" y="3139368"/>
            <a:ext cx="1440000" cy="1440000"/>
          </a:xfrm>
          <a:prstGeom prst="rect">
            <a:avLst/>
          </a:prstGeom>
          <a:scene3d>
            <a:camera prst="orthographicFront">
              <a:rot lat="0" lon="0" rev="21552000"/>
            </a:camera>
            <a:lightRig rig="threePt" dir="t"/>
          </a:scene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78EC114-FE82-44B5-9E13-2E23DD135D28}"/>
              </a:ext>
            </a:extLst>
          </p:cNvPr>
          <p:cNvSpPr/>
          <p:nvPr/>
        </p:nvSpPr>
        <p:spPr>
          <a:xfrm>
            <a:off x="3077990" y="3175368"/>
            <a:ext cx="1368000" cy="1368000"/>
          </a:xfrm>
          <a:prstGeom prst="ellipse">
            <a:avLst/>
          </a:prstGeom>
          <a:noFill/>
          <a:ln w="28575">
            <a:solidFill>
              <a:srgbClr val="7F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985EFC-979F-4C4C-BA9E-6287DFB30A13}"/>
              </a:ext>
            </a:extLst>
          </p:cNvPr>
          <p:cNvCxnSpPr>
            <a:cxnSpLocks/>
          </p:cNvCxnSpPr>
          <p:nvPr/>
        </p:nvCxnSpPr>
        <p:spPr>
          <a:xfrm flipH="1" flipV="1">
            <a:off x="3761990" y="3319368"/>
            <a:ext cx="1" cy="1080000"/>
          </a:xfrm>
          <a:prstGeom prst="line">
            <a:avLst/>
          </a:prstGeom>
          <a:ln w="57150" cap="rnd">
            <a:gradFill>
              <a:gsLst>
                <a:gs pos="50000">
                  <a:srgbClr val="E46C0A">
                    <a:alpha val="0"/>
                  </a:srgbClr>
                </a:gs>
                <a:gs pos="50000">
                  <a:schemeClr val="tx1"/>
                </a:gs>
              </a:gsLst>
              <a:lin ang="5400000" scaled="1"/>
            </a:gradFill>
            <a:miter lim="800000"/>
            <a:headEnd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30D92B01-7F3A-495F-865F-F92ECB57A356}"/>
              </a:ext>
            </a:extLst>
          </p:cNvPr>
          <p:cNvSpPr/>
          <p:nvPr/>
        </p:nvSpPr>
        <p:spPr>
          <a:xfrm>
            <a:off x="3716985" y="3814363"/>
            <a:ext cx="90010" cy="9001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9FEE6801-034C-43A0-B376-4277EA2BC893}"/>
              </a:ext>
            </a:extLst>
          </p:cNvPr>
          <p:cNvSpPr/>
          <p:nvPr/>
        </p:nvSpPr>
        <p:spPr>
          <a:xfrm>
            <a:off x="4064054" y="3085855"/>
            <a:ext cx="155050" cy="133662"/>
          </a:xfrm>
          <a:prstGeom prst="triangle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Action Button: Sound 72">
            <a:hlinkClick r:id="" action="ppaction://noaction" highlightClick="1">
              <a:snd r:embed="rId6" name="applause.wav"/>
            </a:hlinkClick>
            <a:extLst>
              <a:ext uri="{FF2B5EF4-FFF2-40B4-BE49-F238E27FC236}">
                <a16:creationId xmlns:a16="http://schemas.microsoft.com/office/drawing/2014/main" id="{82117861-292C-4D34-9DC5-E0653C87FB67}"/>
              </a:ext>
            </a:extLst>
          </p:cNvPr>
          <p:cNvSpPr/>
          <p:nvPr/>
        </p:nvSpPr>
        <p:spPr>
          <a:xfrm>
            <a:off x="7002270" y="5362060"/>
            <a:ext cx="450050" cy="41521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7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7" dur="6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Navigation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Navigation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6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Navigation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6" presetClass="emph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Navigation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Navigation 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2" grpId="0" animBg="1"/>
      <p:bldP spid="73" grpId="0" animBg="1"/>
      <p:bldP spid="73" grpId="1" animBg="1"/>
      <p:bldP spid="73" grpId="2" animBg="1"/>
      <p:bldP spid="73" grpId="3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Errors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GB" sz="2400" dirty="0"/>
              <a:t> is in range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</a:t>
            </a:r>
            <a:r>
              <a:rPr lang="en-GB" sz="2400" dirty="0"/>
              <a:t>…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999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Catch all with </a:t>
            </a:r>
            <a:r>
              <a:rPr lang="en-GB" sz="24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GB" sz="2400" dirty="0">
                <a:latin typeface="APL385 Unicode" panose="020B0709000202000203" pitchFamily="49" charset="0"/>
              </a:rPr>
              <a:t>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Exceptions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 SemiBold" panose="00000700000000000000" pitchFamily="2" charset="0"/>
                <a:ea typeface="+mn-ea"/>
                <a:cs typeface="+mn-cs"/>
              </a:rPr>
              <a:t>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90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Interrupts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GB" sz="2400" dirty="0"/>
              <a:t> is in range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1001</a:t>
            </a:r>
            <a:r>
              <a:rPr lang="en-GB" sz="2400" dirty="0"/>
              <a:t>…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Catch all with </a:t>
            </a:r>
            <a:r>
              <a:rPr lang="en-GB" sz="2400" dirty="0">
                <a:solidFill>
                  <a:srgbClr val="800000"/>
                </a:solidFill>
                <a:latin typeface="APL385 Unicode" panose="020B0709000202000203" pitchFamily="49" charset="0"/>
              </a:rPr>
              <a:t>:Trap </a:t>
            </a:r>
            <a:r>
              <a:rPr lang="en-GB" sz="2400" dirty="0">
                <a:solidFill>
                  <a:srgbClr val="808080"/>
                </a:solidFill>
                <a:latin typeface="APL385 Unicode" panose="020B0709000202000203" pitchFamily="49" charset="0"/>
              </a:rPr>
              <a:t>1000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</a:t>
            </a:r>
          </a:p>
        </p:txBody>
      </p:sp>
    </p:spTree>
    <p:extLst>
      <p:ext uri="{BB962C8B-B14F-4D97-AF65-F5344CB8AC3E}">
        <p14:creationId xmlns:p14="http://schemas.microsoft.com/office/powerpoint/2010/main" val="69617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3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4653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Signal an error:	</a:t>
            </a:r>
            <a:r>
              <a:rPr lang="en-GB" sz="2800" dirty="0">
                <a:solidFill>
                  <a:srgbClr val="000066"/>
                </a:solidFill>
                <a:latin typeface="APL385 Unicode" panose="020B0709000202000203" pitchFamily="49" charset="0"/>
              </a:rPr>
              <a:t>⎕SIGNAL</a:t>
            </a:r>
            <a:r>
              <a:rPr lang="en-GB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GB" dirty="0" err="1"/>
              <a:t>errno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Signal a custom error:	</a:t>
            </a:r>
            <a:r>
              <a:rPr lang="en-GB" dirty="0">
                <a:solidFill>
                  <a:srgbClr val="000066"/>
                </a:solidFill>
                <a:latin typeface="APL385 Unicode" panose="020B0709000202000203" pitchFamily="49" charset="0"/>
              </a:rPr>
              <a:t>⎕</a:t>
            </a:r>
            <a:r>
              <a:rPr lang="en-GB" dirty="0" err="1">
                <a:solidFill>
                  <a:srgbClr val="000066"/>
                </a:solidFill>
                <a:latin typeface="APL385 Unicode" panose="020B0709000202000203" pitchFamily="49" charset="0"/>
              </a:rPr>
              <a:t>SIGNAL</a:t>
            </a:r>
            <a:r>
              <a:rPr lang="en-GB" dirty="0" err="1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GB" dirty="0" err="1"/>
              <a:t>name-value</a:t>
            </a:r>
            <a:r>
              <a:rPr lang="en-GB" dirty="0"/>
              <a:t> pairs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Assert:	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aplcart.info?q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=assert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 err="1"/>
              <a:t>Resignal</a:t>
            </a:r>
            <a:r>
              <a:rPr lang="en-GB" dirty="0"/>
              <a:t>:	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aplcart.info?q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=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Titillium Web SemiBold" panose="020B0604020202020204" charset="0"/>
                <a:cs typeface="MV Boli" panose="02000500030200090000" pitchFamily="2" charset="0"/>
              </a:rPr>
              <a:t>resignal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tillium Web SemiBold" panose="020B0604020202020204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264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Titillium Web" panose="00000500000000000000" pitchFamily="2" charset="0"/>
              </a:rPr>
              <a:t>Exceptions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42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⎕EN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 SemiBold" panose="00000700000000000000" pitchFamily="2" charset="0"/>
                <a:ea typeface="+mn-ea"/>
                <a:cs typeface="+mn-cs"/>
              </a:rPr>
              <a:t> is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90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b="1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2400" dirty="0">
              <a:solidFill>
                <a:srgbClr val="808080"/>
              </a:solidFill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</p:spTree>
    <p:extLst>
      <p:ext uri="{BB962C8B-B14F-4D97-AF65-F5344CB8AC3E}">
        <p14:creationId xmlns:p14="http://schemas.microsoft.com/office/powerpoint/2010/main" val="3645630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9520BAF2-1944-4DC5-9FBD-2A3A5D90384E}"/>
              </a:ext>
            </a:extLst>
          </p:cNvPr>
          <p:cNvSpPr/>
          <p:nvPr/>
        </p:nvSpPr>
        <p:spPr>
          <a:xfrm>
            <a:off x="7076472" y="630711"/>
            <a:ext cx="1755195" cy="1035115"/>
          </a:xfrm>
          <a:prstGeom prst="irregularSeal1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0⎕DT⊂</a:t>
            </a:r>
          </a:p>
        </p:txBody>
      </p:sp>
    </p:spTree>
    <p:extLst>
      <p:ext uri="{BB962C8B-B14F-4D97-AF65-F5344CB8AC3E}">
        <p14:creationId xmlns:p14="http://schemas.microsoft.com/office/powerpoint/2010/main" val="46230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¯1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⎕DT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⊂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9520BAF2-1944-4DC5-9FBD-2A3A5D90384E}"/>
              </a:ext>
            </a:extLst>
          </p:cNvPr>
          <p:cNvSpPr/>
          <p:nvPr/>
        </p:nvSpPr>
        <p:spPr>
          <a:xfrm>
            <a:off x="7076472" y="630711"/>
            <a:ext cx="1755195" cy="1035115"/>
          </a:xfrm>
          <a:prstGeom prst="irregularSeal1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0" bIns="0" rtlCol="0" anchor="ctr"/>
          <a:lstStyle/>
          <a:p>
            <a:pPr algn="ctr">
              <a:lnSpc>
                <a:spcPct val="80000"/>
              </a:lnSpc>
            </a:pPr>
            <a:r>
              <a:rPr lang="en-GB" sz="2400" dirty="0">
                <a:solidFill>
                  <a:srgbClr val="FF9421"/>
                </a:solidFill>
                <a:latin typeface="APL385 Unicode" panose="020B0709000202000203" pitchFamily="49" charset="0"/>
                <a:cs typeface="MV Boli" panose="02000500030200090000" pitchFamily="2" charset="0"/>
              </a:rPr>
              <a:t>0⎕DT⊂</a:t>
            </a:r>
          </a:p>
        </p:txBody>
      </p:sp>
    </p:spTree>
    <p:extLst>
      <p:ext uri="{BB962C8B-B14F-4D97-AF65-F5344CB8AC3E}">
        <p14:creationId xmlns:p14="http://schemas.microsoft.com/office/powerpoint/2010/main" val="42227282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'Valid'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¯1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⊂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</p:spTree>
    <p:extLst>
      <p:ext uri="{BB962C8B-B14F-4D97-AF65-F5344CB8AC3E}">
        <p14:creationId xmlns:p14="http://schemas.microsoft.com/office/powerpoint/2010/main" val="22253580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::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DMX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Message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'Valid'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¯1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⊂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</p:spTree>
    <p:extLst>
      <p:ext uri="{BB962C8B-B14F-4D97-AF65-F5344CB8AC3E}">
        <p14:creationId xmlns:p14="http://schemas.microsoft.com/office/powerpoint/2010/main" val="21121772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Char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2020 2 29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Valid</a:t>
            </a: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2021 2 29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Invalid date-time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DMX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Message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008080"/>
                </a:solidFill>
                <a:latin typeface="APL385 Unicode" panose="020B0709000202000203" pitchFamily="49" charset="0"/>
              </a:rPr>
              <a:t>'Valid'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⊣</a:t>
            </a:r>
            <a:r>
              <a:rPr lang="en-US" altLang="en-US" sz="1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¯1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⎕DT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⊂</a:t>
            </a:r>
            <a:r>
              <a:rPr lang="en-US" altLang="en-US" sz="1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624E61-007E-4248-923E-7D521BE0C65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id="{7EF9C642-38CC-4498-90D4-AC816ABF6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7397" y="591530"/>
            <a:ext cx="17430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42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4158462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2020 2 29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Valid</a:t>
            </a:r>
          </a:p>
          <a:p>
            <a:pPr marL="0" indent="0">
              <a:spcBef>
                <a:spcPts val="0"/>
              </a:spcBef>
              <a:buNone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06845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</a:t>
            </a:r>
            <a:r>
              <a:rPr lang="en-US" alt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USING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←</a:t>
            </a:r>
            <a:r>
              <a:rPr lang="en-US" altLang="en-US" sz="2000" dirty="0" err="1">
                <a:solidFill>
                  <a:srgbClr val="008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'System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'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DMX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Message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'Valid'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</a:t>
            </a:r>
            <a:r>
              <a:rPr kumimoji="0" lang="en-US" altLang="en-US" sz="1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¯1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⊂</a:t>
            </a:r>
            <a:r>
              <a:rPr kumimoji="0" lang="en-US" altLang="en-US" sz="1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9C171379-7A77-46B7-8686-95345394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7397" y="591530"/>
            <a:ext cx="17430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96392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11288"/>
            <a:ext cx="4833537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2020 2 29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Valid</a:t>
            </a: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2021 2 29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A .NET exception has occurred. Check ⎕EXCE</a:t>
            </a:r>
            <a:r>
              <a:rPr lang="en-GB" sz="100" kern="1200" spc="-10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 </a:t>
            </a:r>
            <a:r>
              <a:rPr lang="en-GB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PTION for details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8" y="1411288"/>
            <a:ext cx="4364142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USING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US" altLang="en-US" sz="20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'System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DMX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Message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'Valid'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⊣</a:t>
            </a:r>
            <a:r>
              <a:rPr kumimoji="0" lang="en-US" altLang="en-US" sz="100" b="0" i="0" u="none" strike="noStrike" cap="none" spc="-100" normalizeH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⎕NEW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highlight>
                  <a:srgbClr val="FFFFFF"/>
                </a:highlight>
                <a:latin typeface="APL385 Unicode" panose="020B0709000202000203" pitchFamily="49" charset="0"/>
              </a:rPr>
              <a:t>DateTime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 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pic>
        <p:nvPicPr>
          <p:cNvPr id="7" name="Content Placeholder 2">
            <a:extLst>
              <a:ext uri="{FF2B5EF4-FFF2-40B4-BE49-F238E27FC236}">
                <a16:creationId xmlns:a16="http://schemas.microsoft.com/office/drawing/2014/main" id="{9C171379-7A77-46B7-8686-95345394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7397" y="591530"/>
            <a:ext cx="17430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889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15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2F0217-96EF-4F60-AFA9-42699723A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1288"/>
            <a:ext cx="5193578" cy="318333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sz="2000" dirty="0">
              <a:solidFill>
                <a:srgbClr val="000000"/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2020 2 29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Valid</a:t>
            </a:r>
          </a:p>
          <a:p>
            <a:pPr marL="0" indent="0">
              <a:spcBef>
                <a:spcPts val="0"/>
              </a:spcBef>
              <a:buNone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      Check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2021 2 29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Year, Month, and Day parameters describe an un-representable </a:t>
            </a:r>
            <a:r>
              <a:rPr lang="en-GB" sz="2000" kern="1200" spc="0" noProof="0" dirty="0" err="1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DateTime</a:t>
            </a:r>
            <a:r>
              <a:rPr lang="en-GB" sz="2000" kern="1200" spc="0" noProof="0" dirty="0">
                <a:uLnTx/>
                <a:uFillTx/>
                <a:latin typeface="APL385 Unicode" panose="020B0709000202000203" pitchFamily="49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PL385 Unicode" panose="020B0709000202000203" pitchFamily="49" charset="0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688D1E-35F9-4034-9410-37FC524FC96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8347" y="1411288"/>
            <a:ext cx="4319137" cy="3183335"/>
          </a:xfr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Check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←{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7F8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2000" dirty="0" err="1">
                <a:solidFill>
                  <a:srgbClr val="7F8080"/>
                </a:solidFill>
                <a:latin typeface="APL385 Unicode" panose="020B0709000202000203" pitchFamily="49" charset="0"/>
              </a:rPr>
              <a:t>USING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US" altLang="en-US" sz="2000" dirty="0" err="1">
                <a:solidFill>
                  <a:srgbClr val="008080"/>
                </a:solidFill>
                <a:latin typeface="APL385 Unicode" panose="020B0709000202000203" pitchFamily="49" charset="0"/>
              </a:rPr>
              <a:t>'System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8080"/>
                </a:solidFill>
                <a:effectLst/>
                <a:latin typeface="APL385 Unicode" panose="020B0709000202000203" pitchFamily="49" charset="0"/>
              </a:rPr>
              <a:t>'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APL385 Unicode" panose="020B0709000202000203" pitchFamily="49" charset="0"/>
              </a:rPr>
              <a:t>::</a:t>
            </a:r>
            <a:r>
              <a:rPr lang="en-US" altLang="en-US" sz="2000" dirty="0">
                <a:solidFill>
                  <a:srgbClr val="000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⎕</a:t>
            </a:r>
            <a:r>
              <a:rPr lang="en-US" altLang="en-US" sz="2000" dirty="0" err="1">
                <a:solidFill>
                  <a:srgbClr val="000080"/>
                </a:solidFill>
                <a:highlight>
                  <a:srgbClr val="FFFFFF"/>
                </a:highlight>
                <a:latin typeface="APL385 Unicode" panose="020B0709000202000203" pitchFamily="49" charset="0"/>
              </a:rPr>
              <a:t>EXCEPTION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Message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</a:t>
            </a:r>
            <a:r>
              <a:rPr lang="en-US" altLang="en-US" sz="2000" dirty="0">
                <a:solidFill>
                  <a:srgbClr val="008080"/>
                </a:solidFill>
                <a:latin typeface="APL385 Unicode" panose="020B0709000202000203" pitchFamily="49" charset="0"/>
              </a:rPr>
              <a:t>'Valid'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⊣</a:t>
            </a:r>
            <a:r>
              <a:rPr lang="en-US" altLang="en-US" sz="100" spc="-100" dirty="0">
                <a:solidFill>
                  <a:srgbClr val="0000FF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⎕NEW 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DateTime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 ⍵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}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L385 Unicode" panose="020B0709000202000203" pitchFamily="49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1397E22-B4CE-4320-9292-EB3034E909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4F4084-C295-4F60-85B5-D00162D5EE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9675" y="815975"/>
            <a:ext cx="8363272" cy="595313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E09E77EB-BDA5-4E9B-A13B-1C72D30F1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7397" y="591530"/>
            <a:ext cx="1743075" cy="704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6380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5" y="816555"/>
            <a:ext cx="8363272" cy="594066"/>
          </a:xfrm>
        </p:spPr>
        <p:txBody>
          <a:bodyPr/>
          <a:lstStyle/>
          <a:p>
            <a:r>
              <a:rPr lang="en-GB" dirty="0"/>
              <a:t>Special events: exceptions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AADA30B5-49F7-42BC-BA76-E0BB14EEF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7397" y="591530"/>
            <a:ext cx="1743075" cy="704850"/>
          </a:xfrm>
          <a:prstGeom prst="rect">
            <a:avLst/>
          </a:prstGeom>
          <a:noFill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200FBE21-049A-4950-9F4D-D2F36029C1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8" y="1446625"/>
            <a:ext cx="926407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      ⎕EXCEPTION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⎕NL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-⍳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ActualValue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Data  Equals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GetBaseException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GetHashCode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GetObjectData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GetType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HResult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HelpLink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InnerException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Message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ParamName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ReferenceEquals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Source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StackTrace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TargetSite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ToString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EXCEPTION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Source</a:t>
            </a:r>
            <a:endParaRPr lang="en-US" altLang="en-US" sz="20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 err="1">
                <a:latin typeface="APL385 Unicode" panose="020B0709000202000203" pitchFamily="49" charset="0"/>
              </a:rPr>
              <a:t>mscorlib</a:t>
            </a:r>
            <a:endParaRPr lang="en-US" altLang="en-US" sz="2000" dirty="0"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EXCEPTION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.</a:t>
            </a:r>
            <a:r>
              <a:rPr lang="en-US" altLang="en-US" sz="2000" dirty="0" err="1">
                <a:solidFill>
                  <a:srgbClr val="808080"/>
                </a:solidFill>
                <a:latin typeface="APL385 Unicode" panose="020B0709000202000203" pitchFamily="49" charset="0"/>
              </a:rPr>
              <a:t>TargetSite</a:t>
            </a:r>
            <a:endParaRPr lang="en-US" altLang="en-US" sz="2000" dirty="0">
              <a:solidFill>
                <a:srgbClr val="808080"/>
              </a:solidFill>
              <a:latin typeface="APL385 Unicode" panose="020B0709000202000203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altLang="en-US" sz="2000" dirty="0">
                <a:latin typeface="APL385 Unicode" panose="020B0709000202000203" pitchFamily="49" charset="0"/>
              </a:rPr>
              <a:t>Int64 DateToTicks(Int32, Int32, Int32)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78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68F7C5-0397-4DB9-8492-32371004F942}"/>
              </a:ext>
            </a:extLst>
          </p:cNvPr>
          <p:cNvSpPr/>
          <p:nvPr/>
        </p:nvSpPr>
        <p:spPr>
          <a:xfrm>
            <a:off x="251520" y="3484471"/>
            <a:ext cx="4995555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dirty="0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5"/>
            <a:ext cx="8363272" cy="346538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Debugging mode:	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debug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  <a:endParaRPr lang="en-GB" sz="2800" dirty="0">
              <a:solidFill>
                <a:srgbClr val="494949"/>
              </a:solidFill>
              <a:latin typeface="APL385 Unicode" panose="020B0709000202000203" pitchFamily="49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86163" algn="l"/>
                <a:tab pos="8229600" algn="r"/>
              </a:tabLst>
            </a:pPr>
            <a:r>
              <a:rPr lang="en-GB" dirty="0"/>
              <a:t>Adjustable trapping:	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∊</a:t>
            </a:r>
            <a:r>
              <a:rPr lang="en-US" altLang="en-US" sz="2800" dirty="0">
                <a:solidFill>
                  <a:srgbClr val="000000"/>
                </a:solidFill>
                <a:latin typeface="APL385 Unicode" panose="020B0709000202000203" pitchFamily="49" charset="0"/>
              </a:rPr>
              <a:t>debug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↓</a:t>
            </a:r>
            <a:r>
              <a:rPr lang="en-US" altLang="en-US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(</a:t>
            </a:r>
            <a:r>
              <a:rPr lang="en-US" altLang="en-US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1 22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)</a:t>
            </a:r>
            <a:endParaRPr lang="en-GB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Collecting info:	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error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⎕DMX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SzPct val="75000"/>
              <a:buNone/>
              <a:tabLst>
                <a:tab pos="1616075" algn="l"/>
              </a:tabLst>
            </a:pPr>
            <a:r>
              <a:rPr lang="en-GB" dirty="0"/>
              <a:t>Be mindful of </a:t>
            </a:r>
            <a:r>
              <a:rPr lang="en-GB" dirty="0" err="1"/>
              <a:t>dfn</a:t>
            </a:r>
            <a:r>
              <a:rPr lang="en-GB" dirty="0"/>
              <a:t> error scopes!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tillium Web SemiBold" panose="020B0604020202020204" charset="0"/>
              <a:cs typeface="MV Boli" panose="0200050003020009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E2E727-944C-4A6B-826C-1AD32FC19D5F}"/>
              </a:ext>
            </a:extLst>
          </p:cNvPr>
          <p:cNvSpPr/>
          <p:nvPr/>
        </p:nvSpPr>
        <p:spPr>
          <a:xfrm>
            <a:off x="6507215" y="816555"/>
            <a:ext cx="1594519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dyalog.tv</a:t>
            </a:r>
          </a:p>
        </p:txBody>
      </p:sp>
    </p:spTree>
    <p:extLst>
      <p:ext uri="{BB962C8B-B14F-4D97-AF65-F5344CB8AC3E}">
        <p14:creationId xmlns:p14="http://schemas.microsoft.com/office/powerpoint/2010/main" val="201674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Resetting System Constants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cleaning up your mess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242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Resetting system constants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0FBE21-049A-4950-9F4D-D2F36029C1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23528" y="1446625"/>
            <a:ext cx="449353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APL385 Unicode" panose="020B0709000202000203" pitchFamily="49" charset="0"/>
              </a:rPr>
              <a:t>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PL385 Unicode" panose="020B0709000202000203" pitchFamily="49" charset="0"/>
              </a:rPr>
              <a:t>÷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PL385 Unicode" panose="020B0709000202000203" pitchFamily="49" charset="0"/>
              </a:rPr>
              <a:t>0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dirty="0">
                <a:latin typeface="APL385 Unicode" panose="020B0709000202000203" pitchFamily="49" charset="0"/>
              </a:rPr>
              <a:t>DOMAIN ERROR: Divide by zero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dirty="0">
                <a:latin typeface="APL385 Unicode" panose="020B0709000202000203" pitchFamily="49" charset="0"/>
              </a:rPr>
              <a:t>      ÷0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GB" altLang="en-US" sz="2000" dirty="0">
                <a:latin typeface="APL385 Unicode" panose="020B0709000202000203" pitchFamily="49" charset="0"/>
              </a:rPr>
              <a:t>      ∧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2000" dirty="0">
                <a:solidFill>
                  <a:srgbClr val="800080"/>
                </a:solidFill>
                <a:latin typeface="APL385 Unicode" panose="020B0709000202000203" pitchFamily="49" charset="0"/>
              </a:rPr>
              <a:t>⎕DMX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ENX</a:t>
            </a:r>
            <a:r>
              <a:rPr lang="en-US" altLang="en-US" sz="2000" dirty="0">
                <a:latin typeface="APL385 Unicode" panose="020B0709000202000203" pitchFamily="49" charset="0"/>
              </a:rPr>
              <a:t> </a:t>
            </a:r>
            <a:endParaRPr lang="en-US" altLang="en-US" sz="44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>
                <a:latin typeface="APL385 Unicode" panose="020B0709000202000203" pitchFamily="49" charset="0"/>
              </a:rPr>
              <a:t>11 1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⎕DMX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⎕EN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,</a:t>
            </a:r>
            <a:r>
              <a:rPr lang="en-US" altLang="en-US" sz="2000" dirty="0">
                <a:solidFill>
                  <a:srgbClr val="800080"/>
                </a:solidFill>
                <a:latin typeface="APL385 Unicode" panose="020B0709000202000203" pitchFamily="49" charset="0"/>
              </a:rPr>
              <a:t>⎕DMX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.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ENX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0 0</a:t>
            </a:r>
          </a:p>
        </p:txBody>
      </p:sp>
    </p:spTree>
    <p:extLst>
      <p:ext uri="{BB962C8B-B14F-4D97-AF65-F5344CB8AC3E}">
        <p14:creationId xmlns:p14="http://schemas.microsoft.com/office/powerpoint/2010/main" val="276803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Poll: Event Message to Number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how would you like this to work?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490887-8DED-40A7-8558-43C2C8CBA1DA}"/>
              </a:ext>
            </a:extLst>
          </p:cNvPr>
          <p:cNvGrpSpPr/>
          <p:nvPr/>
        </p:nvGrpSpPr>
        <p:grpSpPr>
          <a:xfrm rot="2178616">
            <a:off x="3797991" y="3351799"/>
            <a:ext cx="1466324" cy="1581146"/>
            <a:chOff x="3797991" y="3351799"/>
            <a:chExt cx="1466324" cy="1581146"/>
          </a:xfrm>
        </p:grpSpPr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02EB3004-6DF4-48E2-B47C-BD7EE01E169A}"/>
                </a:ext>
              </a:extLst>
            </p:cNvPr>
            <p:cNvGrpSpPr/>
            <p:nvPr/>
          </p:nvGrpSpPr>
          <p:grpSpPr>
            <a:xfrm>
              <a:off x="3797991" y="3480485"/>
              <a:ext cx="1466317" cy="1452460"/>
              <a:chOff x="3959649" y="3396633"/>
              <a:chExt cx="1466317" cy="1452460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5A282CF-9B95-473E-964E-00C3152E9D58}"/>
                  </a:ext>
                </a:extLst>
              </p:cNvPr>
              <p:cNvSpPr/>
              <p:nvPr/>
            </p:nvSpPr>
            <p:spPr>
              <a:xfrm>
                <a:off x="5024728" y="3396633"/>
                <a:ext cx="401238" cy="1452460"/>
              </a:xfrm>
              <a:custGeom>
                <a:avLst/>
                <a:gdLst>
                  <a:gd name="connsiteX0" fmla="*/ 401239 w 401238"/>
                  <a:gd name="connsiteY0" fmla="*/ 0 h 1452460"/>
                  <a:gd name="connsiteX1" fmla="*/ 30548 w 401238"/>
                  <a:gd name="connsiteY1" fmla="*/ 385043 h 1452460"/>
                  <a:gd name="connsiteX2" fmla="*/ 15885 w 401238"/>
                  <a:gd name="connsiteY2" fmla="*/ 897404 h 1452460"/>
                  <a:gd name="connsiteX3" fmla="*/ 0 w 401238"/>
                  <a:gd name="connsiteY3" fmla="*/ 1452461 h 1452460"/>
                  <a:gd name="connsiteX4" fmla="*/ 348151 w 401238"/>
                  <a:gd name="connsiteY4" fmla="*/ 887991 h 1452460"/>
                  <a:gd name="connsiteX5" fmla="*/ 374695 w 401238"/>
                  <a:gd name="connsiteY5" fmla="*/ 444013 h 1452460"/>
                  <a:gd name="connsiteX6" fmla="*/ 401239 w 401238"/>
                  <a:gd name="connsiteY6" fmla="*/ 35 h 1452460"/>
                  <a:gd name="connsiteX7" fmla="*/ 401239 w 401238"/>
                  <a:gd name="connsiteY7" fmla="*/ 0 h 145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1238" h="1452460" fill="none" extrusionOk="0">
                    <a:moveTo>
                      <a:pt x="401239" y="0"/>
                    </a:moveTo>
                    <a:cubicBezTo>
                      <a:pt x="296944" y="127845"/>
                      <a:pt x="141319" y="236514"/>
                      <a:pt x="30548" y="385043"/>
                    </a:cubicBezTo>
                    <a:cubicBezTo>
                      <a:pt x="40764" y="623456"/>
                      <a:pt x="11082" y="647168"/>
                      <a:pt x="15885" y="897404"/>
                    </a:cubicBezTo>
                    <a:cubicBezTo>
                      <a:pt x="20688" y="1147640"/>
                      <a:pt x="1112" y="1258376"/>
                      <a:pt x="0" y="1452461"/>
                    </a:cubicBezTo>
                    <a:cubicBezTo>
                      <a:pt x="149513" y="1195186"/>
                      <a:pt x="241522" y="1028855"/>
                      <a:pt x="348151" y="887991"/>
                    </a:cubicBezTo>
                    <a:cubicBezTo>
                      <a:pt x="336829" y="708218"/>
                      <a:pt x="372966" y="637025"/>
                      <a:pt x="374695" y="444013"/>
                    </a:cubicBezTo>
                    <a:cubicBezTo>
                      <a:pt x="376424" y="251001"/>
                      <a:pt x="383700" y="100364"/>
                      <a:pt x="401239" y="35"/>
                    </a:cubicBezTo>
                    <a:cubicBezTo>
                      <a:pt x="401238" y="25"/>
                      <a:pt x="401238" y="10"/>
                      <a:pt x="401239" y="0"/>
                    </a:cubicBezTo>
                    <a:close/>
                  </a:path>
                  <a:path w="401238" h="1452460" stroke="0" extrusionOk="0">
                    <a:moveTo>
                      <a:pt x="401239" y="0"/>
                    </a:moveTo>
                    <a:cubicBezTo>
                      <a:pt x="304702" y="69956"/>
                      <a:pt x="138066" y="289647"/>
                      <a:pt x="30548" y="385043"/>
                    </a:cubicBezTo>
                    <a:cubicBezTo>
                      <a:pt x="25460" y="610503"/>
                      <a:pt x="27572" y="767679"/>
                      <a:pt x="14663" y="940100"/>
                    </a:cubicBezTo>
                    <a:cubicBezTo>
                      <a:pt x="1754" y="1112521"/>
                      <a:pt x="16198" y="1349323"/>
                      <a:pt x="0" y="1452461"/>
                    </a:cubicBezTo>
                    <a:cubicBezTo>
                      <a:pt x="60629" y="1305716"/>
                      <a:pt x="229226" y="1056862"/>
                      <a:pt x="348151" y="887991"/>
                    </a:cubicBezTo>
                    <a:cubicBezTo>
                      <a:pt x="365551" y="730882"/>
                      <a:pt x="389515" y="531536"/>
                      <a:pt x="375757" y="426254"/>
                    </a:cubicBezTo>
                    <a:cubicBezTo>
                      <a:pt x="361999" y="320972"/>
                      <a:pt x="377978" y="110614"/>
                      <a:pt x="401239" y="35"/>
                    </a:cubicBezTo>
                    <a:cubicBezTo>
                      <a:pt x="401239" y="28"/>
                      <a:pt x="401238" y="7"/>
                      <a:pt x="401239" y="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35379" cap="rnd">
                <a:solidFill>
                  <a:srgbClr val="BBBBBB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2553120736">
                      <a:custGeom>
                        <a:avLst/>
                        <a:gdLst>
                          <a:gd name="connsiteX0" fmla="*/ 401239 w 401238"/>
                          <a:gd name="connsiteY0" fmla="*/ 0 h 1452460"/>
                          <a:gd name="connsiteX1" fmla="*/ 30548 w 401238"/>
                          <a:gd name="connsiteY1" fmla="*/ 385043 h 1452460"/>
                          <a:gd name="connsiteX2" fmla="*/ 0 w 401238"/>
                          <a:gd name="connsiteY2" fmla="*/ 1452461 h 1452460"/>
                          <a:gd name="connsiteX3" fmla="*/ 348151 w 401238"/>
                          <a:gd name="connsiteY3" fmla="*/ 887991 h 1452460"/>
                          <a:gd name="connsiteX4" fmla="*/ 401239 w 401238"/>
                          <a:gd name="connsiteY4" fmla="*/ 35 h 14524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01238" h="1452460">
                            <a:moveTo>
                              <a:pt x="401239" y="0"/>
                            </a:moveTo>
                            <a:lnTo>
                              <a:pt x="30548" y="385043"/>
                            </a:lnTo>
                            <a:lnTo>
                              <a:pt x="0" y="1452461"/>
                            </a:lnTo>
                            <a:lnTo>
                              <a:pt x="348151" y="887991"/>
                            </a:lnTo>
                            <a:lnTo>
                              <a:pt x="401239" y="35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FE282EB-6E37-434A-AB01-3E3CE750B7F6}"/>
                  </a:ext>
                </a:extLst>
              </p:cNvPr>
              <p:cNvSpPr/>
              <p:nvPr/>
            </p:nvSpPr>
            <p:spPr>
              <a:xfrm>
                <a:off x="3959649" y="3579178"/>
                <a:ext cx="1095627" cy="1269915"/>
              </a:xfrm>
              <a:custGeom>
                <a:avLst/>
                <a:gdLst>
                  <a:gd name="connsiteX0" fmla="*/ 1095627 w 1095627"/>
                  <a:gd name="connsiteY0" fmla="*/ 202498 h 1269915"/>
                  <a:gd name="connsiteX1" fmla="*/ 525901 w 1095627"/>
                  <a:gd name="connsiteY1" fmla="*/ 97199 h 1269915"/>
                  <a:gd name="connsiteX2" fmla="*/ 0 w 1095627"/>
                  <a:gd name="connsiteY2" fmla="*/ 0 h 1269915"/>
                  <a:gd name="connsiteX3" fmla="*/ 31447 w 1095627"/>
                  <a:gd name="connsiteY3" fmla="*/ 458713 h 1269915"/>
                  <a:gd name="connsiteX4" fmla="*/ 66909 w 1095627"/>
                  <a:gd name="connsiteY4" fmla="*/ 975986 h 1269915"/>
                  <a:gd name="connsiteX5" fmla="*/ 536049 w 1095627"/>
                  <a:gd name="connsiteY5" fmla="*/ 1114133 h 1269915"/>
                  <a:gd name="connsiteX6" fmla="*/ 1065079 w 1095627"/>
                  <a:gd name="connsiteY6" fmla="*/ 1269915 h 1269915"/>
                  <a:gd name="connsiteX7" fmla="*/ 1080353 w 1095627"/>
                  <a:gd name="connsiteY7" fmla="*/ 736207 h 1269915"/>
                  <a:gd name="connsiteX8" fmla="*/ 1095627 w 1095627"/>
                  <a:gd name="connsiteY8" fmla="*/ 202498 h 126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95627" h="1269915" fill="none" extrusionOk="0">
                    <a:moveTo>
                      <a:pt x="1095627" y="202498"/>
                    </a:moveTo>
                    <a:cubicBezTo>
                      <a:pt x="829034" y="142395"/>
                      <a:pt x="640386" y="143457"/>
                      <a:pt x="525901" y="97199"/>
                    </a:cubicBezTo>
                    <a:cubicBezTo>
                      <a:pt x="411416" y="50941"/>
                      <a:pt x="220114" y="38393"/>
                      <a:pt x="0" y="0"/>
                    </a:cubicBezTo>
                    <a:cubicBezTo>
                      <a:pt x="11783" y="139831"/>
                      <a:pt x="26926" y="299117"/>
                      <a:pt x="31447" y="458713"/>
                    </a:cubicBezTo>
                    <a:cubicBezTo>
                      <a:pt x="35969" y="618309"/>
                      <a:pt x="39883" y="755087"/>
                      <a:pt x="66909" y="975986"/>
                    </a:cubicBezTo>
                    <a:cubicBezTo>
                      <a:pt x="202422" y="1031671"/>
                      <a:pt x="364734" y="1066051"/>
                      <a:pt x="536049" y="1114133"/>
                    </a:cubicBezTo>
                    <a:cubicBezTo>
                      <a:pt x="707364" y="1162215"/>
                      <a:pt x="950108" y="1261985"/>
                      <a:pt x="1065079" y="1269915"/>
                    </a:cubicBezTo>
                    <a:cubicBezTo>
                      <a:pt x="1047731" y="1081229"/>
                      <a:pt x="1090078" y="1003210"/>
                      <a:pt x="1080353" y="736207"/>
                    </a:cubicBezTo>
                    <a:cubicBezTo>
                      <a:pt x="1070628" y="469204"/>
                      <a:pt x="1113007" y="381884"/>
                      <a:pt x="1095627" y="202498"/>
                    </a:cubicBezTo>
                    <a:close/>
                  </a:path>
                  <a:path w="1095627" h="1269915" stroke="0" extrusionOk="0">
                    <a:moveTo>
                      <a:pt x="1095627" y="202498"/>
                    </a:moveTo>
                    <a:cubicBezTo>
                      <a:pt x="971058" y="177959"/>
                      <a:pt x="792438" y="164089"/>
                      <a:pt x="547814" y="101249"/>
                    </a:cubicBezTo>
                    <a:cubicBezTo>
                      <a:pt x="303190" y="38410"/>
                      <a:pt x="204223" y="65150"/>
                      <a:pt x="0" y="0"/>
                    </a:cubicBezTo>
                    <a:cubicBezTo>
                      <a:pt x="15721" y="114522"/>
                      <a:pt x="17844" y="358337"/>
                      <a:pt x="32116" y="468473"/>
                    </a:cubicBezTo>
                    <a:cubicBezTo>
                      <a:pt x="46389" y="578609"/>
                      <a:pt x="70800" y="802599"/>
                      <a:pt x="66909" y="975986"/>
                    </a:cubicBezTo>
                    <a:cubicBezTo>
                      <a:pt x="304964" y="1054606"/>
                      <a:pt x="409558" y="1103946"/>
                      <a:pt x="565994" y="1122951"/>
                    </a:cubicBezTo>
                    <a:cubicBezTo>
                      <a:pt x="722430" y="1141955"/>
                      <a:pt x="870413" y="1210214"/>
                      <a:pt x="1065079" y="1269915"/>
                    </a:cubicBezTo>
                    <a:cubicBezTo>
                      <a:pt x="1072507" y="1155468"/>
                      <a:pt x="1065743" y="1017462"/>
                      <a:pt x="1079437" y="768229"/>
                    </a:cubicBezTo>
                    <a:cubicBezTo>
                      <a:pt x="1093131" y="518996"/>
                      <a:pt x="1078184" y="441404"/>
                      <a:pt x="1095627" y="20249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5379" cap="rnd">
                <a:solidFill>
                  <a:srgbClr val="BFBFBF"/>
                </a:solidFill>
                <a:prstDash val="solid"/>
                <a:round/>
                <a:extLst>
                  <a:ext uri="{C807C97D-BFC1-408E-A445-0C87EB9F89A2}">
                    <ask:lineSketchStyleProps xmlns:ask="http://schemas.microsoft.com/office/drawing/2018/sketchyshapes" sd="3416581713">
                      <a:custGeom>
                        <a:avLst/>
                        <a:gdLst>
                          <a:gd name="connsiteX0" fmla="*/ 1095627 w 1095627"/>
                          <a:gd name="connsiteY0" fmla="*/ 202498 h 1269915"/>
                          <a:gd name="connsiteX1" fmla="*/ 0 w 1095627"/>
                          <a:gd name="connsiteY1" fmla="*/ 0 h 1269915"/>
                          <a:gd name="connsiteX2" fmla="*/ 66909 w 1095627"/>
                          <a:gd name="connsiteY2" fmla="*/ 975986 h 1269915"/>
                          <a:gd name="connsiteX3" fmla="*/ 1065079 w 1095627"/>
                          <a:gd name="connsiteY3" fmla="*/ 1269915 h 1269915"/>
                          <a:gd name="connsiteX4" fmla="*/ 1095627 w 1095627"/>
                          <a:gd name="connsiteY4" fmla="*/ 202498 h 12699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95627" h="1269915">
                            <a:moveTo>
                              <a:pt x="1095627" y="202498"/>
                            </a:moveTo>
                            <a:lnTo>
                              <a:pt x="0" y="0"/>
                            </a:lnTo>
                            <a:lnTo>
                              <a:pt x="66909" y="975986"/>
                            </a:lnTo>
                            <a:lnTo>
                              <a:pt x="1065079" y="1269915"/>
                            </a:lnTo>
                            <a:lnTo>
                              <a:pt x="1095627" y="202498"/>
                            </a:ln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6372A27-184D-4D39-AEAB-D20BAAFAACF9}"/>
                </a:ext>
              </a:extLst>
            </p:cNvPr>
            <p:cNvSpPr/>
            <p:nvPr/>
          </p:nvSpPr>
          <p:spPr>
            <a:xfrm>
              <a:off x="3797991" y="3351799"/>
              <a:ext cx="1466324" cy="513728"/>
            </a:xfrm>
            <a:custGeom>
              <a:avLst/>
              <a:gdLst>
                <a:gd name="connsiteX0" fmla="*/ 1095627 w 1466324"/>
                <a:gd name="connsiteY0" fmla="*/ 513728 h 513728"/>
                <a:gd name="connsiteX1" fmla="*/ 536857 w 1466324"/>
                <a:gd name="connsiteY1" fmla="*/ 410455 h 513728"/>
                <a:gd name="connsiteX2" fmla="*/ 0 w 1466324"/>
                <a:gd name="connsiteY2" fmla="*/ 311231 h 513728"/>
                <a:gd name="connsiteX3" fmla="*/ 548955 w 1466324"/>
                <a:gd name="connsiteY3" fmla="*/ 0 h 513728"/>
                <a:gd name="connsiteX4" fmla="*/ 1025987 w 1466324"/>
                <a:gd name="connsiteY4" fmla="*/ 66916 h 513728"/>
                <a:gd name="connsiteX5" fmla="*/ 1466324 w 1466324"/>
                <a:gd name="connsiteY5" fmla="*/ 128685 h 513728"/>
                <a:gd name="connsiteX6" fmla="*/ 1095634 w 1466324"/>
                <a:gd name="connsiteY6" fmla="*/ 513728 h 513728"/>
                <a:gd name="connsiteX7" fmla="*/ 1095627 w 1466324"/>
                <a:gd name="connsiteY7" fmla="*/ 513728 h 513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6324" h="513728" fill="none" extrusionOk="0">
                  <a:moveTo>
                    <a:pt x="1095627" y="513728"/>
                  </a:moveTo>
                  <a:cubicBezTo>
                    <a:pt x="838558" y="469110"/>
                    <a:pt x="737297" y="445067"/>
                    <a:pt x="536857" y="410455"/>
                  </a:cubicBezTo>
                  <a:cubicBezTo>
                    <a:pt x="336417" y="375843"/>
                    <a:pt x="148148" y="341978"/>
                    <a:pt x="0" y="311231"/>
                  </a:cubicBezTo>
                  <a:cubicBezTo>
                    <a:pt x="203669" y="164479"/>
                    <a:pt x="349847" y="86070"/>
                    <a:pt x="548955" y="0"/>
                  </a:cubicBezTo>
                  <a:cubicBezTo>
                    <a:pt x="779267" y="46785"/>
                    <a:pt x="855227" y="64068"/>
                    <a:pt x="1025987" y="66916"/>
                  </a:cubicBezTo>
                  <a:cubicBezTo>
                    <a:pt x="1196747" y="69765"/>
                    <a:pt x="1264764" y="113421"/>
                    <a:pt x="1466324" y="128685"/>
                  </a:cubicBezTo>
                  <a:cubicBezTo>
                    <a:pt x="1378956" y="223365"/>
                    <a:pt x="1201797" y="436868"/>
                    <a:pt x="1095634" y="513728"/>
                  </a:cubicBezTo>
                  <a:lnTo>
                    <a:pt x="1095627" y="513728"/>
                  </a:lnTo>
                  <a:close/>
                </a:path>
                <a:path w="1466324" h="513728" stroke="0" extrusionOk="0">
                  <a:moveTo>
                    <a:pt x="1095627" y="513728"/>
                  </a:moveTo>
                  <a:cubicBezTo>
                    <a:pt x="809621" y="473596"/>
                    <a:pt x="749937" y="464882"/>
                    <a:pt x="525901" y="408430"/>
                  </a:cubicBezTo>
                  <a:cubicBezTo>
                    <a:pt x="301865" y="351977"/>
                    <a:pt x="183995" y="327682"/>
                    <a:pt x="0" y="311231"/>
                  </a:cubicBezTo>
                  <a:cubicBezTo>
                    <a:pt x="231979" y="153655"/>
                    <a:pt x="319725" y="120030"/>
                    <a:pt x="548955" y="0"/>
                  </a:cubicBezTo>
                  <a:cubicBezTo>
                    <a:pt x="742940" y="40499"/>
                    <a:pt x="826359" y="53205"/>
                    <a:pt x="1007640" y="64343"/>
                  </a:cubicBezTo>
                  <a:cubicBezTo>
                    <a:pt x="1188921" y="75481"/>
                    <a:pt x="1343620" y="104703"/>
                    <a:pt x="1466324" y="128685"/>
                  </a:cubicBezTo>
                  <a:cubicBezTo>
                    <a:pt x="1295332" y="299525"/>
                    <a:pt x="1208264" y="381324"/>
                    <a:pt x="1095634" y="513728"/>
                  </a:cubicBezTo>
                  <a:lnTo>
                    <a:pt x="1095627" y="51372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379" cap="rnd">
              <a:solidFill>
                <a:srgbClr val="BFBFBF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372292432">
                    <a:custGeom>
                      <a:avLst/>
                      <a:gdLst>
                        <a:gd name="connsiteX0" fmla="*/ 1095627 w 1466324"/>
                        <a:gd name="connsiteY0" fmla="*/ 513728 h 513728"/>
                        <a:gd name="connsiteX1" fmla="*/ 0 w 1466324"/>
                        <a:gd name="connsiteY1" fmla="*/ 311231 h 513728"/>
                        <a:gd name="connsiteX2" fmla="*/ 548955 w 1466324"/>
                        <a:gd name="connsiteY2" fmla="*/ 0 h 513728"/>
                        <a:gd name="connsiteX3" fmla="*/ 1466324 w 1466324"/>
                        <a:gd name="connsiteY3" fmla="*/ 128685 h 513728"/>
                        <a:gd name="connsiteX4" fmla="*/ 1095634 w 1466324"/>
                        <a:gd name="connsiteY4" fmla="*/ 513728 h 5137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466324" h="513728">
                          <a:moveTo>
                            <a:pt x="1095627" y="513728"/>
                          </a:moveTo>
                          <a:lnTo>
                            <a:pt x="0" y="311231"/>
                          </a:lnTo>
                          <a:lnTo>
                            <a:pt x="548955" y="0"/>
                          </a:lnTo>
                          <a:lnTo>
                            <a:pt x="1466324" y="128685"/>
                          </a:lnTo>
                          <a:lnTo>
                            <a:pt x="1095634" y="513728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C863B9-64AA-4CD8-BB80-CECBECEC1518}"/>
                </a:ext>
              </a:extLst>
            </p:cNvPr>
            <p:cNvSpPr/>
            <p:nvPr/>
          </p:nvSpPr>
          <p:spPr>
            <a:xfrm>
              <a:off x="4326072" y="3441708"/>
              <a:ext cx="462363" cy="273701"/>
            </a:xfrm>
            <a:custGeom>
              <a:avLst/>
              <a:gdLst>
                <a:gd name="connsiteX0" fmla="*/ 122229 w 462363"/>
                <a:gd name="connsiteY0" fmla="*/ 273701 h 273701"/>
                <a:gd name="connsiteX1" fmla="*/ 0 w 462363"/>
                <a:gd name="connsiteY1" fmla="*/ 251970 h 273701"/>
                <a:gd name="connsiteX2" fmla="*/ 355126 w 462363"/>
                <a:gd name="connsiteY2" fmla="*/ 0 h 273701"/>
                <a:gd name="connsiteX3" fmla="*/ 462363 w 462363"/>
                <a:gd name="connsiteY3" fmla="*/ 15522 h 273701"/>
                <a:gd name="connsiteX4" fmla="*/ 122229 w 462363"/>
                <a:gd name="connsiteY4" fmla="*/ 273701 h 27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363" h="273701" fill="none" extrusionOk="0">
                  <a:moveTo>
                    <a:pt x="122229" y="273701"/>
                  </a:moveTo>
                  <a:cubicBezTo>
                    <a:pt x="86719" y="268620"/>
                    <a:pt x="43424" y="259139"/>
                    <a:pt x="0" y="251970"/>
                  </a:cubicBezTo>
                  <a:cubicBezTo>
                    <a:pt x="106745" y="169042"/>
                    <a:pt x="213194" y="106417"/>
                    <a:pt x="355126" y="0"/>
                  </a:cubicBezTo>
                  <a:cubicBezTo>
                    <a:pt x="405655" y="6599"/>
                    <a:pt x="441338" y="8712"/>
                    <a:pt x="462363" y="15522"/>
                  </a:cubicBezTo>
                  <a:cubicBezTo>
                    <a:pt x="357816" y="96150"/>
                    <a:pt x="286668" y="143441"/>
                    <a:pt x="122229" y="273701"/>
                  </a:cubicBezTo>
                  <a:close/>
                </a:path>
                <a:path w="462363" h="273701" stroke="0" extrusionOk="0">
                  <a:moveTo>
                    <a:pt x="122229" y="273701"/>
                  </a:moveTo>
                  <a:cubicBezTo>
                    <a:pt x="67987" y="264740"/>
                    <a:pt x="37263" y="261141"/>
                    <a:pt x="0" y="251970"/>
                  </a:cubicBezTo>
                  <a:cubicBezTo>
                    <a:pt x="150332" y="163708"/>
                    <a:pt x="173881" y="102560"/>
                    <a:pt x="355126" y="0"/>
                  </a:cubicBezTo>
                  <a:cubicBezTo>
                    <a:pt x="379972" y="-1623"/>
                    <a:pt x="425380" y="15088"/>
                    <a:pt x="462363" y="15522"/>
                  </a:cubicBezTo>
                  <a:cubicBezTo>
                    <a:pt x="361329" y="69724"/>
                    <a:pt x="272736" y="150358"/>
                    <a:pt x="122229" y="27370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35379" cap="rnd">
              <a:solidFill>
                <a:srgbClr val="BFBFBF"/>
              </a:solidFill>
              <a:prstDash val="solid"/>
              <a:round/>
              <a:extLst>
                <a:ext uri="{C807C97D-BFC1-408E-A445-0C87EB9F89A2}">
                  <ask:lineSketchStyleProps xmlns:ask="http://schemas.microsoft.com/office/drawing/2018/sketchyshapes" sd="1746859583">
                    <a:custGeom>
                      <a:avLst/>
                      <a:gdLst>
                        <a:gd name="connsiteX0" fmla="*/ 122229 w 462363"/>
                        <a:gd name="connsiteY0" fmla="*/ 273701 h 273701"/>
                        <a:gd name="connsiteX1" fmla="*/ 0 w 462363"/>
                        <a:gd name="connsiteY1" fmla="*/ 251970 h 273701"/>
                        <a:gd name="connsiteX2" fmla="*/ 355126 w 462363"/>
                        <a:gd name="connsiteY2" fmla="*/ 0 h 273701"/>
                        <a:gd name="connsiteX3" fmla="*/ 462363 w 462363"/>
                        <a:gd name="connsiteY3" fmla="*/ 15522 h 273701"/>
                        <a:gd name="connsiteX4" fmla="*/ 122229 w 462363"/>
                        <a:gd name="connsiteY4" fmla="*/ 273701 h 2737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62363" h="273701">
                          <a:moveTo>
                            <a:pt x="122229" y="273701"/>
                          </a:moveTo>
                          <a:lnTo>
                            <a:pt x="0" y="251970"/>
                          </a:lnTo>
                          <a:lnTo>
                            <a:pt x="355126" y="0"/>
                          </a:lnTo>
                          <a:lnTo>
                            <a:pt x="462363" y="15522"/>
                          </a:lnTo>
                          <a:lnTo>
                            <a:pt x="122229" y="273701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9ABAE53-3543-4D0D-B2A9-6CA61DD4D65B}"/>
              </a:ext>
            </a:extLst>
          </p:cNvPr>
          <p:cNvSpPr/>
          <p:nvPr/>
        </p:nvSpPr>
        <p:spPr>
          <a:xfrm>
            <a:off x="4752737" y="3314177"/>
            <a:ext cx="266627" cy="337693"/>
          </a:xfrm>
          <a:prstGeom prst="rect">
            <a:avLst/>
          </a:prstGeom>
          <a:solidFill>
            <a:schemeClr val="bg1"/>
          </a:solidFill>
          <a:ln w="35379" cap="rnd">
            <a:solidFill>
              <a:srgbClr val="E46C0A"/>
            </a:solidFill>
            <a:prstDash val="solid"/>
            <a:round/>
            <a:extLst>
              <a:ext uri="{C807C97D-BFC1-408E-A445-0C87EB9F89A2}">
                <ask:lineSketchStyleProps xmlns:ask="http://schemas.microsoft.com/office/drawing/2018/sketchyshapes">
                  <ask:type>
                    <ask:lineSketchFreehand/>
                  </ask:type>
                </ask:lineSketchStyleProps>
              </a:ext>
            </a:extLst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>
                <a:latin typeface="Titillium Web" panose="00000500000000000000" pitchFamily="2" charset="0"/>
              </a:rPr>
              <a:t>Messages instead of Numbers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GB" sz="3600" dirty="0"/>
              <a:t>“</a:t>
            </a:r>
            <a:r>
              <a:rPr lang="en-GB" sz="3600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  <a:r>
              <a:rPr lang="en-GB" sz="3600" dirty="0">
                <a:solidFill>
                  <a:srgbClr val="0000FF"/>
                </a:solidFill>
                <a:latin typeface="APL385 Unicode" panose="020B0709000202000203" pitchFamily="49" charset="0"/>
              </a:rPr>
              <a:t>⍣</a:t>
            </a:r>
            <a:r>
              <a:rPr lang="en-GB" sz="3600" dirty="0">
                <a:solidFill>
                  <a:srgbClr val="494949"/>
                </a:solidFill>
                <a:latin typeface="APL385 Unicode" panose="020B0709000202000203" pitchFamily="49" charset="0"/>
              </a:rPr>
              <a:t>¯1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 Web SemiBold" panose="00000700000000000000" pitchFamily="2" charset="0"/>
                <a:ea typeface="+mn-ea"/>
                <a:cs typeface="+mn-cs"/>
              </a:rPr>
              <a:t>”</a:t>
            </a:r>
            <a:endParaRPr lang="da-DK" sz="2400" b="1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75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255D-B68A-4160-8ABC-541E8482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24" y="816555"/>
            <a:ext cx="8847475" cy="594066"/>
          </a:xfrm>
        </p:spPr>
        <p:txBody>
          <a:bodyPr/>
          <a:lstStyle/>
          <a:p>
            <a:r>
              <a:rPr lang="en-GB" dirty="0"/>
              <a:t>Messages instead of Numbers: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446625"/>
            <a:ext cx="8613957" cy="314799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latin typeface="APL385 Unicode" panose="020B0709000202000203" pitchFamily="49" charset="0"/>
              </a:rPr>
              <a:t>ERROR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←(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 ERROR'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⎕R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''</a:t>
            </a:r>
            <a:r>
              <a:rPr lang="da-DK" dirty="0">
                <a:solidFill>
                  <a:srgbClr val="000099"/>
                </a:solidFill>
                <a:latin typeface="APL385 Unicode" panose="020B0709000202000203" pitchFamily="49" charset="0"/>
              </a:rPr>
              <a:t>⎕EM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⍳</a:t>
            </a:r>
            <a:r>
              <a:rPr lang="da-DK" dirty="0">
                <a:solidFill>
                  <a:srgbClr val="494949"/>
                </a:solidFill>
                <a:latin typeface="APL385 Unicode" panose="020B0709000202000203" pitchFamily="49" charset="0"/>
              </a:rPr>
              <a:t>99</a:t>
            </a:r>
            <a:r>
              <a:rPr lang="da-DK" dirty="0">
                <a:solidFill>
                  <a:srgbClr val="0000FF"/>
                </a:solidFill>
                <a:latin typeface="APL385 Unicode" panose="020B0709000202000203" pitchFamily="49" charset="0"/>
              </a:rPr>
              <a:t>)⍳⊆</a:t>
            </a:r>
            <a:endParaRPr lang="da-DK" dirty="0"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endParaRPr lang="da-DK" dirty="0">
              <a:solidFill>
                <a:schemeClr val="accent6">
                  <a:lumMod val="50000"/>
                </a:schemeClr>
              </a:solidFill>
              <a:latin typeface="APL385 Unicode" panose="020B0709000202000203" pitchFamily="49" charset="0"/>
            </a:endParaRPr>
          </a:p>
          <a:p>
            <a:pPr marL="0" indent="0">
              <a:spcBef>
                <a:spcPts val="0"/>
              </a:spcBef>
              <a:buSzPct val="75000"/>
              <a:buNone/>
              <a:tabLst>
                <a:tab pos="3657600" algn="l"/>
              </a:tabLst>
            </a:pPr>
            <a:r>
              <a:rPr lang="da-DK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:Trap</a:t>
            </a:r>
            <a:r>
              <a:rPr lang="da-DK" dirty="0">
                <a:latin typeface="APL385 Unicode" panose="020B0709000202000203" pitchFamily="49" charset="0"/>
              </a:rPr>
              <a:t> ERROR 'RANK' 'LENGTH'</a:t>
            </a:r>
            <a:endParaRPr lang="da-DK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CFC7F3-729E-489A-A9B6-043FBD1756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2225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61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Titillium Web" panose="00000500000000000000" pitchFamily="2" charset="0"/>
              </a:rPr>
              <a:t>Poll: event </a:t>
            </a:r>
            <a:r>
              <a:rPr lang="en-US" dirty="0"/>
              <a:t>m</a:t>
            </a:r>
            <a:r>
              <a:rPr lang="en-US" sz="3600" b="1" dirty="0">
                <a:latin typeface="Titillium Web" panose="00000500000000000000" pitchFamily="2" charset="0"/>
              </a:rPr>
              <a:t>essage to number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0FBE21-049A-4950-9F4D-D2F36029C1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85232" y="1446625"/>
            <a:ext cx="529201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8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2000" dirty="0" err="1">
                <a:latin typeface="APL385 Unicode" panose="020B0709000202000203" pitchFamily="49" charset="0"/>
              </a:rPr>
              <a:t>ems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⎕EM 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4 5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RANK ERROR  LENGTH ERROR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⎕EM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⍣</a:t>
            </a:r>
            <a:r>
              <a:rPr lang="en-US" altLang="en-US" sz="2000" dirty="0">
                <a:solidFill>
                  <a:srgbClr val="808080"/>
                </a:solidFill>
                <a:latin typeface="APL385 Unicode" panose="020B0709000202000203" pitchFamily="49" charset="0"/>
              </a:rPr>
              <a:t>¯1</a:t>
            </a:r>
            <a:r>
              <a:rPr lang="en-US" altLang="en-US" sz="2000" dirty="0">
                <a:solidFill>
                  <a:srgbClr val="0000FF"/>
                </a:solidFill>
                <a:latin typeface="APL385 Unicode" panose="020B0709000202000203" pitchFamily="49" charset="0"/>
              </a:rPr>
              <a:t>⊢</a:t>
            </a:r>
            <a:r>
              <a:rPr lang="en-US" altLang="en-US" sz="2000" dirty="0">
                <a:latin typeface="APL385 Unicode" panose="020B0709000202000203" pitchFamily="49" charset="0"/>
              </a:rPr>
              <a:t>ems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4 5</a:t>
            </a:r>
            <a:endParaRPr lang="en-US" altLang="en-US" sz="10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⎕EM </a:t>
            </a:r>
            <a:r>
              <a:rPr lang="en-US" altLang="en-US" sz="2000" dirty="0" err="1">
                <a:latin typeface="APL385 Unicode" panose="020B0709000202000203" pitchFamily="49" charset="0"/>
              </a:rPr>
              <a:t>ems</a:t>
            </a:r>
            <a:endParaRPr lang="en-US" altLang="en-US" sz="20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4 5</a:t>
            </a:r>
            <a:endParaRPr lang="en-US" altLang="en-US" sz="10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      </a:t>
            </a:r>
            <a:r>
              <a:rPr lang="en-US" altLang="en-US" sz="2000" dirty="0">
                <a:solidFill>
                  <a:srgbClr val="000080"/>
                </a:solidFill>
                <a:latin typeface="APL385 Unicode" panose="020B0709000202000203" pitchFamily="49" charset="0"/>
              </a:rPr>
              <a:t>⎕SOMETHINGELSE </a:t>
            </a:r>
            <a:r>
              <a:rPr lang="en-US" altLang="en-US" sz="2000" dirty="0" err="1">
                <a:latin typeface="APL385 Unicode" panose="020B0709000202000203" pitchFamily="49" charset="0"/>
              </a:rPr>
              <a:t>ems</a:t>
            </a:r>
            <a:endParaRPr lang="en-US" altLang="en-US" sz="2000" dirty="0"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latin typeface="APL385 Unicode" panose="020B0709000202000203" pitchFamily="49" charset="0"/>
              </a:rPr>
              <a:t>4 5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0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000" dirty="0">
                <a:solidFill>
                  <a:srgbClr val="800000"/>
                </a:solidFill>
                <a:latin typeface="APL385 Unicode" panose="020B0709000202000203" pitchFamily="49" charset="0"/>
              </a:rPr>
              <a:t>:Trap </a:t>
            </a:r>
            <a:r>
              <a:rPr lang="en-US" altLang="en-US" sz="2000" dirty="0">
                <a:solidFill>
                  <a:srgbClr val="008080"/>
                </a:solidFill>
                <a:latin typeface="APL385 Unicode" panose="020B0709000202000203" pitchFamily="49" charset="0"/>
              </a:rPr>
              <a:t>'RANK ERROR' 'LENGTH ERROR'</a:t>
            </a:r>
          </a:p>
        </p:txBody>
      </p:sp>
      <p:sp>
        <p:nvSpPr>
          <p:cNvPr id="6" name="A">
            <a:extLst>
              <a:ext uri="{FF2B5EF4-FFF2-40B4-BE49-F238E27FC236}">
                <a16:creationId xmlns:a16="http://schemas.microsoft.com/office/drawing/2014/main" id="{3151601D-BD04-49EF-8AA6-1824C8126AC2}"/>
              </a:ext>
            </a:extLst>
          </p:cNvPr>
          <p:cNvSpPr/>
          <p:nvPr/>
        </p:nvSpPr>
        <p:spPr>
          <a:xfrm>
            <a:off x="566595" y="220748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54000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</a:t>
            </a:r>
          </a:p>
        </p:txBody>
      </p:sp>
      <p:sp>
        <p:nvSpPr>
          <p:cNvPr id="8" name="B">
            <a:extLst>
              <a:ext uri="{FF2B5EF4-FFF2-40B4-BE49-F238E27FC236}">
                <a16:creationId xmlns:a16="http://schemas.microsoft.com/office/drawing/2014/main" id="{CE0FA9E1-5D1D-4181-A0AB-03BAEE3C258B}"/>
              </a:ext>
            </a:extLst>
          </p:cNvPr>
          <p:cNvSpPr/>
          <p:nvPr/>
        </p:nvSpPr>
        <p:spPr>
          <a:xfrm>
            <a:off x="566595" y="281919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54000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</a:t>
            </a: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C74CF042-A160-4F68-9D33-DAC7EBD06267}"/>
              </a:ext>
            </a:extLst>
          </p:cNvPr>
          <p:cNvSpPr/>
          <p:nvPr/>
        </p:nvSpPr>
        <p:spPr>
          <a:xfrm>
            <a:off x="566595" y="343090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54000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8420E72-2D69-4B43-88D5-C0AF5CFF48F8}"/>
              </a:ext>
            </a:extLst>
          </p:cNvPr>
          <p:cNvSpPr/>
          <p:nvPr/>
        </p:nvSpPr>
        <p:spPr>
          <a:xfrm>
            <a:off x="6057166" y="1661482"/>
            <a:ext cx="2738896" cy="564149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adam@dyalog.com</a:t>
            </a:r>
          </a:p>
        </p:txBody>
      </p:sp>
      <p:sp>
        <p:nvSpPr>
          <p:cNvPr id="25" name="C">
            <a:extLst>
              <a:ext uri="{FF2B5EF4-FFF2-40B4-BE49-F238E27FC236}">
                <a16:creationId xmlns:a16="http://schemas.microsoft.com/office/drawing/2014/main" id="{A44B4699-4AF2-4E54-BC46-FB1E94B1D60B}"/>
              </a:ext>
            </a:extLst>
          </p:cNvPr>
          <p:cNvSpPr/>
          <p:nvPr/>
        </p:nvSpPr>
        <p:spPr>
          <a:xfrm>
            <a:off x="566595" y="4042615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54000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80519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24" grpId="0" animBg="1"/>
      <p:bldP spid="2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73D98D-7FAF-43A7-BF16-F26C0239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Handling – Part 5</a:t>
            </a:r>
          </a:p>
        </p:txBody>
      </p:sp>
      <p:sp>
        <p:nvSpPr>
          <p:cNvPr id="9" name="First">
            <a:extLst>
              <a:ext uri="{FF2B5EF4-FFF2-40B4-BE49-F238E27FC236}">
                <a16:creationId xmlns:a16="http://schemas.microsoft.com/office/drawing/2014/main" id="{C3EBF754-7ABA-4419-B1C8-59457AD13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725863" algn="l"/>
                <a:tab pos="8058150" algn="r"/>
              </a:tabLst>
            </a:pPr>
            <a:r>
              <a:rPr lang="en-GB" dirty="0"/>
              <a:t>Internal </a:t>
            </a:r>
            <a:r>
              <a:rPr lang="en-GB" dirty="0" err="1"/>
              <a:t>tradfn</a:t>
            </a:r>
            <a:r>
              <a:rPr lang="en-GB" dirty="0"/>
              <a:t> signal	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{</a:t>
            </a:r>
            <a:r>
              <a:rPr lang="en-US" altLang="en-US" sz="28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28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⍵</a:t>
            </a:r>
            <a:r>
              <a:rPr lang="en-US" altLang="en-US" sz="2800" dirty="0">
                <a:solidFill>
                  <a:srgbClr val="0000FF"/>
                </a:solidFill>
                <a:latin typeface="APL385 Unicode" panose="020B0709000202000203" pitchFamily="49" charset="0"/>
              </a:rPr>
              <a:t>}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332038" algn="l"/>
                <a:tab pos="8058150" algn="r"/>
              </a:tabLst>
            </a:pPr>
            <a:r>
              <a:rPr lang="en-GB" dirty="0"/>
              <a:t>Interrupts	</a:t>
            </a:r>
            <a:r>
              <a:rPr lang="en-GB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1000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sz="2800" dirty="0"/>
              <a:t> or </a:t>
            </a:r>
            <a:r>
              <a:rPr lang="en-GB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1001</a:t>
            </a:r>
            <a:r>
              <a:rPr lang="en-GB" sz="2800" dirty="0"/>
              <a:t>…</a:t>
            </a:r>
            <a:r>
              <a:rPr lang="en-GB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1008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332038" algn="l"/>
                <a:tab pos="8058150" algn="r"/>
              </a:tabLst>
            </a:pPr>
            <a:r>
              <a:rPr lang="en-GB" dirty="0"/>
              <a:t>Exceptions	</a:t>
            </a:r>
            <a:r>
              <a:rPr lang="en-GB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90</a:t>
            </a: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PL385 Unicode" panose="020B0709000202000203" pitchFamily="49" charset="0"/>
              </a:rPr>
              <a:t>::</a:t>
            </a:r>
            <a:r>
              <a:rPr lang="en-GB" dirty="0">
                <a:solidFill>
                  <a:srgbClr val="000099"/>
                </a:solidFill>
                <a:latin typeface="APL385 Unicode" panose="020B0709000202000203" pitchFamily="49" charset="0"/>
              </a:rPr>
              <a:t>⎕EXCEPTION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2332038" algn="l"/>
                <a:tab pos="8058150" algn="r"/>
              </a:tabLst>
            </a:pPr>
            <a:r>
              <a:rPr lang="en-GB" dirty="0"/>
              <a:t>Resetting	</a:t>
            </a:r>
            <a:r>
              <a:rPr lang="en-US" altLang="en-US" sz="28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28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28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7DDF7-F9D7-4F9D-A4B4-08D8D268307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42660BC-9588-4548-A733-C0ACA2D134CA}"/>
              </a:ext>
            </a:extLst>
          </p:cNvPr>
          <p:cNvSpPr/>
          <p:nvPr/>
        </p:nvSpPr>
        <p:spPr>
          <a:xfrm>
            <a:off x="5067055" y="515971"/>
            <a:ext cx="4005446" cy="1110851"/>
          </a:xfrm>
          <a:prstGeom prst="roundRect">
            <a:avLst/>
          </a:prstGeom>
          <a:solidFill>
            <a:schemeClr val="bg1"/>
          </a:solidFill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Number for given message</a:t>
            </a:r>
          </a:p>
          <a:p>
            <a:pPr algn="ctr"/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aplcart.info?q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itillium Web" panose="00000500000000000000" pitchFamily="2" charset="0"/>
                <a:cs typeface="MV Boli" panose="02000500030200090000" pitchFamily="2" charset="0"/>
              </a:rPr>
              <a:t>=:: message</a:t>
            </a:r>
          </a:p>
        </p:txBody>
      </p:sp>
    </p:spTree>
    <p:extLst>
      <p:ext uri="{BB962C8B-B14F-4D97-AF65-F5344CB8AC3E}">
        <p14:creationId xmlns:p14="http://schemas.microsoft.com/office/powerpoint/2010/main" val="1758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1BDD-9B45-4490-B8EE-0A1319315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37550-0EC4-490B-9093-4BE36BFF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46624"/>
            <a:ext cx="8363272" cy="36454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Oct	 7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session </a:t>
            </a:r>
            <a:r>
              <a:rPr lang="en-GB" sz="2400" dirty="0">
                <a:latin typeface="Titillium Web" panose="00000500000000000000" pitchFamily="2" charset="0"/>
              </a:rPr>
              <a:t>britishaplassociation.org</a:t>
            </a:r>
            <a:endParaRPr lang="en-US" sz="2400" dirty="0">
              <a:latin typeface="Titillium Web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Oct	21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  <a:endParaRPr lang="en-GB" sz="2400" dirty="0">
              <a:solidFill>
                <a:srgbClr val="FF9421"/>
              </a:solidFill>
            </a:endParaRP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Nov	8	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Nov	9	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Nov	18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Dec	 2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US" sz="2400" dirty="0"/>
              <a:t>Dec	16	</a:t>
            </a:r>
            <a:r>
              <a:rPr lang="en-GB" sz="2400" dirty="0">
                <a:solidFill>
                  <a:srgbClr val="004A70"/>
                </a:solidFill>
              </a:rPr>
              <a:t>BAA</a:t>
            </a:r>
            <a:r>
              <a:rPr lang="en-GB" sz="2400" dirty="0"/>
              <a:t>	open session</a:t>
            </a:r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endParaRPr lang="en-GB" sz="1200" dirty="0"/>
          </a:p>
          <a:p>
            <a:pPr marL="0" indent="0">
              <a:spcBef>
                <a:spcPts val="0"/>
              </a:spcBef>
              <a:buNone/>
              <a:tabLst>
                <a:tab pos="1030288" algn="r"/>
                <a:tab pos="1371600" algn="l"/>
                <a:tab pos="2517775" algn="l"/>
              </a:tabLst>
            </a:pPr>
            <a:r>
              <a:rPr lang="en-GB" sz="2400" dirty="0"/>
              <a:t>Jan	20	</a:t>
            </a:r>
            <a:r>
              <a:rPr lang="en-GB" sz="2400" dirty="0" err="1">
                <a:solidFill>
                  <a:srgbClr val="FF9421"/>
                </a:solidFill>
              </a:rPr>
              <a:t>Dyalog</a:t>
            </a:r>
            <a:r>
              <a:rPr lang="en-GB" sz="2400" dirty="0">
                <a:solidFill>
                  <a:srgbClr val="FF9421"/>
                </a:solidFill>
              </a:rPr>
              <a:t>	</a:t>
            </a:r>
            <a:r>
              <a:rPr lang="en-GB" sz="2400" dirty="0"/>
              <a:t>webinar (topic TBA)</a:t>
            </a:r>
            <a:endParaRPr lang="en-GB" sz="2400" dirty="0">
              <a:solidFill>
                <a:srgbClr val="FF942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7D48A-37F2-4164-93C7-D4D39480724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52E3F48F-1264-40CB-AAB7-1934B7F7D864}"/>
              </a:ext>
            </a:extLst>
          </p:cNvPr>
          <p:cNvSpPr/>
          <p:nvPr/>
        </p:nvSpPr>
        <p:spPr>
          <a:xfrm>
            <a:off x="1511660" y="2292719"/>
            <a:ext cx="180020" cy="594066"/>
          </a:xfrm>
          <a:prstGeom prst="rightBrace">
            <a:avLst>
              <a:gd name="adj1" fmla="val 33025"/>
              <a:gd name="adj2" fmla="val 50000"/>
            </a:avLst>
          </a:prstGeom>
          <a:noFill/>
          <a:ln>
            <a:solidFill>
              <a:srgbClr val="F5822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400" b="1">
              <a:solidFill>
                <a:schemeClr val="accent6">
                  <a:lumMod val="75000"/>
                </a:schemeClr>
              </a:solidFill>
              <a:latin typeface="Titillium Web" panose="0000050000000000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16F62E-0987-4867-8E80-0072748FF08D}"/>
              </a:ext>
            </a:extLst>
          </p:cNvPr>
          <p:cNvSpPr txBox="1"/>
          <p:nvPr/>
        </p:nvSpPr>
        <p:spPr>
          <a:xfrm>
            <a:off x="1694061" y="2371114"/>
            <a:ext cx="7221339" cy="43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en-GB" sz="2400" dirty="0" err="1">
                <a:solidFill>
                  <a:srgbClr val="FF9421"/>
                </a:solidFill>
                <a:latin typeface="Titillium Web SemiBold" panose="00000700000000000000" pitchFamily="2" charset="0"/>
              </a:rPr>
              <a:t>Dyalog</a:t>
            </a:r>
            <a:r>
              <a:rPr lang="en-GB" sz="2400" dirty="0">
                <a:solidFill>
                  <a:srgbClr val="FF9421"/>
                </a:solidFill>
                <a:latin typeface="Titillium Web SemiBold" panose="00000700000000000000" pitchFamily="2" charset="0"/>
              </a:rPr>
              <a:t> '21 </a:t>
            </a:r>
            <a:r>
              <a:rPr lang="en-GB" sz="2400" dirty="0">
                <a:latin typeface="Titillium Web" panose="00000500000000000000" pitchFamily="2" charset="0"/>
              </a:rPr>
              <a:t>dyalog.com/user-meetings/dyalog21.htm</a:t>
            </a:r>
            <a:endParaRPr lang="en-US" sz="2400" dirty="0"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72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>
                <a:latin typeface="Titillium Web" panose="00000500000000000000" pitchFamily="2" charset="0"/>
              </a:rPr>
              <a:t>Capsules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/>
              <a:t>what </a:t>
            </a:r>
            <a:r>
              <a:rPr lang="en-US" sz="3600" baseline="3000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sz="3600" baseline="30000">
                <a:solidFill>
                  <a:srgbClr val="000080"/>
                </a:solidFill>
              </a:rPr>
              <a:t> </a:t>
            </a:r>
            <a:r>
              <a:rPr lang="en-US" sz="3600" baseline="30000"/>
              <a:t>leaves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  <p:pic>
        <p:nvPicPr>
          <p:cNvPr id="24" name="Picture 23" descr="A black and yellow logo&#10;&#10;Description automatically generated with low confidence">
            <a:extLst>
              <a:ext uri="{FF2B5EF4-FFF2-40B4-BE49-F238E27FC236}">
                <a16:creationId xmlns:a16="http://schemas.microsoft.com/office/drawing/2014/main" id="{AD7DE12D-F271-4D5F-B9CE-BD2638393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70" y="3426845"/>
            <a:ext cx="1090765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7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716E-6 C 0.00086 3.82716E-6 0.00173 0.00185 0.00208 0.00463 L 0.00312 0.0108 C 0.00329 0.01203 0.00364 0.01265 0.00416 0.01265 C 0.00468 0.01265 0.0052 0.0108 0.00538 0.00833 C 0.0052 0.00617 0.00468 0.00401 0.00416 0.00401 C 0.00364 0.00401 0.00329 0.00493 0.00312 0.00617 L 0.00208 0.01203 C 0.00173 0.01481 0.00086 0.01666 3.88889E-6 0.01697 C -0.00105 0.01666 -0.00191 0.01481 -0.00243 0.01203 L -0.0033 0.00617 C -0.00365 0.00493 -0.00382 0.00401 -0.00434 0.00401 C -0.00486 0.00401 -0.00539 0.00617 -0.00539 0.00833 C -0.00539 0.0108 -0.00486 0.01265 -0.00434 0.01265 C -0.00382 0.01265 -0.00365 0.01203 -0.0033 0.0108 L -0.00243 0.00463 C -0.00191 0.00185 -0.00105 3.82716E-6 3.88889E-6 3.82716E-6 Z " pathEditMode="relative" rAng="0" ptsTypes="AAAAAAAAAAAAAAAAA">
                                      <p:cBhvr>
                                        <p:cTn id="12" dur="272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806E22E-0A12-430B-AA65-BE169C166E4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653" y="-289257"/>
            <a:ext cx="9155224" cy="5722014"/>
          </a:xfrm>
        </p:spPr>
      </p:pic>
      <p:sp>
        <p:nvSpPr>
          <p:cNvPr id="3" name="Action Button: Sound 2">
            <a:hlinkClick r:id="" action="ppaction://noaction" highlightClick="1">
              <a:snd r:embed="rId5" name="applause.wav"/>
            </a:hlinkClick>
            <a:extLst>
              <a:ext uri="{FF2B5EF4-FFF2-40B4-BE49-F238E27FC236}">
                <a16:creationId xmlns:a16="http://schemas.microsoft.com/office/drawing/2014/main" id="{5DA844F1-72DD-4FEA-A7E8-750165603FBB}"/>
              </a:ext>
            </a:extLst>
          </p:cNvPr>
          <p:cNvSpPr/>
          <p:nvPr/>
        </p:nvSpPr>
        <p:spPr>
          <a:xfrm>
            <a:off x="6957265" y="5587085"/>
            <a:ext cx="450050" cy="415213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89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AEF9D-D291-4DB1-8A1D-685B725CE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31" y="771550"/>
            <a:ext cx="8379244" cy="384704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endParaRPr lang="en-US" sz="3600" b="1" dirty="0">
              <a:latin typeface="Titillium Web" panose="000005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="1" dirty="0" err="1">
                <a:latin typeface="Titillium Web" panose="00000500000000000000" pitchFamily="2" charset="0"/>
              </a:rPr>
              <a:t>Tradfn</a:t>
            </a:r>
            <a:r>
              <a:rPr lang="en-US" sz="3600" b="1" dirty="0">
                <a:latin typeface="Titillium Web" panose="00000500000000000000" pitchFamily="2" charset="0"/>
              </a:rPr>
              <a:t> Capsules</a:t>
            </a:r>
          </a:p>
          <a:p>
            <a:pPr marL="0" indent="0" algn="ctr">
              <a:spcBef>
                <a:spcPts val="0"/>
              </a:spcBef>
              <a:buNone/>
              <a:tabLst>
                <a:tab pos="3657600" algn="l"/>
              </a:tabLst>
            </a:pPr>
            <a:r>
              <a:rPr lang="en-US" sz="3600" baseline="30000" dirty="0"/>
              <a:t>what </a:t>
            </a:r>
            <a:r>
              <a:rPr lang="en-US" sz="3600" baseline="300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sz="3600" baseline="30000" dirty="0">
                <a:solidFill>
                  <a:srgbClr val="000080"/>
                </a:solidFill>
              </a:rPr>
              <a:t> </a:t>
            </a:r>
            <a:r>
              <a:rPr lang="en-US" sz="3600" baseline="30000" dirty="0"/>
              <a:t>leaves</a:t>
            </a:r>
            <a:endParaRPr lang="en-US" sz="3600" b="1" dirty="0">
              <a:solidFill>
                <a:srgbClr val="0000FF"/>
              </a:solidFill>
              <a:latin typeface="APL385 Unicode" panose="020B0709000202000203" pitchFamily="49" charset="0"/>
            </a:endParaRPr>
          </a:p>
        </p:txBody>
      </p:sp>
      <p:sp>
        <p:nvSpPr>
          <p:cNvPr id="4" name="PiP">
            <a:extLst>
              <a:ext uri="{FF2B5EF4-FFF2-40B4-BE49-F238E27FC236}">
                <a16:creationId xmlns:a16="http://schemas.microsoft.com/office/drawing/2014/main" id="{98E3A286-49AA-4DB1-9A2F-6834ABC55744}"/>
              </a:ext>
            </a:extLst>
          </p:cNvPr>
          <p:cNvSpPr txBox="1"/>
          <p:nvPr/>
        </p:nvSpPr>
        <p:spPr>
          <a:xfrm>
            <a:off x="5929200" y="2917869"/>
            <a:ext cx="32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Titillium Web" panose="020B0604020202020204" charset="0"/>
            </a:endParaRPr>
          </a:p>
        </p:txBody>
      </p:sp>
      <p:pic>
        <p:nvPicPr>
          <p:cNvPr id="24" name="Picture 23" descr="A black and yellow logo&#10;&#10;Description automatically generated with low confidence">
            <a:extLst>
              <a:ext uri="{FF2B5EF4-FFF2-40B4-BE49-F238E27FC236}">
                <a16:creationId xmlns:a16="http://schemas.microsoft.com/office/drawing/2014/main" id="{AD7DE12D-F271-4D5F-B9CE-BD2638393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770" y="3426845"/>
            <a:ext cx="1090765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7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2716E-6 C 0.00086 3.82716E-6 0.00173 0.00185 0.00208 0.00463 L 0.00312 0.0108 C 0.00329 0.01203 0.00364 0.01265 0.00416 0.01265 C 0.00468 0.01265 0.0052 0.0108 0.00538 0.00833 C 0.0052 0.00617 0.00468 0.00401 0.00416 0.00401 C 0.00364 0.00401 0.00329 0.00493 0.00312 0.00617 L 0.00208 0.01203 C 0.00173 0.01481 0.00086 0.01666 3.88889E-6 0.01697 C -0.00105 0.01666 -0.00191 0.01481 -0.00243 0.01203 L -0.0033 0.00617 C -0.00365 0.00493 -0.00382 0.00401 -0.00434 0.00401 C -0.00486 0.00401 -0.00539 0.00617 -0.00539 0.00833 C -0.00539 0.0108 -0.00486 0.01265 -0.00434 0.01265 C -0.00382 0.01265 -0.00365 0.01203 -0.0033 0.0108 L -0.00243 0.00463 C -0.00191 0.00185 -0.00105 3.82716E-6 3.88889E-6 3.82716E-6 Z " pathEditMode="relative" rAng="0" ptsTypes="AAAAAAAAAAAAAAAAA">
                                      <p:cBhvr>
                                        <p:cTn id="12" dur="272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36BC53-927B-4730-8F83-03ABB9A6A9D6}"/>
              </a:ext>
            </a:extLst>
          </p:cNvPr>
          <p:cNvCxnSpPr>
            <a:cxnSpLocks/>
          </p:cNvCxnSpPr>
          <p:nvPr/>
        </p:nvCxnSpPr>
        <p:spPr>
          <a:xfrm>
            <a:off x="990095" y="1959380"/>
            <a:ext cx="624275" cy="0"/>
          </a:xfrm>
          <a:prstGeom prst="lin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63230556-5232-4E6A-8A74-A312A7D6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Capsules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8C9CBE4-FA76-4CA6-A56C-3548A8081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:Namespace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test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inner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:Trap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0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⎕SIGNAL</a:t>
            </a:r>
            <a:r>
              <a:rPr lang="en-US" altLang="en-US" sz="1200" dirty="0">
                <a:solidFill>
                  <a:srgbClr val="000000"/>
                </a:solidFill>
                <a:latin typeface="APL385 Unicode" panose="020B0709000202000203" pitchFamily="49" charset="0"/>
              </a:rPr>
              <a:t> </a:t>
            </a:r>
            <a:r>
              <a:rPr lang="en-US" altLang="en-US" sz="1200" dirty="0">
                <a:solidFill>
                  <a:srgbClr val="808080"/>
                </a:solidFill>
                <a:latin typeface="APL385 Unicode" panose="020B0709000202000203" pitchFamily="49" charset="0"/>
              </a:rPr>
              <a:t>256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:Else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    </a:t>
            </a:r>
            <a:r>
              <a:rPr lang="en-US" altLang="en-US" sz="1200" dirty="0">
                <a:solidFill>
                  <a:srgbClr val="000080"/>
                </a:solidFill>
                <a:latin typeface="APL385 Unicode" panose="020B0709000202000203" pitchFamily="49" charset="0"/>
              </a:rPr>
              <a:t>⎕</a:t>
            </a:r>
            <a:r>
              <a:rPr lang="en-US" altLang="en-US" sz="1200" dirty="0">
                <a:solidFill>
                  <a:srgbClr val="0000FF"/>
                </a:solidFill>
                <a:latin typeface="APL385 Unicode" panose="020B0709000202000203" pitchFamily="49" charset="0"/>
              </a:rPr>
              <a:t>←</a:t>
            </a:r>
            <a:r>
              <a:rPr lang="en-US" altLang="en-US" sz="1200" dirty="0">
                <a:solidFill>
                  <a:srgbClr val="008080"/>
                </a:solidFill>
                <a:latin typeface="APL385 Unicode" panose="020B0709000202000203" pitchFamily="49" charset="0"/>
              </a:rPr>
              <a:t>'trapped inside!'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EndTrap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latin typeface="APL385 Unicode" panose="020B0709000202000203" pitchFamily="49" charset="0"/>
              </a:rPr>
              <a:t>    </a:t>
            </a: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∇</a:t>
            </a:r>
            <a:br>
              <a:rPr lang="en-US" altLang="en-US" sz="1200" dirty="0">
                <a:latin typeface="APL385 Unicode" panose="020B0709000202000203" pitchFamily="49" charset="0"/>
              </a:rPr>
            </a:br>
            <a:r>
              <a:rPr lang="en-US" altLang="en-US" sz="1200" dirty="0">
                <a:solidFill>
                  <a:srgbClr val="800000"/>
                </a:solidFill>
                <a:latin typeface="APL385 Unicode" panose="020B0709000202000203" pitchFamily="49" charset="0"/>
              </a:rPr>
              <a:t>:</a:t>
            </a:r>
            <a:r>
              <a:rPr lang="en-US" altLang="en-US" sz="1200" dirty="0" err="1">
                <a:solidFill>
                  <a:srgbClr val="800000"/>
                </a:solidFill>
                <a:latin typeface="APL385 Unicode" panose="020B0709000202000203" pitchFamily="49" charset="0"/>
              </a:rPr>
              <a:t>EndNamespace</a:t>
            </a:r>
            <a:endParaRPr lang="en-US" altLang="en-US" sz="1200" dirty="0">
              <a:solidFill>
                <a:srgbClr val="800000"/>
              </a:solidFill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ERROR 256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</a:t>
            </a:r>
            <a:r>
              <a:rPr lang="en-US" altLang="en-US" sz="1200" dirty="0" err="1">
                <a:latin typeface="APL385 Unicode" panose="020B0709000202000203" pitchFamily="49" charset="0"/>
              </a:rPr>
              <a:t>test.inner</a:t>
            </a: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1200" dirty="0">
                <a:latin typeface="APL385 Unicode" panose="020B0709000202000203" pitchFamily="49" charset="0"/>
              </a:rPr>
              <a:t>      ∧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en-US" sz="1200" dirty="0">
              <a:latin typeface="APL385 Unicode" panose="020B0709000202000203" pitchFamily="49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AB7146-54DC-4100-AF0B-42119410B05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FDDCD2D9-AA48-4675-954B-50157A172A91}"/>
              </a:ext>
            </a:extLst>
          </p:cNvPr>
          <p:cNvSpPr/>
          <p:nvPr/>
        </p:nvSpPr>
        <p:spPr>
          <a:xfrm rot="10800000" flipH="1">
            <a:off x="-2223755" y="1663499"/>
            <a:ext cx="4410492" cy="1088270"/>
          </a:xfrm>
          <a:prstGeom prst="arc">
            <a:avLst>
              <a:gd name="adj1" fmla="val 17586364"/>
              <a:gd name="adj2" fmla="val 21571543"/>
            </a:avLst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107661</TotalTime>
  <Words>1805</Words>
  <Application>Microsoft Office PowerPoint</Application>
  <PresentationFormat>On-screen Show (16:9)</PresentationFormat>
  <Paragraphs>340</Paragraphs>
  <Slides>57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7" baseType="lpstr">
      <vt:lpstr>Titillium Web</vt:lpstr>
      <vt:lpstr>Wingdings 2</vt:lpstr>
      <vt:lpstr>Arial</vt:lpstr>
      <vt:lpstr>Titillium Web SemiBold</vt:lpstr>
      <vt:lpstr>Wingdings</vt:lpstr>
      <vt:lpstr>APL385 Unicode</vt:lpstr>
      <vt:lpstr>MV Boli</vt:lpstr>
      <vt:lpstr>Courier New</vt:lpstr>
      <vt:lpstr>Calibri</vt:lpstr>
      <vt:lpstr>Office Theme</vt:lpstr>
      <vt:lpstr>Error Handling</vt:lpstr>
      <vt:lpstr>Error Handling – Part 1</vt:lpstr>
      <vt:lpstr>Error Handling – Part 2</vt:lpstr>
      <vt:lpstr>Error Handling – Part 3</vt:lpstr>
      <vt:lpstr>Error Handling – Part 4</vt:lpstr>
      <vt:lpstr>PowerPoint Presentation</vt:lpstr>
      <vt:lpstr>PowerPoint Presentation</vt:lpstr>
      <vt:lpstr>PowerPoint Presentation</vt:lpstr>
      <vt:lpstr>Capsules</vt:lpstr>
      <vt:lpstr>Capsules</vt:lpstr>
      <vt:lpstr>Capsules</vt:lpstr>
      <vt:lpstr>Capsules</vt:lpstr>
      <vt:lpstr>Capsules</vt:lpstr>
      <vt:lpstr>Capsules</vt:lpstr>
      <vt:lpstr>Capsules</vt:lpstr>
      <vt:lpstr>Overview</vt:lpstr>
      <vt:lpstr>PowerPoint Presentation</vt:lpstr>
      <vt:lpstr>PowerPoint Presentation</vt:lpstr>
      <vt:lpstr>Special events: interrupts</vt:lpstr>
      <vt:lpstr>PowerPoint Presentation</vt:lpstr>
      <vt:lpstr>PowerPoint Presentation</vt:lpstr>
      <vt:lpstr>PowerPoint Presentation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Special events: interrupts</vt:lpstr>
      <vt:lpstr>PowerPoint Presentation</vt:lpstr>
      <vt:lpstr>PowerPoint Presentation</vt:lpstr>
      <vt:lpstr>PowerPoint Presentation</vt:lpstr>
      <vt:lpstr>PowerPoint Presentation</vt:lpstr>
      <vt:lpstr>Special events</vt:lpstr>
      <vt:lpstr>Special events: exceptions</vt:lpstr>
      <vt:lpstr>Special events: exceptions</vt:lpstr>
      <vt:lpstr>Special events: exceptions</vt:lpstr>
      <vt:lpstr>Special events: exceptions</vt:lpstr>
      <vt:lpstr>Special events: exceptions</vt:lpstr>
      <vt:lpstr>Special events: exceptions</vt:lpstr>
      <vt:lpstr>Special events: exceptions</vt:lpstr>
      <vt:lpstr>Special events: exceptions</vt:lpstr>
      <vt:lpstr>Special events: exceptions</vt:lpstr>
      <vt:lpstr>Special events: exceptions</vt:lpstr>
      <vt:lpstr>PowerPoint Presentation</vt:lpstr>
      <vt:lpstr>Resetting system constants</vt:lpstr>
      <vt:lpstr>PowerPoint Presentation</vt:lpstr>
      <vt:lpstr>PowerPoint Presentation</vt:lpstr>
      <vt:lpstr>Messages instead of Numbers: function</vt:lpstr>
      <vt:lpstr>Poll: event message to number</vt:lpstr>
      <vt:lpstr>Error Handling – Part 5</vt:lpstr>
      <vt:lpstr>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Features of version 18.0 in Depth</dc:title>
  <dc:creator>Adam Brudzewsky</dc:creator>
  <cp:lastModifiedBy>Adam Brudzewsky</cp:lastModifiedBy>
  <cp:revision>510</cp:revision>
  <dcterms:created xsi:type="dcterms:W3CDTF">2020-06-08T19:16:21Z</dcterms:created>
  <dcterms:modified xsi:type="dcterms:W3CDTF">2021-09-30T15:38:05Z</dcterms:modified>
</cp:coreProperties>
</file>