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263" r:id="rId3"/>
    <p:sldId id="264" r:id="rId4"/>
    <p:sldId id="282" r:id="rId5"/>
    <p:sldId id="265" r:id="rId6"/>
    <p:sldId id="322" r:id="rId7"/>
    <p:sldId id="311" r:id="rId8"/>
    <p:sldId id="285" r:id="rId9"/>
    <p:sldId id="340" r:id="rId10"/>
    <p:sldId id="293" r:id="rId11"/>
    <p:sldId id="295" r:id="rId12"/>
    <p:sldId id="299" r:id="rId13"/>
    <p:sldId id="321" r:id="rId14"/>
    <p:sldId id="305" r:id="rId15"/>
    <p:sldId id="267" r:id="rId16"/>
    <p:sldId id="323" r:id="rId17"/>
    <p:sldId id="284" r:id="rId18"/>
    <p:sldId id="268" r:id="rId19"/>
    <p:sldId id="274" r:id="rId20"/>
    <p:sldId id="276" r:id="rId21"/>
    <p:sldId id="324" r:id="rId22"/>
    <p:sldId id="306" r:id="rId23"/>
    <p:sldId id="329" r:id="rId24"/>
    <p:sldId id="334" r:id="rId25"/>
    <p:sldId id="330" r:id="rId26"/>
    <p:sldId id="331" r:id="rId27"/>
    <p:sldId id="335" r:id="rId28"/>
    <p:sldId id="332" r:id="rId29"/>
    <p:sldId id="338" r:id="rId30"/>
    <p:sldId id="319" r:id="rId31"/>
    <p:sldId id="320" r:id="rId32"/>
    <p:sldId id="277" r:id="rId33"/>
    <p:sldId id="280" r:id="rId34"/>
    <p:sldId id="313" r:id="rId35"/>
    <p:sldId id="342" r:id="rId36"/>
    <p:sldId id="343" r:id="rId37"/>
    <p:sldId id="341" r:id="rId38"/>
    <p:sldId id="33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>
      <p:cViewPr>
        <p:scale>
          <a:sx n="100" d="100"/>
          <a:sy n="100" d="100"/>
        </p:scale>
        <p:origin x="58" y="-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tkinson Hyperlegible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Atkinson Hyperlegible" pitchFamily="2" charset="0"/>
              </a:rPr>
              <a:t>08/07/2021</a:t>
            </a:fld>
            <a:endParaRPr lang="en-GB" dirty="0">
              <a:latin typeface="Atkinson Hyperlegible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tkinson Hyperlegible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Atkinson Hyperlegible" pitchFamily="2" charset="0"/>
              </a:rPr>
              <a:t>‹#›</a:t>
            </a:fld>
            <a:endParaRPr lang="en-GB" dirty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tkinson Hyperlegibl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tkinson Hyperlegible" pitchFamily="2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08/07/2021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tkinson Hyperlegible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tkinson Hyperlegible" pitchFamily="2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accent4">
                    <a:lumMod val="50000"/>
                  </a:schemeClr>
                </a:solidFill>
                <a:latin typeface="Atkinson Hyperlegible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accent4">
                    <a:lumMod val="50000"/>
                  </a:schemeClr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tkinson Hyperleg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Atkinson Hyperlegible" pitchFamily="2" charset="0"/>
              </a:rPr>
              <a:t>‹#›</a:t>
            </a:fld>
            <a:endParaRPr lang="en-GB" sz="1600" dirty="0">
              <a:latin typeface="Atkinson Hyperlegible" pitchFamily="2" charset="0"/>
            </a:endParaRPr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tkinson Hyperlegibl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Atkinson Hyperlegibl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Overview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E437815-B239-4924-9CBC-4AE7C41F7A79}"/>
              </a:ext>
            </a:extLst>
          </p:cNvPr>
          <p:cNvSpPr/>
          <p:nvPr/>
        </p:nvSpPr>
        <p:spPr>
          <a:xfrm>
            <a:off x="521547" y="2031690"/>
            <a:ext cx="1710190" cy="4050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3135B-338A-4DCC-A546-9338400CF2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4E42D-75FC-4F2F-A23B-FC4D718A8BDE}"/>
              </a:ext>
            </a:extLst>
          </p:cNvPr>
          <p:cNvSpPr/>
          <p:nvPr/>
        </p:nvSpPr>
        <p:spPr>
          <a:xfrm>
            <a:off x="521549" y="861560"/>
            <a:ext cx="1710189" cy="40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Retailers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FD45F-9575-43E3-B876-F69359E261A9}"/>
              </a:ext>
            </a:extLst>
          </p:cNvPr>
          <p:cNvSpPr/>
          <p:nvPr/>
        </p:nvSpPr>
        <p:spPr>
          <a:xfrm>
            <a:off x="521549" y="1446625"/>
            <a:ext cx="1710190" cy="4050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Customers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CB813-524E-4F89-8D32-4C1FE2E495BF}"/>
              </a:ext>
            </a:extLst>
          </p:cNvPr>
          <p:cNvSpPr txBox="1"/>
          <p:nvPr/>
        </p:nvSpPr>
        <p:spPr>
          <a:xfrm>
            <a:off x="3180691" y="567139"/>
            <a:ext cx="54970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Atkinson Hyperlegible" pitchFamily="2" charset="0"/>
              </a:rPr>
              <a:t>Example: Entity-Relationship Diagram</a:t>
            </a:r>
          </a:p>
        </p:txBody>
      </p:sp>
    </p:spTree>
    <p:extLst>
      <p:ext uri="{BB962C8B-B14F-4D97-AF65-F5344CB8AC3E}">
        <p14:creationId xmlns:p14="http://schemas.microsoft.com/office/powerpoint/2010/main" val="252014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3135B-338A-4DCC-A546-9338400CF2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54E42D-75FC-4F2F-A23B-FC4D718A8BDE}"/>
              </a:ext>
            </a:extLst>
          </p:cNvPr>
          <p:cNvSpPr/>
          <p:nvPr/>
        </p:nvSpPr>
        <p:spPr>
          <a:xfrm>
            <a:off x="427806" y="2212742"/>
            <a:ext cx="1710189" cy="405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Retailers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FD45F-9575-43E3-B876-F69359E261A9}"/>
              </a:ext>
            </a:extLst>
          </p:cNvPr>
          <p:cNvSpPr/>
          <p:nvPr/>
        </p:nvSpPr>
        <p:spPr>
          <a:xfrm>
            <a:off x="2918952" y="3135133"/>
            <a:ext cx="1710190" cy="40504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Customers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26B7AA-3890-4172-A836-B88ABB0D1DE9}"/>
              </a:ext>
            </a:extLst>
          </p:cNvPr>
          <p:cNvSpPr/>
          <p:nvPr/>
        </p:nvSpPr>
        <p:spPr>
          <a:xfrm>
            <a:off x="5652120" y="1411711"/>
            <a:ext cx="1710190" cy="4050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Products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55C1E93-7022-4D11-AA59-14E795725EFE}"/>
              </a:ext>
            </a:extLst>
          </p:cNvPr>
          <p:cNvSpPr/>
          <p:nvPr/>
        </p:nvSpPr>
        <p:spPr>
          <a:xfrm>
            <a:off x="2820120" y="2212742"/>
            <a:ext cx="2565285" cy="405045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Purchase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C8B7F7-6A5C-4612-ADEC-932F16C7EC33}"/>
              </a:ext>
            </a:extLst>
          </p:cNvPr>
          <p:cNvSpPr/>
          <p:nvPr/>
        </p:nvSpPr>
        <p:spPr>
          <a:xfrm>
            <a:off x="6401752" y="818876"/>
            <a:ext cx="1215135" cy="4050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6D3E51-3FE8-4DE4-83D1-AD7490FBAE9A}"/>
              </a:ext>
            </a:extLst>
          </p:cNvPr>
          <p:cNvSpPr/>
          <p:nvPr/>
        </p:nvSpPr>
        <p:spPr>
          <a:xfrm>
            <a:off x="1999666" y="3950128"/>
            <a:ext cx="1215135" cy="4050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7BF4424-6ADD-4877-A94B-FC0230E2379C}"/>
              </a:ext>
            </a:extLst>
          </p:cNvPr>
          <p:cNvSpPr/>
          <p:nvPr/>
        </p:nvSpPr>
        <p:spPr>
          <a:xfrm>
            <a:off x="7627836" y="1405738"/>
            <a:ext cx="1215135" cy="4050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Type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AAEFDB-072D-454C-A933-33546B0E0785}"/>
              </a:ext>
            </a:extLst>
          </p:cNvPr>
          <p:cNvSpPr/>
          <p:nvPr/>
        </p:nvSpPr>
        <p:spPr>
          <a:xfrm>
            <a:off x="67766" y="2792080"/>
            <a:ext cx="1323189" cy="40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Address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4A198A-2024-430C-85EE-6D46D5110CC0}"/>
              </a:ext>
            </a:extLst>
          </p:cNvPr>
          <p:cNvSpPr/>
          <p:nvPr/>
        </p:nvSpPr>
        <p:spPr>
          <a:xfrm>
            <a:off x="3441169" y="3974283"/>
            <a:ext cx="1323189" cy="4050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Address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D59C3C-43AF-4DA8-B07C-A32CE0300F61}"/>
              </a:ext>
            </a:extLst>
          </p:cNvPr>
          <p:cNvSpPr/>
          <p:nvPr/>
        </p:nvSpPr>
        <p:spPr>
          <a:xfrm>
            <a:off x="175820" y="1633404"/>
            <a:ext cx="1215135" cy="40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Name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70F581-4CD2-4D88-97A7-63A58FACE9EF}"/>
              </a:ext>
            </a:extLst>
          </p:cNvPr>
          <p:cNvSpPr/>
          <p:nvPr/>
        </p:nvSpPr>
        <p:spPr>
          <a:xfrm>
            <a:off x="1563847" y="1087269"/>
            <a:ext cx="919286" cy="3062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9681FF-857F-4C66-8EE2-26C43017818F}"/>
              </a:ext>
            </a:extLst>
          </p:cNvPr>
          <p:cNvSpPr/>
          <p:nvPr/>
        </p:nvSpPr>
        <p:spPr>
          <a:xfrm>
            <a:off x="7020268" y="2010220"/>
            <a:ext cx="1215135" cy="4050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Code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4191CF-336F-42D6-9EFA-951C527C1061}"/>
              </a:ext>
            </a:extLst>
          </p:cNvPr>
          <p:cNvSpPr/>
          <p:nvPr/>
        </p:nvSpPr>
        <p:spPr>
          <a:xfrm>
            <a:off x="2197281" y="665775"/>
            <a:ext cx="1576766" cy="3062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Datetime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EB841E-E7D5-4A4D-A967-BABA34D2AA8C}"/>
              </a:ext>
            </a:extLst>
          </p:cNvPr>
          <p:cNvCxnSpPr>
            <a:stCxn id="14" idx="3"/>
          </p:cNvCxnSpPr>
          <p:nvPr/>
        </p:nvCxnSpPr>
        <p:spPr>
          <a:xfrm flipV="1">
            <a:off x="5385405" y="1810783"/>
            <a:ext cx="266715" cy="604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B349A7-4A82-4C69-B48D-B61D5018F5BD}"/>
              </a:ext>
            </a:extLst>
          </p:cNvPr>
          <p:cNvCxnSpPr>
            <a:stCxn id="14" idx="1"/>
            <a:endCxn id="5" idx="3"/>
          </p:cNvCxnSpPr>
          <p:nvPr/>
        </p:nvCxnSpPr>
        <p:spPr>
          <a:xfrm flipH="1">
            <a:off x="2137995" y="2415265"/>
            <a:ext cx="682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167A64-812F-4633-95C2-B6660D798079}"/>
              </a:ext>
            </a:extLst>
          </p:cNvPr>
          <p:cNvCxnSpPr>
            <a:stCxn id="14" idx="2"/>
            <a:endCxn id="7" idx="0"/>
          </p:cNvCxnSpPr>
          <p:nvPr/>
        </p:nvCxnSpPr>
        <p:spPr>
          <a:xfrm flipH="1">
            <a:off x="3774047" y="2617787"/>
            <a:ext cx="328716" cy="517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75334F-E07E-4F0F-8EB3-A41E478EA411}"/>
              </a:ext>
            </a:extLst>
          </p:cNvPr>
          <p:cNvCxnSpPr>
            <a:stCxn id="14" idx="0"/>
            <a:endCxn id="6" idx="4"/>
          </p:cNvCxnSpPr>
          <p:nvPr/>
        </p:nvCxnSpPr>
        <p:spPr>
          <a:xfrm flipH="1" flipV="1">
            <a:off x="2023490" y="1393471"/>
            <a:ext cx="2079273" cy="8192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8B60F95-48F8-4C5F-BAAA-9F1C6FBF026C}"/>
              </a:ext>
            </a:extLst>
          </p:cNvPr>
          <p:cNvCxnSpPr>
            <a:stCxn id="14" idx="0"/>
            <a:endCxn id="19" idx="4"/>
          </p:cNvCxnSpPr>
          <p:nvPr/>
        </p:nvCxnSpPr>
        <p:spPr>
          <a:xfrm flipH="1" flipV="1">
            <a:off x="2985664" y="971977"/>
            <a:ext cx="1117099" cy="1240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F16863B-716F-4FA1-BA5A-A2DF62A913B9}"/>
              </a:ext>
            </a:extLst>
          </p:cNvPr>
          <p:cNvSpPr/>
          <p:nvPr/>
        </p:nvSpPr>
        <p:spPr>
          <a:xfrm>
            <a:off x="4764358" y="1049607"/>
            <a:ext cx="728606" cy="3062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TID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3C8EDF6-E57A-47FF-AA03-D6F32DAB69BA}"/>
              </a:ext>
            </a:extLst>
          </p:cNvPr>
          <p:cNvCxnSpPr>
            <a:stCxn id="8" idx="2"/>
            <a:endCxn id="18" idx="1"/>
          </p:cNvCxnSpPr>
          <p:nvPr/>
        </p:nvCxnSpPr>
        <p:spPr>
          <a:xfrm>
            <a:off x="6507215" y="1816756"/>
            <a:ext cx="691005" cy="252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D72D02-9C57-44D1-804D-E67863C9A435}"/>
              </a:ext>
            </a:extLst>
          </p:cNvPr>
          <p:cNvCxnSpPr>
            <a:stCxn id="8" idx="3"/>
            <a:endCxn id="11" idx="2"/>
          </p:cNvCxnSpPr>
          <p:nvPr/>
        </p:nvCxnSpPr>
        <p:spPr>
          <a:xfrm flipV="1">
            <a:off x="7362310" y="1608261"/>
            <a:ext cx="265526" cy="5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ACFA1C-4D10-4C36-929A-B09D02CC2C68}"/>
              </a:ext>
            </a:extLst>
          </p:cNvPr>
          <p:cNvCxnSpPr>
            <a:stCxn id="8" idx="0"/>
            <a:endCxn id="3" idx="4"/>
          </p:cNvCxnSpPr>
          <p:nvPr/>
        </p:nvCxnSpPr>
        <p:spPr>
          <a:xfrm flipV="1">
            <a:off x="6507215" y="1223921"/>
            <a:ext cx="502105" cy="187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AEA1D0-14AE-445D-A15C-3584CF4A3381}"/>
              </a:ext>
            </a:extLst>
          </p:cNvPr>
          <p:cNvCxnSpPr>
            <a:stCxn id="5" idx="0"/>
            <a:endCxn id="17" idx="4"/>
          </p:cNvCxnSpPr>
          <p:nvPr/>
        </p:nvCxnSpPr>
        <p:spPr>
          <a:xfrm flipH="1" flipV="1">
            <a:off x="783388" y="2038449"/>
            <a:ext cx="499513" cy="174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19797F-4DBE-4E51-9E8A-77C1DF8F8421}"/>
              </a:ext>
            </a:extLst>
          </p:cNvPr>
          <p:cNvCxnSpPr>
            <a:stCxn id="12" idx="0"/>
            <a:endCxn id="5" idx="2"/>
          </p:cNvCxnSpPr>
          <p:nvPr/>
        </p:nvCxnSpPr>
        <p:spPr>
          <a:xfrm flipV="1">
            <a:off x="729361" y="2617787"/>
            <a:ext cx="553540" cy="1742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562719-84D3-45C6-8EA8-869DBF2D13E7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2607234" y="3540178"/>
            <a:ext cx="1166813" cy="40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D6A477-2FAC-46AB-A488-9D06CC846F96}"/>
              </a:ext>
            </a:extLst>
          </p:cNvPr>
          <p:cNvCxnSpPr>
            <a:stCxn id="7" idx="2"/>
            <a:endCxn id="15" idx="0"/>
          </p:cNvCxnSpPr>
          <p:nvPr/>
        </p:nvCxnSpPr>
        <p:spPr>
          <a:xfrm>
            <a:off x="3774047" y="3540178"/>
            <a:ext cx="328717" cy="4341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8DBA7C7-1369-482A-A8C6-600D3D115E47}"/>
              </a:ext>
            </a:extLst>
          </p:cNvPr>
          <p:cNvCxnSpPr>
            <a:stCxn id="14" idx="0"/>
            <a:endCxn id="34" idx="4"/>
          </p:cNvCxnSpPr>
          <p:nvPr/>
        </p:nvCxnSpPr>
        <p:spPr>
          <a:xfrm flipV="1">
            <a:off x="4102763" y="1355810"/>
            <a:ext cx="1025898" cy="856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D3571AC4-F84F-4A66-9769-A784A9E74A95}"/>
              </a:ext>
            </a:extLst>
          </p:cNvPr>
          <p:cNvSpPr/>
          <p:nvPr/>
        </p:nvSpPr>
        <p:spPr>
          <a:xfrm>
            <a:off x="1519480" y="1706435"/>
            <a:ext cx="739795" cy="405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RID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660DCF0-18FC-4778-9DE4-98F4385AFB51}"/>
              </a:ext>
            </a:extLst>
          </p:cNvPr>
          <p:cNvSpPr/>
          <p:nvPr/>
        </p:nvSpPr>
        <p:spPr>
          <a:xfrm>
            <a:off x="4824287" y="3631415"/>
            <a:ext cx="776196" cy="40504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/>
              <a:t>CID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55326B-46C7-47CE-9856-EE0C351C8565}"/>
              </a:ext>
            </a:extLst>
          </p:cNvPr>
          <p:cNvCxnSpPr>
            <a:stCxn id="55" idx="4"/>
          </p:cNvCxnSpPr>
          <p:nvPr/>
        </p:nvCxnSpPr>
        <p:spPr>
          <a:xfrm flipH="1">
            <a:off x="1736685" y="2111480"/>
            <a:ext cx="152693" cy="101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6E47A91-DE4E-407D-8697-89689D1B58A6}"/>
              </a:ext>
            </a:extLst>
          </p:cNvPr>
          <p:cNvCxnSpPr>
            <a:stCxn id="56" idx="1"/>
          </p:cNvCxnSpPr>
          <p:nvPr/>
        </p:nvCxnSpPr>
        <p:spPr>
          <a:xfrm flipH="1" flipV="1">
            <a:off x="4629142" y="3540178"/>
            <a:ext cx="308816" cy="150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33BCE6A7-E15A-4863-A60D-ADF79DC30ED6}"/>
              </a:ext>
            </a:extLst>
          </p:cNvPr>
          <p:cNvSpPr/>
          <p:nvPr/>
        </p:nvSpPr>
        <p:spPr>
          <a:xfrm>
            <a:off x="3951197" y="569923"/>
            <a:ext cx="1576766" cy="30620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Quantity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67BD5F-E36A-478C-B3E5-B8711CD98120}"/>
              </a:ext>
            </a:extLst>
          </p:cNvPr>
          <p:cNvCxnSpPr>
            <a:stCxn id="14" idx="0"/>
            <a:endCxn id="61" idx="4"/>
          </p:cNvCxnSpPr>
          <p:nvPr/>
        </p:nvCxnSpPr>
        <p:spPr>
          <a:xfrm flipV="1">
            <a:off x="4102763" y="876125"/>
            <a:ext cx="636817" cy="13366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8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5" grpId="0" animBg="1"/>
      <p:bldP spid="17" grpId="0" animBg="1"/>
      <p:bldP spid="6" grpId="0" animBg="1"/>
      <p:bldP spid="18" grpId="0" animBg="1"/>
      <p:bldP spid="19" grpId="0" animBg="1"/>
      <p:bldP spid="34" grpId="0" animBg="1"/>
      <p:bldP spid="55" grpId="0" animBg="1"/>
      <p:bldP spid="56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3135B-338A-4DCC-A546-9338400CF2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" name="Content Placeholder 8">
            <a:extLst>
              <a:ext uri="{FF2B5EF4-FFF2-40B4-BE49-F238E27FC236}">
                <a16:creationId xmlns:a16="http://schemas.microsoft.com/office/drawing/2014/main" id="{FD433158-4271-4079-8828-A4DB581D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8" y="501520"/>
            <a:ext cx="8745954" cy="395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41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3135B-338A-4DCC-A546-9338400CF2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9" name="Content Placeholder 8">
            <a:extLst>
              <a:ext uri="{FF2B5EF4-FFF2-40B4-BE49-F238E27FC236}">
                <a16:creationId xmlns:a16="http://schemas.microsoft.com/office/drawing/2014/main" id="{FD433158-4271-4079-8828-A4DB581D3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6" y="636464"/>
            <a:ext cx="3325086" cy="1485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68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CAA8294-A85D-4EF2-ACD7-14C1B2FE7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084157"/>
              </p:ext>
            </p:extLst>
          </p:nvPr>
        </p:nvGraphicFramePr>
        <p:xfrm>
          <a:off x="5954844" y="501520"/>
          <a:ext cx="311151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952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1081959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1244607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Shoppz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Shoppz.uk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Buyaz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Buyaz.com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E553C3D-8C72-4B99-9E27-3BC4B30E51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878938"/>
              </p:ext>
            </p:extLst>
          </p:nvPr>
        </p:nvGraphicFramePr>
        <p:xfrm>
          <a:off x="3401870" y="1194099"/>
          <a:ext cx="243027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0090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5676821-4479-4842-B9D4-6BE459494E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874405"/>
              </p:ext>
            </p:extLst>
          </p:nvPr>
        </p:nvGraphicFramePr>
        <p:xfrm>
          <a:off x="5954844" y="1695369"/>
          <a:ext cx="3092439" cy="1107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7396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1369938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259362">
                <a:tc>
                  <a:txBody>
                    <a:bodyPr/>
                    <a:lstStyle/>
                    <a:p>
                      <a:r>
                        <a:rPr lang="en-GB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375606">
                <a:tc>
                  <a:txBody>
                    <a:bodyPr/>
                    <a:lstStyle/>
                    <a:p>
                      <a:r>
                        <a:rPr lang="en-GB" dirty="0"/>
                        <a:t>C4124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Main 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259362">
                <a:tc>
                  <a:txBody>
                    <a:bodyPr/>
                    <a:lstStyle/>
                    <a:p>
                      <a:r>
                        <a:rPr lang="en-GB" dirty="0"/>
                        <a:t>C3156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 Nice Rd.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AFBDFF-A425-4AE1-A0CA-7EA1D51C74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E8591B5-D725-464D-A5AB-AE81DA2CB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8797"/>
              </p:ext>
            </p:extLst>
          </p:nvPr>
        </p:nvGraphicFramePr>
        <p:xfrm>
          <a:off x="108836" y="2436735"/>
          <a:ext cx="5707007" cy="22256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2734">
                  <a:extLst>
                    <a:ext uri="{9D8B030D-6E8A-4147-A177-3AD203B41FA5}">
                      <a16:colId xmlns:a16="http://schemas.microsoft.com/office/drawing/2014/main" val="27588078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3863790043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2357125580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2260166752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1524451910"/>
                    </a:ext>
                  </a:extLst>
                </a:gridCol>
                <a:gridCol w="585065">
                  <a:extLst>
                    <a:ext uri="{9D8B030D-6E8A-4147-A177-3AD203B41FA5}">
                      <a16:colId xmlns:a16="http://schemas.microsoft.com/office/drawing/2014/main" val="610148509"/>
                    </a:ext>
                  </a:extLst>
                </a:gridCol>
                <a:gridCol w="1333853">
                  <a:extLst>
                    <a:ext uri="{9D8B030D-6E8A-4147-A177-3AD203B41FA5}">
                      <a16:colId xmlns:a16="http://schemas.microsoft.com/office/drawing/2014/main" val="3003714200"/>
                    </a:ext>
                  </a:extLst>
                </a:gridCol>
              </a:tblGrid>
              <a:tr h="556408">
                <a:tc>
                  <a:txBody>
                    <a:bodyPr/>
                    <a:lstStyle/>
                    <a:p>
                      <a:r>
                        <a:rPr lang="en-GB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PCode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DateTime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05311"/>
                  </a:ext>
                </a:extLst>
              </a:tr>
              <a:tr h="556408">
                <a:tc>
                  <a:txBody>
                    <a:bodyPr/>
                    <a:lstStyle/>
                    <a:p>
                      <a:r>
                        <a:rPr lang="en-GB" dirty="0"/>
                        <a:t>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C3156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$5.04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2020-05-16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738714"/>
                  </a:ext>
                </a:extLst>
              </a:tr>
              <a:tr h="556408">
                <a:tc>
                  <a:txBody>
                    <a:bodyPr/>
                    <a:lstStyle/>
                    <a:p>
                      <a:r>
                        <a:rPr lang="en-GB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P695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C4124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$4.95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2020-06-03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22702"/>
                  </a:ext>
                </a:extLst>
              </a:tr>
              <a:tr h="556408">
                <a:tc>
                  <a:txBody>
                    <a:bodyPr/>
                    <a:lstStyle/>
                    <a:p>
                      <a:r>
                        <a:rPr lang="en-GB" dirty="0"/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D3156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$2.59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2020-06-04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211531"/>
                  </a:ext>
                </a:extLst>
              </a:tr>
            </a:tbl>
          </a:graphicData>
        </a:graphic>
      </p:graphicFrame>
      <p:pic>
        <p:nvPicPr>
          <p:cNvPr id="16" name="Content Placeholder 8">
            <a:extLst>
              <a:ext uri="{FF2B5EF4-FFF2-40B4-BE49-F238E27FC236}">
                <a16:creationId xmlns:a16="http://schemas.microsoft.com/office/drawing/2014/main" id="{A2EE27EB-C6F4-4EBA-895D-26C569C7B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36" y="636464"/>
            <a:ext cx="3325086" cy="1485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6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ADA7-5865-4AA1-8C8C-A47703E9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Query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094B-ED20-4E71-A167-1BEA5B5BE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Relational</a:t>
            </a:r>
          </a:p>
          <a:p>
            <a:pPr marL="0" indent="0">
              <a:buNone/>
            </a:pPr>
            <a:r>
              <a:rPr lang="en-GB" dirty="0"/>
              <a:t>	Structured Query Language (SQL)</a:t>
            </a:r>
          </a:p>
          <a:p>
            <a:pPr marL="0" indent="0">
              <a:buNone/>
            </a:pPr>
            <a:r>
              <a:rPr lang="en-GB" dirty="0"/>
              <a:t>Non-relational AKA NoSQL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GraphQL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RESTful APIs</a:t>
            </a:r>
          </a:p>
          <a:p>
            <a:pPr marL="0" indent="0">
              <a:buNone/>
            </a:pPr>
            <a:r>
              <a:rPr lang="en-GB" dirty="0"/>
              <a:t>	Also sometimes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303E5-2E5D-4C82-BEDA-D46B3B575AA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C7FA2-C244-47AD-B258-F0A9E707A823}"/>
              </a:ext>
            </a:extLst>
          </p:cNvPr>
          <p:cNvSpPr txBox="1"/>
          <p:nvPr/>
        </p:nvSpPr>
        <p:spPr>
          <a:xfrm>
            <a:off x="5337085" y="2212000"/>
            <a:ext cx="2922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tkinson Hyperlegible" pitchFamily="2" charset="0"/>
              </a:rPr>
              <a:t>(misnomer-</a:t>
            </a:r>
            <a:r>
              <a:rPr lang="en-GB" sz="3200" dirty="0" err="1">
                <a:latin typeface="Atkinson Hyperlegible" pitchFamily="2" charset="0"/>
              </a:rPr>
              <a:t>ish</a:t>
            </a:r>
            <a:r>
              <a:rPr lang="en-GB" sz="3200" dirty="0">
                <a:latin typeface="Atkinson Hyperlegible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54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7441-A055-4A62-92CF-8406FA12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APL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50AA-BF2F-40F9-BAA2-16A02D515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Data fits in WS</a:t>
            </a:r>
          </a:p>
          <a:p>
            <a:pPr marL="0" indent="0">
              <a:buNone/>
            </a:pPr>
            <a:r>
              <a:rPr lang="en-GB" dirty="0"/>
              <a:t>  Single-user update</a:t>
            </a:r>
          </a:p>
          <a:p>
            <a:pPr marL="0" indent="0">
              <a:buNone/>
            </a:pPr>
            <a:r>
              <a:rPr lang="en-GB" dirty="0"/>
              <a:t>  Update from APL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45F44-342C-46D4-A1E1-033BAD5AA8E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9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688C-F759-471C-B52D-356212C0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Advantages over "just APL arrays"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B1B0-F027-43AF-AB23-0ECDD3BE3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Lots o' data</a:t>
            </a:r>
          </a:p>
          <a:p>
            <a:pPr marL="0" indent="0">
              <a:buNone/>
            </a:pPr>
            <a:r>
              <a:rPr lang="en-GB" dirty="0"/>
              <a:t>  Data integrity</a:t>
            </a:r>
          </a:p>
          <a:p>
            <a:pPr marL="0" indent="0">
              <a:buNone/>
            </a:pPr>
            <a:r>
              <a:rPr lang="en-GB" dirty="0"/>
              <a:t>  Query optimisers</a:t>
            </a:r>
          </a:p>
          <a:p>
            <a:pPr marL="0" indent="0">
              <a:buNone/>
            </a:pPr>
            <a:r>
              <a:rPr lang="en-GB" dirty="0"/>
              <a:t>  Multi-user access</a:t>
            </a:r>
          </a:p>
          <a:p>
            <a:pPr marL="0" indent="0">
              <a:buNone/>
            </a:pPr>
            <a:r>
              <a:rPr lang="en-GB" dirty="0"/>
              <a:t>  Access control / security</a:t>
            </a:r>
          </a:p>
          <a:p>
            <a:pPr marL="0" indent="0">
              <a:buNone/>
            </a:pPr>
            <a:r>
              <a:rPr lang="en-GB" dirty="0"/>
              <a:t>  Compatibility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E5D93-9C5C-406F-85CA-5FBFE255391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66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9FE9-2662-47E8-8053-E10DDFA0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Relational Database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BA3B-12DC-45B8-8C50-D1B8A7932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600" dirty="0"/>
              <a:t>  </a:t>
            </a:r>
            <a:r>
              <a:rPr lang="en-GB" sz="2600" b="1" dirty="0"/>
              <a:t>OLTP</a:t>
            </a:r>
            <a:r>
              <a:rPr lang="en-GB" sz="2600" dirty="0"/>
              <a:t> </a:t>
            </a:r>
            <a:r>
              <a:rPr lang="en-GB" sz="2600" b="1" dirty="0"/>
              <a:t>(</a:t>
            </a:r>
            <a:r>
              <a:rPr lang="en-GB" sz="2600" b="1" dirty="0" err="1"/>
              <a:t>OnLine</a:t>
            </a:r>
            <a:r>
              <a:rPr lang="en-GB" sz="2600" b="1" dirty="0"/>
              <a:t> Transactional Processing)</a:t>
            </a:r>
          </a:p>
          <a:p>
            <a:pPr marL="0" indent="0">
              <a:buNone/>
            </a:pPr>
            <a:r>
              <a:rPr lang="en-GB" sz="2300" dirty="0"/>
              <a:t>Inserts, updates, deletes</a:t>
            </a:r>
          </a:p>
          <a:p>
            <a:pPr marL="0" indent="0">
              <a:buNone/>
            </a:pPr>
            <a:r>
              <a:rPr lang="en-GB" sz="2300" dirty="0"/>
              <a:t>Simultaneous writes from multiple users</a:t>
            </a:r>
          </a:p>
          <a:p>
            <a:pPr marL="0" indent="0">
              <a:buNone/>
            </a:pPr>
            <a:r>
              <a:rPr lang="en-GB" sz="2600" dirty="0"/>
              <a:t>  </a:t>
            </a:r>
            <a:r>
              <a:rPr lang="en-GB" sz="2600" b="1" dirty="0"/>
              <a:t>OLAP</a:t>
            </a:r>
            <a:r>
              <a:rPr lang="en-GB" sz="2600" dirty="0"/>
              <a:t> </a:t>
            </a:r>
            <a:r>
              <a:rPr lang="en-GB" sz="2600" b="1" dirty="0"/>
              <a:t>(</a:t>
            </a:r>
            <a:r>
              <a:rPr lang="en-GB" sz="2600" b="1" dirty="0" err="1"/>
              <a:t>OnLine</a:t>
            </a:r>
            <a:r>
              <a:rPr lang="en-GB" sz="2600" b="1" dirty="0"/>
              <a:t> Analytical Processing)</a:t>
            </a:r>
          </a:p>
          <a:p>
            <a:pPr marL="0" indent="0">
              <a:buNone/>
            </a:pPr>
            <a:r>
              <a:rPr lang="en-GB" sz="2300" dirty="0"/>
              <a:t>Write less, read more</a:t>
            </a:r>
          </a:p>
          <a:p>
            <a:pPr marL="0" indent="0">
              <a:buNone/>
            </a:pPr>
            <a:r>
              <a:rPr lang="en-GB" sz="2300" dirty="0"/>
              <a:t>Better suited for vectorised operations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4AE09-BB8B-49E4-98C7-78FE347DEA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1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F790-6EBA-4D37-8842-DFAC510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11800-C34B-425E-822C-08A366AE8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APL Matrix</a:t>
            </a:r>
          </a:p>
          <a:p>
            <a:pPr marL="0" indent="0">
              <a:buNone/>
            </a:pPr>
            <a:r>
              <a:rPr lang="en-GB" dirty="0"/>
              <a:t>  APL Inverted Table 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 err="1"/>
              <a:t>Dataframe</a:t>
            </a:r>
            <a:r>
              <a:rPr lang="en-GB" dirty="0"/>
              <a:t> system</a:t>
            </a:r>
          </a:p>
          <a:p>
            <a:pPr marL="0" indent="0">
              <a:buNone/>
            </a:pPr>
            <a:r>
              <a:rPr lang="en-GB" dirty="0"/>
              <a:t>  DBMS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17FC2-BD49-4811-8CCA-46E6670A20F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5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Databasics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What is a database</a:t>
            </a:r>
          </a:p>
          <a:p>
            <a:pPr marL="0" indent="0">
              <a:buNone/>
            </a:pPr>
            <a:r>
              <a:rPr lang="en-GB" dirty="0"/>
              <a:t>  Types of databases</a:t>
            </a:r>
          </a:p>
          <a:p>
            <a:pPr marL="0" indent="0">
              <a:buNone/>
            </a:pPr>
            <a:r>
              <a:rPr lang="en-GB" dirty="0"/>
              <a:t>	Relational databases</a:t>
            </a:r>
          </a:p>
          <a:p>
            <a:pPr marL="0" indent="0">
              <a:buNone/>
            </a:pPr>
            <a:r>
              <a:rPr lang="en-GB" dirty="0"/>
              <a:t>  Dyalog </a:t>
            </a:r>
            <a:r>
              <a:rPr lang="en-GB" b="0" dirty="0">
                <a:effectLst/>
                <a:latin typeface="apl"/>
              </a:rPr>
              <a:t>⟷ Database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6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563F-4797-4F8F-B1D5-3DA58B0F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Dataframes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C9F9-1EBA-4D48-87AF-C5519BFB2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Python + Pandas + </a:t>
            </a:r>
            <a:r>
              <a:rPr lang="en-GB" sz="2500" dirty="0" err="1"/>
              <a:t>Py'n'APL</a:t>
            </a:r>
            <a:endParaRPr lang="en-GB" sz="2500" dirty="0"/>
          </a:p>
          <a:p>
            <a:pPr marL="0" indent="0">
              <a:buNone/>
            </a:pPr>
            <a:r>
              <a:rPr lang="en-GB" sz="2500" dirty="0"/>
              <a:t>  </a:t>
            </a:r>
            <a:r>
              <a:rPr lang="en-GB" sz="2500" b="1" dirty="0"/>
              <a:t>github.com/Dyalog/</a:t>
            </a:r>
            <a:r>
              <a:rPr lang="en-GB" sz="2500" b="1" dirty="0" err="1"/>
              <a:t>pynapl</a:t>
            </a:r>
            <a:endParaRPr lang="en-GB" sz="2500" b="1" dirty="0"/>
          </a:p>
          <a:p>
            <a:pPr marL="0" indent="0">
              <a:buNone/>
            </a:pPr>
            <a:r>
              <a:rPr lang="en-GB" sz="2500" dirty="0"/>
              <a:t>R + </a:t>
            </a:r>
            <a:r>
              <a:rPr lang="en-GB" sz="2500" dirty="0" err="1"/>
              <a:t>data.tables</a:t>
            </a:r>
            <a:r>
              <a:rPr lang="en-GB" sz="2500" dirty="0"/>
              <a:t> + </a:t>
            </a:r>
            <a:r>
              <a:rPr lang="en-GB" sz="2500" dirty="0" err="1"/>
              <a:t>RSConnect</a:t>
            </a:r>
            <a:endParaRPr lang="en-GB" sz="2500" dirty="0"/>
          </a:p>
          <a:p>
            <a:pPr marL="0" indent="0">
              <a:buNone/>
            </a:pPr>
            <a:r>
              <a:rPr lang="en-GB" sz="2500" dirty="0"/>
              <a:t> </a:t>
            </a:r>
            <a:r>
              <a:rPr lang="en-GB" sz="2500" b="1" dirty="0"/>
              <a:t> github.com/</a:t>
            </a:r>
            <a:r>
              <a:rPr lang="en-GB" sz="2500" b="1" dirty="0" err="1"/>
              <a:t>kimmolinna</a:t>
            </a:r>
            <a:r>
              <a:rPr lang="en-GB" sz="2500" b="1" dirty="0"/>
              <a:t>/</a:t>
            </a:r>
            <a:r>
              <a:rPr lang="en-GB" sz="2500" b="1" dirty="0" err="1"/>
              <a:t>rsconnect</a:t>
            </a:r>
            <a:endParaRPr lang="en-GB" sz="25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5DA14-EAE3-4967-9BF9-34C8039CB5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3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A0497-05DD-4795-AFCF-E8691FA6E85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94D3A7-D8A6-4D26-880D-2DCEEDC5BA0D}"/>
              </a:ext>
            </a:extLst>
          </p:cNvPr>
          <p:cNvSpPr/>
          <p:nvPr/>
        </p:nvSpPr>
        <p:spPr>
          <a:xfrm>
            <a:off x="926595" y="2341182"/>
            <a:ext cx="2790310" cy="2225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APL WS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70AAE8-1CE9-492C-9994-6FB4B4A8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</p:spPr>
        <p:txBody>
          <a:bodyPr>
            <a:normAutofit fontScale="90000"/>
          </a:bodyPr>
          <a:lstStyle/>
          <a:p>
            <a:r>
              <a:rPr lang="en-GB" dirty="0"/>
              <a:t>Data locality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EC01B-E725-4538-BEED-A53B63C58415}"/>
              </a:ext>
            </a:extLst>
          </p:cNvPr>
          <p:cNvSpPr/>
          <p:nvPr/>
        </p:nvSpPr>
        <p:spPr>
          <a:xfrm>
            <a:off x="1736685" y="2757615"/>
            <a:ext cx="855095" cy="31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5DA8C6-F081-4EC4-8CD6-01090EEFF9F5}"/>
              </a:ext>
            </a:extLst>
          </p:cNvPr>
          <p:cNvSpPr/>
          <p:nvPr/>
        </p:nvSpPr>
        <p:spPr>
          <a:xfrm>
            <a:off x="1601670" y="3848850"/>
            <a:ext cx="1602795" cy="31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Inverted 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11AF42-B7DF-470D-AB34-5CC8341CC9B0}"/>
              </a:ext>
            </a:extLst>
          </p:cNvPr>
          <p:cNvSpPr/>
          <p:nvPr/>
        </p:nvSpPr>
        <p:spPr>
          <a:xfrm>
            <a:off x="656565" y="1381158"/>
            <a:ext cx="1305145" cy="441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DBMS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6B7D6A-3665-468D-B8A9-8928EB69AF4A}"/>
              </a:ext>
            </a:extLst>
          </p:cNvPr>
          <p:cNvSpPr/>
          <p:nvPr/>
        </p:nvSpPr>
        <p:spPr>
          <a:xfrm>
            <a:off x="6030162" y="531984"/>
            <a:ext cx="2790310" cy="2225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Non-APL Programming Languages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B64491-BEBD-4208-85FD-6C930C693292}"/>
              </a:ext>
            </a:extLst>
          </p:cNvPr>
          <p:cNvSpPr/>
          <p:nvPr/>
        </p:nvSpPr>
        <p:spPr>
          <a:xfrm>
            <a:off x="6772744" y="676648"/>
            <a:ext cx="1305145" cy="441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Dataframes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7B269C-7473-4C32-A18F-59358BA86BBC}"/>
              </a:ext>
            </a:extLst>
          </p:cNvPr>
          <p:cNvSpPr/>
          <p:nvPr/>
        </p:nvSpPr>
        <p:spPr>
          <a:xfrm>
            <a:off x="3536885" y="3681786"/>
            <a:ext cx="1710190" cy="31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Component files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7F8DF5-D4CE-42F6-8C6C-82DD4EF2FE2E}"/>
              </a:ext>
            </a:extLst>
          </p:cNvPr>
          <p:cNvSpPr/>
          <p:nvPr/>
        </p:nvSpPr>
        <p:spPr>
          <a:xfrm>
            <a:off x="3543935" y="2915132"/>
            <a:ext cx="1710190" cy="315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⎕MAP</a:t>
            </a:r>
          </a:p>
        </p:txBody>
      </p:sp>
    </p:spTree>
    <p:extLst>
      <p:ext uri="{BB962C8B-B14F-4D97-AF65-F5344CB8AC3E}">
        <p14:creationId xmlns:p14="http://schemas.microsoft.com/office/powerpoint/2010/main" val="171088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42A3-BF48-4149-AC67-0126847B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9E20-0D29-47FE-9957-F07D108A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APL</a:t>
            </a:r>
          </a:p>
          <a:p>
            <a:pPr marL="0" indent="0">
              <a:buNone/>
            </a:pPr>
            <a:r>
              <a:rPr lang="en-GB" dirty="0"/>
              <a:t>  Nested Matrix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02E17-E03E-4AE7-A48B-16B75EB368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45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09E-9234-4A47-8C01-8ECA7906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Nested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589D-7E36-44BD-9DFC-C7890B105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500" dirty="0"/>
              <a:t>  Query Language: APL</a:t>
            </a:r>
          </a:p>
          <a:p>
            <a:pPr marL="0" indent="0">
              <a:buNone/>
            </a:pPr>
            <a:r>
              <a:rPr lang="en-GB" sz="2500" dirty="0"/>
              <a:t>  Intuitive</a:t>
            </a:r>
          </a:p>
          <a:p>
            <a:pPr marL="0" indent="0">
              <a:buNone/>
            </a:pPr>
            <a:r>
              <a:rPr lang="en-GB" sz="2500" dirty="0"/>
              <a:t>  Convenient</a:t>
            </a:r>
          </a:p>
          <a:p>
            <a:pPr marL="0" indent="0">
              <a:buNone/>
            </a:pPr>
            <a:r>
              <a:rPr lang="en-GB" sz="2500" dirty="0"/>
              <a:t>  Performance suffers with lots of data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5E87D-3F5F-4A6F-AA02-2B49AD0D8F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42A3-BF48-4149-AC67-0126847B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9E20-0D29-47FE-9957-F07D108A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APL</a:t>
            </a:r>
          </a:p>
          <a:p>
            <a:pPr marL="0" indent="0">
              <a:buNone/>
            </a:pPr>
            <a:r>
              <a:rPr lang="en-GB" dirty="0"/>
              <a:t>  Nested Matrix </a:t>
            </a:r>
          </a:p>
          <a:p>
            <a:pPr marL="0" indent="0">
              <a:buNone/>
            </a:pPr>
            <a:r>
              <a:rPr lang="en-GB" dirty="0"/>
              <a:t>  Inverted Table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02E17-E03E-4AE7-A48B-16B75EB368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40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20A7-9EDC-4681-B54E-61371125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Inverted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227F3-37AE-4BC5-ABF7-74E1519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  AKA column-oriented or "columnar database" </a:t>
            </a:r>
          </a:p>
          <a:p>
            <a:pPr marL="0" indent="0">
              <a:buNone/>
            </a:pPr>
            <a:r>
              <a:rPr lang="en-GB" sz="2500" dirty="0"/>
              <a:t>  Query Language: APL</a:t>
            </a:r>
          </a:p>
          <a:p>
            <a:pPr marL="0" indent="0">
              <a:buNone/>
            </a:pPr>
            <a:r>
              <a:rPr lang="en-GB" sz="2500" dirty="0"/>
              <a:t>  Slightly more complex DSL (might use </a:t>
            </a:r>
            <a:r>
              <a:rPr lang="en-GB" sz="2500" dirty="0">
                <a:latin typeface="APL385 Unicode" panose="020B0709000202000203" pitchFamily="49" charset="0"/>
              </a:rPr>
              <a:t>8⌶</a:t>
            </a:r>
            <a:r>
              <a:rPr lang="en-GB" sz="2500" dirty="0"/>
              <a:t>)</a:t>
            </a:r>
          </a:p>
          <a:p>
            <a:pPr marL="0" indent="0">
              <a:buNone/>
            </a:pPr>
            <a:r>
              <a:rPr lang="en-GB" sz="2500" dirty="0"/>
              <a:t>  Relatively convenient</a:t>
            </a:r>
          </a:p>
          <a:p>
            <a:pPr marL="0" indent="0">
              <a:buNone/>
            </a:pPr>
            <a:r>
              <a:rPr lang="en-GB" sz="2500" dirty="0"/>
              <a:t>  Good analytical performance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6F54F-B043-494A-9AA9-01C7DE3801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3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20A7-9EDC-4681-B54E-61371125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Inverted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227F3-37AE-4BC5-ABF7-74E15199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Inverted Tables / Roger Hui / Dyalog '18</a:t>
            </a:r>
          </a:p>
          <a:p>
            <a:pPr marL="0" indent="0">
              <a:buNone/>
            </a:pPr>
            <a:r>
              <a:rPr lang="en-GB" sz="2500" dirty="0"/>
              <a:t>    dyalog.tv/Dyalog18/?v=</a:t>
            </a:r>
            <a:r>
              <a:rPr lang="en-GB" sz="2500" dirty="0" err="1"/>
              <a:t>IOWDkqKbMwk</a:t>
            </a:r>
            <a:endParaRPr lang="en-GB" sz="2500" dirty="0"/>
          </a:p>
          <a:p>
            <a:pPr marL="0" indent="0">
              <a:buNone/>
            </a:pPr>
            <a:r>
              <a:rPr lang="en-GB" sz="2500" dirty="0" err="1">
                <a:latin typeface="APL385 Unicode" panose="020B0709000202000203" pitchFamily="49" charset="0"/>
              </a:rPr>
              <a:t>vecdb</a:t>
            </a:r>
            <a:endParaRPr lang="en-GB" sz="25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2500" dirty="0"/>
              <a:t>    github.com/Dyalog/</a:t>
            </a:r>
            <a:r>
              <a:rPr lang="en-GB" sz="2500" dirty="0" err="1"/>
              <a:t>vecdb</a:t>
            </a:r>
            <a:endParaRPr lang="en-GB" sz="2500" dirty="0"/>
          </a:p>
          <a:p>
            <a:pPr marL="0" indent="0">
              <a:buNone/>
            </a:pPr>
            <a:r>
              <a:rPr lang="en-GB" sz="2500" dirty="0" err="1"/>
              <a:t>FlipDB</a:t>
            </a:r>
            <a:endParaRPr lang="en-GB" sz="2500" dirty="0"/>
          </a:p>
          <a:p>
            <a:pPr marL="0" indent="0">
              <a:buNone/>
            </a:pPr>
            <a:r>
              <a:rPr lang="en-GB" sz="2500" dirty="0"/>
              <a:t>    carlislegroup.com/products/</a:t>
            </a:r>
            <a:r>
              <a:rPr lang="en-GB" sz="2500" dirty="0" err="1"/>
              <a:t>flipdb</a:t>
            </a:r>
            <a:endParaRPr lang="en-GB" sz="25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6F54F-B043-494A-9AA9-01C7DE3801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8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42A3-BF48-4149-AC67-0126847B5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9E20-0D29-47FE-9957-F07D108A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APL</a:t>
            </a:r>
          </a:p>
          <a:p>
            <a:pPr marL="0" indent="0">
              <a:buNone/>
            </a:pPr>
            <a:r>
              <a:rPr lang="en-GB" dirty="0"/>
              <a:t>  Nested Matrix (OLTP)</a:t>
            </a:r>
          </a:p>
          <a:p>
            <a:pPr marL="0" indent="0">
              <a:buNone/>
            </a:pPr>
            <a:r>
              <a:rPr lang="en-GB" dirty="0"/>
              <a:t>  Inverted Table (OLAP)</a:t>
            </a:r>
          </a:p>
          <a:p>
            <a:pPr marL="0" indent="0">
              <a:buNone/>
            </a:pPr>
            <a:r>
              <a:rPr lang="en-GB" dirty="0"/>
              <a:t>  Flat Inverted Table (Fast OLAP)</a:t>
            </a:r>
          </a:p>
          <a:p>
            <a:pPr marL="0" indent="0">
              <a:buNone/>
            </a:pPr>
            <a:r>
              <a:rPr lang="en-GB" dirty="0"/>
              <a:t>DBMS</a:t>
            </a:r>
          </a:p>
          <a:p>
            <a:pPr marL="0" indent="0">
              <a:buNone/>
            </a:pPr>
            <a:r>
              <a:rPr lang="en-GB" dirty="0"/>
              <a:t>  MariaDB (OLTP)</a:t>
            </a:r>
          </a:p>
          <a:p>
            <a:pPr marL="0" indent="0">
              <a:buNone/>
            </a:pPr>
            <a:r>
              <a:rPr lang="en-GB" dirty="0"/>
              <a:t>  </a:t>
            </a:r>
            <a:r>
              <a:rPr lang="en-GB" dirty="0" err="1"/>
              <a:t>ClickHouse</a:t>
            </a:r>
            <a:r>
              <a:rPr lang="en-GB" dirty="0"/>
              <a:t> (OLAP)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202E17-E03E-4AE7-A48B-16B75EB368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3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937D-C656-4741-8E79-3BB40358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Usage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1FB5-CC80-4E0C-9AC7-07D43038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APL Arrays</a:t>
            </a:r>
          </a:p>
          <a:p>
            <a:pPr marL="0" indent="0">
              <a:buNone/>
            </a:pPr>
            <a:r>
              <a:rPr lang="en-GB" dirty="0"/>
              <a:t>  SQAPL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/>
              <a:t>LOADDATA.dws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 err="1"/>
              <a:t>SQA.Do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Low level interface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F04CB-A71F-4A7F-8686-B1B743B8E1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2B34-EA0F-4C23-BBB2-65FE9C0B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4DDC2-C895-43A2-B2B5-787E05FF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14A83-1B42-4E11-AF53-6DB1D11024D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C0E702-8537-4B70-80A3-58A61CA1C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11" y="0"/>
            <a:ext cx="8677777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8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A1C-AEC7-4D16-B099-6DFBD082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Databasics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A61C7-AD2F-467B-874D-AAF9AB434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dirty="0"/>
              <a:t>A database is a system for storing data</a:t>
            </a:r>
          </a:p>
          <a:p>
            <a:pPr marL="0" indent="0">
              <a:buNone/>
            </a:pPr>
            <a:r>
              <a:rPr lang="en-GB" sz="2000" dirty="0"/>
              <a:t>Previously: </a:t>
            </a:r>
          </a:p>
          <a:p>
            <a:pPr marL="0" indent="0">
              <a:buNone/>
            </a:pPr>
            <a:r>
              <a:rPr lang="en-GB" sz="2000" dirty="0"/>
              <a:t>  Filing Systems</a:t>
            </a:r>
          </a:p>
          <a:p>
            <a:pPr marL="0" indent="0">
              <a:buNone/>
            </a:pPr>
            <a:r>
              <a:rPr lang="en-GB" sz="2000" dirty="0"/>
              <a:t>Nowadays: </a:t>
            </a:r>
          </a:p>
          <a:p>
            <a:pPr marL="0" indent="0">
              <a:buNone/>
            </a:pPr>
            <a:r>
              <a:rPr lang="en-GB" sz="2000" dirty="0"/>
              <a:t>  Databases → Database Management System </a:t>
            </a:r>
          </a:p>
          <a:p>
            <a:pPr marL="0" indent="0">
              <a:buNone/>
            </a:pPr>
            <a:r>
              <a:rPr lang="en-GB" sz="2000" dirty="0"/>
              <a:t>		(DBMS)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D98858-D5CB-4466-9D47-4E965606A2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A5EC-5A1C-4DBF-857F-81AC58FF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02FC-F435-4333-B0B3-B9B1C008E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EA4B-6634-4AE1-8F90-0DF19BBF893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B7013B-F2D7-4BDD-82E3-4BBB3B0A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29"/>
            <a:ext cx="9144000" cy="4630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F9E43F4-C25F-4242-8217-C5B70A3C7006}"/>
              </a:ext>
            </a:extLst>
          </p:cNvPr>
          <p:cNvSpPr/>
          <p:nvPr/>
        </p:nvSpPr>
        <p:spPr>
          <a:xfrm>
            <a:off x="1421650" y="3426845"/>
            <a:ext cx="4230470" cy="765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7E61-F73D-4FB6-AB77-C133AEFC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911-93DF-47C6-8F19-BB6ED60F2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C2218-5281-4777-89CB-F73C7B0BC5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2E0C8-3157-4238-8B6B-FD6B8CD3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7" y="0"/>
            <a:ext cx="8004785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473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247B-38B3-464E-84A6-AD616348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52B3-86EE-4218-93EB-4A92DC38E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3C185-40FB-45B6-A1DA-32F0AEF8424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CA4E5-3A53-4BA0-B8E4-FCE10DEE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280" y="0"/>
            <a:ext cx="6269440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03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0548-DE96-416D-A496-7D3EE925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B501-1F28-4B89-B44F-2C8B88B35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BFCEE-5BE6-451F-9061-EBC8924585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DFE6A2-8588-441B-95DC-34503AF72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660" y="759967"/>
            <a:ext cx="5104679" cy="3623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8D5251-50F3-422B-9733-C1F2D392E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3114" y="1013065"/>
            <a:ext cx="3977770" cy="3017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7C2851-9D75-40C0-8938-09E51D7E3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48" y="1398343"/>
            <a:ext cx="5078889" cy="27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B3D-DC8E-4A7A-8F18-5E6A231F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4A7F-68EB-409A-B645-4DC6EBB4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A system of organised data </a:t>
            </a:r>
          </a:p>
          <a:p>
            <a:pPr marL="0" indent="0">
              <a:buNone/>
            </a:pPr>
            <a:r>
              <a:rPr lang="en-GB" dirty="0"/>
              <a:t>                  +</a:t>
            </a:r>
          </a:p>
          <a:p>
            <a:pPr marL="0" indent="0">
              <a:buNone/>
            </a:pPr>
            <a:r>
              <a:rPr lang="en-GB" dirty="0"/>
              <a:t>  A Query Language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68619-CEFB-4A50-B6A7-7080ABE497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94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4276-4C4B-4292-AF59-8BA7C8E9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A282-F07D-45D2-95CB-26840A93D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Organisation &amp; Query Language</a:t>
            </a:r>
          </a:p>
          <a:p>
            <a:pPr marL="0" indent="0">
              <a:buNone/>
            </a:pPr>
            <a:r>
              <a:rPr lang="en-GB" dirty="0"/>
              <a:t>	Relational</a:t>
            </a:r>
          </a:p>
          <a:p>
            <a:pPr marL="0" indent="0">
              <a:buNone/>
            </a:pPr>
            <a:r>
              <a:rPr lang="en-GB" dirty="0"/>
              <a:t>	Non-relational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CB4E5-BF29-48FA-B9B2-AC5625E0F7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952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6288-32F7-46DC-8CC0-7FD8BAEA2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962C-0B72-41E4-A4E4-155BAEEA0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APL Matrix</a:t>
            </a:r>
          </a:p>
          <a:p>
            <a:pPr marL="0" indent="0">
              <a:buNone/>
            </a:pPr>
            <a:r>
              <a:rPr lang="en-GB" dirty="0"/>
              <a:t>	Inverted Tables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Dataframes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DBMS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1E7A0-5613-4C9B-BCBA-9175A996CD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2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AA94-8A07-42E8-A429-DC44DF10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much more to cover…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B86E-4FE9-4153-8AB0-044F66CD9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Relational databases</a:t>
            </a:r>
          </a:p>
          <a:p>
            <a:pPr marL="0" indent="0">
              <a:buNone/>
            </a:pPr>
            <a:r>
              <a:rPr lang="en-GB" dirty="0"/>
              <a:t>	Inverted tables</a:t>
            </a:r>
          </a:p>
          <a:p>
            <a:pPr marL="0" indent="0">
              <a:buNone/>
            </a:pPr>
            <a:r>
              <a:rPr lang="en-GB" dirty="0"/>
              <a:t>	Permanent storage (component files, memory mapped…)</a:t>
            </a:r>
          </a:p>
          <a:p>
            <a:pPr marL="0" indent="0">
              <a:buNone/>
            </a:pPr>
            <a:r>
              <a:rPr lang="en-GB" dirty="0"/>
              <a:t>	SQAPL and related tools</a:t>
            </a:r>
          </a:p>
          <a:p>
            <a:pPr marL="0" indent="0">
              <a:buNone/>
            </a:pPr>
            <a:r>
              <a:rPr lang="en-GB" dirty="0"/>
              <a:t>Non-relational databases</a:t>
            </a:r>
          </a:p>
          <a:p>
            <a:pPr marL="0" indent="0">
              <a:buNone/>
            </a:pPr>
            <a:r>
              <a:rPr lang="en-GB" dirty="0"/>
              <a:t>	Time series</a:t>
            </a:r>
          </a:p>
          <a:p>
            <a:pPr marL="0" indent="0">
              <a:buNone/>
            </a:pPr>
            <a:r>
              <a:rPr lang="en-GB" dirty="0"/>
              <a:t>	Key-value (dictionaries)</a:t>
            </a:r>
          </a:p>
          <a:p>
            <a:pPr marL="0" indent="0">
              <a:buNone/>
            </a:pPr>
            <a:r>
              <a:rPr lang="en-GB" dirty="0"/>
              <a:t>	Document / Object</a:t>
            </a:r>
          </a:p>
          <a:p>
            <a:pPr marL="0" indent="0">
              <a:buNone/>
            </a:pPr>
            <a:r>
              <a:rPr lang="en-GB" dirty="0"/>
              <a:t>	Graph</a:t>
            </a:r>
          </a:p>
          <a:p>
            <a:pPr marL="0" indent="0">
              <a:buNone/>
            </a:pPr>
            <a:r>
              <a:rPr lang="en-GB" dirty="0"/>
              <a:t>	… </a:t>
            </a:r>
          </a:p>
          <a:p>
            <a:pPr marL="0" indent="0">
              <a:buNone/>
            </a:pPr>
            <a:r>
              <a:rPr lang="en-GB" dirty="0"/>
              <a:t>Non-ODBC interaction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0E1B2-9E64-48E0-BDE4-BEF20A483C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618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C2C4A-953B-4267-A8CA-23537DE4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dyalog.com/dates-for-your-diary.htm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D54C-CA6A-488A-B116-0EE1F8D8B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July 15		</a:t>
            </a:r>
            <a:r>
              <a:rPr lang="en-GB" sz="2000" b="1" dirty="0"/>
              <a:t>BAA Open Session</a:t>
            </a:r>
          </a:p>
          <a:p>
            <a:pPr marL="0" indent="0">
              <a:buNone/>
            </a:pPr>
            <a:r>
              <a:rPr lang="en-GB" sz="2000"/>
              <a:t>	britishaplassociation.org/webinar-schedule-2021</a:t>
            </a:r>
          </a:p>
          <a:p>
            <a:pPr marL="0" indent="0">
              <a:buNone/>
            </a:pPr>
            <a:r>
              <a:rPr lang="en-GB" sz="2000"/>
              <a:t>July </a:t>
            </a:r>
            <a:r>
              <a:rPr lang="en-GB" sz="2000" dirty="0"/>
              <a:t>30		</a:t>
            </a:r>
            <a:r>
              <a:rPr lang="en-GB" sz="2000" b="1" dirty="0"/>
              <a:t>APL Problem Solving Competition Closes</a:t>
            </a:r>
          </a:p>
          <a:p>
            <a:pPr marL="0" indent="0">
              <a:buNone/>
            </a:pPr>
            <a:r>
              <a:rPr lang="en-GB" sz="2000" dirty="0"/>
              <a:t>	dyalogaplcompetition.com</a:t>
            </a:r>
          </a:p>
          <a:p>
            <a:pPr marL="0" indent="0">
              <a:buNone/>
            </a:pPr>
            <a:r>
              <a:rPr lang="en-GB" sz="2000" dirty="0"/>
              <a:t>August 01	</a:t>
            </a:r>
            <a:r>
              <a:rPr lang="en-GB" sz="2000" b="1" dirty="0"/>
              <a:t>APL Campfire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err="1"/>
              <a:t>apl.wiki</a:t>
            </a:r>
            <a:r>
              <a:rPr lang="en-GB" sz="2000" dirty="0"/>
              <a:t>/campfire</a:t>
            </a:r>
          </a:p>
          <a:p>
            <a:pPr marL="0" indent="0">
              <a:buNone/>
            </a:pPr>
            <a:r>
              <a:rPr lang="en-GB" sz="2000" dirty="0"/>
              <a:t>August 05	</a:t>
            </a:r>
            <a:r>
              <a:rPr lang="en-GB" sz="2000" b="1" dirty="0"/>
              <a:t>Error Handling Part 4</a:t>
            </a:r>
          </a:p>
          <a:p>
            <a:pPr marL="0" indent="0">
              <a:buNone/>
            </a:pPr>
            <a:r>
              <a:rPr lang="en-GB" sz="2000" dirty="0"/>
              <a:t>	dyalog.tv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52D62-69F7-4A95-9586-023F54D9AB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233C-CEB9-4DBF-BA74-5A3D023C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FE4E-A0A3-418B-8622-A450F82C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1. A structured arrangement of data</a:t>
            </a:r>
          </a:p>
          <a:p>
            <a:pPr marL="0" indent="0">
              <a:buNone/>
            </a:pPr>
            <a:r>
              <a:rPr lang="en-GB" dirty="0"/>
              <a:t>2. Query language</a:t>
            </a:r>
          </a:p>
          <a:p>
            <a:pPr marL="0" indent="0">
              <a:buNone/>
            </a:pPr>
            <a:r>
              <a:rPr lang="en-GB" dirty="0"/>
              <a:t>	a domain specific language (DSL) for:</a:t>
            </a:r>
          </a:p>
          <a:p>
            <a:pPr marL="0" indent="0">
              <a:buNone/>
            </a:pPr>
            <a:r>
              <a:rPr lang="en-GB" dirty="0"/>
              <a:t>		∘ reading</a:t>
            </a:r>
          </a:p>
          <a:p>
            <a:pPr marL="0" indent="0">
              <a:buNone/>
            </a:pPr>
            <a:r>
              <a:rPr lang="en-GB" dirty="0"/>
              <a:t>		∘ writing</a:t>
            </a:r>
          </a:p>
          <a:p>
            <a:pPr marL="0" indent="0">
              <a:buNone/>
            </a:pPr>
            <a:r>
              <a:rPr lang="en-GB" dirty="0"/>
              <a:t>		∘ manipulating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5DB85-C26C-4A2B-B255-B341C40F41C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205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4C88-1FD8-4E96-A573-B54369B6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E9CC-3B75-427D-9294-4CF7B58E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Relational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Tables</a:t>
            </a:r>
          </a:p>
          <a:p>
            <a:pPr marL="0" indent="0">
              <a:buNone/>
            </a:pPr>
            <a:r>
              <a:rPr lang="en-GB" b="1" dirty="0"/>
              <a:t>Non-relational </a:t>
            </a:r>
            <a:r>
              <a:rPr lang="en-GB" dirty="0"/>
              <a:t>(the rest)</a:t>
            </a:r>
          </a:p>
          <a:p>
            <a:pPr marL="0" indent="0">
              <a:buNone/>
            </a:pPr>
            <a:r>
              <a:rPr lang="en-GB" dirty="0"/>
              <a:t>  Time series</a:t>
            </a:r>
          </a:p>
          <a:p>
            <a:pPr marL="0" indent="0">
              <a:buNone/>
            </a:pPr>
            <a:r>
              <a:rPr lang="en-GB" dirty="0"/>
              <a:t>  Key-value</a:t>
            </a:r>
          </a:p>
          <a:p>
            <a:pPr marL="0" indent="0">
              <a:buNone/>
            </a:pPr>
            <a:r>
              <a:rPr lang="en-GB" dirty="0"/>
              <a:t>  Document / Object (e.g. JSON)</a:t>
            </a:r>
          </a:p>
          <a:p>
            <a:pPr marL="0" indent="0">
              <a:buNone/>
            </a:pPr>
            <a:r>
              <a:rPr lang="en-GB" dirty="0"/>
              <a:t>  Graph</a:t>
            </a:r>
          </a:p>
          <a:p>
            <a:pPr marL="0" indent="0">
              <a:buNone/>
            </a:pPr>
            <a:r>
              <a:rPr lang="en-GB" dirty="0"/>
              <a:t> 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D2AD-0DE5-4268-9091-93B7F63818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4C88-1FD8-4E96-A573-B54369B6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9E9CC-3B75-427D-9294-4CF7B58E0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Relational 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Tables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85000"/>
                  </a:schemeClr>
                </a:solidFill>
              </a:rPr>
              <a:t>Non-relational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(the rest)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Time series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Key-value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Document / Object (e.g. JSON)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Graph</a:t>
            </a:r>
          </a:p>
          <a:p>
            <a:pPr marL="0" indent="0">
              <a:buNone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 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4D2AD-0DE5-4268-9091-93B7F63818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84993651-AC1C-4DB1-8398-829C85A0E5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84097"/>
              </p:ext>
            </p:extLst>
          </p:nvPr>
        </p:nvGraphicFramePr>
        <p:xfrm>
          <a:off x="6562837" y="774054"/>
          <a:ext cx="1947525" cy="69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308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677207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779010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232112">
                <a:tc>
                  <a:txBody>
                    <a:bodyPr/>
                    <a:lstStyle/>
                    <a:p>
                      <a:r>
                        <a:rPr lang="en-GB" sz="1100" dirty="0"/>
                        <a:t>RID</a:t>
                      </a:r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Name</a:t>
                      </a:r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Address</a:t>
                      </a:r>
                    </a:p>
                  </a:txBody>
                  <a:tcPr marL="57233" marR="57233" marT="28617" marB="28617"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r>
                        <a:rPr lang="en-GB" sz="1100" dirty="0"/>
                        <a:t>SH01</a:t>
                      </a:r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Shoppz</a:t>
                      </a:r>
                      <a:endParaRPr lang="en-GB" sz="1100" dirty="0"/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Shoppz.uk</a:t>
                      </a:r>
                    </a:p>
                  </a:txBody>
                  <a:tcPr marL="57233" marR="57233" marT="28617" marB="28617"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232112">
                <a:tc>
                  <a:txBody>
                    <a:bodyPr/>
                    <a:lstStyle/>
                    <a:p>
                      <a:r>
                        <a:rPr lang="en-GB" sz="1100" dirty="0"/>
                        <a:t>SH02</a:t>
                      </a:r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 err="1"/>
                        <a:t>Buyaz</a:t>
                      </a:r>
                      <a:endParaRPr lang="en-GB" sz="1100" dirty="0"/>
                    </a:p>
                  </a:txBody>
                  <a:tcPr marL="57233" marR="57233" marT="28617" marB="28617"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Buyaz.com</a:t>
                      </a:r>
                    </a:p>
                  </a:txBody>
                  <a:tcPr marL="57233" marR="57233" marT="28617" marB="28617"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73280959-C457-429A-A64F-24968BBE1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521551"/>
              </p:ext>
            </p:extLst>
          </p:nvPr>
        </p:nvGraphicFramePr>
        <p:xfrm>
          <a:off x="1125129" y="819731"/>
          <a:ext cx="1662030" cy="7608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4010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554010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554010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253613">
                <a:tc>
                  <a:txBody>
                    <a:bodyPr/>
                    <a:lstStyle/>
                    <a:p>
                      <a:r>
                        <a:rPr lang="en-GB" sz="1200" dirty="0" err="1"/>
                        <a:t>PCode</a:t>
                      </a:r>
                      <a:endParaRPr lang="en-GB" sz="1200" dirty="0"/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Name</a:t>
                      </a:r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Type</a:t>
                      </a:r>
                    </a:p>
                  </a:txBody>
                  <a:tcPr marL="62535" marR="62535" marT="31267" marB="31267"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253613">
                <a:tc>
                  <a:txBody>
                    <a:bodyPr/>
                    <a:lstStyle/>
                    <a:p>
                      <a:r>
                        <a:rPr lang="en-GB" sz="1200" dirty="0"/>
                        <a:t>P234</a:t>
                      </a:r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Gruel</a:t>
                      </a:r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Food</a:t>
                      </a:r>
                    </a:p>
                  </a:txBody>
                  <a:tcPr marL="62535" marR="62535" marT="31267" marB="31267"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253613">
                <a:tc>
                  <a:txBody>
                    <a:bodyPr/>
                    <a:lstStyle/>
                    <a:p>
                      <a:r>
                        <a:rPr lang="en-GB" sz="1200" dirty="0"/>
                        <a:t>P695</a:t>
                      </a:r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Water</a:t>
                      </a:r>
                    </a:p>
                  </a:txBody>
                  <a:tcPr marL="62535" marR="62535" marT="31267" marB="31267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Drink</a:t>
                      </a:r>
                    </a:p>
                  </a:txBody>
                  <a:tcPr marL="62535" marR="62535" marT="31267" marB="31267"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561FA400-3F3A-4A8D-A699-6C6C119D5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646565"/>
              </p:ext>
            </p:extLst>
          </p:nvPr>
        </p:nvGraphicFramePr>
        <p:xfrm>
          <a:off x="3671900" y="774054"/>
          <a:ext cx="2134580" cy="78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075">
                  <a:extLst>
                    <a:ext uri="{9D8B030D-6E8A-4147-A177-3AD203B41FA5}">
                      <a16:colId xmlns:a16="http://schemas.microsoft.com/office/drawing/2014/main" val="3113240640"/>
                    </a:ext>
                  </a:extLst>
                </a:gridCol>
                <a:gridCol w="900100">
                  <a:extLst>
                    <a:ext uri="{9D8B030D-6E8A-4147-A177-3AD203B41FA5}">
                      <a16:colId xmlns:a16="http://schemas.microsoft.com/office/drawing/2014/main" val="1605050534"/>
                    </a:ext>
                  </a:extLst>
                </a:gridCol>
                <a:gridCol w="559405">
                  <a:extLst>
                    <a:ext uri="{9D8B030D-6E8A-4147-A177-3AD203B41FA5}">
                      <a16:colId xmlns:a16="http://schemas.microsoft.com/office/drawing/2014/main" val="4073866025"/>
                    </a:ext>
                  </a:extLst>
                </a:gridCol>
              </a:tblGrid>
              <a:tr h="260529">
                <a:tc>
                  <a:txBody>
                    <a:bodyPr/>
                    <a:lstStyle/>
                    <a:p>
                      <a:r>
                        <a:rPr lang="en-GB" sz="1300" dirty="0"/>
                        <a:t>CID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Address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Name</a:t>
                      </a:r>
                    </a:p>
                  </a:txBody>
                  <a:tcPr marL="64240" marR="64240" marT="32120" marB="32120"/>
                </a:tc>
                <a:extLst>
                  <a:ext uri="{0D108BD9-81ED-4DB2-BD59-A6C34878D82A}">
                    <a16:rowId xmlns:a16="http://schemas.microsoft.com/office/drawing/2014/main" val="485727774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300" dirty="0"/>
                        <a:t>C4124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 Main St.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Alice</a:t>
                      </a:r>
                    </a:p>
                  </a:txBody>
                  <a:tcPr marL="64240" marR="64240" marT="32120" marB="32120"/>
                </a:tc>
                <a:extLst>
                  <a:ext uri="{0D108BD9-81ED-4DB2-BD59-A6C34878D82A}">
                    <a16:rowId xmlns:a16="http://schemas.microsoft.com/office/drawing/2014/main" val="1490692347"/>
                  </a:ext>
                </a:extLst>
              </a:tr>
              <a:tr h="260529">
                <a:tc>
                  <a:txBody>
                    <a:bodyPr/>
                    <a:lstStyle/>
                    <a:p>
                      <a:r>
                        <a:rPr lang="en-GB" sz="1300" dirty="0"/>
                        <a:t>C3156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54 Nice Rd.</a:t>
                      </a:r>
                    </a:p>
                  </a:txBody>
                  <a:tcPr marL="64240" marR="64240" marT="32120" marB="32120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Bob</a:t>
                      </a:r>
                    </a:p>
                  </a:txBody>
                  <a:tcPr marL="64240" marR="64240" marT="32120" marB="32120"/>
                </a:tc>
                <a:extLst>
                  <a:ext uri="{0D108BD9-81ED-4DB2-BD59-A6C34878D82A}">
                    <a16:rowId xmlns:a16="http://schemas.microsoft.com/office/drawing/2014/main" val="2581874601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544070-76CC-4564-B066-FB9F9633A822}"/>
              </a:ext>
            </a:extLst>
          </p:cNvPr>
          <p:cNvCxnSpPr>
            <a:cxnSpLocks/>
          </p:cNvCxnSpPr>
          <p:nvPr/>
        </p:nvCxnSpPr>
        <p:spPr>
          <a:xfrm flipV="1">
            <a:off x="3221850" y="1470391"/>
            <a:ext cx="3555395" cy="11013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E6A4F-0699-418B-8EB2-41CF6651252B}"/>
              </a:ext>
            </a:extLst>
          </p:cNvPr>
          <p:cNvCxnSpPr>
            <a:cxnSpLocks/>
          </p:cNvCxnSpPr>
          <p:nvPr/>
        </p:nvCxnSpPr>
        <p:spPr>
          <a:xfrm flipV="1">
            <a:off x="2681790" y="1580570"/>
            <a:ext cx="1350150" cy="99118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DE209F0-97B3-4FC9-9FBD-3ADF1F64C1E8}"/>
              </a:ext>
            </a:extLst>
          </p:cNvPr>
          <p:cNvCxnSpPr>
            <a:cxnSpLocks/>
          </p:cNvCxnSpPr>
          <p:nvPr/>
        </p:nvCxnSpPr>
        <p:spPr>
          <a:xfrm flipV="1">
            <a:off x="1956144" y="1580571"/>
            <a:ext cx="594952" cy="101509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9D3A11C1-6C26-4BED-B1E7-22BCF7C82E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19912"/>
              </p:ext>
            </p:extLst>
          </p:nvPr>
        </p:nvGraphicFramePr>
        <p:xfrm>
          <a:off x="1151620" y="2595661"/>
          <a:ext cx="4373154" cy="15512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4199">
                  <a:extLst>
                    <a:ext uri="{9D8B030D-6E8A-4147-A177-3AD203B41FA5}">
                      <a16:colId xmlns:a16="http://schemas.microsoft.com/office/drawing/2014/main" val="275880782"/>
                    </a:ext>
                  </a:extLst>
                </a:gridCol>
                <a:gridCol w="655241">
                  <a:extLst>
                    <a:ext uri="{9D8B030D-6E8A-4147-A177-3AD203B41FA5}">
                      <a16:colId xmlns:a16="http://schemas.microsoft.com/office/drawing/2014/main" val="3863790043"/>
                    </a:ext>
                  </a:extLst>
                </a:gridCol>
                <a:gridCol w="620754">
                  <a:extLst>
                    <a:ext uri="{9D8B030D-6E8A-4147-A177-3AD203B41FA5}">
                      <a16:colId xmlns:a16="http://schemas.microsoft.com/office/drawing/2014/main" val="2357125580"/>
                    </a:ext>
                  </a:extLst>
                </a:gridCol>
                <a:gridCol w="517295">
                  <a:extLst>
                    <a:ext uri="{9D8B030D-6E8A-4147-A177-3AD203B41FA5}">
                      <a16:colId xmlns:a16="http://schemas.microsoft.com/office/drawing/2014/main" val="2260166752"/>
                    </a:ext>
                  </a:extLst>
                </a:gridCol>
                <a:gridCol w="655241">
                  <a:extLst>
                    <a:ext uri="{9D8B030D-6E8A-4147-A177-3AD203B41FA5}">
                      <a16:colId xmlns:a16="http://schemas.microsoft.com/office/drawing/2014/main" val="1524451910"/>
                    </a:ext>
                  </a:extLst>
                </a:gridCol>
                <a:gridCol w="448322">
                  <a:extLst>
                    <a:ext uri="{9D8B030D-6E8A-4147-A177-3AD203B41FA5}">
                      <a16:colId xmlns:a16="http://schemas.microsoft.com/office/drawing/2014/main" val="610148509"/>
                    </a:ext>
                  </a:extLst>
                </a:gridCol>
                <a:gridCol w="1022102">
                  <a:extLst>
                    <a:ext uri="{9D8B030D-6E8A-4147-A177-3AD203B41FA5}">
                      <a16:colId xmlns:a16="http://schemas.microsoft.com/office/drawing/2014/main" val="3003714200"/>
                    </a:ext>
                  </a:extLst>
                </a:gridCol>
              </a:tblGrid>
              <a:tr h="387816">
                <a:tc>
                  <a:txBody>
                    <a:bodyPr/>
                    <a:lstStyle/>
                    <a:p>
                      <a:r>
                        <a:rPr lang="en-GB" sz="1300" dirty="0"/>
                        <a:t>TID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 err="1"/>
                        <a:t>PCode</a:t>
                      </a:r>
                      <a:endParaRPr lang="en-GB" sz="1300" dirty="0"/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CID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RID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Price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Qty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 err="1"/>
                        <a:t>DateTime</a:t>
                      </a:r>
                      <a:endParaRPr lang="en-GB" sz="1300" dirty="0"/>
                    </a:p>
                  </a:txBody>
                  <a:tcPr marL="63734" marR="63734" marT="31867" marB="31867"/>
                </a:tc>
                <a:extLst>
                  <a:ext uri="{0D108BD9-81ED-4DB2-BD59-A6C34878D82A}">
                    <a16:rowId xmlns:a16="http://schemas.microsoft.com/office/drawing/2014/main" val="2255205311"/>
                  </a:ext>
                </a:extLst>
              </a:tr>
              <a:tr h="387816">
                <a:tc>
                  <a:txBody>
                    <a:bodyPr/>
                    <a:lstStyle/>
                    <a:p>
                      <a:r>
                        <a:rPr lang="en-GB" sz="1300" dirty="0"/>
                        <a:t>354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P234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C3156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SH02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$5.04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3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2020-05-16</a:t>
                      </a:r>
                    </a:p>
                  </a:txBody>
                  <a:tcPr marL="63734" marR="63734" marT="31867" marB="31867"/>
                </a:tc>
                <a:extLst>
                  <a:ext uri="{0D108BD9-81ED-4DB2-BD59-A6C34878D82A}">
                    <a16:rowId xmlns:a16="http://schemas.microsoft.com/office/drawing/2014/main" val="4223738714"/>
                  </a:ext>
                </a:extLst>
              </a:tr>
              <a:tr h="387816">
                <a:tc>
                  <a:txBody>
                    <a:bodyPr/>
                    <a:lstStyle/>
                    <a:p>
                      <a:r>
                        <a:rPr lang="en-GB" sz="1300" dirty="0"/>
                        <a:t>355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P695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C4124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SH01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$4.95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2020-06-03</a:t>
                      </a:r>
                    </a:p>
                  </a:txBody>
                  <a:tcPr marL="63734" marR="63734" marT="31867" marB="31867"/>
                </a:tc>
                <a:extLst>
                  <a:ext uri="{0D108BD9-81ED-4DB2-BD59-A6C34878D82A}">
                    <a16:rowId xmlns:a16="http://schemas.microsoft.com/office/drawing/2014/main" val="153122702"/>
                  </a:ext>
                </a:extLst>
              </a:tr>
              <a:tr h="387816">
                <a:tc>
                  <a:txBody>
                    <a:bodyPr/>
                    <a:lstStyle/>
                    <a:p>
                      <a:r>
                        <a:rPr lang="en-GB" sz="1300" dirty="0"/>
                        <a:t>356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P234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D3156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SH01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$2.59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</a:t>
                      </a:r>
                    </a:p>
                  </a:txBody>
                  <a:tcPr marL="63734" marR="63734" marT="31867" marB="31867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2020-06-04</a:t>
                      </a:r>
                    </a:p>
                  </a:txBody>
                  <a:tcPr marL="63734" marR="63734" marT="31867" marB="31867"/>
                </a:tc>
                <a:extLst>
                  <a:ext uri="{0D108BD9-81ED-4DB2-BD59-A6C34878D82A}">
                    <a16:rowId xmlns:a16="http://schemas.microsoft.com/office/drawing/2014/main" val="90021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31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6A73-C31B-4042-B5B5-53117D77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Let's make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2621-C263-4533-AA98-9C957B71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70BF-BDBD-4DA7-9201-09DC697B3CD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6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CCD9-4BAB-4CAC-8928-F8F01D1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2185-234D-4C40-8687-9CC7E6C2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Efficiency</a:t>
            </a:r>
          </a:p>
          <a:p>
            <a:pPr marL="0" indent="0">
              <a:buNone/>
            </a:pPr>
            <a:r>
              <a:rPr lang="en-GB" dirty="0"/>
              <a:t>  Integrity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6BDF-85EA-4275-968D-A47A37984B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CCD9-4BAB-4CAC-8928-F8F01D17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Database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2185-234D-4C40-8687-9CC7E6C2E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Efficiency</a:t>
            </a:r>
          </a:p>
          <a:p>
            <a:pPr marL="0" indent="0">
              <a:buNone/>
            </a:pPr>
            <a:r>
              <a:rPr lang="en-GB" dirty="0"/>
              <a:t>  Integrity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36BDF-85EA-4275-968D-A47A37984B2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C78D8-B66A-428B-A07B-0E7BC20C64D9}"/>
              </a:ext>
            </a:extLst>
          </p:cNvPr>
          <p:cNvSpPr txBox="1"/>
          <p:nvPr/>
        </p:nvSpPr>
        <p:spPr>
          <a:xfrm>
            <a:off x="4391980" y="1488734"/>
            <a:ext cx="3733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latin typeface="Atkinson Hyperlegible" pitchFamily="2" charset="0"/>
              </a:rPr>
              <a:t>Reduce redundancy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D0682-04F6-406B-BC48-C1CCE0A3FE1F}"/>
              </a:ext>
            </a:extLst>
          </p:cNvPr>
          <p:cNvCxnSpPr>
            <a:cxnSpLocks/>
          </p:cNvCxnSpPr>
          <p:nvPr/>
        </p:nvCxnSpPr>
        <p:spPr>
          <a:xfrm>
            <a:off x="3399330" y="1764200"/>
            <a:ext cx="9901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B7C3CF-9ADE-4865-B7DF-CF210D58E05F}"/>
              </a:ext>
            </a:extLst>
          </p:cNvPr>
          <p:cNvCxnSpPr/>
          <p:nvPr/>
        </p:nvCxnSpPr>
        <p:spPr>
          <a:xfrm flipH="1" flipV="1">
            <a:off x="2456765" y="1488734"/>
            <a:ext cx="945105" cy="276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1BB0F9-3F67-4CAC-8DC6-362DB58842FC}"/>
              </a:ext>
            </a:extLst>
          </p:cNvPr>
          <p:cNvCxnSpPr/>
          <p:nvPr/>
        </p:nvCxnSpPr>
        <p:spPr>
          <a:xfrm flipH="1">
            <a:off x="2456765" y="1765733"/>
            <a:ext cx="967608" cy="276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95669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14271</TotalTime>
  <Words>772</Words>
  <Application>Microsoft Office PowerPoint</Application>
  <PresentationFormat>On-screen Show (16:9)</PresentationFormat>
  <Paragraphs>300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apl</vt:lpstr>
      <vt:lpstr>APL385 Unicode</vt:lpstr>
      <vt:lpstr>Arial</vt:lpstr>
      <vt:lpstr>Atkinson Hyperlegible</vt:lpstr>
      <vt:lpstr>Calibri</vt:lpstr>
      <vt:lpstr>Courier New</vt:lpstr>
      <vt:lpstr>Wingdings</vt:lpstr>
      <vt:lpstr>Office Theme</vt:lpstr>
      <vt:lpstr>Databases Overview</vt:lpstr>
      <vt:lpstr>Databasics</vt:lpstr>
      <vt:lpstr>Databasics</vt:lpstr>
      <vt:lpstr>Database Management System</vt:lpstr>
      <vt:lpstr>Organisation</vt:lpstr>
      <vt:lpstr>Organisation</vt:lpstr>
      <vt:lpstr>Let's make a database</vt:lpstr>
      <vt:lpstr>Database creation</vt:lpstr>
      <vt:lpstr>Database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Query Language</vt:lpstr>
      <vt:lpstr>APL Arrays</vt:lpstr>
      <vt:lpstr>Advantages over "just APL arrays"</vt:lpstr>
      <vt:lpstr>Relational Database Paradigms</vt:lpstr>
      <vt:lpstr>Options</vt:lpstr>
      <vt:lpstr>Dataframes</vt:lpstr>
      <vt:lpstr>Data locality</vt:lpstr>
      <vt:lpstr>Examples</vt:lpstr>
      <vt:lpstr>Nested Matrix</vt:lpstr>
      <vt:lpstr>Examples</vt:lpstr>
      <vt:lpstr>Inverted Table</vt:lpstr>
      <vt:lpstr>Inverted Table</vt:lpstr>
      <vt:lpstr>Examples</vt:lpstr>
      <vt:lpstr>Usage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Database</vt:lpstr>
      <vt:lpstr>Types</vt:lpstr>
      <vt:lpstr>Options</vt:lpstr>
      <vt:lpstr>So much more to cover…</vt:lpstr>
      <vt:lpstr>dyalog.com/dates-for-your-diary.htm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303</cp:revision>
  <dcterms:created xsi:type="dcterms:W3CDTF">2016-07-29T08:25:06Z</dcterms:created>
  <dcterms:modified xsi:type="dcterms:W3CDTF">2021-07-08T14:48:53Z</dcterms:modified>
</cp:coreProperties>
</file>